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7315200" cx="12801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04">
          <p15:clr>
            <a:srgbClr val="000000"/>
          </p15:clr>
        </p15:guide>
        <p15:guide id="2" pos="403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orient="horz"/>
        <p:guide pos="403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66328361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gb66328361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8ce377386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b8ce377386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8ce377386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b8ce377386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8ce377386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b8ce377386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8ce377386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b8ce377386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8ce377386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b8ce377386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64aa9b7de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164aa9b7de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663283612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b663283612_0_2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64aa9b7de6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164aa9b7de6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64aa9b7de6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164aa9b7de6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8ce377386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b8ce377386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663283612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gb663283612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8ce377386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b8ce377386_0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8ce377386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b8ce377386_0_2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663283612_0_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gb663283612_0_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663283612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gb663283612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8ce37738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gb8ce37738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58c423476_33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g2458c423476_33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58c423476_3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2458c423476_3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8ce377386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gb8ce377386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8ce377386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b8ce377386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8ce377386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b8ce377386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86953" y="-1639993"/>
            <a:ext cx="4827694" cy="1152144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1682519" y="1625706"/>
            <a:ext cx="6656493" cy="4031615"/>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3510386" y="-2301452"/>
            <a:ext cx="6656493" cy="1188593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960120" y="2272454"/>
            <a:ext cx="10881360" cy="156802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subTitle"/>
          </p:nvPr>
        </p:nvSpPr>
        <p:spPr>
          <a:xfrm>
            <a:off x="1920240" y="4145280"/>
            <a:ext cx="8961120" cy="1869440"/>
          </a:xfrm>
          <a:prstGeom prst="rect">
            <a:avLst/>
          </a:prstGeom>
          <a:noFill/>
          <a:ln>
            <a:noFill/>
          </a:ln>
        </p:spPr>
        <p:txBody>
          <a:bodyPr anchorCtr="0" anchor="t" bIns="57475" lIns="114925" spcFirstLastPara="1" rIns="114925" wrap="square" tIns="57475">
            <a:noAutofit/>
          </a:bodyPr>
          <a:lstStyle>
            <a:lvl1pPr lvl="0" algn="ctr">
              <a:lnSpc>
                <a:spcPct val="100000"/>
              </a:lnSpc>
              <a:spcBef>
                <a:spcPts val="800"/>
              </a:spcBef>
              <a:spcAft>
                <a:spcPts val="0"/>
              </a:spcAft>
              <a:buClr>
                <a:srgbClr val="888888"/>
              </a:buClr>
              <a:buSzPts val="4000"/>
              <a:buNone/>
              <a:defRPr>
                <a:solidFill>
                  <a:srgbClr val="888888"/>
                </a:solidFill>
              </a:defRPr>
            </a:lvl1pPr>
            <a:lvl2pPr lvl="1" algn="ctr">
              <a:lnSpc>
                <a:spcPct val="100000"/>
              </a:lnSpc>
              <a:spcBef>
                <a:spcPts val="700"/>
              </a:spcBef>
              <a:spcAft>
                <a:spcPts val="0"/>
              </a:spcAft>
              <a:buClr>
                <a:srgbClr val="888888"/>
              </a:buClr>
              <a:buSzPts val="3500"/>
              <a:buNone/>
              <a:defRPr>
                <a:solidFill>
                  <a:srgbClr val="888888"/>
                </a:solidFill>
              </a:defRPr>
            </a:lvl2pPr>
            <a:lvl3pPr lvl="2" algn="ctr">
              <a:lnSpc>
                <a:spcPct val="100000"/>
              </a:lnSpc>
              <a:spcBef>
                <a:spcPts val="600"/>
              </a:spcBef>
              <a:spcAft>
                <a:spcPts val="0"/>
              </a:spcAft>
              <a:buClr>
                <a:srgbClr val="888888"/>
              </a:buClr>
              <a:buSzPts val="3000"/>
              <a:buNone/>
              <a:defRPr>
                <a:solidFill>
                  <a:srgbClr val="888888"/>
                </a:solidFill>
              </a:defRPr>
            </a:lvl3pPr>
            <a:lvl4pPr lvl="3" algn="ctr">
              <a:lnSpc>
                <a:spcPct val="100000"/>
              </a:lnSpc>
              <a:spcBef>
                <a:spcPts val="500"/>
              </a:spcBef>
              <a:spcAft>
                <a:spcPts val="0"/>
              </a:spcAft>
              <a:buClr>
                <a:srgbClr val="888888"/>
              </a:buClr>
              <a:buSzPts val="2500"/>
              <a:buNone/>
              <a:defRPr>
                <a:solidFill>
                  <a:srgbClr val="888888"/>
                </a:solidFill>
              </a:defRPr>
            </a:lvl4pPr>
            <a:lvl5pPr lvl="4" algn="ctr">
              <a:lnSpc>
                <a:spcPct val="100000"/>
              </a:lnSpc>
              <a:spcBef>
                <a:spcPts val="500"/>
              </a:spcBef>
              <a:spcAft>
                <a:spcPts val="0"/>
              </a:spcAft>
              <a:buClr>
                <a:srgbClr val="888888"/>
              </a:buClr>
              <a:buSzPts val="2500"/>
              <a:buNone/>
              <a:defRPr>
                <a:solidFill>
                  <a:srgbClr val="888888"/>
                </a:solidFill>
              </a:defRPr>
            </a:lvl5pPr>
            <a:lvl6pPr lvl="5" algn="ctr">
              <a:lnSpc>
                <a:spcPct val="100000"/>
              </a:lnSpc>
              <a:spcBef>
                <a:spcPts val="500"/>
              </a:spcBef>
              <a:spcAft>
                <a:spcPts val="0"/>
              </a:spcAft>
              <a:buClr>
                <a:srgbClr val="888888"/>
              </a:buClr>
              <a:buSzPts val="2500"/>
              <a:buNone/>
              <a:defRPr>
                <a:solidFill>
                  <a:srgbClr val="888888"/>
                </a:solidFill>
              </a:defRPr>
            </a:lvl6pPr>
            <a:lvl7pPr lvl="6" algn="ctr">
              <a:lnSpc>
                <a:spcPct val="100000"/>
              </a:lnSpc>
              <a:spcBef>
                <a:spcPts val="500"/>
              </a:spcBef>
              <a:spcAft>
                <a:spcPts val="0"/>
              </a:spcAft>
              <a:buClr>
                <a:srgbClr val="888888"/>
              </a:buClr>
              <a:buSzPts val="2500"/>
              <a:buNone/>
              <a:defRPr>
                <a:solidFill>
                  <a:srgbClr val="888888"/>
                </a:solidFill>
              </a:defRPr>
            </a:lvl7pPr>
            <a:lvl8pPr lvl="7" algn="ctr">
              <a:lnSpc>
                <a:spcPct val="100000"/>
              </a:lnSpc>
              <a:spcBef>
                <a:spcPts val="500"/>
              </a:spcBef>
              <a:spcAft>
                <a:spcPts val="0"/>
              </a:spcAft>
              <a:buClr>
                <a:srgbClr val="888888"/>
              </a:buClr>
              <a:buSzPts val="2500"/>
              <a:buNone/>
              <a:defRPr>
                <a:solidFill>
                  <a:srgbClr val="888888"/>
                </a:solidFill>
              </a:defRPr>
            </a:lvl8pPr>
            <a:lvl9pPr lvl="8" algn="ctr">
              <a:lnSpc>
                <a:spcPct val="100000"/>
              </a:lnSpc>
              <a:spcBef>
                <a:spcPts val="500"/>
              </a:spcBef>
              <a:spcAft>
                <a:spcPts val="0"/>
              </a:spcAft>
              <a:buClr>
                <a:srgbClr val="888888"/>
              </a:buClr>
              <a:buSzPts val="2500"/>
              <a:buNone/>
              <a:defRPr>
                <a:solidFill>
                  <a:srgbClr val="888888"/>
                </a:solidFill>
              </a:defRPr>
            </a:lvl9pPr>
          </a:lstStyle>
          <a:p/>
        </p:txBody>
      </p:sp>
      <p:sp>
        <p:nvSpPr>
          <p:cNvPr id="20" name="Google Shape;20;p3"/>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1011238" y="4700694"/>
            <a:ext cx="10881360" cy="1452880"/>
          </a:xfrm>
          <a:prstGeom prst="rect">
            <a:avLst/>
          </a:prstGeom>
          <a:noFill/>
          <a:ln>
            <a:noFill/>
          </a:ln>
        </p:spPr>
        <p:txBody>
          <a:bodyPr anchorCtr="0" anchor="t" bIns="57475" lIns="114925" spcFirstLastPara="1" rIns="114925" wrap="square" tIns="57475">
            <a:noAutofit/>
          </a:bodyPr>
          <a:lstStyle>
            <a:lvl1pPr lvl="0" algn="l">
              <a:lnSpc>
                <a:spcPct val="100000"/>
              </a:lnSpc>
              <a:spcBef>
                <a:spcPts val="0"/>
              </a:spcBef>
              <a:spcAft>
                <a:spcPts val="0"/>
              </a:spcAft>
              <a:buClr>
                <a:schemeClr val="dk1"/>
              </a:buClr>
              <a:buSzPts val="5000"/>
              <a:buFont typeface="Calibri"/>
              <a:buNone/>
              <a:defRPr b="1" sz="5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1011238" y="3100495"/>
            <a:ext cx="10881360" cy="1600199"/>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500"/>
              </a:spcBef>
              <a:spcAft>
                <a:spcPts val="0"/>
              </a:spcAft>
              <a:buClr>
                <a:srgbClr val="888888"/>
              </a:buClr>
              <a:buSzPts val="2500"/>
              <a:buNone/>
              <a:defRPr sz="2500">
                <a:solidFill>
                  <a:srgbClr val="888888"/>
                </a:solidFill>
              </a:defRPr>
            </a:lvl1pPr>
            <a:lvl2pPr indent="-228600" lvl="1" marL="914400" algn="l">
              <a:lnSpc>
                <a:spcPct val="100000"/>
              </a:lnSpc>
              <a:spcBef>
                <a:spcPts val="460"/>
              </a:spcBef>
              <a:spcAft>
                <a:spcPts val="0"/>
              </a:spcAft>
              <a:buClr>
                <a:srgbClr val="888888"/>
              </a:buClr>
              <a:buSzPts val="2300"/>
              <a:buNone/>
              <a:defRPr sz="2300">
                <a:solidFill>
                  <a:srgbClr val="888888"/>
                </a:solidFill>
              </a:defRPr>
            </a:lvl2pPr>
            <a:lvl3pPr indent="-228600" lvl="2" marL="1371600" algn="l">
              <a:lnSpc>
                <a:spcPct val="100000"/>
              </a:lnSpc>
              <a:spcBef>
                <a:spcPts val="400"/>
              </a:spcBef>
              <a:spcAft>
                <a:spcPts val="0"/>
              </a:spcAft>
              <a:buClr>
                <a:srgbClr val="888888"/>
              </a:buClr>
              <a:buSzPts val="2000"/>
              <a:buNone/>
              <a:defRPr sz="2000">
                <a:solidFill>
                  <a:srgbClr val="888888"/>
                </a:solidFill>
              </a:defRPr>
            </a:lvl3pPr>
            <a:lvl4pPr indent="-228600" lvl="3" marL="1828800" algn="l">
              <a:lnSpc>
                <a:spcPct val="100000"/>
              </a:lnSpc>
              <a:spcBef>
                <a:spcPts val="360"/>
              </a:spcBef>
              <a:spcAft>
                <a:spcPts val="0"/>
              </a:spcAft>
              <a:buClr>
                <a:srgbClr val="888888"/>
              </a:buClr>
              <a:buSzPts val="1800"/>
              <a:buNone/>
              <a:defRPr sz="1800">
                <a:solidFill>
                  <a:srgbClr val="888888"/>
                </a:solidFill>
              </a:defRPr>
            </a:lvl4pPr>
            <a:lvl5pPr indent="-228600" lvl="4" marL="2286000" algn="l">
              <a:lnSpc>
                <a:spcPct val="100000"/>
              </a:lnSpc>
              <a:spcBef>
                <a:spcPts val="360"/>
              </a:spcBef>
              <a:spcAft>
                <a:spcPts val="0"/>
              </a:spcAft>
              <a:buClr>
                <a:srgbClr val="888888"/>
              </a:buClr>
              <a:buSzPts val="1800"/>
              <a:buNone/>
              <a:defRPr sz="1800">
                <a:solidFill>
                  <a:srgbClr val="888888"/>
                </a:solidFill>
              </a:defRPr>
            </a:lvl5pPr>
            <a:lvl6pPr indent="-228600" lvl="5" marL="2743200" algn="l">
              <a:lnSpc>
                <a:spcPct val="100000"/>
              </a:lnSpc>
              <a:spcBef>
                <a:spcPts val="360"/>
              </a:spcBef>
              <a:spcAft>
                <a:spcPts val="0"/>
              </a:spcAft>
              <a:buClr>
                <a:srgbClr val="888888"/>
              </a:buClr>
              <a:buSzPts val="1800"/>
              <a:buNone/>
              <a:defRPr sz="1800">
                <a:solidFill>
                  <a:srgbClr val="888888"/>
                </a:solidFill>
              </a:defRPr>
            </a:lvl6pPr>
            <a:lvl7pPr indent="-228600" lvl="6" marL="3200400" algn="l">
              <a:lnSpc>
                <a:spcPct val="100000"/>
              </a:lnSpc>
              <a:spcBef>
                <a:spcPts val="360"/>
              </a:spcBef>
              <a:spcAft>
                <a:spcPts val="0"/>
              </a:spcAft>
              <a:buClr>
                <a:srgbClr val="888888"/>
              </a:buClr>
              <a:buSzPts val="1800"/>
              <a:buNone/>
              <a:defRPr sz="1800">
                <a:solidFill>
                  <a:srgbClr val="888888"/>
                </a:solidFill>
              </a:defRPr>
            </a:lvl7pPr>
            <a:lvl8pPr indent="-228600" lvl="7" marL="3657600" algn="l">
              <a:lnSpc>
                <a:spcPct val="100000"/>
              </a:lnSpc>
              <a:spcBef>
                <a:spcPts val="360"/>
              </a:spcBef>
              <a:spcAft>
                <a:spcPts val="0"/>
              </a:spcAft>
              <a:buClr>
                <a:srgbClr val="888888"/>
              </a:buClr>
              <a:buSzPts val="1800"/>
              <a:buNone/>
              <a:defRPr sz="1800">
                <a:solidFill>
                  <a:srgbClr val="888888"/>
                </a:solidFill>
              </a:defRPr>
            </a:lvl8pPr>
            <a:lvl9pPr indent="-228600" lvl="8" marL="4114800" algn="l">
              <a:lnSpc>
                <a:spcPct val="100000"/>
              </a:lnSpc>
              <a:spcBef>
                <a:spcPts val="360"/>
              </a:spcBef>
              <a:spcAft>
                <a:spcPts val="0"/>
              </a:spcAft>
              <a:buClr>
                <a:srgbClr val="888888"/>
              </a:buClr>
              <a:buSzPts val="1800"/>
              <a:buNone/>
              <a:defRPr sz="1800">
                <a:solidFill>
                  <a:srgbClr val="888888"/>
                </a:solidFill>
              </a:defRPr>
            </a:lvl9pPr>
          </a:lstStyle>
          <a:p/>
        </p:txBody>
      </p:sp>
      <p:sp>
        <p:nvSpPr>
          <p:cNvPr id="26" name="Google Shape;26;p4"/>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95669" y="1820334"/>
            <a:ext cx="7958772"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2" name="Google Shape;32;p5"/>
          <p:cNvSpPr txBox="1"/>
          <p:nvPr>
            <p:ph idx="2" type="body"/>
          </p:nvPr>
        </p:nvSpPr>
        <p:spPr>
          <a:xfrm>
            <a:off x="9067800" y="1820334"/>
            <a:ext cx="7958773"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3" name="Google Shape;33;p5"/>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55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640080" y="1637454"/>
            <a:ext cx="5656263"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39" name="Google Shape;39;p6"/>
          <p:cNvSpPr txBox="1"/>
          <p:nvPr>
            <p:ph idx="2" type="body"/>
          </p:nvPr>
        </p:nvSpPr>
        <p:spPr>
          <a:xfrm>
            <a:off x="640080" y="2319867"/>
            <a:ext cx="5656263"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0" name="Google Shape;40;p6"/>
          <p:cNvSpPr txBox="1"/>
          <p:nvPr>
            <p:ph idx="3" type="body"/>
          </p:nvPr>
        </p:nvSpPr>
        <p:spPr>
          <a:xfrm>
            <a:off x="6503036" y="1637454"/>
            <a:ext cx="5658485"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41" name="Google Shape;41;p6"/>
          <p:cNvSpPr txBox="1"/>
          <p:nvPr>
            <p:ph idx="4" type="body"/>
          </p:nvPr>
        </p:nvSpPr>
        <p:spPr>
          <a:xfrm>
            <a:off x="6503036" y="2319867"/>
            <a:ext cx="5658485"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2" name="Google Shape;42;p6"/>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40081" y="291253"/>
            <a:ext cx="4211638" cy="1239520"/>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005070" y="291254"/>
            <a:ext cx="7156450" cy="6243321"/>
          </a:xfrm>
          <a:prstGeom prst="rect">
            <a:avLst/>
          </a:prstGeom>
          <a:noFill/>
          <a:ln>
            <a:noFill/>
          </a:ln>
        </p:spPr>
        <p:txBody>
          <a:bodyPr anchorCtr="0" anchor="t" bIns="57475" lIns="114925" spcFirstLastPara="1" rIns="114925" wrap="square" tIns="57475">
            <a:noAutofit/>
          </a:bodyPr>
          <a:lstStyle>
            <a:lvl1pPr indent="-482600" lvl="0" marL="457200" algn="l">
              <a:lnSpc>
                <a:spcPct val="100000"/>
              </a:lnSpc>
              <a:spcBef>
                <a:spcPts val="800"/>
              </a:spcBef>
              <a:spcAft>
                <a:spcPts val="0"/>
              </a:spcAft>
              <a:buClr>
                <a:schemeClr val="dk1"/>
              </a:buClr>
              <a:buSzPts val="4000"/>
              <a:buChar char="•"/>
              <a:defRPr sz="4000"/>
            </a:lvl1pPr>
            <a:lvl2pPr indent="-450850" lvl="1" marL="914400" algn="l">
              <a:lnSpc>
                <a:spcPct val="100000"/>
              </a:lnSpc>
              <a:spcBef>
                <a:spcPts val="700"/>
              </a:spcBef>
              <a:spcAft>
                <a:spcPts val="0"/>
              </a:spcAft>
              <a:buClr>
                <a:schemeClr val="dk1"/>
              </a:buClr>
              <a:buSzPts val="3500"/>
              <a:buChar char="–"/>
              <a:defRPr sz="3500"/>
            </a:lvl2pPr>
            <a:lvl3pPr indent="-419100" lvl="2" marL="1371600" algn="l">
              <a:lnSpc>
                <a:spcPct val="100000"/>
              </a:lnSpc>
              <a:spcBef>
                <a:spcPts val="600"/>
              </a:spcBef>
              <a:spcAft>
                <a:spcPts val="0"/>
              </a:spcAft>
              <a:buClr>
                <a:schemeClr val="dk1"/>
              </a:buClr>
              <a:buSzPts val="3000"/>
              <a:buChar char="•"/>
              <a:defRPr sz="3000"/>
            </a:lvl3pPr>
            <a:lvl4pPr indent="-387350" lvl="3" marL="1828800" algn="l">
              <a:lnSpc>
                <a:spcPct val="100000"/>
              </a:lnSpc>
              <a:spcBef>
                <a:spcPts val="500"/>
              </a:spcBef>
              <a:spcAft>
                <a:spcPts val="0"/>
              </a:spcAft>
              <a:buClr>
                <a:schemeClr val="dk1"/>
              </a:buClr>
              <a:buSzPts val="2500"/>
              <a:buChar char="–"/>
              <a:defRPr sz="2500"/>
            </a:lvl4pPr>
            <a:lvl5pPr indent="-387350" lvl="4" marL="2286000" algn="l">
              <a:lnSpc>
                <a:spcPct val="100000"/>
              </a:lnSpc>
              <a:spcBef>
                <a:spcPts val="500"/>
              </a:spcBef>
              <a:spcAft>
                <a:spcPts val="0"/>
              </a:spcAft>
              <a:buClr>
                <a:schemeClr val="dk1"/>
              </a:buClr>
              <a:buSzPts val="2500"/>
              <a:buChar char="»"/>
              <a:defRPr sz="2500"/>
            </a:lvl5pPr>
            <a:lvl6pPr indent="-387350" lvl="5" marL="2743200" algn="l">
              <a:lnSpc>
                <a:spcPct val="100000"/>
              </a:lnSpc>
              <a:spcBef>
                <a:spcPts val="500"/>
              </a:spcBef>
              <a:spcAft>
                <a:spcPts val="0"/>
              </a:spcAft>
              <a:buClr>
                <a:schemeClr val="dk1"/>
              </a:buClr>
              <a:buSzPts val="2500"/>
              <a:buChar char="•"/>
              <a:defRPr sz="2500"/>
            </a:lvl6pPr>
            <a:lvl7pPr indent="-387350" lvl="6" marL="3200400" algn="l">
              <a:lnSpc>
                <a:spcPct val="100000"/>
              </a:lnSpc>
              <a:spcBef>
                <a:spcPts val="500"/>
              </a:spcBef>
              <a:spcAft>
                <a:spcPts val="0"/>
              </a:spcAft>
              <a:buClr>
                <a:schemeClr val="dk1"/>
              </a:buClr>
              <a:buSzPts val="2500"/>
              <a:buChar char="•"/>
              <a:defRPr sz="2500"/>
            </a:lvl7pPr>
            <a:lvl8pPr indent="-387350" lvl="7" marL="3657600" algn="l">
              <a:lnSpc>
                <a:spcPct val="100000"/>
              </a:lnSpc>
              <a:spcBef>
                <a:spcPts val="500"/>
              </a:spcBef>
              <a:spcAft>
                <a:spcPts val="0"/>
              </a:spcAft>
              <a:buClr>
                <a:schemeClr val="dk1"/>
              </a:buClr>
              <a:buSzPts val="2500"/>
              <a:buChar char="•"/>
              <a:defRPr sz="2500"/>
            </a:lvl8pPr>
            <a:lvl9pPr indent="-387350" lvl="8" marL="4114800" algn="l">
              <a:lnSpc>
                <a:spcPct val="100000"/>
              </a:lnSpc>
              <a:spcBef>
                <a:spcPts val="500"/>
              </a:spcBef>
              <a:spcAft>
                <a:spcPts val="0"/>
              </a:spcAft>
              <a:buClr>
                <a:schemeClr val="dk1"/>
              </a:buClr>
              <a:buSzPts val="2500"/>
              <a:buChar char="•"/>
              <a:defRPr sz="2500"/>
            </a:lvl9pPr>
          </a:lstStyle>
          <a:p/>
        </p:txBody>
      </p:sp>
      <p:sp>
        <p:nvSpPr>
          <p:cNvPr id="57" name="Google Shape;57;p9"/>
          <p:cNvSpPr txBox="1"/>
          <p:nvPr>
            <p:ph idx="2" type="body"/>
          </p:nvPr>
        </p:nvSpPr>
        <p:spPr>
          <a:xfrm>
            <a:off x="640081" y="1530774"/>
            <a:ext cx="4211638" cy="5003801"/>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58" name="Google Shape;58;p9"/>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2509203" y="5120640"/>
            <a:ext cx="7680960" cy="604521"/>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2509203" y="653627"/>
            <a:ext cx="7680960" cy="4389120"/>
          </a:xfrm>
          <a:prstGeom prst="rect">
            <a:avLst/>
          </a:prstGeom>
          <a:noFill/>
          <a:ln>
            <a:noFill/>
          </a:ln>
        </p:spPr>
        <p:txBody>
          <a:bodyPr anchorCtr="0" anchor="t" bIns="57475" lIns="114925" spcFirstLastPara="1" rIns="114925" wrap="square" tIns="57475">
            <a:noAutofit/>
          </a:bodyPr>
          <a:lstStyle>
            <a:lvl1pPr lvl="0" marR="0" rtl="0" algn="l">
              <a:lnSpc>
                <a:spcPct val="100000"/>
              </a:lnSpc>
              <a:spcBef>
                <a:spcPts val="800"/>
              </a:spcBef>
              <a:spcAft>
                <a:spcPts val="0"/>
              </a:spcAft>
              <a:buClr>
                <a:schemeClr val="dk1"/>
              </a:buClr>
              <a:buSzPts val="4000"/>
              <a:buFont typeface="Arial"/>
              <a:buNone/>
              <a:defRPr b="0" i="0" sz="4000" u="none" cap="none" strike="noStrike">
                <a:solidFill>
                  <a:schemeClr val="dk1"/>
                </a:solidFill>
                <a:latin typeface="Calibri"/>
                <a:ea typeface="Calibri"/>
                <a:cs typeface="Calibri"/>
                <a:sym typeface="Calibri"/>
              </a:defRPr>
            </a:lvl1pPr>
            <a:lvl2pPr lvl="1" marR="0" rtl="0" algn="l">
              <a:lnSpc>
                <a:spcPct val="100000"/>
              </a:lnSpc>
              <a:spcBef>
                <a:spcPts val="700"/>
              </a:spcBef>
              <a:spcAft>
                <a:spcPts val="0"/>
              </a:spcAft>
              <a:buClr>
                <a:schemeClr val="dk1"/>
              </a:buClr>
              <a:buSzPts val="3500"/>
              <a:buFont typeface="Arial"/>
              <a:buNone/>
              <a:defRPr b="0" i="0" sz="3500" u="none" cap="none" strike="noStrike">
                <a:solidFill>
                  <a:schemeClr val="dk1"/>
                </a:solidFill>
                <a:latin typeface="Calibri"/>
                <a:ea typeface="Calibri"/>
                <a:cs typeface="Calibri"/>
                <a:sym typeface="Calibri"/>
              </a:defRPr>
            </a:lvl2pPr>
            <a:lvl3pPr lvl="2" marR="0" rtl="0" algn="l">
              <a:lnSpc>
                <a:spcPct val="100000"/>
              </a:lnSpc>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3pPr>
            <a:lvl4pPr lvl="3"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2509203" y="5725161"/>
            <a:ext cx="7680960" cy="858519"/>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65" name="Google Shape;65;p10"/>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chemeClr val="dk1"/>
              </a:buClr>
              <a:buSzPts val="5500"/>
              <a:buFont typeface="Calibri"/>
              <a:buNone/>
              <a:defRPr b="0" i="0" sz="55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482600" lvl="0" marL="4572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1pPr>
            <a:lvl2pPr indent="-450850" lvl="1" marL="914400" marR="0" rtl="0" algn="l">
              <a:lnSpc>
                <a:spcPct val="100000"/>
              </a:lnSpc>
              <a:spcBef>
                <a:spcPts val="700"/>
              </a:spcBef>
              <a:spcAft>
                <a:spcPts val="0"/>
              </a:spcAft>
              <a:buClr>
                <a:schemeClr val="dk1"/>
              </a:buClr>
              <a:buSzPts val="3500"/>
              <a:buFont typeface="Arial"/>
              <a:buChar char="–"/>
              <a:defRPr b="0" i="0" sz="3500" u="none" cap="none" strike="noStrike">
                <a:solidFill>
                  <a:schemeClr val="dk1"/>
                </a:solidFill>
                <a:latin typeface="Calibri"/>
                <a:ea typeface="Calibri"/>
                <a:cs typeface="Calibri"/>
                <a:sym typeface="Calibri"/>
              </a:defRPr>
            </a:lvl2pPr>
            <a:lvl3pPr indent="-419100" lvl="2" marL="13716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5pPr>
            <a:lvl6pPr indent="-387350" lvl="5" marL="27432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6pPr>
            <a:lvl7pPr indent="-387350" lvl="6" marL="3200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7pPr>
            <a:lvl8pPr indent="-387350" lvl="7" marL="3657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8pPr>
            <a:lvl9pPr indent="-387350" lvl="8" marL="4114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hyperlink" Target="https://docs.microsoft.com/en-us/learn/modules/choose-azure-services-sla-lifecycle/5-access-preview-services" TargetMode="External"/><Relationship Id="rId5" Type="http://schemas.openxmlformats.org/officeDocument/2006/relationships/hyperlink" Target="https://docs.microsoft.com/en-us/learn/modules/choose-azure-services-sla-lifecyc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hyperlink" Target="https://docs.microsoft.com/en-us/learn/modules/plan-manage-azure-costs/2-compare-costs-tco-calculato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hyperlink" Target="https://docs.microsoft.com/en-us/learn/modules/plan-manage-azure-costs/2-compare-costs-tco-calculator" TargetMode="External"/><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hyperlink" Target="https://docs.microsoft.com/en-us/learn/modules/plan-manage-azure-costs/2-compare-costs-tco-calculato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hyperlink" Target="https://docs.microsoft.com/en-us/learn/modules/plan-manage-azure-costs/2-compare-costs-tco-calculator" TargetMode="External"/><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hyperlink" Target="https://docs.microsoft.com/en-us/learn/modules/plan-manage-azure-costs/3-compare-workload-costs-tco-calculator" TargetMode="External"/><Relationship Id="rId9" Type="http://schemas.openxmlformats.org/officeDocument/2006/relationships/image" Target="../media/image11.png"/><Relationship Id="rId5" Type="http://schemas.openxmlformats.org/officeDocument/2006/relationships/hyperlink" Target="https://docs.microsoft.com/en-us/learn/modules/plan-manage-azure-costs/3-compare-workload-costs-tco-calculator" TargetMode="External"/><Relationship Id="rId6" Type="http://schemas.openxmlformats.org/officeDocument/2006/relationships/hyperlink" Target="https://docs.microsoft.com/en-us/learn/modules/plan-manage-azure-costs/3-compare-workload-costs-tco-calculator" TargetMode="External"/><Relationship Id="rId7" Type="http://schemas.openxmlformats.org/officeDocument/2006/relationships/hyperlink" Target="https://docs.microsoft.com/en-us/learn/modules/plan-manage-azure-costs/2-compare-costs-tco-calculator" TargetMode="External"/><Relationship Id="rId8"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hyperlink" Target="https://docs.microsoft.com/en-us/learn/modules/plan-manage-azure-costs/2-compare-costs-tco-calculato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03_NPower_Presentation_Template_0819-6.jpg" id="84" name="Google Shape;84;p1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85" name="Google Shape;85;p13"/>
          <p:cNvSpPr txBox="1"/>
          <p:nvPr/>
        </p:nvSpPr>
        <p:spPr>
          <a:xfrm>
            <a:off x="551700" y="1645150"/>
            <a:ext cx="12249900" cy="1904400"/>
          </a:xfrm>
          <a:prstGeom prst="rect">
            <a:avLst/>
          </a:prstGeom>
          <a:noFill/>
          <a:ln>
            <a:noFill/>
          </a:ln>
        </p:spPr>
        <p:txBody>
          <a:bodyPr anchorCtr="0" anchor="ctr" bIns="57475" lIns="114925" spcFirstLastPara="1" rIns="114925" wrap="square" tIns="57475">
            <a:noAutofit/>
          </a:bodyPr>
          <a:lstStyle/>
          <a:p>
            <a:pPr indent="0" lvl="0" marL="0" marR="0" rtl="0" algn="ctr">
              <a:lnSpc>
                <a:spcPct val="100000"/>
              </a:lnSpc>
              <a:spcBef>
                <a:spcPts val="0"/>
              </a:spcBef>
              <a:spcAft>
                <a:spcPts val="0"/>
              </a:spcAft>
              <a:buClr>
                <a:schemeClr val="lt1"/>
              </a:buClr>
              <a:buSzPts val="2000"/>
              <a:buFont typeface="Arial"/>
              <a:buNone/>
            </a:pPr>
            <a:r>
              <a:rPr b="1" lang="en-US" sz="6700">
                <a:solidFill>
                  <a:schemeClr val="lt1"/>
                </a:solidFill>
              </a:rPr>
              <a:t>Describe Azure management and governance</a:t>
            </a:r>
            <a:endParaRPr b="1" i="0" sz="6700" u="none" cap="none" strike="noStrike">
              <a:solidFill>
                <a:schemeClr val="lt1"/>
              </a:solidFill>
            </a:endParaRPr>
          </a:p>
        </p:txBody>
      </p:sp>
      <p:sp>
        <p:nvSpPr>
          <p:cNvPr id="86" name="Google Shape;86;p13"/>
          <p:cNvSpPr txBox="1"/>
          <p:nvPr/>
        </p:nvSpPr>
        <p:spPr>
          <a:xfrm>
            <a:off x="2168125" y="4244625"/>
            <a:ext cx="7526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400">
                <a:solidFill>
                  <a:schemeClr val="lt1"/>
                </a:solidFill>
                <a:latin typeface="Calibri"/>
                <a:ea typeface="Calibri"/>
                <a:cs typeface="Calibri"/>
                <a:sym typeface="Calibri"/>
              </a:rPr>
              <a:t>AZ-900: Microsoft Azure Fundamentals</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descr="03_NPower_Presentation_Template_0819-18.jpg" id="161" name="Google Shape;161;p22"/>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62" name="Google Shape;162;p22"/>
          <p:cNvSpPr txBox="1"/>
          <p:nvPr/>
        </p:nvSpPr>
        <p:spPr>
          <a:xfrm>
            <a:off x="493550" y="-4600"/>
            <a:ext cx="123081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500">
                <a:solidFill>
                  <a:srgbClr val="171717"/>
                </a:solidFill>
              </a:rPr>
              <a:t>What factors affect cost?</a:t>
            </a:r>
            <a:endParaRPr b="1" sz="3500">
              <a:solidFill>
                <a:srgbClr val="171717"/>
              </a:solidFill>
            </a:endParaRPr>
          </a:p>
          <a:p>
            <a:pPr indent="0" lvl="0" marL="0" rtl="0" algn="l">
              <a:lnSpc>
                <a:spcPct val="130000"/>
              </a:lnSpc>
              <a:spcBef>
                <a:spcPts val="900"/>
              </a:spcBef>
              <a:spcAft>
                <a:spcPts val="0"/>
              </a:spcAft>
              <a:buNone/>
            </a:pPr>
            <a:r>
              <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163" name="Google Shape;163;p22"/>
          <p:cNvSpPr txBox="1"/>
          <p:nvPr/>
        </p:nvSpPr>
        <p:spPr>
          <a:xfrm>
            <a:off x="329775" y="858575"/>
            <a:ext cx="11850600" cy="5428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300"/>
              </a:spcBef>
              <a:spcAft>
                <a:spcPts val="0"/>
              </a:spcAft>
              <a:buClr>
                <a:srgbClr val="171717"/>
              </a:buClr>
              <a:buSzPts val="2000"/>
              <a:buChar char="●"/>
            </a:pPr>
            <a:r>
              <a:rPr b="1" lang="en-US" sz="2000">
                <a:solidFill>
                  <a:srgbClr val="171717"/>
                </a:solidFill>
              </a:rPr>
              <a:t>Resource type + customization: </a:t>
            </a:r>
            <a:r>
              <a:rPr lang="en-US" sz="2000">
                <a:solidFill>
                  <a:srgbClr val="171717"/>
                </a:solidFill>
              </a:rPr>
              <a:t>For example, with a storage account you specify a type (such as block blob storage or table storage), a performance tier (standard or premium), and an access tier (hot, cool, or archive). These selections present different costs.</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Usage meters: </a:t>
            </a:r>
            <a:r>
              <a:rPr lang="en-US" sz="2000">
                <a:solidFill>
                  <a:srgbClr val="171717"/>
                </a:solidFill>
              </a:rPr>
              <a:t>Overall CPU time, Time spent with a public IP address, Incoming (ingress) and outgoing (egress) network traffic, Disk size and amount of disk read and disk write operations</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Resource usage: </a:t>
            </a:r>
            <a:r>
              <a:rPr lang="en-US" sz="2000">
                <a:solidFill>
                  <a:srgbClr val="171717"/>
                </a:solidFill>
              </a:rPr>
              <a:t>Deallocating a VM when you don't plan on using it for some time is just one way to minimize costs.</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Azure subscription types: </a:t>
            </a:r>
            <a:r>
              <a:rPr lang="en-US" sz="2000">
                <a:solidFill>
                  <a:srgbClr val="171717"/>
                </a:solidFill>
              </a:rPr>
              <a:t>Azure free trial subscription provides access to a number of Azure products that are free for 12 months. It also includes credit to spend within your first 30 days of sign-up.</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Azure Marketplace: </a:t>
            </a:r>
            <a:r>
              <a:rPr lang="en-US" sz="2000">
                <a:solidFill>
                  <a:srgbClr val="171717"/>
                </a:solidFill>
              </a:rPr>
              <a:t>You can also purchase Azure-based solutions and services from third-party vendors through Azure Marketplace. Billing structures are set by the vendor.</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Location:</a:t>
            </a:r>
            <a:r>
              <a:rPr lang="en-US" sz="2000">
                <a:solidFill>
                  <a:srgbClr val="171717"/>
                </a:solidFill>
              </a:rPr>
              <a:t> Different regions can have different associated prices. Because geographic regions can impact where your network traffic flows</a:t>
            </a:r>
            <a:endParaRPr sz="2000">
              <a:solidFill>
                <a:srgbClr val="171717"/>
              </a:solidFill>
            </a:endParaRPr>
          </a:p>
          <a:p>
            <a:pPr indent="0" lvl="0" marL="457200" rtl="0" algn="l">
              <a:spcBef>
                <a:spcPts val="14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descr="03_NPower_Presentation_Template_0819-18.jpg" id="168" name="Google Shape;168;p2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69" name="Google Shape;169;p23"/>
          <p:cNvSpPr txBox="1"/>
          <p:nvPr/>
        </p:nvSpPr>
        <p:spPr>
          <a:xfrm>
            <a:off x="493550" y="-4600"/>
            <a:ext cx="123081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None/>
            </a:pPr>
            <a:r>
              <a:rPr b="1" lang="en-US" sz="3500">
                <a:solidFill>
                  <a:srgbClr val="171717"/>
                </a:solidFill>
              </a:rPr>
              <a:t>Zones for billing of network traffic</a:t>
            </a:r>
            <a:endParaRPr b="1" sz="3500">
              <a:solidFill>
                <a:srgbClr val="171717"/>
              </a:solidFill>
            </a:endParaRPr>
          </a:p>
          <a:p>
            <a:pPr indent="0" lvl="0" marL="0" rtl="0" algn="l">
              <a:lnSpc>
                <a:spcPct val="130000"/>
              </a:lnSpc>
              <a:spcBef>
                <a:spcPts val="2400"/>
              </a:spcBef>
              <a:spcAft>
                <a:spcPts val="0"/>
              </a:spcAft>
              <a:buNone/>
            </a:pPr>
            <a:r>
              <a:t/>
            </a:r>
            <a:endParaRPr b="1" sz="3500">
              <a:solidFill>
                <a:srgbClr val="171717"/>
              </a:solidFill>
            </a:endParaRPr>
          </a:p>
          <a:p>
            <a:pPr indent="0" lvl="0" marL="0" rtl="0" algn="l">
              <a:lnSpc>
                <a:spcPct val="130000"/>
              </a:lnSpc>
              <a:spcBef>
                <a:spcPts val="900"/>
              </a:spcBef>
              <a:spcAft>
                <a:spcPts val="0"/>
              </a:spcAft>
              <a:buNone/>
            </a:pPr>
            <a:r>
              <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170" name="Google Shape;170;p23"/>
          <p:cNvSpPr txBox="1"/>
          <p:nvPr/>
        </p:nvSpPr>
        <p:spPr>
          <a:xfrm>
            <a:off x="329775" y="1087175"/>
            <a:ext cx="11850600" cy="5428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300"/>
              </a:spcBef>
              <a:spcAft>
                <a:spcPts val="0"/>
              </a:spcAft>
              <a:buClr>
                <a:srgbClr val="171717"/>
              </a:buClr>
              <a:buSzPts val="2000"/>
              <a:buChar char="●"/>
            </a:pPr>
            <a:r>
              <a:rPr lang="en-US" sz="2000">
                <a:solidFill>
                  <a:srgbClr val="171717"/>
                </a:solidFill>
              </a:rPr>
              <a:t>Some </a:t>
            </a:r>
            <a:r>
              <a:rPr b="1" lang="en-US" sz="2000">
                <a:solidFill>
                  <a:srgbClr val="171717"/>
                </a:solidFill>
              </a:rPr>
              <a:t>inbound</a:t>
            </a:r>
            <a:r>
              <a:rPr lang="en-US" sz="2000">
                <a:solidFill>
                  <a:srgbClr val="171717"/>
                </a:solidFill>
              </a:rPr>
              <a:t> data transfers (data going into Azure datacenters) are free. </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For </a:t>
            </a:r>
            <a:r>
              <a:rPr b="1" lang="en-US" sz="2000">
                <a:solidFill>
                  <a:srgbClr val="171717"/>
                </a:solidFill>
              </a:rPr>
              <a:t>outbound</a:t>
            </a:r>
            <a:r>
              <a:rPr lang="en-US" sz="2000">
                <a:solidFill>
                  <a:srgbClr val="171717"/>
                </a:solidFill>
              </a:rPr>
              <a:t> data transfers (data leaving Azure datacenters), data transfer pricing is based on zones.</a:t>
            </a:r>
            <a:endParaRPr sz="2000">
              <a:solidFill>
                <a:srgbClr val="171717"/>
              </a:solidFill>
            </a:endParaRPr>
          </a:p>
          <a:p>
            <a:pPr indent="0" lvl="0" marL="457200" rtl="0" algn="l">
              <a:lnSpc>
                <a:spcPct val="130000"/>
              </a:lnSpc>
              <a:spcBef>
                <a:spcPts val="2300"/>
              </a:spcBef>
              <a:spcAft>
                <a:spcPts val="0"/>
              </a:spcAft>
              <a:buNone/>
            </a:pPr>
            <a:r>
              <a:rPr lang="en-US" sz="2000" u="sng">
                <a:solidFill>
                  <a:srgbClr val="171717"/>
                </a:solidFill>
              </a:rPr>
              <a:t>A zone</a:t>
            </a:r>
            <a:r>
              <a:rPr lang="en-US" sz="2000">
                <a:solidFill>
                  <a:srgbClr val="171717"/>
                </a:solidFill>
              </a:rPr>
              <a:t> is a geographical grouping of Azure regions for billing purposes</a:t>
            </a:r>
            <a:endParaRPr sz="2000">
              <a:solidFill>
                <a:srgbClr val="171717"/>
              </a:solidFill>
            </a:endParaRPr>
          </a:p>
          <a:p>
            <a:pPr indent="-355600" lvl="0" marL="457200" marR="0" rtl="0" algn="l">
              <a:lnSpc>
                <a:spcPct val="130000"/>
              </a:lnSpc>
              <a:spcBef>
                <a:spcPts val="2300"/>
              </a:spcBef>
              <a:spcAft>
                <a:spcPts val="0"/>
              </a:spcAft>
              <a:buClr>
                <a:srgbClr val="171717"/>
              </a:buClr>
              <a:buSzPts val="2000"/>
              <a:buChar char="●"/>
            </a:pPr>
            <a:r>
              <a:rPr lang="en-US" sz="2000">
                <a:solidFill>
                  <a:srgbClr val="171717"/>
                </a:solidFill>
              </a:rPr>
              <a:t>Zone 1: North America, Europe, Middle East, and Africa</a:t>
            </a:r>
            <a:endParaRPr sz="2000">
              <a:solidFill>
                <a:srgbClr val="171717"/>
              </a:solidFill>
            </a:endParaRPr>
          </a:p>
          <a:p>
            <a:pPr indent="-355600" lvl="0" marL="457200" marR="0" rtl="0" algn="l">
              <a:lnSpc>
                <a:spcPct val="130000"/>
              </a:lnSpc>
              <a:spcBef>
                <a:spcPts val="0"/>
              </a:spcBef>
              <a:spcAft>
                <a:spcPts val="0"/>
              </a:spcAft>
              <a:buClr>
                <a:srgbClr val="171717"/>
              </a:buClr>
              <a:buSzPts val="2000"/>
              <a:buChar char="●"/>
            </a:pPr>
            <a:r>
              <a:rPr lang="en-US" sz="2000">
                <a:solidFill>
                  <a:srgbClr val="171717"/>
                </a:solidFill>
              </a:rPr>
              <a:t>Zone 2: Asia Pacific (including Japan)</a:t>
            </a:r>
            <a:endParaRPr sz="2000">
              <a:solidFill>
                <a:srgbClr val="171717"/>
              </a:solidFill>
            </a:endParaRPr>
          </a:p>
          <a:p>
            <a:pPr indent="-355600" lvl="0" marL="457200" marR="0" rtl="0" algn="l">
              <a:lnSpc>
                <a:spcPct val="130000"/>
              </a:lnSpc>
              <a:spcBef>
                <a:spcPts val="0"/>
              </a:spcBef>
              <a:spcAft>
                <a:spcPts val="0"/>
              </a:spcAft>
              <a:buClr>
                <a:srgbClr val="171717"/>
              </a:buClr>
              <a:buSzPts val="2000"/>
              <a:buChar char="●"/>
            </a:pPr>
            <a:r>
              <a:rPr lang="en-US" sz="2000">
                <a:solidFill>
                  <a:srgbClr val="171717"/>
                </a:solidFill>
              </a:rPr>
              <a:t>Zone 3: South America</a:t>
            </a:r>
            <a:endParaRPr sz="2000">
              <a:solidFill>
                <a:srgbClr val="171717"/>
              </a:solidFill>
            </a:endParaRPr>
          </a:p>
          <a:p>
            <a:pPr indent="-355600" lvl="0" marL="457200" marR="0" rtl="0" algn="l">
              <a:lnSpc>
                <a:spcPct val="130000"/>
              </a:lnSpc>
              <a:spcBef>
                <a:spcPts val="0"/>
              </a:spcBef>
              <a:spcAft>
                <a:spcPts val="0"/>
              </a:spcAft>
              <a:buClr>
                <a:srgbClr val="171717"/>
              </a:buClr>
              <a:buSzPts val="2000"/>
              <a:buChar char="●"/>
            </a:pPr>
            <a:r>
              <a:rPr lang="en-US" sz="2000">
                <a:solidFill>
                  <a:srgbClr val="171717"/>
                </a:solidFill>
              </a:rPr>
              <a:t>Zone 4: Australia and New Zealand</a:t>
            </a:r>
            <a:endParaRPr sz="2000">
              <a:solidFill>
                <a:srgbClr val="171717"/>
              </a:solidFill>
            </a:endParaRPr>
          </a:p>
          <a:p>
            <a:pPr indent="-355600" lvl="0" marL="457200" marR="0" rtl="0" algn="l">
              <a:lnSpc>
                <a:spcPct val="130000"/>
              </a:lnSpc>
              <a:spcBef>
                <a:spcPts val="0"/>
              </a:spcBef>
              <a:spcAft>
                <a:spcPts val="0"/>
              </a:spcAft>
              <a:buClr>
                <a:srgbClr val="171717"/>
              </a:buClr>
              <a:buSzPts val="2000"/>
              <a:buChar char="●"/>
            </a:pPr>
            <a:r>
              <a:rPr lang="en-US" sz="2000">
                <a:solidFill>
                  <a:srgbClr val="171717"/>
                </a:solidFill>
              </a:rPr>
              <a:t>Zone 5: India</a:t>
            </a:r>
            <a:endParaRPr b="1" sz="2000">
              <a:solidFill>
                <a:srgbClr val="171717"/>
              </a:solidFill>
            </a:endParaRPr>
          </a:p>
          <a:p>
            <a:pPr indent="0" lvl="0" marL="457200" rtl="0" algn="l">
              <a:lnSpc>
                <a:spcPct val="115000"/>
              </a:lnSpc>
              <a:spcBef>
                <a:spcPts val="2400"/>
              </a:spcBef>
              <a:spcAft>
                <a:spcPts val="0"/>
              </a:spcAft>
              <a:buNone/>
            </a:pPr>
            <a:r>
              <a:t/>
            </a:r>
            <a:endParaRPr sz="2000">
              <a:solidFill>
                <a:srgbClr val="171717"/>
              </a:solidFill>
            </a:endParaRPr>
          </a:p>
          <a:p>
            <a:pPr indent="0" lvl="0" marL="457200" rtl="0" algn="l">
              <a:spcBef>
                <a:spcPts val="24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03_NPower_Presentation_Template_0819-18.jpg" id="175" name="Google Shape;175;p2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76" name="Google Shape;176;p24"/>
          <p:cNvSpPr txBox="1"/>
          <p:nvPr/>
        </p:nvSpPr>
        <p:spPr>
          <a:xfrm>
            <a:off x="19125" y="387775"/>
            <a:ext cx="12471900" cy="838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rPr>
              <a:t>Manage and minimize total cost on Azure</a:t>
            </a:r>
            <a:endParaRPr b="1" sz="3500">
              <a:solidFill>
                <a:srgbClr val="171717"/>
              </a:solidFill>
            </a:endParaRPr>
          </a:p>
          <a:p>
            <a:pPr indent="0" lvl="0" marL="0" rtl="0" algn="ctr">
              <a:lnSpc>
                <a:spcPct val="130000"/>
              </a:lnSpc>
              <a:spcBef>
                <a:spcPts val="2300"/>
              </a:spcBef>
              <a:spcAft>
                <a:spcPts val="0"/>
              </a:spcAft>
              <a:buNone/>
            </a:pPr>
            <a:r>
              <a:t/>
            </a:r>
            <a:endParaRPr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lnSpc>
                <a:spcPct val="130000"/>
              </a:lnSpc>
              <a:spcBef>
                <a:spcPts val="900"/>
              </a:spcBef>
              <a:spcAft>
                <a:spcPts val="0"/>
              </a:spcAft>
              <a:buNone/>
            </a:pPr>
            <a:r>
              <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177" name="Google Shape;177;p24"/>
          <p:cNvSpPr txBox="1"/>
          <p:nvPr/>
        </p:nvSpPr>
        <p:spPr>
          <a:xfrm>
            <a:off x="329775" y="1315775"/>
            <a:ext cx="11850600" cy="5428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400"/>
              </a:spcBef>
              <a:spcAft>
                <a:spcPts val="0"/>
              </a:spcAft>
              <a:buClr>
                <a:srgbClr val="171717"/>
              </a:buClr>
              <a:buSzPts val="2000"/>
              <a:buChar char="●"/>
            </a:pPr>
            <a:r>
              <a:rPr b="1" lang="en-US" sz="2000">
                <a:solidFill>
                  <a:srgbClr val="171717"/>
                </a:solidFill>
              </a:rPr>
              <a:t>Understand estimated costs before you deploy:</a:t>
            </a:r>
            <a:r>
              <a:rPr lang="en-US" sz="2000">
                <a:solidFill>
                  <a:srgbClr val="171717"/>
                </a:solidFill>
              </a:rPr>
              <a:t>Calculate your projected costs by using the Pricing calculator and the Total Cost of Ownership (TCO) Calculator. Only add the products, services, and resources that you need for your solution.</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Use Azure Advisor to monitor your usage: </a:t>
            </a:r>
            <a:r>
              <a:rPr lang="en-US" sz="2000">
                <a:solidFill>
                  <a:srgbClr val="171717"/>
                </a:solidFill>
              </a:rPr>
              <a:t>Azure Advisor identifies unused or underutilized resources and recommends unused resources that you can remove.</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Use spending limits to restrict your spending: </a:t>
            </a:r>
            <a:r>
              <a:rPr lang="en-US" sz="2000">
                <a:solidFill>
                  <a:srgbClr val="171717"/>
                </a:solidFill>
              </a:rPr>
              <a:t>when you spend all the credit included with your Azure free account, Azure resources that you deployed are removed from production and your Azure virtual machines (VMs) are stopped and deallocated. The data in your storage accounts is available as read-only. </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Use Azure Reservations to prepay: </a:t>
            </a:r>
            <a:r>
              <a:rPr lang="en-US" sz="2000">
                <a:solidFill>
                  <a:srgbClr val="171717"/>
                </a:solidFill>
              </a:rPr>
              <a:t>Azure Reservations can save you up to 72 percent as compared to pay-as-you-go prices. To receive a discount, you reserve services and resources by paying in advance</a:t>
            </a:r>
            <a:endParaRPr b="1" sz="2000">
              <a:solidFill>
                <a:srgbClr val="171717"/>
              </a:solidFill>
            </a:endParaRPr>
          </a:p>
          <a:p>
            <a:pPr indent="0" lvl="0" marL="457200" rtl="0" algn="l">
              <a:lnSpc>
                <a:spcPct val="130000"/>
              </a:lnSpc>
              <a:spcBef>
                <a:spcPts val="2400"/>
              </a:spcBef>
              <a:spcAft>
                <a:spcPts val="0"/>
              </a:spcAft>
              <a:buNone/>
            </a:pPr>
            <a:r>
              <a:t/>
            </a:r>
            <a:endParaRPr sz="2000">
              <a:solidFill>
                <a:srgbClr val="171717"/>
              </a:solidFill>
            </a:endParaRPr>
          </a:p>
          <a:p>
            <a:pPr indent="0" lvl="0" marL="457200" rtl="0" algn="l">
              <a:lnSpc>
                <a:spcPct val="115000"/>
              </a:lnSpc>
              <a:spcBef>
                <a:spcPts val="2400"/>
              </a:spcBef>
              <a:spcAft>
                <a:spcPts val="0"/>
              </a:spcAft>
              <a:buNone/>
            </a:pPr>
            <a:r>
              <a:t/>
            </a:r>
            <a:endParaRPr sz="2000">
              <a:solidFill>
                <a:srgbClr val="171717"/>
              </a:solidFill>
            </a:endParaRPr>
          </a:p>
          <a:p>
            <a:pPr indent="0" lvl="0" marL="457200" rtl="0" algn="l">
              <a:spcBef>
                <a:spcPts val="24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descr="03_NPower_Presentation_Template_0819-18.jpg" id="182" name="Google Shape;182;p2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83" name="Google Shape;183;p25"/>
          <p:cNvSpPr txBox="1"/>
          <p:nvPr/>
        </p:nvSpPr>
        <p:spPr>
          <a:xfrm>
            <a:off x="329775" y="-4600"/>
            <a:ext cx="124719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rPr>
              <a:t>Manage and minimize total cost on Azure (cont’d)</a:t>
            </a:r>
            <a:endParaRPr b="1" sz="3500">
              <a:solidFill>
                <a:srgbClr val="171717"/>
              </a:solidFill>
            </a:endParaRPr>
          </a:p>
          <a:p>
            <a:pPr indent="0" lvl="0" marL="0" rtl="0" algn="ctr">
              <a:lnSpc>
                <a:spcPct val="130000"/>
              </a:lnSpc>
              <a:spcBef>
                <a:spcPts val="230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lnSpc>
                <a:spcPct val="130000"/>
              </a:lnSpc>
              <a:spcBef>
                <a:spcPts val="900"/>
              </a:spcBef>
              <a:spcAft>
                <a:spcPts val="0"/>
              </a:spcAft>
              <a:buNone/>
            </a:pPr>
            <a:r>
              <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184" name="Google Shape;184;p25"/>
          <p:cNvSpPr txBox="1"/>
          <p:nvPr/>
        </p:nvSpPr>
        <p:spPr>
          <a:xfrm>
            <a:off x="329775" y="706175"/>
            <a:ext cx="11850600" cy="5428800"/>
          </a:xfrm>
          <a:prstGeom prst="rect">
            <a:avLst/>
          </a:prstGeom>
          <a:noFill/>
          <a:ln>
            <a:noFill/>
          </a:ln>
        </p:spPr>
        <p:txBody>
          <a:bodyPr anchorCtr="0" anchor="t" bIns="91425" lIns="91425" spcFirstLastPara="1" rIns="91425" wrap="square" tIns="91425">
            <a:noAutofit/>
          </a:bodyPr>
          <a:lstStyle/>
          <a:p>
            <a:pPr indent="-349250" lvl="0" marL="457200" rtl="0" algn="l">
              <a:lnSpc>
                <a:spcPct val="130000"/>
              </a:lnSpc>
              <a:spcBef>
                <a:spcPts val="2400"/>
              </a:spcBef>
              <a:spcAft>
                <a:spcPts val="0"/>
              </a:spcAft>
              <a:buClr>
                <a:srgbClr val="171717"/>
              </a:buClr>
              <a:buSzPts val="1900"/>
              <a:buChar char="●"/>
            </a:pPr>
            <a:r>
              <a:rPr b="1" lang="en-US" sz="1900">
                <a:solidFill>
                  <a:srgbClr val="171717"/>
                </a:solidFill>
              </a:rPr>
              <a:t>Choose low-cost locations and regions:</a:t>
            </a:r>
            <a:r>
              <a:rPr lang="en-US" sz="1900">
                <a:solidFill>
                  <a:srgbClr val="171717"/>
                </a:solidFill>
              </a:rPr>
              <a:t>The cost of Azure products, services, and resources can vary across locations and regions. If possible, you should use them in those locations and regions where they cost less.</a:t>
            </a:r>
            <a:endParaRPr b="1"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Research available cost-saving offers:</a:t>
            </a:r>
            <a:r>
              <a:rPr lang="en-US" sz="1900">
                <a:solidFill>
                  <a:srgbClr val="171717"/>
                </a:solidFill>
              </a:rPr>
              <a:t>Keep up to date with the latest Azure customer and subscription offers, and switch to offers that provide the greatest cost-saving benefit</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Use Azure Cost Management + Billing to control spending: </a:t>
            </a:r>
            <a:r>
              <a:rPr lang="en-US" sz="1900">
                <a:solidFill>
                  <a:srgbClr val="171717"/>
                </a:solidFill>
              </a:rPr>
              <a:t>a free service that helps you understand your Azure bill, manage your account and subscriptions, monitor and control Azure spending, and optimize resource use.</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Apply tags to identify cost owners: </a:t>
            </a:r>
            <a:r>
              <a:rPr lang="en-US" sz="1900">
                <a:solidFill>
                  <a:srgbClr val="171717"/>
                </a:solidFill>
              </a:rPr>
              <a:t>You can apply tags to groups of Azure resources to organize billing data.</a:t>
            </a:r>
            <a:endParaRPr b="1"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Resize underutilized virtual machines: </a:t>
            </a:r>
            <a:r>
              <a:rPr lang="en-US" sz="1900">
                <a:solidFill>
                  <a:srgbClr val="171717"/>
                </a:solidFill>
              </a:rPr>
              <a:t>resize or shut down VMs that are underutilized or idle.</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Delete unused resources: </a:t>
            </a:r>
            <a:r>
              <a:rPr lang="en-US" sz="1900">
                <a:solidFill>
                  <a:srgbClr val="171717"/>
                </a:solidFill>
              </a:rPr>
              <a:t>Regularly review your environment, you aren't using a resource, you should shut it down.</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Migrate from IaaS to PaaS services: </a:t>
            </a:r>
            <a:r>
              <a:rPr lang="en-US" sz="1900">
                <a:solidFill>
                  <a:srgbClr val="171717"/>
                </a:solidFill>
              </a:rPr>
              <a:t>PaaS provides ready-made development and deployment environments that are managed for you.</a:t>
            </a:r>
            <a:endParaRPr b="1" sz="1900">
              <a:solidFill>
                <a:srgbClr val="171717"/>
              </a:solidFill>
            </a:endParaRPr>
          </a:p>
          <a:p>
            <a:pPr indent="0" lvl="0" marL="457200" rtl="0" algn="l">
              <a:lnSpc>
                <a:spcPct val="130000"/>
              </a:lnSpc>
              <a:spcBef>
                <a:spcPts val="2400"/>
              </a:spcBef>
              <a:spcAft>
                <a:spcPts val="0"/>
              </a:spcAft>
              <a:buNone/>
            </a:pPr>
            <a:r>
              <a:t/>
            </a:r>
            <a:endParaRPr sz="1900">
              <a:solidFill>
                <a:srgbClr val="171717"/>
              </a:solidFill>
            </a:endParaRPr>
          </a:p>
          <a:p>
            <a:pPr indent="0" lvl="0" marL="457200" rtl="0" algn="l">
              <a:lnSpc>
                <a:spcPct val="130000"/>
              </a:lnSpc>
              <a:spcBef>
                <a:spcPts val="2400"/>
              </a:spcBef>
              <a:spcAft>
                <a:spcPts val="0"/>
              </a:spcAft>
              <a:buNone/>
            </a:pPr>
            <a:r>
              <a:t/>
            </a:r>
            <a:endParaRPr sz="1900">
              <a:solidFill>
                <a:srgbClr val="171717"/>
              </a:solidFill>
            </a:endParaRPr>
          </a:p>
          <a:p>
            <a:pPr indent="0" lvl="0" marL="457200" rtl="0" algn="l">
              <a:lnSpc>
                <a:spcPct val="115000"/>
              </a:lnSpc>
              <a:spcBef>
                <a:spcPts val="2400"/>
              </a:spcBef>
              <a:spcAft>
                <a:spcPts val="0"/>
              </a:spcAft>
              <a:buNone/>
            </a:pPr>
            <a:r>
              <a:t/>
            </a:r>
            <a:endParaRPr sz="1900">
              <a:solidFill>
                <a:srgbClr val="171717"/>
              </a:solidFill>
            </a:endParaRPr>
          </a:p>
          <a:p>
            <a:pPr indent="0" lvl="0" marL="457200" rtl="0" algn="l">
              <a:spcBef>
                <a:spcPts val="2400"/>
              </a:spcBef>
              <a:spcAft>
                <a:spcPts val="0"/>
              </a:spcAft>
              <a:buNone/>
            </a:pPr>
            <a:r>
              <a:t/>
            </a:r>
            <a:endParaRPr sz="1900"/>
          </a:p>
          <a:p>
            <a:pPr indent="0" lvl="0" marL="457200" rtl="0" algn="l">
              <a:spcBef>
                <a:spcPts val="0"/>
              </a:spcBef>
              <a:spcAft>
                <a:spcPts val="0"/>
              </a:spcAft>
              <a:buNone/>
            </a:pPr>
            <a:r>
              <a:t/>
            </a:r>
            <a:endParaRPr sz="1900"/>
          </a:p>
          <a:p>
            <a:pPr indent="0" lvl="0" marL="457200" rtl="0" algn="l">
              <a:spcBef>
                <a:spcPts val="0"/>
              </a:spcBef>
              <a:spcAft>
                <a:spcPts val="0"/>
              </a:spcAft>
              <a:buNone/>
            </a:pPr>
            <a:r>
              <a:t/>
            </a:r>
            <a:endParaRPr sz="1900"/>
          </a:p>
          <a:p>
            <a:pPr indent="0" lvl="0" marL="457200" rtl="0" algn="l">
              <a:spcBef>
                <a:spcPts val="0"/>
              </a:spcBef>
              <a:spcAft>
                <a:spcPts val="0"/>
              </a:spcAft>
              <a:buNone/>
            </a:pPr>
            <a:r>
              <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descr="03_NPower_Presentation_Template_0819-18.jpg" id="189" name="Google Shape;189;p26"/>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90" name="Google Shape;190;p26"/>
          <p:cNvSpPr txBox="1"/>
          <p:nvPr/>
        </p:nvSpPr>
        <p:spPr>
          <a:xfrm>
            <a:off x="329775" y="-4600"/>
            <a:ext cx="124719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rPr>
              <a:t>Manage and minimize total cost on Azure (cont’d)</a:t>
            </a:r>
            <a:endParaRPr b="1" sz="3500">
              <a:solidFill>
                <a:srgbClr val="171717"/>
              </a:solidFill>
            </a:endParaRPr>
          </a:p>
          <a:p>
            <a:pPr indent="0" lvl="0" marL="0" rtl="0" algn="ctr">
              <a:lnSpc>
                <a:spcPct val="130000"/>
              </a:lnSpc>
              <a:spcBef>
                <a:spcPts val="230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lnSpc>
                <a:spcPct val="130000"/>
              </a:lnSpc>
              <a:spcBef>
                <a:spcPts val="900"/>
              </a:spcBef>
              <a:spcAft>
                <a:spcPts val="0"/>
              </a:spcAft>
              <a:buNone/>
            </a:pPr>
            <a:r>
              <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191" name="Google Shape;191;p26"/>
          <p:cNvSpPr txBox="1"/>
          <p:nvPr/>
        </p:nvSpPr>
        <p:spPr>
          <a:xfrm>
            <a:off x="329775" y="706175"/>
            <a:ext cx="11850600" cy="5428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400"/>
              </a:spcBef>
              <a:spcAft>
                <a:spcPts val="0"/>
              </a:spcAft>
              <a:buClr>
                <a:srgbClr val="171717"/>
              </a:buClr>
              <a:buSzPts val="2000"/>
              <a:buChar char="●"/>
            </a:pPr>
            <a:r>
              <a:rPr b="1" lang="en-US" sz="2000">
                <a:solidFill>
                  <a:srgbClr val="171717"/>
                </a:solidFill>
              </a:rPr>
              <a:t>Save on licensing costs:</a:t>
            </a:r>
            <a:r>
              <a:rPr lang="en-US" sz="2000">
                <a:solidFill>
                  <a:srgbClr val="171717"/>
                </a:solidFill>
              </a:rPr>
              <a:t>the cost depends on which OS you are </a:t>
            </a:r>
            <a:r>
              <a:rPr lang="en-US" sz="2000">
                <a:solidFill>
                  <a:srgbClr val="171717"/>
                </a:solidFill>
              </a:rPr>
              <a:t>using</a:t>
            </a:r>
            <a:r>
              <a:rPr lang="en-US" sz="2000">
                <a:solidFill>
                  <a:srgbClr val="171717"/>
                </a:solidFill>
              </a:rPr>
              <a:t> (Windows or Linux). If you've purchased licenses for Windows Server or SQL Server, you might be able to repurpose those licenses on VMs on Azure.</a:t>
            </a:r>
            <a:endParaRPr b="1" sz="2000">
              <a:solidFill>
                <a:srgbClr val="171717"/>
              </a:solidFill>
            </a:endParaRPr>
          </a:p>
          <a:p>
            <a:pPr indent="0" lvl="0" marL="457200" rtl="0" algn="l">
              <a:lnSpc>
                <a:spcPct val="130000"/>
              </a:lnSpc>
              <a:spcBef>
                <a:spcPts val="2300"/>
              </a:spcBef>
              <a:spcAft>
                <a:spcPts val="0"/>
              </a:spcAft>
              <a:buNone/>
            </a:pPr>
            <a:r>
              <a:t/>
            </a:r>
            <a:endParaRPr b="1" sz="2000">
              <a:solidFill>
                <a:srgbClr val="171717"/>
              </a:solidFill>
            </a:endParaRPr>
          </a:p>
          <a:p>
            <a:pPr indent="0" lvl="0" marL="457200" rtl="0" algn="l">
              <a:lnSpc>
                <a:spcPct val="130000"/>
              </a:lnSpc>
              <a:spcBef>
                <a:spcPts val="2400"/>
              </a:spcBef>
              <a:spcAft>
                <a:spcPts val="0"/>
              </a:spcAft>
              <a:buNone/>
            </a:pPr>
            <a:r>
              <a:t/>
            </a:r>
            <a:endParaRPr sz="2000">
              <a:solidFill>
                <a:srgbClr val="171717"/>
              </a:solidFill>
            </a:endParaRPr>
          </a:p>
          <a:p>
            <a:pPr indent="0" lvl="0" marL="457200" rtl="0" algn="l">
              <a:lnSpc>
                <a:spcPct val="130000"/>
              </a:lnSpc>
              <a:spcBef>
                <a:spcPts val="2400"/>
              </a:spcBef>
              <a:spcAft>
                <a:spcPts val="0"/>
              </a:spcAft>
              <a:buNone/>
            </a:pPr>
            <a:r>
              <a:t/>
            </a:r>
            <a:endParaRPr sz="2000">
              <a:solidFill>
                <a:srgbClr val="171717"/>
              </a:solidFill>
            </a:endParaRPr>
          </a:p>
          <a:p>
            <a:pPr indent="0" lvl="0" marL="457200" rtl="0" algn="l">
              <a:lnSpc>
                <a:spcPct val="115000"/>
              </a:lnSpc>
              <a:spcBef>
                <a:spcPts val="2400"/>
              </a:spcBef>
              <a:spcAft>
                <a:spcPts val="0"/>
              </a:spcAft>
              <a:buNone/>
            </a:pPr>
            <a:r>
              <a:t/>
            </a:r>
            <a:endParaRPr sz="2000">
              <a:solidFill>
                <a:srgbClr val="171717"/>
              </a:solidFill>
            </a:endParaRPr>
          </a:p>
          <a:p>
            <a:pPr indent="0" lvl="0" marL="457200" rtl="0" algn="l">
              <a:spcBef>
                <a:spcPts val="24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pic>
        <p:nvPicPr>
          <p:cNvPr id="192" name="Google Shape;192;p26"/>
          <p:cNvPicPr preferRelativeResize="0"/>
          <p:nvPr/>
        </p:nvPicPr>
        <p:blipFill>
          <a:blip r:embed="rId4">
            <a:alphaModFix/>
          </a:blip>
          <a:stretch>
            <a:fillRect/>
          </a:stretch>
        </p:blipFill>
        <p:spPr>
          <a:xfrm>
            <a:off x="2460600" y="2658575"/>
            <a:ext cx="3790950" cy="2914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descr="03_NPower_Presentation_Template_0819-18.jpg" id="197" name="Google Shape;197;p27"/>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98" name="Google Shape;198;p27"/>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200">
                <a:solidFill>
                  <a:srgbClr val="171717"/>
                </a:solidFill>
              </a:rPr>
              <a:t>Using resource  tags</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199" name="Google Shape;199;p27"/>
          <p:cNvSpPr txBox="1"/>
          <p:nvPr/>
        </p:nvSpPr>
        <p:spPr>
          <a:xfrm>
            <a:off x="775575" y="988225"/>
            <a:ext cx="11475300" cy="5526300"/>
          </a:xfrm>
          <a:prstGeom prst="rect">
            <a:avLst/>
          </a:prstGeom>
          <a:noFill/>
          <a:ln>
            <a:noFill/>
          </a:ln>
        </p:spPr>
        <p:txBody>
          <a:bodyPr anchorCtr="0" anchor="t" bIns="91425" lIns="91425" spcFirstLastPara="1" rIns="91425" wrap="square" tIns="91425">
            <a:noAutofit/>
          </a:bodyPr>
          <a:lstStyle/>
          <a:p>
            <a:pPr indent="-349250" lvl="0" marL="457200" rtl="0" algn="l">
              <a:lnSpc>
                <a:spcPct val="130000"/>
              </a:lnSpc>
              <a:spcBef>
                <a:spcPts val="2400"/>
              </a:spcBef>
              <a:spcAft>
                <a:spcPts val="0"/>
              </a:spcAft>
              <a:buClr>
                <a:srgbClr val="171717"/>
              </a:buClr>
              <a:buSzPts val="1900"/>
              <a:buChar char="●"/>
            </a:pPr>
            <a:r>
              <a:rPr lang="en-US" sz="1900">
                <a:solidFill>
                  <a:srgbClr val="171717"/>
                </a:solidFill>
              </a:rPr>
              <a:t>One way to organize related resources is to place them in their own subscriptions. You can also use resource groups to manage related resources</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lang="en-US" sz="1900">
                <a:solidFill>
                  <a:srgbClr val="171717"/>
                </a:solidFill>
              </a:rPr>
              <a:t>Resource </a:t>
            </a:r>
            <a:r>
              <a:rPr b="1" lang="en-US" sz="1900">
                <a:solidFill>
                  <a:srgbClr val="171717"/>
                </a:solidFill>
              </a:rPr>
              <a:t>tags </a:t>
            </a:r>
            <a:r>
              <a:rPr lang="en-US" sz="1900">
                <a:solidFill>
                  <a:srgbClr val="171717"/>
                </a:solidFill>
              </a:rPr>
              <a:t>are another way to organize resources. Tags provide extra information, or metadata, about your resources.</a:t>
            </a:r>
            <a:endParaRPr sz="1900">
              <a:solidFill>
                <a:srgbClr val="171717"/>
              </a:solidFill>
            </a:endParaRPr>
          </a:p>
          <a:p>
            <a:pPr indent="0" lvl="0" marL="457200" rtl="0" algn="l">
              <a:lnSpc>
                <a:spcPct val="130000"/>
              </a:lnSpc>
              <a:spcBef>
                <a:spcPts val="2400"/>
              </a:spcBef>
              <a:spcAft>
                <a:spcPts val="0"/>
              </a:spcAft>
              <a:buNone/>
            </a:pPr>
            <a:r>
              <a:rPr lang="en-US" sz="1900">
                <a:solidFill>
                  <a:srgbClr val="171717"/>
                </a:solidFill>
              </a:rPr>
              <a:t>This metadata is useful for:</a:t>
            </a:r>
            <a:endParaRPr sz="1900">
              <a:solidFill>
                <a:srgbClr val="171717"/>
              </a:solidFill>
            </a:endParaRPr>
          </a:p>
          <a:p>
            <a:pPr indent="-349250" lvl="0" marL="457200" rtl="0" algn="l">
              <a:lnSpc>
                <a:spcPct val="130000"/>
              </a:lnSpc>
              <a:spcBef>
                <a:spcPts val="2400"/>
              </a:spcBef>
              <a:spcAft>
                <a:spcPts val="0"/>
              </a:spcAft>
              <a:buClr>
                <a:srgbClr val="171717"/>
              </a:buClr>
              <a:buSzPts val="1900"/>
              <a:buChar char="●"/>
            </a:pPr>
            <a:r>
              <a:rPr b="1" lang="en-US" sz="1900">
                <a:solidFill>
                  <a:srgbClr val="171717"/>
                </a:solidFill>
              </a:rPr>
              <a:t>Resource management</a:t>
            </a:r>
            <a:r>
              <a:rPr lang="en-US" sz="1900">
                <a:solidFill>
                  <a:srgbClr val="171717"/>
                </a:solidFill>
              </a:rPr>
              <a:t>:to locate resources that are associated with specific workloads</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Cost management and optimization</a:t>
            </a:r>
            <a:r>
              <a:rPr lang="en-US" sz="1900">
                <a:solidFill>
                  <a:srgbClr val="171717"/>
                </a:solidFill>
              </a:rPr>
              <a:t>: allows you to report on costs, track budgets</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Operations management</a:t>
            </a:r>
            <a:r>
              <a:rPr lang="en-US" sz="1900">
                <a:solidFill>
                  <a:srgbClr val="171717"/>
                </a:solidFill>
              </a:rPr>
              <a:t>: to group resources according to how critical their availability is to your business</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Security</a:t>
            </a:r>
            <a:r>
              <a:rPr lang="en-US" sz="1900">
                <a:solidFill>
                  <a:srgbClr val="171717"/>
                </a:solidFill>
              </a:rPr>
              <a:t>: to classify data by its security level, such as </a:t>
            </a:r>
            <a:r>
              <a:rPr i="1" lang="en-US" sz="1900">
                <a:solidFill>
                  <a:srgbClr val="171717"/>
                </a:solidFill>
              </a:rPr>
              <a:t>public</a:t>
            </a:r>
            <a:r>
              <a:rPr lang="en-US" sz="1900">
                <a:solidFill>
                  <a:srgbClr val="171717"/>
                </a:solidFill>
              </a:rPr>
              <a:t> or </a:t>
            </a:r>
            <a:r>
              <a:rPr i="1" lang="en-US" sz="1900">
                <a:solidFill>
                  <a:srgbClr val="171717"/>
                </a:solidFill>
              </a:rPr>
              <a:t>confidential</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Governance and regulatory compliance</a:t>
            </a:r>
            <a:r>
              <a:rPr lang="en-US" sz="1900">
                <a:solidFill>
                  <a:srgbClr val="171717"/>
                </a:solidFill>
              </a:rPr>
              <a:t>: for governance or regulatory compliance requirements</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Workload optimization and automation: </a:t>
            </a:r>
            <a:r>
              <a:rPr lang="en-US" sz="1900">
                <a:solidFill>
                  <a:srgbClr val="171717"/>
                </a:solidFill>
              </a:rPr>
              <a:t> to visualize all of the resources</a:t>
            </a:r>
            <a:endParaRPr b="1" sz="1900">
              <a:solidFill>
                <a:srgbClr val="171717"/>
              </a:solidFill>
            </a:endParaRPr>
          </a:p>
          <a:p>
            <a:pPr indent="0" lvl="0" marL="457200" rtl="0" algn="l">
              <a:spcBef>
                <a:spcPts val="900"/>
              </a:spcBef>
              <a:spcAft>
                <a:spcPts val="0"/>
              </a:spcAft>
              <a:buNone/>
            </a:pPr>
            <a:r>
              <a:t/>
            </a:r>
            <a:endParaRPr sz="1900">
              <a:solidFill>
                <a:srgbClr val="171717"/>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03_NPower_Presentation_Template_0819-27.jpg" id="204" name="Google Shape;204;p28"/>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05" name="Google Shape;205;p28"/>
          <p:cNvSpPr txBox="1"/>
          <p:nvPr/>
        </p:nvSpPr>
        <p:spPr>
          <a:xfrm>
            <a:off x="246775" y="1092875"/>
            <a:ext cx="8372700" cy="3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Topic 2:</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b="1" lang="en-US" sz="2400">
                <a:latin typeface="Calibri"/>
                <a:ea typeface="Calibri"/>
                <a:cs typeface="Calibri"/>
                <a:sym typeface="Calibri"/>
              </a:rPr>
              <a:t>Describe features and tools in Azure for governance and compliance </a:t>
            </a:r>
            <a:endParaRPr b="1"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Describe the purpose of Azure Blueprints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Describe the purpose of Azure Policy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Describe the purpose of resource locks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Describe the purpose of the Service Trust Portal</a:t>
            </a:r>
            <a:endParaRPr sz="24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descr="03_NPower_Presentation_Template_0819-18.jpg" id="210" name="Google Shape;210;p29"/>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11" name="Google Shape;211;p29"/>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200">
                <a:solidFill>
                  <a:srgbClr val="171717"/>
                </a:solidFill>
              </a:rPr>
              <a:t>Using resource locks</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212" name="Google Shape;212;p29"/>
          <p:cNvSpPr txBox="1"/>
          <p:nvPr/>
        </p:nvSpPr>
        <p:spPr>
          <a:xfrm>
            <a:off x="775575" y="1293025"/>
            <a:ext cx="11475300" cy="5023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400"/>
              </a:spcBef>
              <a:spcAft>
                <a:spcPts val="0"/>
              </a:spcAft>
              <a:buClr>
                <a:srgbClr val="171717"/>
              </a:buClr>
              <a:buSzPts val="2000"/>
              <a:buChar char="●"/>
            </a:pPr>
            <a:r>
              <a:rPr lang="en-US" sz="2000">
                <a:solidFill>
                  <a:srgbClr val="171717"/>
                </a:solidFill>
              </a:rPr>
              <a:t>A resource lock prevents resources from being accidentally deleted or changed.</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Even with Azure RBAC policies in place, there's still a risk that people with the right level of access could delete critical cloud resources. </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A resource lock is a warning system that reminds you that a resource should not be deleted or changed.</a:t>
            </a:r>
            <a:endParaRPr sz="2000">
              <a:solidFill>
                <a:srgbClr val="171717"/>
              </a:solidFill>
            </a:endParaRPr>
          </a:p>
          <a:p>
            <a:pPr indent="0" lvl="0" marL="457200" rtl="0" algn="l">
              <a:lnSpc>
                <a:spcPct val="130000"/>
              </a:lnSpc>
              <a:spcBef>
                <a:spcPts val="2400"/>
              </a:spcBef>
              <a:spcAft>
                <a:spcPts val="0"/>
              </a:spcAft>
              <a:buNone/>
            </a:pPr>
            <a:r>
              <a:rPr b="1" lang="en-US" sz="2300">
                <a:solidFill>
                  <a:srgbClr val="171717"/>
                </a:solidFill>
              </a:rPr>
              <a:t>Available levels of locking</a:t>
            </a:r>
            <a:endParaRPr b="1" sz="2300">
              <a:solidFill>
                <a:srgbClr val="171717"/>
              </a:solidFill>
            </a:endParaRPr>
          </a:p>
          <a:p>
            <a:pPr indent="-355600" lvl="0" marL="457200" rtl="0" algn="l">
              <a:lnSpc>
                <a:spcPct val="115000"/>
              </a:lnSpc>
              <a:spcBef>
                <a:spcPts val="2400"/>
              </a:spcBef>
              <a:spcAft>
                <a:spcPts val="0"/>
              </a:spcAft>
              <a:buClr>
                <a:srgbClr val="171717"/>
              </a:buClr>
              <a:buSzPts val="2000"/>
              <a:buChar char="●"/>
            </a:pPr>
            <a:r>
              <a:rPr b="1" lang="en-US" sz="2000">
                <a:solidFill>
                  <a:srgbClr val="171717"/>
                </a:solidFill>
              </a:rPr>
              <a:t>CanNotDelete</a:t>
            </a:r>
            <a:r>
              <a:rPr lang="en-US" sz="2000">
                <a:solidFill>
                  <a:srgbClr val="171717"/>
                </a:solidFill>
              </a:rPr>
              <a:t> means authorized people can still read and modify a resource, but they can't delete the resource without first removing the lock.</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ReadOnly</a:t>
            </a:r>
            <a:r>
              <a:rPr lang="en-US" sz="2000">
                <a:solidFill>
                  <a:srgbClr val="171717"/>
                </a:solidFill>
              </a:rPr>
              <a:t> means authorized people can read a resource, but they can't delete or change the resource. </a:t>
            </a:r>
            <a:endParaRPr sz="2000">
              <a:solidFill>
                <a:srgbClr val="171717"/>
              </a:solidFill>
            </a:endParaRPr>
          </a:p>
          <a:p>
            <a:pPr indent="0" lvl="0" marL="457200" rtl="0" algn="l">
              <a:spcBef>
                <a:spcPts val="900"/>
              </a:spcBef>
              <a:spcAft>
                <a:spcPts val="0"/>
              </a:spcAft>
              <a:buNone/>
            </a:pPr>
            <a:r>
              <a:t/>
            </a:r>
            <a:endParaRPr sz="2000">
              <a:solidFill>
                <a:srgbClr val="171717"/>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descr="03_NPower_Presentation_Template_0819-18.jpg" id="217" name="Google Shape;217;p30"/>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18" name="Google Shape;218;p30"/>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200">
                <a:solidFill>
                  <a:srgbClr val="171717"/>
                </a:solidFill>
              </a:rPr>
              <a:t>Control and audit your resources by using Azure Policy</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219" name="Google Shape;219;p30"/>
          <p:cNvSpPr txBox="1"/>
          <p:nvPr/>
        </p:nvSpPr>
        <p:spPr>
          <a:xfrm>
            <a:off x="775575" y="988225"/>
            <a:ext cx="11475300" cy="55263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400"/>
              </a:spcBef>
              <a:spcAft>
                <a:spcPts val="0"/>
              </a:spcAft>
              <a:buClr>
                <a:srgbClr val="171717"/>
              </a:buClr>
              <a:buSzPts val="2000"/>
              <a:buChar char="●"/>
            </a:pPr>
            <a:r>
              <a:rPr lang="en-US" sz="2000">
                <a:solidFill>
                  <a:srgbClr val="171717"/>
                </a:solidFill>
              </a:rPr>
              <a:t>Azure policy is a service in Azure that enables you to create, assign, and manage policies that control or audit your resources.</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These policies enforce different rules and effects over your resource configurations so that those configurations stay compliant with corporate standards.</a:t>
            </a:r>
            <a:endParaRPr sz="2000">
              <a:solidFill>
                <a:srgbClr val="171717"/>
              </a:solidFill>
            </a:endParaRPr>
          </a:p>
          <a:p>
            <a:pPr indent="0" lvl="0" marL="457200" rtl="0" algn="l">
              <a:lnSpc>
                <a:spcPct val="130000"/>
              </a:lnSpc>
              <a:spcBef>
                <a:spcPts val="2400"/>
              </a:spcBef>
              <a:spcAft>
                <a:spcPts val="0"/>
              </a:spcAft>
              <a:buNone/>
            </a:pPr>
            <a:r>
              <a:t/>
            </a:r>
            <a:endParaRPr b="1" sz="2000">
              <a:solidFill>
                <a:srgbClr val="171717"/>
              </a:solidFill>
            </a:endParaRPr>
          </a:p>
          <a:p>
            <a:pPr indent="0" lvl="0" marL="0" rtl="0" algn="l">
              <a:lnSpc>
                <a:spcPct val="130000"/>
              </a:lnSpc>
              <a:spcBef>
                <a:spcPts val="2400"/>
              </a:spcBef>
              <a:spcAft>
                <a:spcPts val="0"/>
              </a:spcAft>
              <a:buNone/>
            </a:pPr>
            <a:r>
              <a:rPr b="1" lang="en-US" sz="2000">
                <a:solidFill>
                  <a:srgbClr val="171717"/>
                </a:solidFill>
              </a:rPr>
              <a:t>Azure Policy in action</a:t>
            </a:r>
            <a:endParaRPr b="1" sz="2000">
              <a:solidFill>
                <a:srgbClr val="171717"/>
              </a:solidFill>
            </a:endParaRPr>
          </a:p>
          <a:p>
            <a:pPr indent="0" lvl="0" marL="0" rtl="0" algn="l">
              <a:lnSpc>
                <a:spcPct val="130000"/>
              </a:lnSpc>
              <a:spcBef>
                <a:spcPts val="2400"/>
              </a:spcBef>
              <a:spcAft>
                <a:spcPts val="0"/>
              </a:spcAft>
              <a:buNone/>
            </a:pPr>
            <a:r>
              <a:rPr lang="en-US" sz="2000">
                <a:solidFill>
                  <a:srgbClr val="171717"/>
                </a:solidFill>
              </a:rPr>
              <a:t>Implementing a policy in Azure Policy involves these three steps:</a:t>
            </a:r>
            <a:endParaRPr sz="2000">
              <a:solidFill>
                <a:srgbClr val="171717"/>
              </a:solidFill>
            </a:endParaRPr>
          </a:p>
          <a:p>
            <a:pPr indent="-355600" lvl="0" marL="457200" rtl="0" algn="l">
              <a:lnSpc>
                <a:spcPct val="115000"/>
              </a:lnSpc>
              <a:spcBef>
                <a:spcPts val="2400"/>
              </a:spcBef>
              <a:spcAft>
                <a:spcPts val="0"/>
              </a:spcAft>
              <a:buClr>
                <a:srgbClr val="171717"/>
              </a:buClr>
              <a:buSzPts val="2000"/>
              <a:buChar char="●"/>
            </a:pPr>
            <a:r>
              <a:rPr lang="en-US" sz="2000">
                <a:solidFill>
                  <a:srgbClr val="171717"/>
                </a:solidFill>
              </a:rPr>
              <a:t>Create a policy definition.</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lang="en-US" sz="2000">
                <a:solidFill>
                  <a:srgbClr val="171717"/>
                </a:solidFill>
              </a:rPr>
              <a:t>Assign the definition to resources.</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lang="en-US" sz="2000">
                <a:solidFill>
                  <a:srgbClr val="171717"/>
                </a:solidFill>
              </a:rPr>
              <a:t>Review the evaluation results.</a:t>
            </a:r>
            <a:endParaRPr sz="2000">
              <a:solidFill>
                <a:srgbClr val="171717"/>
              </a:solidFill>
            </a:endParaRPr>
          </a:p>
          <a:p>
            <a:pPr indent="0" lvl="0" marL="457200" rtl="0" algn="l">
              <a:lnSpc>
                <a:spcPct val="130000"/>
              </a:lnSpc>
              <a:spcBef>
                <a:spcPts val="2400"/>
              </a:spcBef>
              <a:spcAft>
                <a:spcPts val="0"/>
              </a:spcAft>
              <a:buNone/>
            </a:pPr>
            <a:r>
              <a:t/>
            </a:r>
            <a:endParaRPr sz="2000">
              <a:solidFill>
                <a:srgbClr val="171717"/>
              </a:solidFill>
            </a:endParaRPr>
          </a:p>
          <a:p>
            <a:pPr indent="0" lvl="0" marL="457200" rtl="0" algn="l">
              <a:spcBef>
                <a:spcPts val="900"/>
              </a:spcBef>
              <a:spcAft>
                <a:spcPts val="0"/>
              </a:spcAft>
              <a:buNone/>
            </a:pPr>
            <a:r>
              <a:t/>
            </a:r>
            <a:endParaRPr sz="2000">
              <a:solidFill>
                <a:srgbClr val="171717"/>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descr="03_NPower_Presentation_Template_0819-18.jpg" id="224" name="Google Shape;224;p31"/>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25" name="Google Shape;225;p31"/>
          <p:cNvSpPr txBox="1"/>
          <p:nvPr/>
        </p:nvSpPr>
        <p:spPr>
          <a:xfrm>
            <a:off x="329775" y="224000"/>
            <a:ext cx="124719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rPr>
              <a:t>What are service-level agreements (SLAs)?</a:t>
            </a:r>
            <a:endParaRPr b="1" sz="3500">
              <a:solidFill>
                <a:srgbClr val="171717"/>
              </a:solidFill>
            </a:endParaRPr>
          </a:p>
          <a:p>
            <a:pPr indent="0" lvl="0" marL="0" rtl="0" algn="l">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lnSpc>
                <a:spcPct val="130000"/>
              </a:lnSpc>
              <a:spcBef>
                <a:spcPts val="900"/>
              </a:spcBef>
              <a:spcAft>
                <a:spcPts val="0"/>
              </a:spcAft>
              <a:buNone/>
            </a:pPr>
            <a:r>
              <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226" name="Google Shape;226;p31"/>
          <p:cNvSpPr txBox="1"/>
          <p:nvPr/>
        </p:nvSpPr>
        <p:spPr>
          <a:xfrm>
            <a:off x="329775" y="1239575"/>
            <a:ext cx="11850600" cy="5428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400"/>
              </a:spcBef>
              <a:spcAft>
                <a:spcPts val="0"/>
              </a:spcAft>
              <a:buClr>
                <a:srgbClr val="171717"/>
              </a:buClr>
              <a:buSzPts val="2000"/>
              <a:buChar char="●"/>
            </a:pPr>
            <a:r>
              <a:rPr b="1" lang="en-US" sz="2000">
                <a:solidFill>
                  <a:srgbClr val="171717"/>
                </a:solidFill>
              </a:rPr>
              <a:t>A service-level agreement (SLA)</a:t>
            </a:r>
            <a:r>
              <a:rPr lang="en-US" sz="2000">
                <a:solidFill>
                  <a:srgbClr val="171717"/>
                </a:solidFill>
              </a:rPr>
              <a:t> is a formal agreement between a service company and the customer. It defines the performance standards that Microsoft commits to for you, the customer</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When you build applications on Azure, the availability of the services that you use affect your application's performance.</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Downtime</a:t>
            </a:r>
            <a:r>
              <a:rPr lang="en-US" sz="2000">
                <a:solidFill>
                  <a:srgbClr val="171717"/>
                </a:solidFill>
              </a:rPr>
              <a:t> refers to the time duration that the service is unavailable.</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The difference between 99.9 percent and 99.99 percent might seem minor, but it's important to understand what these numbers mean in terms of total downtime.</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b="1" lang="en-US" sz="2000">
                <a:solidFill>
                  <a:srgbClr val="171717"/>
                </a:solidFill>
              </a:rPr>
              <a:t>A service credit </a:t>
            </a:r>
            <a:r>
              <a:rPr lang="en-US" sz="2000">
                <a:solidFill>
                  <a:srgbClr val="171717"/>
                </a:solidFill>
              </a:rPr>
              <a:t>is the percentage of the fees you paid that are credited back to you according to the claim approval process.</a:t>
            </a:r>
            <a:endParaRPr sz="2000">
              <a:solidFill>
                <a:srgbClr val="171717"/>
              </a:solidFill>
            </a:endParaRPr>
          </a:p>
          <a:p>
            <a:pPr indent="-355600" lvl="0" marL="457200" rtl="0" algn="l">
              <a:spcBef>
                <a:spcPts val="0"/>
              </a:spcBef>
              <a:spcAft>
                <a:spcPts val="0"/>
              </a:spcAft>
              <a:buSzPts val="2000"/>
              <a:buChar char="●"/>
            </a:pPr>
            <a:r>
              <a:rPr lang="en-US" sz="2000">
                <a:solidFill>
                  <a:srgbClr val="171717"/>
                </a:solidFill>
              </a:rPr>
              <a:t>Services like Azure Advisor are always free. because it's free, it doesn't have a financially backed SLA.</a:t>
            </a:r>
            <a:endParaRPr sz="2000"/>
          </a:p>
          <a:p>
            <a:pPr indent="0" lvl="0" marL="914400" rtl="0" algn="l">
              <a:spcBef>
                <a:spcPts val="0"/>
              </a:spcBef>
              <a:spcAft>
                <a:spcPts val="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03_NPower_Presentation_Template_0819-18.jpg" id="91" name="Google Shape;91;p1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92" name="Google Shape;92;p14"/>
          <p:cNvSpPr txBox="1"/>
          <p:nvPr/>
        </p:nvSpPr>
        <p:spPr>
          <a:xfrm>
            <a:off x="652200" y="528800"/>
            <a:ext cx="10276500" cy="14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Exam objectives</a:t>
            </a:r>
            <a:endParaRPr b="1" sz="3500">
              <a:latin typeface="Calibri"/>
              <a:ea typeface="Calibri"/>
              <a:cs typeface="Calibri"/>
              <a:sym typeface="Calibri"/>
            </a:endParaRPr>
          </a:p>
        </p:txBody>
      </p:sp>
      <p:sp>
        <p:nvSpPr>
          <p:cNvPr id="93" name="Google Shape;93;p14"/>
          <p:cNvSpPr txBox="1"/>
          <p:nvPr/>
        </p:nvSpPr>
        <p:spPr>
          <a:xfrm>
            <a:off x="634575" y="1709825"/>
            <a:ext cx="9501000" cy="4089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2700">
                <a:latin typeface="Calibri"/>
                <a:ea typeface="Calibri"/>
                <a:cs typeface="Calibri"/>
                <a:sym typeface="Calibri"/>
              </a:rPr>
              <a:t>TOPICS:</a:t>
            </a:r>
            <a:endParaRPr sz="2700">
              <a:latin typeface="Calibri"/>
              <a:ea typeface="Calibri"/>
              <a:cs typeface="Calibri"/>
              <a:sym typeface="Calibri"/>
            </a:endParaRPr>
          </a:p>
          <a:p>
            <a:pPr indent="0" lvl="0" marL="0" rtl="0" algn="l">
              <a:spcBef>
                <a:spcPts val="0"/>
              </a:spcBef>
              <a:spcAft>
                <a:spcPts val="0"/>
              </a:spcAft>
              <a:buNone/>
            </a:pPr>
            <a:r>
              <a:t/>
            </a:r>
            <a:endParaRPr sz="2700">
              <a:latin typeface="Calibri"/>
              <a:ea typeface="Calibri"/>
              <a:cs typeface="Calibri"/>
              <a:sym typeface="Calibri"/>
            </a:endParaRPr>
          </a:p>
          <a:p>
            <a:pPr indent="-400050" lvl="0" marL="914400" rtl="0" algn="l">
              <a:spcBef>
                <a:spcPts val="0"/>
              </a:spcBef>
              <a:spcAft>
                <a:spcPts val="0"/>
              </a:spcAft>
              <a:buSzPts val="2700"/>
              <a:buFont typeface="Calibri"/>
              <a:buChar char="●"/>
            </a:pPr>
            <a:r>
              <a:rPr lang="en-US" sz="2700">
                <a:latin typeface="Calibri"/>
                <a:ea typeface="Calibri"/>
                <a:cs typeface="Calibri"/>
                <a:sym typeface="Calibri"/>
              </a:rPr>
              <a:t>Describe cost management in Azure</a:t>
            </a:r>
            <a:endParaRPr sz="2700">
              <a:latin typeface="Calibri"/>
              <a:ea typeface="Calibri"/>
              <a:cs typeface="Calibri"/>
              <a:sym typeface="Calibri"/>
            </a:endParaRPr>
          </a:p>
          <a:p>
            <a:pPr indent="-400050" lvl="0" marL="914400" rtl="0" algn="l">
              <a:spcBef>
                <a:spcPts val="0"/>
              </a:spcBef>
              <a:spcAft>
                <a:spcPts val="0"/>
              </a:spcAft>
              <a:buSzPts val="2700"/>
              <a:buFont typeface="Calibri"/>
              <a:buChar char="●"/>
            </a:pPr>
            <a:r>
              <a:rPr lang="en-US" sz="2700">
                <a:latin typeface="Calibri"/>
                <a:ea typeface="Calibri"/>
                <a:cs typeface="Calibri"/>
                <a:sym typeface="Calibri"/>
              </a:rPr>
              <a:t>Describe features and tools in Azure for governance and compliance</a:t>
            </a:r>
            <a:br>
              <a:rPr lang="en-US" sz="2700">
                <a:latin typeface="Calibri"/>
                <a:ea typeface="Calibri"/>
                <a:cs typeface="Calibri"/>
                <a:sym typeface="Calibri"/>
              </a:rPr>
            </a:b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descr="03_NPower_Presentation_Template_0819-18.jpg" id="231" name="Google Shape;231;p32"/>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32" name="Google Shape;232;p32"/>
          <p:cNvSpPr txBox="1"/>
          <p:nvPr/>
        </p:nvSpPr>
        <p:spPr>
          <a:xfrm>
            <a:off x="329775" y="224000"/>
            <a:ext cx="124719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500">
                <a:solidFill>
                  <a:srgbClr val="171717"/>
                </a:solidFill>
              </a:rPr>
              <a:t>What happens when the composite SLA doesn't meet your needs?</a:t>
            </a:r>
            <a:endParaRPr b="1" sz="3500">
              <a:solidFill>
                <a:srgbClr val="171717"/>
              </a:solidFill>
            </a:endParaRPr>
          </a:p>
          <a:p>
            <a:pPr indent="0" lvl="0" marL="0" rtl="0" algn="l">
              <a:lnSpc>
                <a:spcPct val="130000"/>
              </a:lnSpc>
              <a:spcBef>
                <a:spcPts val="900"/>
              </a:spcBef>
              <a:spcAft>
                <a:spcPts val="0"/>
              </a:spcAft>
              <a:buNone/>
            </a:pPr>
            <a:r>
              <a:t/>
            </a:r>
            <a:endParaRPr b="1" sz="3500">
              <a:solidFill>
                <a:srgbClr val="171717"/>
              </a:solidFill>
            </a:endParaRPr>
          </a:p>
          <a:p>
            <a:pPr indent="0" lvl="0" marL="0" rtl="0" algn="l">
              <a:lnSpc>
                <a:spcPct val="130000"/>
              </a:lnSpc>
              <a:spcBef>
                <a:spcPts val="0"/>
              </a:spcBef>
              <a:spcAft>
                <a:spcPts val="0"/>
              </a:spcAft>
              <a:buNone/>
            </a:pPr>
            <a:r>
              <a:t/>
            </a:r>
            <a:endParaRPr b="1" sz="3500">
              <a:solidFill>
                <a:srgbClr val="171717"/>
              </a:solidFill>
            </a:endParaRPr>
          </a:p>
          <a:p>
            <a:pPr indent="0" lvl="0" marL="0" rtl="0" algn="l">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lnSpc>
                <a:spcPct val="130000"/>
              </a:lnSpc>
              <a:spcBef>
                <a:spcPts val="900"/>
              </a:spcBef>
              <a:spcAft>
                <a:spcPts val="0"/>
              </a:spcAft>
              <a:buNone/>
            </a:pPr>
            <a:r>
              <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233" name="Google Shape;233;p32"/>
          <p:cNvSpPr txBox="1"/>
          <p:nvPr/>
        </p:nvSpPr>
        <p:spPr>
          <a:xfrm>
            <a:off x="528800" y="1269150"/>
            <a:ext cx="11774700" cy="10083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2400"/>
              </a:spcBef>
              <a:spcAft>
                <a:spcPts val="0"/>
              </a:spcAft>
              <a:buNone/>
            </a:pPr>
            <a:r>
              <a:t/>
            </a:r>
            <a:endParaRPr b="1" sz="2000">
              <a:solidFill>
                <a:srgbClr val="171717"/>
              </a:solidFill>
            </a:endParaRPr>
          </a:p>
          <a:p>
            <a:pPr indent="0" lvl="0" marL="457200" rtl="0" algn="l">
              <a:spcBef>
                <a:spcPts val="900"/>
              </a:spcBef>
              <a:spcAft>
                <a:spcPts val="0"/>
              </a:spcAft>
              <a:buNone/>
            </a:pPr>
            <a:r>
              <a:t/>
            </a:r>
            <a:endParaRPr sz="2000">
              <a:solidFill>
                <a:srgbClr val="171717"/>
              </a:solidFill>
            </a:endParaRPr>
          </a:p>
        </p:txBody>
      </p:sp>
      <p:sp>
        <p:nvSpPr>
          <p:cNvPr id="234" name="Google Shape;234;p32"/>
          <p:cNvSpPr txBox="1"/>
          <p:nvPr/>
        </p:nvSpPr>
        <p:spPr>
          <a:xfrm>
            <a:off x="440675" y="2607150"/>
            <a:ext cx="12092100" cy="3073200"/>
          </a:xfrm>
          <a:prstGeom prst="rect">
            <a:avLst/>
          </a:prstGeom>
          <a:noFill/>
          <a:ln>
            <a:noFill/>
          </a:ln>
        </p:spPr>
        <p:txBody>
          <a:bodyPr anchorCtr="0" anchor="t" bIns="91425" lIns="91425" spcFirstLastPara="1" rIns="91425" wrap="square" tIns="91425">
            <a:spAutoFit/>
          </a:bodyPr>
          <a:lstStyle/>
          <a:p>
            <a:pPr indent="-355600" lvl="0" marL="457200" rtl="0" algn="l">
              <a:lnSpc>
                <a:spcPct val="130000"/>
              </a:lnSpc>
              <a:spcBef>
                <a:spcPts val="2300"/>
              </a:spcBef>
              <a:spcAft>
                <a:spcPts val="0"/>
              </a:spcAft>
              <a:buSzPts val="2000"/>
              <a:buFont typeface="Calibri"/>
              <a:buChar char="●"/>
            </a:pPr>
            <a:r>
              <a:rPr b="1" lang="en-US" sz="2000">
                <a:solidFill>
                  <a:srgbClr val="171717"/>
                </a:solidFill>
              </a:rPr>
              <a:t>Choose customization options that fit your required SLA: </a:t>
            </a:r>
            <a:r>
              <a:rPr lang="en-US" sz="2000">
                <a:solidFill>
                  <a:srgbClr val="171717"/>
                </a:solidFill>
              </a:rPr>
              <a:t>(disks, Tiers, etc)</a:t>
            </a:r>
            <a:endParaRPr sz="2000">
              <a:solidFill>
                <a:srgbClr val="171717"/>
              </a:solidFill>
            </a:endParaRPr>
          </a:p>
          <a:p>
            <a:pPr indent="-355600" lvl="0" marL="457200" rtl="0" algn="l">
              <a:lnSpc>
                <a:spcPct val="130000"/>
              </a:lnSpc>
              <a:spcBef>
                <a:spcPts val="0"/>
              </a:spcBef>
              <a:spcAft>
                <a:spcPts val="0"/>
              </a:spcAft>
              <a:buSzPts val="2000"/>
              <a:buFont typeface="Calibri"/>
              <a:buChar char="●"/>
            </a:pPr>
            <a:r>
              <a:rPr b="1" lang="en-US" sz="2000">
                <a:solidFill>
                  <a:srgbClr val="171717"/>
                </a:solidFill>
              </a:rPr>
              <a:t>Build availability requirements into your design: </a:t>
            </a:r>
            <a:r>
              <a:rPr lang="en-US" sz="2000">
                <a:solidFill>
                  <a:srgbClr val="171717"/>
                </a:solidFill>
              </a:rPr>
              <a:t>avoid having any single points of failure.deploy one or more extra instances of the same virtual machine across the different availability zones in the same Azure region.</a:t>
            </a:r>
            <a:endParaRPr b="1" sz="2000">
              <a:solidFill>
                <a:srgbClr val="171717"/>
              </a:solidFill>
            </a:endParaRPr>
          </a:p>
          <a:p>
            <a:pPr indent="-355600" lvl="0" marL="457200" rtl="0" algn="l">
              <a:lnSpc>
                <a:spcPct val="130000"/>
              </a:lnSpc>
              <a:spcBef>
                <a:spcPts val="0"/>
              </a:spcBef>
              <a:spcAft>
                <a:spcPts val="0"/>
              </a:spcAft>
              <a:buSzPts val="2000"/>
              <a:buFont typeface="Calibri"/>
              <a:buChar char="●"/>
            </a:pPr>
            <a:r>
              <a:rPr b="1" lang="en-US" sz="2000">
                <a:solidFill>
                  <a:srgbClr val="171717"/>
                </a:solidFill>
              </a:rPr>
              <a:t>Include redundancy to increase availability: </a:t>
            </a:r>
            <a:r>
              <a:rPr lang="en-US" sz="2000">
                <a:solidFill>
                  <a:srgbClr val="171717"/>
                </a:solidFill>
              </a:rPr>
              <a:t>duplicate components across several regions, known as redundancy. </a:t>
            </a:r>
            <a:endParaRPr b="1" sz="2000">
              <a:solidFill>
                <a:srgbClr val="171717"/>
              </a:solidFill>
            </a:endParaRPr>
          </a:p>
          <a:p>
            <a:pPr indent="0" lvl="0" marL="457200" rtl="0" algn="l">
              <a:spcBef>
                <a:spcPts val="1400"/>
              </a:spcBef>
              <a:spcAft>
                <a:spcPts val="0"/>
              </a:spcAft>
              <a:buNone/>
            </a:pPr>
            <a:r>
              <a:t/>
            </a:r>
            <a:endParaRPr sz="20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descr="03_NPower_Presentation_Template_0819-18.jpg" id="239" name="Google Shape;239;p3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40" name="Google Shape;240;p33"/>
          <p:cNvSpPr txBox="1"/>
          <p:nvPr/>
        </p:nvSpPr>
        <p:spPr>
          <a:xfrm>
            <a:off x="329775" y="224000"/>
            <a:ext cx="124719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rPr>
              <a:t>Azure Service Lifecycle</a:t>
            </a:r>
            <a:endParaRPr b="1" sz="3500">
              <a:solidFill>
                <a:srgbClr val="171717"/>
              </a:solidFill>
            </a:endParaRPr>
          </a:p>
          <a:p>
            <a:pPr indent="0" lvl="0" marL="0" rtl="0" algn="l">
              <a:lnSpc>
                <a:spcPct val="130000"/>
              </a:lnSpc>
              <a:spcBef>
                <a:spcPts val="2400"/>
              </a:spcBef>
              <a:spcAft>
                <a:spcPts val="0"/>
              </a:spcAft>
              <a:buNone/>
            </a:pPr>
            <a:r>
              <a:t/>
            </a:r>
            <a:endParaRPr b="1" sz="3500">
              <a:solidFill>
                <a:srgbClr val="171717"/>
              </a:solidFill>
            </a:endParaRPr>
          </a:p>
          <a:p>
            <a:pPr indent="0" lvl="0" marL="0" rtl="0" algn="l">
              <a:lnSpc>
                <a:spcPct val="130000"/>
              </a:lnSpc>
              <a:spcBef>
                <a:spcPts val="900"/>
              </a:spcBef>
              <a:spcAft>
                <a:spcPts val="0"/>
              </a:spcAft>
              <a:buNone/>
            </a:pPr>
            <a:r>
              <a:t/>
            </a:r>
            <a:endParaRPr b="1" sz="3500">
              <a:solidFill>
                <a:srgbClr val="171717"/>
              </a:solidFill>
            </a:endParaRPr>
          </a:p>
          <a:p>
            <a:pPr indent="0" lvl="0" marL="0" rtl="0" algn="l">
              <a:lnSpc>
                <a:spcPct val="130000"/>
              </a:lnSpc>
              <a:spcBef>
                <a:spcPts val="0"/>
              </a:spcBef>
              <a:spcAft>
                <a:spcPts val="0"/>
              </a:spcAft>
              <a:buNone/>
            </a:pPr>
            <a:r>
              <a:t/>
            </a:r>
            <a:endParaRPr b="1" sz="3500">
              <a:solidFill>
                <a:srgbClr val="171717"/>
              </a:solidFill>
            </a:endParaRPr>
          </a:p>
          <a:p>
            <a:pPr indent="0" lvl="0" marL="0" rtl="0" algn="l">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lnSpc>
                <a:spcPct val="130000"/>
              </a:lnSpc>
              <a:spcBef>
                <a:spcPts val="900"/>
              </a:spcBef>
              <a:spcAft>
                <a:spcPts val="0"/>
              </a:spcAft>
              <a:buNone/>
            </a:pPr>
            <a:r>
              <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241" name="Google Shape;241;p33"/>
          <p:cNvSpPr txBox="1"/>
          <p:nvPr/>
        </p:nvSpPr>
        <p:spPr>
          <a:xfrm>
            <a:off x="513450" y="1198650"/>
            <a:ext cx="11774700" cy="10083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2400"/>
              </a:spcBef>
              <a:spcAft>
                <a:spcPts val="0"/>
              </a:spcAft>
              <a:buNone/>
            </a:pPr>
            <a:r>
              <a:t/>
            </a:r>
            <a:endParaRPr b="1" sz="2000">
              <a:solidFill>
                <a:srgbClr val="171717"/>
              </a:solidFill>
            </a:endParaRPr>
          </a:p>
          <a:p>
            <a:pPr indent="0" lvl="0" marL="457200" rtl="0" algn="l">
              <a:spcBef>
                <a:spcPts val="900"/>
              </a:spcBef>
              <a:spcAft>
                <a:spcPts val="0"/>
              </a:spcAft>
              <a:buNone/>
            </a:pPr>
            <a:r>
              <a:t/>
            </a:r>
            <a:endParaRPr sz="2000">
              <a:solidFill>
                <a:srgbClr val="171717"/>
              </a:solidFill>
            </a:endParaRPr>
          </a:p>
        </p:txBody>
      </p:sp>
      <p:sp>
        <p:nvSpPr>
          <p:cNvPr id="242" name="Google Shape;242;p33"/>
          <p:cNvSpPr txBox="1"/>
          <p:nvPr/>
        </p:nvSpPr>
        <p:spPr>
          <a:xfrm>
            <a:off x="440675" y="1704800"/>
            <a:ext cx="12092100" cy="4825500"/>
          </a:xfrm>
          <a:prstGeom prst="rect">
            <a:avLst/>
          </a:prstGeom>
          <a:noFill/>
          <a:ln>
            <a:noFill/>
          </a:ln>
        </p:spPr>
        <p:txBody>
          <a:bodyPr anchorCtr="0" anchor="t" bIns="91425" lIns="91425" spcFirstLastPara="1" rIns="91425" wrap="square" tIns="91425">
            <a:spAutoFit/>
          </a:bodyPr>
          <a:lstStyle/>
          <a:p>
            <a:pPr indent="-355600" lvl="0" marL="457200" rtl="0" algn="l">
              <a:lnSpc>
                <a:spcPct val="130000"/>
              </a:lnSpc>
              <a:spcBef>
                <a:spcPts val="2300"/>
              </a:spcBef>
              <a:spcAft>
                <a:spcPts val="0"/>
              </a:spcAft>
              <a:buSzPts val="2000"/>
              <a:buFont typeface="Calibri"/>
              <a:buChar char="●"/>
            </a:pPr>
            <a:r>
              <a:rPr lang="en-US" sz="2000">
                <a:solidFill>
                  <a:srgbClr val="171717"/>
                </a:solidFill>
              </a:rPr>
              <a:t>The service lifecycle defines how every Azure service is released for public use.</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Every Azure service starts in the development phase. Where  the Azure team collects and defines its requirements, and begins to build the service.</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Next, the service is released to the public preview phase. During this phase, the public can access and experiment with it so that it can provide feedback.</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After a new Azure service is validated and tested, it's released to all customers as a production-ready service. This is known as general availability (GA).</a:t>
            </a:r>
            <a:endParaRPr sz="2000">
              <a:solidFill>
                <a:srgbClr val="171717"/>
              </a:solidFill>
            </a:endParaRPr>
          </a:p>
          <a:p>
            <a:pPr indent="0" lvl="0" marL="0" rtl="0" algn="l">
              <a:lnSpc>
                <a:spcPct val="130000"/>
              </a:lnSpc>
              <a:spcBef>
                <a:spcPts val="2400"/>
              </a:spcBef>
              <a:spcAft>
                <a:spcPts val="0"/>
              </a:spcAft>
              <a:buNone/>
            </a:pPr>
            <a:r>
              <a:rPr b="1" lang="en-US" sz="2000">
                <a:solidFill>
                  <a:srgbClr val="171717"/>
                </a:solidFill>
              </a:rPr>
              <a:t>How can I access preview features for the Azure portal?</a:t>
            </a:r>
            <a:endParaRPr b="1" sz="2000">
              <a:solidFill>
                <a:srgbClr val="171717"/>
              </a:solidFill>
            </a:endParaRPr>
          </a:p>
          <a:p>
            <a:pPr indent="0" lvl="0" marL="0" rtl="0" algn="l">
              <a:lnSpc>
                <a:spcPct val="130000"/>
              </a:lnSpc>
              <a:spcBef>
                <a:spcPts val="2400"/>
              </a:spcBef>
              <a:spcAft>
                <a:spcPts val="0"/>
              </a:spcAft>
              <a:buNone/>
            </a:pPr>
            <a:r>
              <a:rPr lang="en-US" sz="2000">
                <a:solidFill>
                  <a:srgbClr val="171717"/>
                </a:solidFill>
              </a:rPr>
              <a:t>Enter Preview in the search box:</a:t>
            </a:r>
            <a:endParaRPr sz="2000">
              <a:solidFill>
                <a:srgbClr val="171717"/>
              </a:solidFill>
            </a:endParaRPr>
          </a:p>
          <a:p>
            <a:pPr indent="0" lvl="0" marL="457200" rtl="0" algn="l">
              <a:spcBef>
                <a:spcPts val="900"/>
              </a:spcBef>
              <a:spcAft>
                <a:spcPts val="0"/>
              </a:spcAft>
              <a:buNone/>
            </a:pPr>
            <a:r>
              <a:t/>
            </a:r>
            <a:endParaRPr sz="2000">
              <a:latin typeface="Calibri"/>
              <a:ea typeface="Calibri"/>
              <a:cs typeface="Calibri"/>
              <a:sym typeface="Calibri"/>
            </a:endParaRPr>
          </a:p>
        </p:txBody>
      </p:sp>
      <p:pic>
        <p:nvPicPr>
          <p:cNvPr id="243" name="Google Shape;243;p33"/>
          <p:cNvPicPr preferRelativeResize="0"/>
          <p:nvPr/>
        </p:nvPicPr>
        <p:blipFill>
          <a:blip r:embed="rId4">
            <a:alphaModFix/>
          </a:blip>
          <a:stretch>
            <a:fillRect/>
          </a:stretch>
        </p:blipFill>
        <p:spPr>
          <a:xfrm>
            <a:off x="7910027" y="4292925"/>
            <a:ext cx="3142100" cy="2319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descr="03_NPower_Presentation_Template_0819-27.jpg" id="248" name="Google Shape;248;p3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49" name="Google Shape;249;p34"/>
          <p:cNvSpPr txBox="1"/>
          <p:nvPr/>
        </p:nvSpPr>
        <p:spPr>
          <a:xfrm>
            <a:off x="246775" y="1092875"/>
            <a:ext cx="8883900" cy="37722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US" sz="3100">
                <a:solidFill>
                  <a:srgbClr val="000000"/>
                </a:solidFill>
                <a:latin typeface="Calibri"/>
                <a:ea typeface="Calibri"/>
                <a:cs typeface="Calibri"/>
                <a:sym typeface="Calibri"/>
              </a:rPr>
              <a:t>References:</a:t>
            </a:r>
            <a:endParaRPr b="1" sz="3100">
              <a:solidFill>
                <a:srgbClr val="000000"/>
              </a:solidFill>
              <a:latin typeface="Calibri"/>
              <a:ea typeface="Calibri"/>
              <a:cs typeface="Calibri"/>
              <a:sym typeface="Calibri"/>
            </a:endParaRPr>
          </a:p>
          <a:p>
            <a:pPr indent="0" lvl="0" marL="457200" rtl="0" algn="ctr">
              <a:spcBef>
                <a:spcPts val="0"/>
              </a:spcBef>
              <a:spcAft>
                <a:spcPts val="0"/>
              </a:spcAft>
              <a:buNone/>
            </a:pPr>
            <a:r>
              <a:t/>
            </a:r>
            <a:endParaRPr sz="3100">
              <a:solidFill>
                <a:srgbClr val="000000"/>
              </a:solidFill>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200" u="sng">
                <a:solidFill>
                  <a:schemeClr val="hlink"/>
                </a:solidFill>
                <a:latin typeface="Calibri"/>
                <a:ea typeface="Calibri"/>
                <a:cs typeface="Calibri"/>
                <a:sym typeface="Calibri"/>
                <a:hlinkClick r:id="rId4"/>
              </a:rPr>
              <a:t>https://docs.microsoft.com/en-us/learn/modules/choose-azure-services-sla-lifecycle/5-access-preview-services</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200" u="sng">
                <a:solidFill>
                  <a:schemeClr val="hlink"/>
                </a:solidFill>
                <a:latin typeface="Calibri"/>
                <a:ea typeface="Calibri"/>
                <a:cs typeface="Calibri"/>
                <a:sym typeface="Calibri"/>
                <a:hlinkClick r:id="rId5"/>
              </a:rPr>
              <a:t>https://docs.microsoft.com/en-us/learn/modules/choose-azure-services-sla-lifecycle/</a:t>
            </a:r>
            <a:endParaRPr sz="2200">
              <a:latin typeface="Calibri"/>
              <a:ea typeface="Calibri"/>
              <a:cs typeface="Calibri"/>
              <a:sym typeface="Calibri"/>
            </a:endParaRPr>
          </a:p>
          <a:p>
            <a:pPr indent="0" lvl="0" marL="91440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0" lvl="0" marL="914400" rtl="0" algn="l">
              <a:spcBef>
                <a:spcPts val="0"/>
              </a:spcBef>
              <a:spcAft>
                <a:spcPts val="0"/>
              </a:spcAft>
              <a:buNone/>
            </a:pPr>
            <a:r>
              <a:t/>
            </a:r>
            <a:endParaRPr sz="2200">
              <a:solidFill>
                <a:srgbClr val="000000"/>
              </a:solidFill>
              <a:latin typeface="Calibri"/>
              <a:ea typeface="Calibri"/>
              <a:cs typeface="Calibri"/>
              <a:sym typeface="Calibri"/>
            </a:endParaRPr>
          </a:p>
          <a:p>
            <a:pPr indent="0" lvl="0" marL="914400" rtl="0" algn="l">
              <a:spcBef>
                <a:spcPts val="0"/>
              </a:spcBef>
              <a:spcAft>
                <a:spcPts val="0"/>
              </a:spcAft>
              <a:buNone/>
            </a:pPr>
            <a:r>
              <a:t/>
            </a:r>
            <a:endParaRPr sz="22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03_NPower_Presentation_Template_0819-27.jpg" id="98" name="Google Shape;98;p1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99" name="Google Shape;99;p15"/>
          <p:cNvSpPr txBox="1"/>
          <p:nvPr/>
        </p:nvSpPr>
        <p:spPr>
          <a:xfrm>
            <a:off x="246775" y="1092875"/>
            <a:ext cx="8372700" cy="3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chemeClr val="dk1"/>
                </a:solidFill>
                <a:latin typeface="Calibri"/>
                <a:ea typeface="Calibri"/>
                <a:cs typeface="Calibri"/>
                <a:sym typeface="Calibri"/>
              </a:rPr>
              <a:t>Topic 1:</a:t>
            </a:r>
            <a:endParaRPr sz="3100">
              <a:solidFill>
                <a:schemeClr val="dk1"/>
              </a:solidFill>
              <a:latin typeface="Calibri"/>
              <a:ea typeface="Calibri"/>
              <a:cs typeface="Calibri"/>
              <a:sym typeface="Calibri"/>
            </a:endParaRPr>
          </a:p>
          <a:p>
            <a:pPr indent="0" lvl="0" marL="0" rtl="0" algn="l">
              <a:spcBef>
                <a:spcPts val="0"/>
              </a:spcBef>
              <a:spcAft>
                <a:spcPts val="0"/>
              </a:spcAft>
              <a:buNone/>
            </a:pPr>
            <a:r>
              <a:t/>
            </a:r>
            <a:endParaRPr sz="3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700">
                <a:solidFill>
                  <a:schemeClr val="dk1"/>
                </a:solidFill>
                <a:latin typeface="Calibri"/>
                <a:ea typeface="Calibri"/>
                <a:cs typeface="Calibri"/>
                <a:sym typeface="Calibri"/>
              </a:rPr>
              <a:t>Describe cost management in Azure </a:t>
            </a:r>
            <a:endParaRPr b="1" sz="2700">
              <a:solidFill>
                <a:schemeClr val="dk1"/>
              </a:solidFill>
              <a:latin typeface="Calibri"/>
              <a:ea typeface="Calibri"/>
              <a:cs typeface="Calibri"/>
              <a:sym typeface="Calibri"/>
            </a:endParaRPr>
          </a:p>
          <a:p>
            <a:pPr indent="-400050" lvl="0" marL="457200" rtl="0" algn="l">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Describe factors that can affect costs in Azure </a:t>
            </a:r>
            <a:endParaRPr sz="2700">
              <a:solidFill>
                <a:schemeClr val="dk1"/>
              </a:solidFill>
              <a:latin typeface="Calibri"/>
              <a:ea typeface="Calibri"/>
              <a:cs typeface="Calibri"/>
              <a:sym typeface="Calibri"/>
            </a:endParaRPr>
          </a:p>
          <a:p>
            <a:pPr indent="-400050" lvl="0" marL="457200" rtl="0" algn="l">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Compare the Pricing calculator and the Total Cost of Ownership (TCO) calculator </a:t>
            </a:r>
            <a:endParaRPr sz="2700">
              <a:solidFill>
                <a:schemeClr val="dk1"/>
              </a:solidFill>
              <a:latin typeface="Calibri"/>
              <a:ea typeface="Calibri"/>
              <a:cs typeface="Calibri"/>
              <a:sym typeface="Calibri"/>
            </a:endParaRPr>
          </a:p>
          <a:p>
            <a:pPr indent="-400050" lvl="0" marL="457200" rtl="0" algn="l">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Describe the Azure Cost Management and Billing tool </a:t>
            </a:r>
            <a:endParaRPr sz="2700">
              <a:solidFill>
                <a:schemeClr val="dk1"/>
              </a:solidFill>
              <a:latin typeface="Calibri"/>
              <a:ea typeface="Calibri"/>
              <a:cs typeface="Calibri"/>
              <a:sym typeface="Calibri"/>
            </a:endParaRPr>
          </a:p>
          <a:p>
            <a:pPr indent="-400050" lvl="0" marL="457200" rtl="0" algn="l">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Describe the purpose of tags</a:t>
            </a:r>
            <a:endParaRPr sz="2700">
              <a:solidFill>
                <a:schemeClr val="dk1"/>
              </a:solidFill>
              <a:latin typeface="Calibri"/>
              <a:ea typeface="Calibri"/>
              <a:cs typeface="Calibri"/>
              <a:sym typeface="Calibri"/>
            </a:endParaRPr>
          </a:p>
          <a:p>
            <a:pPr indent="0" lvl="0" marL="0" rtl="0" algn="ctr">
              <a:spcBef>
                <a:spcPts val="0"/>
              </a:spcBef>
              <a:spcAft>
                <a:spcPts val="0"/>
              </a:spcAft>
              <a:buNone/>
            </a:pPr>
            <a:r>
              <a:t/>
            </a:r>
            <a:endParaRPr b="1" sz="37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3" name="Shape 103"/>
        <p:cNvGrpSpPr/>
        <p:nvPr/>
      </p:nvGrpSpPr>
      <p:grpSpPr>
        <a:xfrm>
          <a:off x="0" y="0"/>
          <a:ext cx="0" cy="0"/>
          <a:chOff x="0" y="0"/>
          <a:chExt cx="0" cy="0"/>
        </a:xfrm>
      </p:grpSpPr>
      <p:pic>
        <p:nvPicPr>
          <p:cNvPr descr="03_NPower_Presentation_Template_0819-18.jpg" id="104" name="Google Shape;104;p16"/>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05" name="Google Shape;105;p16"/>
          <p:cNvSpPr txBox="1"/>
          <p:nvPr/>
        </p:nvSpPr>
        <p:spPr>
          <a:xfrm>
            <a:off x="652200" y="528800"/>
            <a:ext cx="10276500" cy="6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Factors affecting cost in Azure</a:t>
            </a:r>
            <a:endParaRPr b="1" sz="3500">
              <a:latin typeface="Calibri"/>
              <a:ea typeface="Calibri"/>
              <a:cs typeface="Calibri"/>
              <a:sym typeface="Calibri"/>
            </a:endParaRPr>
          </a:p>
        </p:txBody>
      </p:sp>
      <p:sp>
        <p:nvSpPr>
          <p:cNvPr id="106" name="Google Shape;106;p16"/>
          <p:cNvSpPr txBox="1"/>
          <p:nvPr/>
        </p:nvSpPr>
        <p:spPr>
          <a:xfrm>
            <a:off x="652200" y="1416375"/>
            <a:ext cx="11620200" cy="4830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Calibri"/>
              <a:buChar char="●"/>
            </a:pPr>
            <a:r>
              <a:rPr lang="en-US" sz="2000"/>
              <a:t>Azure shifts development costs from capital expense (CapEx) of building out and maintaining infrastructure and facilities to an operational expense (OpEx) of renting infrastructure as you need it, whether it’s compute, storage, networking, and so on.</a:t>
            </a:r>
            <a:endParaRPr sz="2000"/>
          </a:p>
          <a:p>
            <a:pPr indent="-355600" lvl="0" marL="457200" rtl="0" algn="l">
              <a:lnSpc>
                <a:spcPct val="115000"/>
              </a:lnSpc>
              <a:spcBef>
                <a:spcPts val="1000"/>
              </a:spcBef>
              <a:spcAft>
                <a:spcPts val="0"/>
              </a:spcAft>
              <a:buSzPts val="2000"/>
              <a:buChar char="●"/>
            </a:pPr>
            <a:r>
              <a:rPr lang="en-US" sz="2000"/>
              <a:t>The OpEx can be impacted by many factors:</a:t>
            </a:r>
            <a:endParaRPr sz="2000"/>
          </a:p>
          <a:p>
            <a:pPr indent="-355600" lvl="1" marL="914400" rtl="0" algn="l">
              <a:lnSpc>
                <a:spcPct val="115000"/>
              </a:lnSpc>
              <a:spcBef>
                <a:spcPts val="1000"/>
              </a:spcBef>
              <a:spcAft>
                <a:spcPts val="0"/>
              </a:spcAft>
              <a:buSzPts val="2000"/>
              <a:buChar char="○"/>
            </a:pPr>
            <a:r>
              <a:rPr lang="en-US" sz="2000"/>
              <a:t>Resource type</a:t>
            </a:r>
            <a:endParaRPr sz="2000"/>
          </a:p>
          <a:p>
            <a:pPr indent="-355600" lvl="1" marL="914400" rtl="0" algn="l">
              <a:lnSpc>
                <a:spcPct val="115000"/>
              </a:lnSpc>
              <a:spcBef>
                <a:spcPts val="1000"/>
              </a:spcBef>
              <a:spcAft>
                <a:spcPts val="0"/>
              </a:spcAft>
              <a:buSzPts val="2000"/>
              <a:buChar char="○"/>
            </a:pPr>
            <a:r>
              <a:rPr lang="en-US" sz="2000"/>
              <a:t>Consumption</a:t>
            </a:r>
            <a:endParaRPr sz="2000"/>
          </a:p>
          <a:p>
            <a:pPr indent="-355600" lvl="1" marL="914400" rtl="0" algn="l">
              <a:lnSpc>
                <a:spcPct val="115000"/>
              </a:lnSpc>
              <a:spcBef>
                <a:spcPts val="1000"/>
              </a:spcBef>
              <a:spcAft>
                <a:spcPts val="0"/>
              </a:spcAft>
              <a:buSzPts val="2000"/>
              <a:buChar char="○"/>
            </a:pPr>
            <a:r>
              <a:rPr lang="en-US" sz="2000"/>
              <a:t>Maintenance</a:t>
            </a:r>
            <a:endParaRPr sz="2000"/>
          </a:p>
          <a:p>
            <a:pPr indent="-355600" lvl="1" marL="914400" rtl="0" algn="l">
              <a:lnSpc>
                <a:spcPct val="115000"/>
              </a:lnSpc>
              <a:spcBef>
                <a:spcPts val="1000"/>
              </a:spcBef>
              <a:spcAft>
                <a:spcPts val="0"/>
              </a:spcAft>
              <a:buSzPts val="2000"/>
              <a:buChar char="○"/>
            </a:pPr>
            <a:r>
              <a:rPr lang="en-US" sz="2000"/>
              <a:t>Geography</a:t>
            </a:r>
            <a:endParaRPr sz="2000"/>
          </a:p>
          <a:p>
            <a:pPr indent="-355600" lvl="1" marL="914400" rtl="0" algn="l">
              <a:lnSpc>
                <a:spcPct val="115000"/>
              </a:lnSpc>
              <a:spcBef>
                <a:spcPts val="1000"/>
              </a:spcBef>
              <a:spcAft>
                <a:spcPts val="0"/>
              </a:spcAft>
              <a:buSzPts val="2000"/>
              <a:buChar char="○"/>
            </a:pPr>
            <a:r>
              <a:rPr lang="en-US" sz="2000"/>
              <a:t>Subscription type</a:t>
            </a:r>
            <a:endParaRPr sz="2000"/>
          </a:p>
          <a:p>
            <a:pPr indent="-355600" lvl="1" marL="914400" rtl="0" algn="l">
              <a:lnSpc>
                <a:spcPct val="115000"/>
              </a:lnSpc>
              <a:spcBef>
                <a:spcPts val="1000"/>
              </a:spcBef>
              <a:spcAft>
                <a:spcPts val="0"/>
              </a:spcAft>
              <a:buSzPts val="2000"/>
              <a:buChar char="○"/>
            </a:pPr>
            <a:r>
              <a:rPr lang="en-US" sz="2000"/>
              <a:t>Azure Marketplace</a:t>
            </a:r>
            <a:endParaRPr sz="2000"/>
          </a:p>
          <a:p>
            <a:pPr indent="0" lvl="0" marL="457200" rtl="0" algn="l">
              <a:spcBef>
                <a:spcPts val="10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sp>
        <p:nvSpPr>
          <p:cNvPr id="107" name="Google Shape;107;p16"/>
          <p:cNvSpPr txBox="1"/>
          <p:nvPr/>
        </p:nvSpPr>
        <p:spPr>
          <a:xfrm>
            <a:off x="10135525" y="6292825"/>
            <a:ext cx="18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4"/>
              </a:rPr>
              <a:t>Source</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03_NPower_Presentation_Template_0819-18.jpg" id="112" name="Google Shape;112;p17"/>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13" name="Google Shape;113;p17"/>
          <p:cNvSpPr txBox="1"/>
          <p:nvPr/>
        </p:nvSpPr>
        <p:spPr>
          <a:xfrm>
            <a:off x="652200" y="528800"/>
            <a:ext cx="10276500" cy="6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Pricing Calculator</a:t>
            </a:r>
            <a:endParaRPr b="1" sz="3500">
              <a:latin typeface="Calibri"/>
              <a:ea typeface="Calibri"/>
              <a:cs typeface="Calibri"/>
              <a:sym typeface="Calibri"/>
            </a:endParaRPr>
          </a:p>
        </p:txBody>
      </p:sp>
      <p:sp>
        <p:nvSpPr>
          <p:cNvPr id="114" name="Google Shape;114;p17"/>
          <p:cNvSpPr txBox="1"/>
          <p:nvPr/>
        </p:nvSpPr>
        <p:spPr>
          <a:xfrm>
            <a:off x="652200" y="1416375"/>
            <a:ext cx="6170400" cy="4830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Calibri"/>
              <a:buChar char="●"/>
            </a:pPr>
            <a:r>
              <a:rPr lang="en-US" sz="2000"/>
              <a:t>It is designed to give you an estimated cost for provisioning resources in Azure.</a:t>
            </a:r>
            <a:endParaRPr sz="2000"/>
          </a:p>
          <a:p>
            <a:pPr indent="-355600" lvl="0" marL="457200" rtl="0" algn="l">
              <a:lnSpc>
                <a:spcPct val="115000"/>
              </a:lnSpc>
              <a:spcBef>
                <a:spcPts val="1000"/>
              </a:spcBef>
              <a:spcAft>
                <a:spcPts val="0"/>
              </a:spcAft>
              <a:buSzPts val="2000"/>
              <a:buChar char="●"/>
            </a:pPr>
            <a:r>
              <a:rPr lang="en-US" sz="2000"/>
              <a:t>The pricing calculator’s focus is on the cost of provisioned resources in Azure.</a:t>
            </a:r>
            <a:endParaRPr sz="2000"/>
          </a:p>
          <a:p>
            <a:pPr indent="-355600" lvl="0" marL="457200" rtl="0" algn="l">
              <a:lnSpc>
                <a:spcPct val="115000"/>
              </a:lnSpc>
              <a:spcBef>
                <a:spcPts val="1000"/>
              </a:spcBef>
              <a:spcAft>
                <a:spcPts val="0"/>
              </a:spcAft>
              <a:buSzPts val="2000"/>
              <a:buChar char="●"/>
            </a:pPr>
            <a:r>
              <a:rPr lang="en-US" sz="2000"/>
              <a:t>The pricing calculator is for information purposes only. The prices are only an estimate. Nothing is provisioned when you add resources to the pricing calculator, and you won’t be charged for any services you select.</a:t>
            </a:r>
            <a:endParaRPr sz="2000"/>
          </a:p>
          <a:p>
            <a:pPr indent="0" lvl="0" marL="457200" rtl="0" algn="l">
              <a:spcBef>
                <a:spcPts val="10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sp>
        <p:nvSpPr>
          <p:cNvPr id="115" name="Google Shape;115;p17"/>
          <p:cNvSpPr txBox="1"/>
          <p:nvPr/>
        </p:nvSpPr>
        <p:spPr>
          <a:xfrm>
            <a:off x="10135525" y="6292825"/>
            <a:ext cx="18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4"/>
              </a:rPr>
              <a:t>Source</a:t>
            </a:r>
            <a:endParaRPr>
              <a:latin typeface="Calibri"/>
              <a:ea typeface="Calibri"/>
              <a:cs typeface="Calibri"/>
              <a:sym typeface="Calibri"/>
            </a:endParaRPr>
          </a:p>
        </p:txBody>
      </p:sp>
      <p:pic>
        <p:nvPicPr>
          <p:cNvPr id="116" name="Google Shape;116;p17"/>
          <p:cNvPicPr preferRelativeResize="0"/>
          <p:nvPr/>
        </p:nvPicPr>
        <p:blipFill>
          <a:blip r:embed="rId5">
            <a:alphaModFix/>
          </a:blip>
          <a:stretch>
            <a:fillRect/>
          </a:stretch>
        </p:blipFill>
        <p:spPr>
          <a:xfrm>
            <a:off x="6822601" y="1504200"/>
            <a:ext cx="5979000" cy="3427501"/>
          </a:xfrm>
          <a:prstGeom prst="rect">
            <a:avLst/>
          </a:prstGeom>
          <a:noFill/>
          <a:ln>
            <a:noFill/>
          </a:ln>
        </p:spPr>
      </p:pic>
      <p:sp>
        <p:nvSpPr>
          <p:cNvPr id="117" name="Google Shape;117;p17"/>
          <p:cNvSpPr txBox="1"/>
          <p:nvPr/>
        </p:nvSpPr>
        <p:spPr>
          <a:xfrm>
            <a:off x="6945750" y="4988575"/>
            <a:ext cx="5732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Image source: https://subscription.packtpub.com/book/cloud-and-networking/9781789614503/8/ch08lvl1sec65/the-azure-pricing-calculator</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descr="03_NPower_Presentation_Template_0819-18.jpg" id="122" name="Google Shape;122;p18"/>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23" name="Google Shape;123;p18"/>
          <p:cNvSpPr txBox="1"/>
          <p:nvPr/>
        </p:nvSpPr>
        <p:spPr>
          <a:xfrm>
            <a:off x="652200" y="528800"/>
            <a:ext cx="10276500" cy="14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What’s the TCO Calculator</a:t>
            </a:r>
            <a:endParaRPr b="1" sz="3500">
              <a:latin typeface="Calibri"/>
              <a:ea typeface="Calibri"/>
              <a:cs typeface="Calibri"/>
              <a:sym typeface="Calibri"/>
            </a:endParaRPr>
          </a:p>
        </p:txBody>
      </p:sp>
      <p:sp>
        <p:nvSpPr>
          <p:cNvPr id="124" name="Google Shape;124;p18"/>
          <p:cNvSpPr txBox="1"/>
          <p:nvPr/>
        </p:nvSpPr>
        <p:spPr>
          <a:xfrm>
            <a:off x="634575" y="1709825"/>
            <a:ext cx="10967100" cy="1022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Char char="●"/>
            </a:pPr>
            <a:r>
              <a:rPr lang="en-US" sz="2000"/>
              <a:t>T</a:t>
            </a:r>
            <a:r>
              <a:rPr lang="en-US" sz="2000"/>
              <a:t>he TCO (</a:t>
            </a:r>
            <a:r>
              <a:rPr i="1" lang="en-US" sz="2000">
                <a:solidFill>
                  <a:srgbClr val="171717"/>
                </a:solidFill>
              </a:rPr>
              <a:t>total cost of ownership) </a:t>
            </a:r>
            <a:r>
              <a:rPr lang="en-US" sz="2000"/>
              <a:t>calculator </a:t>
            </a:r>
            <a:r>
              <a:rPr lang="en-US" sz="2000">
                <a:solidFill>
                  <a:srgbClr val="171717"/>
                </a:solidFill>
              </a:rPr>
              <a:t>helps you estimate the cost savings of operating your solution on Azure over time, instead of in your on-premises datacenter.</a:t>
            </a:r>
            <a:endParaRPr sz="2000">
              <a:solidFill>
                <a:srgbClr val="171717"/>
              </a:solidFill>
            </a:endParaRPr>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pic>
        <p:nvPicPr>
          <p:cNvPr id="125" name="Google Shape;125;p18"/>
          <p:cNvPicPr preferRelativeResize="0"/>
          <p:nvPr/>
        </p:nvPicPr>
        <p:blipFill>
          <a:blip r:embed="rId4">
            <a:alphaModFix/>
          </a:blip>
          <a:stretch>
            <a:fillRect/>
          </a:stretch>
        </p:blipFill>
        <p:spPr>
          <a:xfrm>
            <a:off x="1494225" y="2896125"/>
            <a:ext cx="8412150" cy="3717000"/>
          </a:xfrm>
          <a:prstGeom prst="rect">
            <a:avLst/>
          </a:prstGeom>
          <a:noFill/>
          <a:ln>
            <a:noFill/>
          </a:ln>
        </p:spPr>
      </p:pic>
      <p:sp>
        <p:nvSpPr>
          <p:cNvPr id="126" name="Google Shape;126;p18"/>
          <p:cNvSpPr txBox="1"/>
          <p:nvPr/>
        </p:nvSpPr>
        <p:spPr>
          <a:xfrm>
            <a:off x="10135525" y="6292825"/>
            <a:ext cx="18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5"/>
              </a:rPr>
              <a:t>Source</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descr="03_NPower_Presentation_Template_0819-18.jpg" id="131" name="Google Shape;131;p19"/>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32" name="Google Shape;132;p19"/>
          <p:cNvSpPr txBox="1"/>
          <p:nvPr/>
        </p:nvSpPr>
        <p:spPr>
          <a:xfrm>
            <a:off x="652200" y="528800"/>
            <a:ext cx="102765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Clr>
                <a:schemeClr val="dk1"/>
              </a:buClr>
              <a:buSzPts val="1100"/>
              <a:buFont typeface="Arial"/>
              <a:buNone/>
            </a:pPr>
            <a:r>
              <a:rPr b="1" lang="en-US" sz="3500">
                <a:solidFill>
                  <a:srgbClr val="171717"/>
                </a:solidFill>
              </a:rPr>
              <a:t>How does the TCO Calculator work?</a:t>
            </a:r>
            <a:endParaRPr b="1" sz="3500">
              <a:solidFill>
                <a:srgbClr val="171717"/>
              </a:solidFill>
            </a:endParaRPr>
          </a:p>
          <a:p>
            <a:pPr indent="0" lvl="0" marL="0" rtl="0" algn="l">
              <a:spcBef>
                <a:spcPts val="900"/>
              </a:spcBef>
              <a:spcAft>
                <a:spcPts val="0"/>
              </a:spcAft>
              <a:buNone/>
            </a:pPr>
            <a:r>
              <a:t/>
            </a:r>
            <a:endParaRPr b="1" sz="3500"/>
          </a:p>
        </p:txBody>
      </p:sp>
      <p:sp>
        <p:nvSpPr>
          <p:cNvPr id="133" name="Google Shape;133;p19"/>
          <p:cNvSpPr txBox="1"/>
          <p:nvPr/>
        </p:nvSpPr>
        <p:spPr>
          <a:xfrm>
            <a:off x="329775" y="4117525"/>
            <a:ext cx="3507900" cy="2475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2400"/>
              </a:spcBef>
              <a:spcAft>
                <a:spcPts val="0"/>
              </a:spcAft>
              <a:buClr>
                <a:srgbClr val="171717"/>
              </a:buClr>
              <a:buSzPts val="2000"/>
              <a:buChar char="●"/>
            </a:pPr>
            <a:r>
              <a:rPr lang="en-US" sz="2000">
                <a:solidFill>
                  <a:srgbClr val="171717"/>
                </a:solidFill>
              </a:rPr>
              <a:t>Servers</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lang="en-US" sz="2000">
                <a:solidFill>
                  <a:srgbClr val="171717"/>
                </a:solidFill>
              </a:rPr>
              <a:t>Database</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lang="en-US" sz="2000">
                <a:solidFill>
                  <a:srgbClr val="171717"/>
                </a:solidFill>
              </a:rPr>
              <a:t>Storage</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lang="en-US" sz="2000">
                <a:solidFill>
                  <a:srgbClr val="171717"/>
                </a:solidFill>
              </a:rPr>
              <a:t>Networking</a:t>
            </a:r>
            <a:endParaRPr sz="2000">
              <a:solidFill>
                <a:srgbClr val="171717"/>
              </a:solidFill>
            </a:endParaRPr>
          </a:p>
          <a:p>
            <a:pPr indent="0" lvl="0" marL="457200" rtl="0" algn="l">
              <a:spcBef>
                <a:spcPts val="24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sp>
        <p:nvSpPr>
          <p:cNvPr id="134" name="Google Shape;134;p19"/>
          <p:cNvSpPr txBox="1"/>
          <p:nvPr/>
        </p:nvSpPr>
        <p:spPr>
          <a:xfrm>
            <a:off x="10135525" y="6292825"/>
            <a:ext cx="18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4"/>
              </a:rPr>
              <a:t>Source</a:t>
            </a:r>
            <a:endParaRPr>
              <a:latin typeface="Calibri"/>
              <a:ea typeface="Calibri"/>
              <a:cs typeface="Calibri"/>
              <a:sym typeface="Calibri"/>
            </a:endParaRPr>
          </a:p>
        </p:txBody>
      </p:sp>
      <p:pic>
        <p:nvPicPr>
          <p:cNvPr id="135" name="Google Shape;135;p19"/>
          <p:cNvPicPr preferRelativeResize="0"/>
          <p:nvPr/>
        </p:nvPicPr>
        <p:blipFill>
          <a:blip r:embed="rId5">
            <a:alphaModFix/>
          </a:blip>
          <a:stretch>
            <a:fillRect/>
          </a:stretch>
        </p:blipFill>
        <p:spPr>
          <a:xfrm>
            <a:off x="423050" y="1850650"/>
            <a:ext cx="11686699" cy="2266875"/>
          </a:xfrm>
          <a:prstGeom prst="rect">
            <a:avLst/>
          </a:prstGeom>
          <a:noFill/>
          <a:ln>
            <a:noFill/>
          </a:ln>
        </p:spPr>
      </p:pic>
      <p:sp>
        <p:nvSpPr>
          <p:cNvPr id="136" name="Google Shape;136;p19"/>
          <p:cNvSpPr txBox="1"/>
          <p:nvPr/>
        </p:nvSpPr>
        <p:spPr>
          <a:xfrm>
            <a:off x="8772550" y="4218025"/>
            <a:ext cx="3507900" cy="2266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2400"/>
              </a:spcBef>
              <a:spcAft>
                <a:spcPts val="0"/>
              </a:spcAft>
              <a:buClr>
                <a:srgbClr val="171717"/>
              </a:buClr>
              <a:buSzPts val="2000"/>
              <a:buChar char="●"/>
            </a:pPr>
            <a:r>
              <a:rPr lang="en-US" sz="2000">
                <a:solidFill>
                  <a:srgbClr val="171717"/>
                </a:solidFill>
              </a:rPr>
              <a:t>Choose a time frame between one and five years, it will generate a downloadable report</a:t>
            </a:r>
            <a:endParaRPr sz="2000">
              <a:solidFill>
                <a:srgbClr val="171717"/>
              </a:solidFill>
            </a:endParaRPr>
          </a:p>
          <a:p>
            <a:pPr indent="0" lvl="0" marL="457200" rtl="0" algn="l">
              <a:spcBef>
                <a:spcPts val="2400"/>
              </a:spcBef>
              <a:spcAft>
                <a:spcPts val="0"/>
              </a:spcAft>
              <a:buNone/>
            </a:pPr>
            <a:r>
              <a:t/>
            </a:r>
            <a:endParaRPr sz="2000"/>
          </a:p>
        </p:txBody>
      </p:sp>
      <p:sp>
        <p:nvSpPr>
          <p:cNvPr id="137" name="Google Shape;137;p19"/>
          <p:cNvSpPr txBox="1"/>
          <p:nvPr/>
        </p:nvSpPr>
        <p:spPr>
          <a:xfrm>
            <a:off x="4865050" y="4117525"/>
            <a:ext cx="3507900" cy="2475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2400"/>
              </a:spcBef>
              <a:spcAft>
                <a:spcPts val="0"/>
              </a:spcAft>
              <a:buClr>
                <a:srgbClr val="171717"/>
              </a:buClr>
              <a:buSzPts val="2000"/>
              <a:buChar char="●"/>
            </a:pPr>
            <a:r>
              <a:rPr lang="en-US" sz="2000">
                <a:solidFill>
                  <a:srgbClr val="171717"/>
                </a:solidFill>
              </a:rPr>
              <a:t>Electricity price per kilowatt hour (KWh).</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lang="en-US" sz="2000">
                <a:solidFill>
                  <a:srgbClr val="171717"/>
                </a:solidFill>
              </a:rPr>
              <a:t>Hourly pay rate for IT administration.</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lang="en-US" sz="2000">
                <a:solidFill>
                  <a:srgbClr val="171717"/>
                </a:solidFill>
              </a:rPr>
              <a:t>Network maintenance cost </a:t>
            </a:r>
            <a:endParaRPr sz="2000">
              <a:solidFill>
                <a:srgbClr val="171717"/>
              </a:solidFill>
            </a:endParaRPr>
          </a:p>
          <a:p>
            <a:pPr indent="0" lvl="0" marL="457200" rtl="0" algn="l">
              <a:spcBef>
                <a:spcPts val="24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03_NPower_Presentation_Template_0819-18.jpg" id="142" name="Google Shape;142;p20"/>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43" name="Google Shape;143;p20"/>
          <p:cNvSpPr txBox="1"/>
          <p:nvPr/>
        </p:nvSpPr>
        <p:spPr>
          <a:xfrm>
            <a:off x="226100" y="1426950"/>
            <a:ext cx="126783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US" sz="2400">
                <a:solidFill>
                  <a:srgbClr val="171717"/>
                </a:solidFill>
              </a:rPr>
              <a:t>Compare sample workload costs by using the TCO Calculator</a:t>
            </a:r>
            <a:endParaRPr sz="2400">
              <a:solidFill>
                <a:srgbClr val="171717"/>
              </a:solidFill>
            </a:endParaRPr>
          </a:p>
          <a:p>
            <a:pPr indent="0" lvl="0" marL="0" rtl="0" algn="l">
              <a:lnSpc>
                <a:spcPct val="130000"/>
              </a:lnSpc>
              <a:spcBef>
                <a:spcPts val="2400"/>
              </a:spcBef>
              <a:spcAft>
                <a:spcPts val="0"/>
              </a:spcAft>
              <a:buNone/>
            </a:pPr>
            <a:r>
              <a:t/>
            </a:r>
            <a:endParaRPr sz="2400">
              <a:solidFill>
                <a:srgbClr val="171717"/>
              </a:solidFill>
            </a:endParaRPr>
          </a:p>
          <a:p>
            <a:pPr indent="0" lvl="0" marL="0" rtl="0" algn="l">
              <a:spcBef>
                <a:spcPts val="900"/>
              </a:spcBef>
              <a:spcAft>
                <a:spcPts val="0"/>
              </a:spcAft>
              <a:buNone/>
            </a:pPr>
            <a:r>
              <a:t/>
            </a:r>
            <a:endParaRPr sz="2400"/>
          </a:p>
        </p:txBody>
      </p:sp>
      <p:sp>
        <p:nvSpPr>
          <p:cNvPr id="144" name="Google Shape;144;p20"/>
          <p:cNvSpPr txBox="1"/>
          <p:nvPr/>
        </p:nvSpPr>
        <p:spPr>
          <a:xfrm>
            <a:off x="226100" y="2241050"/>
            <a:ext cx="11850600" cy="1718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2400"/>
              </a:spcBef>
              <a:spcAft>
                <a:spcPts val="0"/>
              </a:spcAft>
              <a:buClr>
                <a:srgbClr val="171717"/>
              </a:buClr>
              <a:buSzPts val="2000"/>
              <a:buChar char="●"/>
            </a:pPr>
            <a:r>
              <a:rPr lang="en-US" sz="2000" u="sng">
                <a:solidFill>
                  <a:schemeClr val="hlink"/>
                </a:solidFill>
                <a:hlinkClick r:id="rId4"/>
              </a:rPr>
              <a:t>TCO Calculator</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lang="en-US" sz="2000" u="sng">
                <a:solidFill>
                  <a:schemeClr val="hlink"/>
                </a:solidFill>
                <a:hlinkClick r:id="rId5"/>
              </a:rPr>
              <a:t>Lab instruction</a:t>
            </a:r>
            <a:r>
              <a:rPr lang="en-US" sz="2000" u="sng">
                <a:solidFill>
                  <a:schemeClr val="hlink"/>
                </a:solidFill>
                <a:hlinkClick r:id="rId6"/>
              </a:rPr>
              <a:t>s</a:t>
            </a:r>
            <a:endParaRPr sz="2000">
              <a:solidFill>
                <a:srgbClr val="171717"/>
              </a:solidFill>
            </a:endParaRPr>
          </a:p>
          <a:p>
            <a:pPr indent="0" lvl="0" marL="0" rtl="0" algn="l">
              <a:lnSpc>
                <a:spcPct val="115000"/>
              </a:lnSpc>
              <a:spcBef>
                <a:spcPts val="2400"/>
              </a:spcBef>
              <a:spcAft>
                <a:spcPts val="0"/>
              </a:spcAft>
              <a:buNone/>
            </a:pPr>
            <a:r>
              <a:t/>
            </a:r>
            <a:endParaRPr sz="2000">
              <a:solidFill>
                <a:srgbClr val="171717"/>
              </a:solidFill>
            </a:endParaRPr>
          </a:p>
          <a:p>
            <a:pPr indent="0" lvl="0" marL="0" rtl="0" algn="l">
              <a:lnSpc>
                <a:spcPct val="115000"/>
              </a:lnSpc>
              <a:spcBef>
                <a:spcPts val="2400"/>
              </a:spcBef>
              <a:spcAft>
                <a:spcPts val="0"/>
              </a:spcAft>
              <a:buNone/>
            </a:pPr>
            <a:r>
              <a:rPr lang="en-US" sz="2000">
                <a:solidFill>
                  <a:srgbClr val="171717"/>
                </a:solidFill>
              </a:rPr>
              <a:t>Duration: 20 min</a:t>
            </a:r>
            <a:endParaRPr sz="2000">
              <a:solidFill>
                <a:srgbClr val="171717"/>
              </a:solidFill>
            </a:endParaRPr>
          </a:p>
          <a:p>
            <a:pPr indent="0" lvl="0" marL="457200" rtl="0" algn="l">
              <a:spcBef>
                <a:spcPts val="24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145" name="Google Shape;145;p20"/>
          <p:cNvSpPr txBox="1"/>
          <p:nvPr/>
        </p:nvSpPr>
        <p:spPr>
          <a:xfrm>
            <a:off x="10135525" y="6292825"/>
            <a:ext cx="18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7"/>
              </a:rPr>
              <a:t>Source</a:t>
            </a:r>
            <a:endParaRPr>
              <a:latin typeface="Calibri"/>
              <a:ea typeface="Calibri"/>
              <a:cs typeface="Calibri"/>
              <a:sym typeface="Calibri"/>
            </a:endParaRPr>
          </a:p>
        </p:txBody>
      </p:sp>
      <p:sp>
        <p:nvSpPr>
          <p:cNvPr id="146" name="Google Shape;146;p20"/>
          <p:cNvSpPr txBox="1"/>
          <p:nvPr/>
        </p:nvSpPr>
        <p:spPr>
          <a:xfrm>
            <a:off x="321950" y="511500"/>
            <a:ext cx="126783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rPr>
              <a:t>Activity</a:t>
            </a:r>
            <a:endParaRPr b="1" sz="3500">
              <a:solidFill>
                <a:srgbClr val="171717"/>
              </a:solidFill>
            </a:endParaRPr>
          </a:p>
          <a:p>
            <a:pPr indent="0" lvl="0" marL="0" rtl="0" algn="l">
              <a:lnSpc>
                <a:spcPct val="130000"/>
              </a:lnSpc>
              <a:spcBef>
                <a:spcPts val="2400"/>
              </a:spcBef>
              <a:spcAft>
                <a:spcPts val="0"/>
              </a:spcAft>
              <a:buNone/>
            </a:pPr>
            <a:r>
              <a:t/>
            </a:r>
            <a:endParaRPr sz="2400">
              <a:solidFill>
                <a:srgbClr val="171717"/>
              </a:solidFill>
            </a:endParaRPr>
          </a:p>
          <a:p>
            <a:pPr indent="0" lvl="0" marL="0" rtl="0" algn="l">
              <a:spcBef>
                <a:spcPts val="900"/>
              </a:spcBef>
              <a:spcAft>
                <a:spcPts val="0"/>
              </a:spcAft>
              <a:buNone/>
            </a:pPr>
            <a:r>
              <a:t/>
            </a:r>
            <a:endParaRPr sz="2400"/>
          </a:p>
        </p:txBody>
      </p:sp>
      <p:pic>
        <p:nvPicPr>
          <p:cNvPr id="147" name="Google Shape;147;p20"/>
          <p:cNvPicPr preferRelativeResize="0"/>
          <p:nvPr/>
        </p:nvPicPr>
        <p:blipFill>
          <a:blip r:embed="rId8">
            <a:alphaModFix/>
          </a:blip>
          <a:stretch>
            <a:fillRect/>
          </a:stretch>
        </p:blipFill>
        <p:spPr>
          <a:xfrm>
            <a:off x="3789600" y="3725325"/>
            <a:ext cx="5665475" cy="2688925"/>
          </a:xfrm>
          <a:prstGeom prst="rect">
            <a:avLst/>
          </a:prstGeom>
          <a:noFill/>
          <a:ln>
            <a:noFill/>
          </a:ln>
        </p:spPr>
      </p:pic>
      <p:pic>
        <p:nvPicPr>
          <p:cNvPr id="148" name="Google Shape;148;p20"/>
          <p:cNvPicPr preferRelativeResize="0"/>
          <p:nvPr/>
        </p:nvPicPr>
        <p:blipFill>
          <a:blip r:embed="rId9">
            <a:alphaModFix/>
          </a:blip>
          <a:stretch>
            <a:fillRect/>
          </a:stretch>
        </p:blipFill>
        <p:spPr>
          <a:xfrm>
            <a:off x="7523275" y="1904100"/>
            <a:ext cx="5058600" cy="205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03_NPower_Presentation_Template_0819-18.jpg" id="153" name="Google Shape;153;p21"/>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54" name="Google Shape;154;p21"/>
          <p:cNvSpPr txBox="1"/>
          <p:nvPr/>
        </p:nvSpPr>
        <p:spPr>
          <a:xfrm>
            <a:off x="123400" y="528800"/>
            <a:ext cx="126783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rPr>
              <a:t>Purchase Azure services</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155" name="Google Shape;155;p21"/>
          <p:cNvSpPr txBox="1"/>
          <p:nvPr/>
        </p:nvSpPr>
        <p:spPr>
          <a:xfrm>
            <a:off x="329775" y="1639300"/>
            <a:ext cx="11850600" cy="4953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2400"/>
              </a:spcBef>
              <a:spcAft>
                <a:spcPts val="0"/>
              </a:spcAft>
              <a:buNone/>
            </a:pPr>
            <a:r>
              <a:rPr lang="en-US" sz="2000">
                <a:solidFill>
                  <a:srgbClr val="171717"/>
                </a:solidFill>
              </a:rPr>
              <a:t>Azure offers both free and paid subscription options to fit your needs and requirements.</a:t>
            </a:r>
            <a:endParaRPr sz="2000">
              <a:solidFill>
                <a:srgbClr val="171717"/>
              </a:solidFill>
            </a:endParaRPr>
          </a:p>
          <a:p>
            <a:pPr indent="-355600" lvl="0" marL="457200" rtl="0" algn="l">
              <a:lnSpc>
                <a:spcPct val="115000"/>
              </a:lnSpc>
              <a:spcBef>
                <a:spcPts val="2400"/>
              </a:spcBef>
              <a:spcAft>
                <a:spcPts val="0"/>
              </a:spcAft>
              <a:buClr>
                <a:srgbClr val="171717"/>
              </a:buClr>
              <a:buSzPts val="2000"/>
              <a:buChar char="●"/>
            </a:pPr>
            <a:r>
              <a:rPr b="1" lang="en-US" sz="2000">
                <a:solidFill>
                  <a:srgbClr val="171717"/>
                </a:solidFill>
              </a:rPr>
              <a:t>Free trial</a:t>
            </a:r>
            <a:r>
              <a:rPr lang="en-US" sz="2000">
                <a:solidFill>
                  <a:srgbClr val="171717"/>
                </a:solidFill>
              </a:rPr>
              <a:t>: provides you with 12 months of popular free services, a credit to explore any Azure service for 30 days, and more than 25 services that are always free. Your Azure services are disabled when the trial ends or when your credit expires for paid products, unless you upgrade to a paid subscription</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b="1" lang="en-US" sz="2000">
                <a:solidFill>
                  <a:srgbClr val="171717"/>
                </a:solidFill>
              </a:rPr>
              <a:t>Pay-as-you-go</a:t>
            </a:r>
            <a:r>
              <a:rPr lang="en-US" sz="2000">
                <a:solidFill>
                  <a:srgbClr val="171717"/>
                </a:solidFill>
              </a:rPr>
              <a:t>: enables you to pay for what you use by attaching a credit or debit card to your account.</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b="1" lang="en-US" sz="2000">
                <a:solidFill>
                  <a:srgbClr val="171717"/>
                </a:solidFill>
              </a:rPr>
              <a:t>Member offers</a:t>
            </a:r>
            <a:r>
              <a:rPr lang="en-US" sz="2000">
                <a:solidFill>
                  <a:srgbClr val="171717"/>
                </a:solidFill>
              </a:rPr>
              <a:t>: Your existing membership to certain Microsoft products and services might provide you with credits for your Azure account and reduced rates on Azure services.</a:t>
            </a:r>
            <a:endParaRPr sz="2000">
              <a:solidFill>
                <a:srgbClr val="171717"/>
              </a:solidFill>
            </a:endParaRPr>
          </a:p>
          <a:p>
            <a:pPr indent="0" lvl="0" marL="457200" rtl="0" algn="l">
              <a:spcBef>
                <a:spcPts val="24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sp>
        <p:nvSpPr>
          <p:cNvPr id="156" name="Google Shape;156;p21"/>
          <p:cNvSpPr txBox="1"/>
          <p:nvPr/>
        </p:nvSpPr>
        <p:spPr>
          <a:xfrm>
            <a:off x="10135525" y="6292825"/>
            <a:ext cx="18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4"/>
              </a:rPr>
              <a:t>Source</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