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69" r:id="rId4"/>
    <p:sldId id="270" r:id="rId5"/>
    <p:sldId id="276" r:id="rId6"/>
    <p:sldId id="277" r:id="rId7"/>
    <p:sldId id="278" r:id="rId8"/>
    <p:sldId id="279" r:id="rId9"/>
    <p:sldId id="280" r:id="rId10"/>
    <p:sldId id="281" r:id="rId11"/>
    <p:sldId id="282" r:id="rId12"/>
    <p:sldId id="283" r:id="rId13"/>
    <p:sldId id="284" r:id="rId14"/>
    <p:sldId id="285" r:id="rId15"/>
    <p:sldId id="272" r:id="rId16"/>
    <p:sldId id="273" r:id="rId17"/>
    <p:sldId id="274" r:id="rId18"/>
    <p:sldId id="275" r:id="rId19"/>
    <p:sldId id="287" r:id="rId20"/>
    <p:sldId id="288" r:id="rId21"/>
    <p:sldId id="289" r:id="rId22"/>
    <p:sldId id="290" r:id="rId23"/>
    <p:sldId id="291" r:id="rId24"/>
    <p:sldId id="292" r:id="rId25"/>
    <p:sldId id="293" r:id="rId26"/>
    <p:sldId id="294" r:id="rId27"/>
    <p:sldId id="295" r:id="rId28"/>
    <p:sldId id="296" r:id="rId29"/>
    <p:sldId id="297" r:id="rId30"/>
    <p:sldId id="286" r:id="rId31"/>
    <p:sldId id="299" r:id="rId32"/>
    <p:sldId id="298" r:id="rId33"/>
    <p:sldId id="257" r:id="rId34"/>
    <p:sldId id="260" r:id="rId35"/>
    <p:sldId id="258" r:id="rId36"/>
    <p:sldId id="261" r:id="rId37"/>
    <p:sldId id="262" r:id="rId38"/>
    <p:sldId id="263" r:id="rId39"/>
    <p:sldId id="264" r:id="rId40"/>
    <p:sldId id="265" r:id="rId41"/>
    <p:sldId id="266" r:id="rId42"/>
    <p:sldId id="26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245"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302A723-40E2-46DE-96B4-EA58DEA1ED4A}" type="datetimeFigureOut">
              <a:rPr lang="zh-CN" altLang="en-US" smtClean="0"/>
              <a:t>2017/11/29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E59A4-4D1A-41A9-93F7-D7FEE08ECC82}" type="slidenum">
              <a:rPr lang="zh-CN" altLang="en-US" smtClean="0"/>
              <a:t>‹#›</a:t>
            </a:fld>
            <a:endParaRPr lang="zh-CN" altLang="en-US"/>
          </a:p>
        </p:txBody>
      </p:sp>
    </p:spTree>
    <p:extLst>
      <p:ext uri="{BB962C8B-B14F-4D97-AF65-F5344CB8AC3E}">
        <p14:creationId xmlns:p14="http://schemas.microsoft.com/office/powerpoint/2010/main" val="2531244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302A723-40E2-46DE-96B4-EA58DEA1ED4A}" type="datetimeFigureOut">
              <a:rPr lang="zh-CN" altLang="en-US" smtClean="0"/>
              <a:t>2017/11/29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E59A4-4D1A-41A9-93F7-D7FEE08ECC82}" type="slidenum">
              <a:rPr lang="zh-CN" altLang="en-US" smtClean="0"/>
              <a:t>‹#›</a:t>
            </a:fld>
            <a:endParaRPr lang="zh-CN" altLang="en-US"/>
          </a:p>
        </p:txBody>
      </p:sp>
    </p:spTree>
    <p:extLst>
      <p:ext uri="{BB962C8B-B14F-4D97-AF65-F5344CB8AC3E}">
        <p14:creationId xmlns:p14="http://schemas.microsoft.com/office/powerpoint/2010/main" val="3929405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302A723-40E2-46DE-96B4-EA58DEA1ED4A}" type="datetimeFigureOut">
              <a:rPr lang="zh-CN" altLang="en-US" smtClean="0"/>
              <a:t>2017/11/29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E59A4-4D1A-41A9-93F7-D7FEE08ECC82}" type="slidenum">
              <a:rPr lang="zh-CN" altLang="en-US" smtClean="0"/>
              <a:t>‹#›</a:t>
            </a:fld>
            <a:endParaRPr lang="zh-CN" altLang="en-US"/>
          </a:p>
        </p:txBody>
      </p:sp>
    </p:spTree>
    <p:extLst>
      <p:ext uri="{BB962C8B-B14F-4D97-AF65-F5344CB8AC3E}">
        <p14:creationId xmlns:p14="http://schemas.microsoft.com/office/powerpoint/2010/main" val="344345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302A723-40E2-46DE-96B4-EA58DEA1ED4A}" type="datetimeFigureOut">
              <a:rPr lang="zh-CN" altLang="en-US" smtClean="0"/>
              <a:t>2017/11/29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E59A4-4D1A-41A9-93F7-D7FEE08ECC82}" type="slidenum">
              <a:rPr lang="zh-CN" altLang="en-US" smtClean="0"/>
              <a:t>‹#›</a:t>
            </a:fld>
            <a:endParaRPr lang="zh-CN" altLang="en-US"/>
          </a:p>
        </p:txBody>
      </p:sp>
    </p:spTree>
    <p:extLst>
      <p:ext uri="{BB962C8B-B14F-4D97-AF65-F5344CB8AC3E}">
        <p14:creationId xmlns:p14="http://schemas.microsoft.com/office/powerpoint/2010/main" val="152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302A723-40E2-46DE-96B4-EA58DEA1ED4A}" type="datetimeFigureOut">
              <a:rPr lang="zh-CN" altLang="en-US" smtClean="0"/>
              <a:t>2017/11/29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14E59A4-4D1A-41A9-93F7-D7FEE08ECC82}" type="slidenum">
              <a:rPr lang="zh-CN" altLang="en-US" smtClean="0"/>
              <a:t>‹#›</a:t>
            </a:fld>
            <a:endParaRPr lang="zh-CN" altLang="en-US"/>
          </a:p>
        </p:txBody>
      </p:sp>
    </p:spTree>
    <p:extLst>
      <p:ext uri="{BB962C8B-B14F-4D97-AF65-F5344CB8AC3E}">
        <p14:creationId xmlns:p14="http://schemas.microsoft.com/office/powerpoint/2010/main" val="3548918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302A723-40E2-46DE-96B4-EA58DEA1ED4A}" type="datetimeFigureOut">
              <a:rPr lang="zh-CN" altLang="en-US" smtClean="0"/>
              <a:t>2017/11/29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4E59A4-4D1A-41A9-93F7-D7FEE08ECC82}" type="slidenum">
              <a:rPr lang="zh-CN" altLang="en-US" smtClean="0"/>
              <a:t>‹#›</a:t>
            </a:fld>
            <a:endParaRPr lang="zh-CN" altLang="en-US"/>
          </a:p>
        </p:txBody>
      </p:sp>
    </p:spTree>
    <p:extLst>
      <p:ext uri="{BB962C8B-B14F-4D97-AF65-F5344CB8AC3E}">
        <p14:creationId xmlns:p14="http://schemas.microsoft.com/office/powerpoint/2010/main" val="346902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302A723-40E2-46DE-96B4-EA58DEA1ED4A}" type="datetimeFigureOut">
              <a:rPr lang="zh-CN" altLang="en-US" smtClean="0"/>
              <a:t>2017/11/29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14E59A4-4D1A-41A9-93F7-D7FEE08ECC82}" type="slidenum">
              <a:rPr lang="zh-CN" altLang="en-US" smtClean="0"/>
              <a:t>‹#›</a:t>
            </a:fld>
            <a:endParaRPr lang="zh-CN" altLang="en-US"/>
          </a:p>
        </p:txBody>
      </p:sp>
    </p:spTree>
    <p:extLst>
      <p:ext uri="{BB962C8B-B14F-4D97-AF65-F5344CB8AC3E}">
        <p14:creationId xmlns:p14="http://schemas.microsoft.com/office/powerpoint/2010/main" val="574035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302A723-40E2-46DE-96B4-EA58DEA1ED4A}" type="datetimeFigureOut">
              <a:rPr lang="zh-CN" altLang="en-US" smtClean="0"/>
              <a:t>2017/11/29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14E59A4-4D1A-41A9-93F7-D7FEE08ECC82}" type="slidenum">
              <a:rPr lang="zh-CN" altLang="en-US" smtClean="0"/>
              <a:t>‹#›</a:t>
            </a:fld>
            <a:endParaRPr lang="zh-CN" altLang="en-US"/>
          </a:p>
        </p:txBody>
      </p:sp>
    </p:spTree>
    <p:extLst>
      <p:ext uri="{BB962C8B-B14F-4D97-AF65-F5344CB8AC3E}">
        <p14:creationId xmlns:p14="http://schemas.microsoft.com/office/powerpoint/2010/main" val="57537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2A723-40E2-46DE-96B4-EA58DEA1ED4A}" type="datetimeFigureOut">
              <a:rPr lang="zh-CN" altLang="en-US" smtClean="0"/>
              <a:t>2017/11/29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14E59A4-4D1A-41A9-93F7-D7FEE08ECC82}" type="slidenum">
              <a:rPr lang="zh-CN" altLang="en-US" smtClean="0"/>
              <a:t>‹#›</a:t>
            </a:fld>
            <a:endParaRPr lang="zh-CN" altLang="en-US"/>
          </a:p>
        </p:txBody>
      </p:sp>
    </p:spTree>
    <p:extLst>
      <p:ext uri="{BB962C8B-B14F-4D97-AF65-F5344CB8AC3E}">
        <p14:creationId xmlns:p14="http://schemas.microsoft.com/office/powerpoint/2010/main" val="3623793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302A723-40E2-46DE-96B4-EA58DEA1ED4A}" type="datetimeFigureOut">
              <a:rPr lang="zh-CN" altLang="en-US" smtClean="0"/>
              <a:t>2017/11/29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4E59A4-4D1A-41A9-93F7-D7FEE08ECC82}" type="slidenum">
              <a:rPr lang="zh-CN" altLang="en-US" smtClean="0"/>
              <a:t>‹#›</a:t>
            </a:fld>
            <a:endParaRPr lang="zh-CN" altLang="en-US"/>
          </a:p>
        </p:txBody>
      </p:sp>
    </p:spTree>
    <p:extLst>
      <p:ext uri="{BB962C8B-B14F-4D97-AF65-F5344CB8AC3E}">
        <p14:creationId xmlns:p14="http://schemas.microsoft.com/office/powerpoint/2010/main" val="58715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302A723-40E2-46DE-96B4-EA58DEA1ED4A}" type="datetimeFigureOut">
              <a:rPr lang="zh-CN" altLang="en-US" smtClean="0"/>
              <a:t>2017/11/29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14E59A4-4D1A-41A9-93F7-D7FEE08ECC82}" type="slidenum">
              <a:rPr lang="zh-CN" altLang="en-US" smtClean="0"/>
              <a:t>‹#›</a:t>
            </a:fld>
            <a:endParaRPr lang="zh-CN" altLang="en-US"/>
          </a:p>
        </p:txBody>
      </p:sp>
    </p:spTree>
    <p:extLst>
      <p:ext uri="{BB962C8B-B14F-4D97-AF65-F5344CB8AC3E}">
        <p14:creationId xmlns:p14="http://schemas.microsoft.com/office/powerpoint/2010/main" val="124244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2A723-40E2-46DE-96B4-EA58DEA1ED4A}" type="datetimeFigureOut">
              <a:rPr lang="zh-CN" altLang="en-US" smtClean="0"/>
              <a:t>2017/11/29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4E59A4-4D1A-41A9-93F7-D7FEE08ECC82}" type="slidenum">
              <a:rPr lang="zh-CN" altLang="en-US" smtClean="0"/>
              <a:t>‹#›</a:t>
            </a:fld>
            <a:endParaRPr lang="zh-CN" altLang="en-US"/>
          </a:p>
        </p:txBody>
      </p:sp>
    </p:spTree>
    <p:extLst>
      <p:ext uri="{BB962C8B-B14F-4D97-AF65-F5344CB8AC3E}">
        <p14:creationId xmlns:p14="http://schemas.microsoft.com/office/powerpoint/2010/main" val="3578195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7412760-F1AC-4237-8B89-ECD1434C36FF}"/>
              </a:ext>
            </a:extLst>
          </p:cNvPr>
          <p:cNvSpPr txBox="1"/>
          <p:nvPr/>
        </p:nvSpPr>
        <p:spPr>
          <a:xfrm>
            <a:off x="0" y="151179"/>
            <a:ext cx="9143999" cy="6555641"/>
          </a:xfrm>
          <a:prstGeom prst="rect">
            <a:avLst/>
          </a:prstGeom>
          <a:noFill/>
        </p:spPr>
        <p:txBody>
          <a:bodyPr wrap="square" rtlCol="0">
            <a:spAutoFit/>
          </a:bodyPr>
          <a:lstStyle/>
          <a:p>
            <a:pPr algn="ctr"/>
            <a:r>
              <a:rPr lang="zh-CN" altLang="en-US" sz="8800" b="1" dirty="0">
                <a:latin typeface="等线" panose="02010600030101010101" pitchFamily="2" charset="-122"/>
                <a:ea typeface="等线" panose="02010600030101010101" pitchFamily="2" charset="-122"/>
              </a:rPr>
              <a:t>基于桶排序优化</a:t>
            </a:r>
            <a:endParaRPr lang="en-US" altLang="zh-CN" sz="8800" b="1" dirty="0">
              <a:latin typeface="等线" panose="02010600030101010101" pitchFamily="2" charset="-122"/>
              <a:ea typeface="等线" panose="02010600030101010101" pitchFamily="2" charset="-122"/>
            </a:endParaRPr>
          </a:p>
          <a:p>
            <a:pPr algn="ctr"/>
            <a:r>
              <a:rPr lang="zh-CN" altLang="en-US" sz="16600" b="1" dirty="0">
                <a:latin typeface="等线" panose="02010600030101010101" pitchFamily="2" charset="-122"/>
                <a:ea typeface="等线" panose="02010600030101010101" pitchFamily="2" charset="-122"/>
              </a:rPr>
              <a:t>的</a:t>
            </a:r>
            <a:endParaRPr lang="en-US" altLang="zh-CN" sz="16600" b="1" dirty="0">
              <a:latin typeface="等线" panose="02010600030101010101" pitchFamily="2" charset="-122"/>
              <a:ea typeface="等线" panose="02010600030101010101" pitchFamily="2" charset="-122"/>
            </a:endParaRPr>
          </a:p>
          <a:p>
            <a:pPr algn="ctr"/>
            <a:r>
              <a:rPr lang="zh-CN" altLang="en-US" sz="16600" b="1" dirty="0">
                <a:latin typeface="等线" panose="02010600030101010101" pitchFamily="2" charset="-122"/>
                <a:ea typeface="等线" panose="02010600030101010101" pitchFamily="2" charset="-122"/>
              </a:rPr>
              <a:t>综合排序</a:t>
            </a:r>
          </a:p>
        </p:txBody>
      </p:sp>
    </p:spTree>
    <p:extLst>
      <p:ext uri="{BB962C8B-B14F-4D97-AF65-F5344CB8AC3E}">
        <p14:creationId xmlns:p14="http://schemas.microsoft.com/office/powerpoint/2010/main" val="2723354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extLst>
              <p:ext uri="{D42A27DB-BD31-4B8C-83A1-F6EECF244321}">
                <p14:modId xmlns:p14="http://schemas.microsoft.com/office/powerpoint/2010/main" val="2645809998"/>
              </p:ext>
            </p:extLst>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03128148"/>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extLst>
              <p:ext uri="{D42A27DB-BD31-4B8C-83A1-F6EECF244321}">
                <p14:modId xmlns:p14="http://schemas.microsoft.com/office/powerpoint/2010/main" val="3884129283"/>
              </p:ext>
            </p:extLst>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846775331"/>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extLst>
              <p:ext uri="{D42A27DB-BD31-4B8C-83A1-F6EECF244321}">
                <p14:modId xmlns:p14="http://schemas.microsoft.com/office/powerpoint/2010/main" val="1794492149"/>
              </p:ext>
            </p:extLst>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41002686"/>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extLst>
              <p:ext uri="{D42A27DB-BD31-4B8C-83A1-F6EECF244321}">
                <p14:modId xmlns:p14="http://schemas.microsoft.com/office/powerpoint/2010/main" val="4228578286"/>
              </p:ext>
            </p:extLst>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86282594"/>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extLst>
              <p:ext uri="{D42A27DB-BD31-4B8C-83A1-F6EECF244321}">
                <p14:modId xmlns:p14="http://schemas.microsoft.com/office/powerpoint/2010/main" val="2018576125"/>
              </p:ext>
            </p:extLst>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013203934"/>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extLst>
              <p:ext uri="{D42A27DB-BD31-4B8C-83A1-F6EECF244321}">
                <p14:modId xmlns:p14="http://schemas.microsoft.com/office/powerpoint/2010/main" val="2574000158"/>
              </p:ext>
            </p:extLst>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87593136"/>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extLst>
              <p:ext uri="{D42A27DB-BD31-4B8C-83A1-F6EECF244321}">
                <p14:modId xmlns:p14="http://schemas.microsoft.com/office/powerpoint/2010/main" val="2794979455"/>
              </p:ext>
            </p:extLst>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692299248"/>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33652498"/>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1 1 5 4 7 2 6 8 2 11 5 1 9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14428630"/>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1 1 2 4 7 2 6 8 2 11 5 1 9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29564156"/>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64A7D3E-0BE5-4132-8332-19507A3BB080}"/>
              </a:ext>
            </a:extLst>
          </p:cNvPr>
          <p:cNvSpPr/>
          <p:nvPr/>
        </p:nvSpPr>
        <p:spPr>
          <a:xfrm>
            <a:off x="2286000" y="889844"/>
            <a:ext cx="4572000" cy="5078313"/>
          </a:xfrm>
          <a:prstGeom prst="rect">
            <a:avLst/>
          </a:prstGeom>
        </p:spPr>
        <p:txBody>
          <a:bodyPr>
            <a:spAutoFit/>
          </a:bodyPr>
          <a:lstStyle/>
          <a:p>
            <a:r>
              <a:rPr lang="zh-CN" altLang="en-US" dirty="0">
                <a:latin typeface="Courier New" panose="02070309020205020404" pitchFamily="49" charset="0"/>
                <a:cs typeface="Courier New" panose="02070309020205020404" pitchFamily="49" charset="0"/>
              </a:rPr>
              <a:t>#include&lt;stdlib.h&gt;</a:t>
            </a: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int seq[100002]={9,5,1,6,3};</a:t>
            </a:r>
          </a:p>
          <a:p>
            <a:endParaRPr lang="zh-CN" altLang="en-US"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int main()</a:t>
            </a:r>
          </a:p>
          <a:p>
            <a:r>
              <a:rPr lang="zh-CN" altLang="en-US" dirty="0">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	if(满足桶排序条件)</a:t>
            </a:r>
          </a:p>
          <a:p>
            <a:r>
              <a:rPr lang="zh-CN" altLang="en-US" dirty="0">
                <a:latin typeface="Courier New" panose="02070309020205020404" pitchFamily="49" charset="0"/>
                <a:cs typeface="Courier New" panose="02070309020205020404" pitchFamily="49" charset="0"/>
              </a:rPr>
              <a:t>	{</a:t>
            </a:r>
          </a:p>
          <a:p>
            <a:r>
              <a:rPr lang="zh-CN" altLang="en-US" dirty="0">
                <a:latin typeface="Courier New" panose="02070309020205020404" pitchFamily="49" charset="0"/>
                <a:cs typeface="Courier New" panose="02070309020205020404" pitchFamily="49" charset="0"/>
              </a:rPr>
              <a:t>		bucket_sort(seq,seq+n);</a:t>
            </a:r>
          </a:p>
          <a:p>
            <a:r>
              <a:rPr lang="zh-CN" altLang="en-US" dirty="0">
                <a:latin typeface="Courier New" panose="02070309020205020404" pitchFamily="49" charset="0"/>
                <a:cs typeface="Courier New" panose="02070309020205020404" pitchFamily="49" charset="0"/>
              </a:rPr>
              <a:t>	}</a:t>
            </a:r>
          </a:p>
          <a:p>
            <a:r>
              <a:rPr lang="zh-CN" altLang="en-US" dirty="0">
                <a:latin typeface="Courier New" panose="02070309020205020404" pitchFamily="49" charset="0"/>
                <a:cs typeface="Courier New" panose="02070309020205020404" pitchFamily="49" charset="0"/>
              </a:rPr>
              <a:t>	else</a:t>
            </a:r>
          </a:p>
          <a:p>
            <a:r>
              <a:rPr lang="zh-CN" altLang="en-US" dirty="0">
                <a:latin typeface="Courier New" panose="02070309020205020404" pitchFamily="49" charset="0"/>
                <a:cs typeface="Courier New" panose="02070309020205020404" pitchFamily="49" charset="0"/>
              </a:rPr>
              <a:t>	{</a:t>
            </a:r>
          </a:p>
          <a:p>
            <a:r>
              <a:rPr lang="zh-CN" altLang="en-US" dirty="0">
                <a:latin typeface="Courier New" panose="02070309020205020404" pitchFamily="49" charset="0"/>
                <a:cs typeface="Courier New" panose="02070309020205020404" pitchFamily="49" charset="0"/>
              </a:rPr>
              <a:t>		sort(seq,seq+n);</a:t>
            </a:r>
          </a:p>
          <a:p>
            <a:r>
              <a:rPr lang="zh-CN" altLang="en-US" dirty="0">
                <a:latin typeface="Courier New" panose="02070309020205020404" pitchFamily="49" charset="0"/>
                <a:cs typeface="Courier New" panose="02070309020205020404" pitchFamily="49" charset="0"/>
              </a:rPr>
              <a:t>	}</a:t>
            </a:r>
          </a:p>
          <a:p>
            <a:r>
              <a:rPr lang="zh-CN" altLang="en-US" dirty="0">
                <a:latin typeface="Courier New" panose="02070309020205020404" pitchFamily="49" charset="0"/>
                <a:cs typeface="Courier New" panose="02070309020205020404" pitchFamily="49" charset="0"/>
              </a:rPr>
              <a:t>	return 0;</a:t>
            </a:r>
          </a:p>
          <a:p>
            <a:r>
              <a:rPr lang="zh-CN" altLang="en-US" dirty="0">
                <a:latin typeface="Courier New" panose="02070309020205020404" pitchFamily="49" charset="0"/>
                <a:cs typeface="Courier New" panose="02070309020205020404" pitchFamily="49" charset="0"/>
              </a:rPr>
              <a:t>}</a:t>
            </a:r>
          </a:p>
          <a:p>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373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1 1 2 2 7 2 6 8 2 11 5 1 9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039035160"/>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1 1 2 2 2 2 6 8 2 11 5 1 9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57178630"/>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1 1 2 2 2 4 6 8 2 11 5 1 9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14791980"/>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1 1 2 2 2 4 5 8 2 11 5 1 9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702498120"/>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1 1 2 2 2 4 5 5 2 11 5 1 9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05889921"/>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1 1 2 2 2 4 5 5 6 11 5 1 9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15292517"/>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1 1 2 2 2 4 5 5 6 7  5 1 9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37775075"/>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1 1 2 2 2 4 5 5 6 7  8 1 9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479861928"/>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1 1 2 2 2 4 5 5 6 7  8 9 9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653882010"/>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1 1 2 2 2 4 5 5 6 7 8 9 11</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33419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18FDB2-DAAD-4ED9-8BA2-4CBDB2857706}"/>
              </a:ext>
            </a:extLst>
          </p:cNvPr>
          <p:cNvSpPr/>
          <p:nvPr/>
        </p:nvSpPr>
        <p:spPr>
          <a:xfrm>
            <a:off x="2786896" y="2705725"/>
            <a:ext cx="3570208" cy="1446550"/>
          </a:xfrm>
          <a:prstGeom prst="rect">
            <a:avLst/>
          </a:prstGeom>
        </p:spPr>
        <p:txBody>
          <a:bodyPr wrap="none">
            <a:spAutoFit/>
          </a:bodyPr>
          <a:lstStyle/>
          <a:p>
            <a:r>
              <a:rPr lang="zh-CN" altLang="en-US" sz="8800" b="1" dirty="0">
                <a:latin typeface="等线" panose="02010600030101010101" pitchFamily="2" charset="-122"/>
              </a:rPr>
              <a:t>桶排序</a:t>
            </a:r>
            <a:endParaRPr lang="zh-CN" altLang="en-US" sz="8800" dirty="0"/>
          </a:p>
        </p:txBody>
      </p:sp>
    </p:spTree>
    <p:extLst>
      <p:ext uri="{BB962C8B-B14F-4D97-AF65-F5344CB8AC3E}">
        <p14:creationId xmlns:p14="http://schemas.microsoft.com/office/powerpoint/2010/main" val="3117292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74E1608-AFC3-44D0-B89C-54667AF5FA0C}"/>
              </a:ext>
            </a:extLst>
          </p:cNvPr>
          <p:cNvSpPr/>
          <p:nvPr/>
        </p:nvSpPr>
        <p:spPr>
          <a:xfrm>
            <a:off x="2786896" y="267325"/>
            <a:ext cx="3570208" cy="2000548"/>
          </a:xfrm>
          <a:prstGeom prst="rect">
            <a:avLst/>
          </a:prstGeom>
        </p:spPr>
        <p:txBody>
          <a:bodyPr wrap="none">
            <a:spAutoFit/>
          </a:bodyPr>
          <a:lstStyle/>
          <a:p>
            <a:r>
              <a:rPr lang="zh-CN" altLang="en-US" sz="8800" b="1" dirty="0">
                <a:latin typeface="等线" panose="02010600030101010101" pitchFamily="2" charset="-122"/>
              </a:rPr>
              <a:t>桶排序</a:t>
            </a:r>
            <a:endParaRPr lang="en-US" altLang="zh-CN" sz="8800" b="1" dirty="0">
              <a:latin typeface="等线" panose="02010600030101010101" pitchFamily="2" charset="-122"/>
            </a:endParaRPr>
          </a:p>
          <a:p>
            <a:r>
              <a:rPr lang="zh-CN" altLang="en-US" sz="3600" b="1" dirty="0">
                <a:latin typeface="等线" panose="02010600030101010101" pitchFamily="2" charset="-122"/>
              </a:rPr>
              <a:t>一些优化与总结</a:t>
            </a:r>
            <a:endParaRPr lang="zh-CN" altLang="en-US" sz="3600" dirty="0"/>
          </a:p>
        </p:txBody>
      </p:sp>
      <p:sp>
        <p:nvSpPr>
          <p:cNvPr id="5" name="矩形 4">
            <a:extLst>
              <a:ext uri="{FF2B5EF4-FFF2-40B4-BE49-F238E27FC236}">
                <a16:creationId xmlns:a16="http://schemas.microsoft.com/office/drawing/2014/main" id="{9550D7F4-DF32-4F89-BD79-686B2421068A}"/>
              </a:ext>
            </a:extLst>
          </p:cNvPr>
          <p:cNvSpPr/>
          <p:nvPr/>
        </p:nvSpPr>
        <p:spPr>
          <a:xfrm>
            <a:off x="304046" y="2570530"/>
            <a:ext cx="8222123" cy="830997"/>
          </a:xfrm>
          <a:prstGeom prst="rect">
            <a:avLst/>
          </a:prstGeom>
        </p:spPr>
        <p:txBody>
          <a:bodyPr wrap="none">
            <a:spAutoFit/>
          </a:bodyPr>
          <a:lstStyle/>
          <a:p>
            <a:r>
              <a:rPr lang="zh-CN" altLang="en-US" sz="2400" dirty="0">
                <a:latin typeface="等线" panose="02010600030101010101" pitchFamily="2" charset="-122"/>
              </a:rPr>
              <a:t>预处理确定区间</a:t>
            </a:r>
            <a:r>
              <a:rPr lang="en-US" altLang="zh-CN" sz="2400" dirty="0">
                <a:latin typeface="等线" panose="02010600030101010101" pitchFamily="2" charset="-122"/>
              </a:rPr>
              <a:t>[</a:t>
            </a:r>
            <a:r>
              <a:rPr lang="en-US" altLang="zh-CN" sz="2400" dirty="0" err="1">
                <a:latin typeface="等线" panose="02010600030101010101" pitchFamily="2" charset="-122"/>
              </a:rPr>
              <a:t>min,max</a:t>
            </a:r>
            <a:r>
              <a:rPr lang="en-US" altLang="zh-CN" sz="2400" dirty="0">
                <a:latin typeface="等线" panose="02010600030101010101" pitchFamily="2" charset="-122"/>
              </a:rPr>
              <a:t>]</a:t>
            </a:r>
            <a:r>
              <a:rPr lang="zh-CN" altLang="en-US" sz="2400" dirty="0">
                <a:latin typeface="等线" panose="02010600030101010101" pitchFamily="2" charset="-122"/>
              </a:rPr>
              <a:t>，若</a:t>
            </a:r>
            <a:r>
              <a:rPr lang="en-US" altLang="zh-CN" sz="2400" dirty="0">
                <a:latin typeface="等线" panose="02010600030101010101" pitchFamily="2" charset="-122"/>
              </a:rPr>
              <a:t>max-min</a:t>
            </a:r>
            <a:r>
              <a:rPr lang="zh-CN" altLang="en-US" sz="2400" dirty="0">
                <a:latin typeface="等线" panose="02010600030101010101" pitchFamily="2" charset="-122"/>
              </a:rPr>
              <a:t>过大则使用综合排序</a:t>
            </a:r>
            <a:endParaRPr lang="en-US" altLang="zh-CN" sz="2400" dirty="0">
              <a:latin typeface="等线" panose="02010600030101010101" pitchFamily="2" charset="-122"/>
            </a:endParaRPr>
          </a:p>
          <a:p>
            <a:r>
              <a:rPr lang="zh-CN" altLang="en-US" sz="2400" dirty="0">
                <a:latin typeface="等线" panose="02010600030101010101" pitchFamily="2" charset="-122"/>
              </a:rPr>
              <a:t>存入时</a:t>
            </a:r>
            <a:r>
              <a:rPr lang="en-US" altLang="zh-CN" sz="2400" dirty="0">
                <a:latin typeface="等线" panose="02010600030101010101" pitchFamily="2" charset="-122"/>
              </a:rPr>
              <a:t>bucket[</a:t>
            </a:r>
            <a:r>
              <a:rPr lang="en-US" altLang="zh-CN" sz="2400" dirty="0" err="1">
                <a:latin typeface="等线" panose="02010600030101010101" pitchFamily="2" charset="-122"/>
              </a:rPr>
              <a:t>seq</a:t>
            </a:r>
            <a:r>
              <a:rPr lang="en-US" altLang="zh-CN" sz="2400" dirty="0">
                <a:latin typeface="等线" panose="02010600030101010101" pitchFamily="2" charset="-122"/>
              </a:rPr>
              <a:t>[</a:t>
            </a:r>
            <a:r>
              <a:rPr lang="en-US" altLang="zh-CN" sz="2400" dirty="0" err="1">
                <a:latin typeface="等线" panose="02010600030101010101" pitchFamily="2" charset="-122"/>
              </a:rPr>
              <a:t>i</a:t>
            </a:r>
            <a:r>
              <a:rPr lang="en-US" altLang="zh-CN" sz="2400" dirty="0">
                <a:latin typeface="等线" panose="02010600030101010101" pitchFamily="2" charset="-122"/>
              </a:rPr>
              <a:t>]-min]++; </a:t>
            </a:r>
            <a:r>
              <a:rPr lang="zh-CN" altLang="en-US" sz="2400" dirty="0">
                <a:latin typeface="等线" panose="02010600030101010101" pitchFamily="2" charset="-122"/>
              </a:rPr>
              <a:t>取出时</a:t>
            </a:r>
            <a:r>
              <a:rPr lang="en-US" altLang="zh-CN" sz="2400" dirty="0" err="1">
                <a:latin typeface="等线" panose="02010600030101010101" pitchFamily="2" charset="-122"/>
              </a:rPr>
              <a:t>seq</a:t>
            </a:r>
            <a:r>
              <a:rPr lang="en-US" altLang="zh-CN" sz="2400" dirty="0">
                <a:latin typeface="等线" panose="02010600030101010101" pitchFamily="2" charset="-122"/>
              </a:rPr>
              <a:t>[cur]=</a:t>
            </a:r>
            <a:r>
              <a:rPr lang="en-US" altLang="zh-CN" sz="2400" dirty="0" err="1">
                <a:latin typeface="等线" panose="02010600030101010101" pitchFamily="2" charset="-122"/>
              </a:rPr>
              <a:t>flag+min</a:t>
            </a:r>
            <a:r>
              <a:rPr lang="en-US" altLang="zh-CN" sz="2400" dirty="0">
                <a:latin typeface="等线" panose="02010600030101010101" pitchFamily="2" charset="-122"/>
              </a:rPr>
              <a:t>; </a:t>
            </a:r>
            <a:endParaRPr lang="zh-CN" altLang="en-US" sz="900" dirty="0"/>
          </a:p>
        </p:txBody>
      </p:sp>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151AF82B-51E5-4286-BAA9-1333E409098E}"/>
                  </a:ext>
                </a:extLst>
              </p:cNvPr>
              <p:cNvSpPr/>
              <p:nvPr/>
            </p:nvSpPr>
            <p:spPr>
              <a:xfrm>
                <a:off x="304046" y="3704184"/>
                <a:ext cx="8222123" cy="2677656"/>
              </a:xfrm>
              <a:prstGeom prst="rect">
                <a:avLst/>
              </a:prstGeom>
            </p:spPr>
            <p:txBody>
              <a:bodyPr wrap="square">
                <a:spAutoFit/>
              </a:bodyPr>
              <a:lstStyle/>
              <a:p>
                <a:r>
                  <a:rPr lang="zh-CN" altLang="en-US" sz="2400" dirty="0">
                    <a:latin typeface="等线" panose="02010600030101010101" pitchFamily="2" charset="-122"/>
                  </a:rPr>
                  <a:t>桶排序时间复杂度</a:t>
                </a:r>
                <a14:m>
                  <m:oMath xmlns:m="http://schemas.openxmlformats.org/officeDocument/2006/math">
                    <m:r>
                      <a:rPr lang="zh-CN" altLang="en-US" sz="2400" b="1" i="1">
                        <a:solidFill>
                          <a:prstClr val="black"/>
                        </a:solidFill>
                        <a:latin typeface="Cambria Math" panose="02040503050406030204" pitchFamily="18" charset="0"/>
                        <a:ea typeface="+mj-ea"/>
                      </a:rPr>
                      <m:t>𝚶</m:t>
                    </m:r>
                    <m:d>
                      <m:dPr>
                        <m:ctrlPr>
                          <a:rPr lang="en-US" altLang="zh-CN" sz="2400" b="1" i="1">
                            <a:solidFill>
                              <a:prstClr val="black"/>
                            </a:solidFill>
                            <a:latin typeface="Cambria Math" panose="02040503050406030204" pitchFamily="18" charset="0"/>
                            <a:ea typeface="+mj-ea"/>
                          </a:rPr>
                        </m:ctrlPr>
                      </m:dPr>
                      <m:e>
                        <m:r>
                          <a:rPr lang="en-US" altLang="zh-CN" sz="2400" b="1" i="1">
                            <a:latin typeface="Cambria Math" panose="02040503050406030204" pitchFamily="18" charset="0"/>
                          </a:rPr>
                          <m:t>𝒏</m:t>
                        </m:r>
                      </m:e>
                    </m:d>
                  </m:oMath>
                </a14:m>
                <a:r>
                  <a:rPr lang="zh-CN" altLang="en-US" sz="2400" dirty="0"/>
                  <a:t>，速度大大快于快速排序，</a:t>
                </a:r>
                <a:endParaRPr lang="en-US" altLang="zh-CN" sz="2400" dirty="0"/>
              </a:p>
              <a:p>
                <a:r>
                  <a:rPr lang="zh-CN" altLang="en-US" sz="2400" dirty="0"/>
                  <a:t>但消耗内存太大。</a:t>
                </a:r>
                <a:endParaRPr lang="en-US" altLang="zh-CN" sz="2400" dirty="0"/>
              </a:p>
              <a:p>
                <a:endParaRPr lang="en-US" altLang="zh-CN" sz="2400" dirty="0"/>
              </a:p>
              <a:p>
                <a:r>
                  <a:rPr lang="zh-CN" altLang="en-US" sz="2400" dirty="0"/>
                  <a:t>同时，只能在有限情况下成立（整型）。</a:t>
                </a:r>
                <a:endParaRPr lang="en-US" altLang="zh-CN" sz="2400" dirty="0"/>
              </a:p>
              <a:p>
                <a:endParaRPr lang="en-US" altLang="zh-CN" sz="2400" dirty="0"/>
              </a:p>
              <a:p>
                <a:r>
                  <a:rPr lang="zh-CN" altLang="en-US" sz="2400" dirty="0"/>
                  <a:t>因此，我们的</a:t>
                </a:r>
                <a:r>
                  <a:rPr lang="en-US" altLang="zh-CN" sz="2400" dirty="0" err="1"/>
                  <a:t>super_sort</a:t>
                </a:r>
                <a:r>
                  <a:rPr lang="zh-CN" altLang="en-US" sz="2400" dirty="0"/>
                  <a:t>在</a:t>
                </a:r>
                <a:r>
                  <a:rPr lang="en-US" altLang="zh-CN" sz="2400" dirty="0"/>
                  <a:t>max-min</a:t>
                </a:r>
                <a:r>
                  <a:rPr lang="zh-CN" altLang="en-US" sz="2400" dirty="0"/>
                  <a:t>不大且数组为整型时使用桶排序，在其他情况使用综合排序。</a:t>
                </a:r>
              </a:p>
            </p:txBody>
          </p:sp>
        </mc:Choice>
        <mc:Fallback>
          <p:sp>
            <p:nvSpPr>
              <p:cNvPr id="6" name="矩形 5">
                <a:extLst>
                  <a:ext uri="{FF2B5EF4-FFF2-40B4-BE49-F238E27FC236}">
                    <a16:creationId xmlns:a16="http://schemas.microsoft.com/office/drawing/2014/main" id="{151AF82B-51E5-4286-BAA9-1333E409098E}"/>
                  </a:ext>
                </a:extLst>
              </p:cNvPr>
              <p:cNvSpPr>
                <a:spLocks noRot="1" noChangeAspect="1" noMove="1" noResize="1" noEditPoints="1" noAdjustHandles="1" noChangeArrowheads="1" noChangeShapeType="1" noTextEdit="1"/>
              </p:cNvSpPr>
              <p:nvPr/>
            </p:nvSpPr>
            <p:spPr>
              <a:xfrm>
                <a:off x="304046" y="3704184"/>
                <a:ext cx="8222123" cy="2677656"/>
              </a:xfrm>
              <a:prstGeom prst="rect">
                <a:avLst/>
              </a:prstGeom>
              <a:blipFill>
                <a:blip r:embed="rId2"/>
                <a:stretch>
                  <a:fillRect l="-1186" t="-1595" b="-4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4219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18FDB2-DAAD-4ED9-8BA2-4CBDB2857706}"/>
              </a:ext>
            </a:extLst>
          </p:cNvPr>
          <p:cNvSpPr/>
          <p:nvPr/>
        </p:nvSpPr>
        <p:spPr>
          <a:xfrm>
            <a:off x="2222639" y="2705725"/>
            <a:ext cx="4698722" cy="1446550"/>
          </a:xfrm>
          <a:prstGeom prst="rect">
            <a:avLst/>
          </a:prstGeom>
        </p:spPr>
        <p:txBody>
          <a:bodyPr wrap="none">
            <a:spAutoFit/>
          </a:bodyPr>
          <a:lstStyle/>
          <a:p>
            <a:r>
              <a:rPr lang="zh-CN" altLang="en-US" sz="8800" b="1" dirty="0">
                <a:latin typeface="等线" panose="02010600030101010101" pitchFamily="2" charset="-122"/>
              </a:rPr>
              <a:t>综合排序</a:t>
            </a:r>
            <a:endParaRPr lang="zh-CN" altLang="en-US" sz="8800" dirty="0"/>
          </a:p>
        </p:txBody>
      </p:sp>
    </p:spTree>
    <p:extLst>
      <p:ext uri="{BB962C8B-B14F-4D97-AF65-F5344CB8AC3E}">
        <p14:creationId xmlns:p14="http://schemas.microsoft.com/office/powerpoint/2010/main" val="3738387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8DE834F8-0A47-4C48-A82C-1A2DE48D22AD}"/>
              </a:ext>
            </a:extLst>
          </p:cNvPr>
          <p:cNvSpPr/>
          <p:nvPr/>
        </p:nvSpPr>
        <p:spPr>
          <a:xfrm>
            <a:off x="2222639" y="1351508"/>
            <a:ext cx="4698722" cy="4154984"/>
          </a:xfrm>
          <a:prstGeom prst="rect">
            <a:avLst/>
          </a:prstGeom>
        </p:spPr>
        <p:txBody>
          <a:bodyPr wrap="none">
            <a:spAutoFit/>
          </a:bodyPr>
          <a:lstStyle/>
          <a:p>
            <a:pPr algn="ctr"/>
            <a:r>
              <a:rPr lang="zh-CN" altLang="en-US" sz="8800" b="1" dirty="0">
                <a:latin typeface="等线" panose="02010600030101010101" pitchFamily="2" charset="-122"/>
              </a:rPr>
              <a:t>快速排序</a:t>
            </a:r>
            <a:endParaRPr lang="en-US" altLang="zh-CN" sz="8800" b="1" dirty="0">
              <a:latin typeface="等线" panose="02010600030101010101" pitchFamily="2" charset="-122"/>
            </a:endParaRPr>
          </a:p>
          <a:p>
            <a:pPr algn="ctr"/>
            <a:r>
              <a:rPr lang="zh-CN" altLang="en-US" sz="8800" b="1" dirty="0"/>
              <a:t>插入排序</a:t>
            </a:r>
            <a:endParaRPr lang="en-US" altLang="zh-CN" sz="8800" b="1" dirty="0"/>
          </a:p>
          <a:p>
            <a:pPr algn="ctr"/>
            <a:r>
              <a:rPr lang="zh-CN" altLang="en-US" sz="8800" b="1" dirty="0"/>
              <a:t>堆排序</a:t>
            </a:r>
          </a:p>
        </p:txBody>
      </p:sp>
    </p:spTree>
    <p:extLst>
      <p:ext uri="{BB962C8B-B14F-4D97-AF65-F5344CB8AC3E}">
        <p14:creationId xmlns:p14="http://schemas.microsoft.com/office/powerpoint/2010/main" val="2109649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0EF8B6D-F7A1-4C74-982D-86B30A89EB7A}"/>
              </a:ext>
            </a:extLst>
          </p:cNvPr>
          <p:cNvSpPr/>
          <p:nvPr/>
        </p:nvSpPr>
        <p:spPr>
          <a:xfrm>
            <a:off x="339725" y="1659285"/>
            <a:ext cx="8464550" cy="3539430"/>
          </a:xfrm>
          <a:prstGeom prst="rect">
            <a:avLst/>
          </a:prstGeom>
        </p:spPr>
        <p:txBody>
          <a:bodyPr wrap="square">
            <a:spAutoFit/>
          </a:bodyPr>
          <a:lstStyle/>
          <a:p>
            <a:r>
              <a:rPr lang="zh-CN" altLang="en-US" sz="3200" dirty="0">
                <a:latin typeface="Courier New" panose="02070309020205020404" pitchFamily="49" charset="0"/>
                <a:cs typeface="Courier New" panose="02070309020205020404" pitchFamily="49" charset="0"/>
              </a:rPr>
              <a:t>假设</a:t>
            </a:r>
            <a:r>
              <a:rPr lang="en-US" altLang="zh-CN" sz="3200" dirty="0">
                <a:latin typeface="Courier New" panose="02070309020205020404" pitchFamily="49" charset="0"/>
                <a:cs typeface="Courier New" panose="02070309020205020404" pitchFamily="49" charset="0"/>
              </a:rPr>
              <a:t>S</a:t>
            </a:r>
            <a:r>
              <a:rPr lang="zh-CN" altLang="en-US" sz="3200" dirty="0">
                <a:latin typeface="Courier New" panose="02070309020205020404" pitchFamily="49" charset="0"/>
                <a:cs typeface="Courier New" panose="02070309020205020404" pitchFamily="49" charset="0"/>
              </a:rPr>
              <a:t>代表需要被排序的数据序列：</a:t>
            </a:r>
          </a:p>
          <a:p>
            <a:endParaRPr lang="zh-CN" altLang="en-US" sz="3200" dirty="0">
              <a:latin typeface="Courier New" panose="02070309020205020404" pitchFamily="49" charset="0"/>
              <a:cs typeface="Courier New" panose="02070309020205020404" pitchFamily="49" charset="0"/>
            </a:endParaRPr>
          </a:p>
          <a:p>
            <a:pPr marL="342900" indent="-342900">
              <a:buFont typeface="+mj-lt"/>
              <a:buAutoNum type="arabicPeriod"/>
            </a:pPr>
            <a:r>
              <a:rPr lang="zh-CN" altLang="en-US" sz="3200" dirty="0">
                <a:latin typeface="Courier New" panose="02070309020205020404" pitchFamily="49" charset="0"/>
                <a:cs typeface="Courier New" panose="02070309020205020404" pitchFamily="49" charset="0"/>
              </a:rPr>
              <a:t>如果</a:t>
            </a:r>
            <a:r>
              <a:rPr lang="en-US" altLang="zh-CN" sz="3200" dirty="0">
                <a:latin typeface="Courier New" panose="02070309020205020404" pitchFamily="49" charset="0"/>
                <a:cs typeface="Courier New" panose="02070309020205020404" pitchFamily="49" charset="0"/>
              </a:rPr>
              <a:t>S</a:t>
            </a:r>
            <a:r>
              <a:rPr lang="zh-CN" altLang="en-US" sz="3200" dirty="0">
                <a:latin typeface="Courier New" panose="02070309020205020404" pitchFamily="49" charset="0"/>
                <a:cs typeface="Courier New" panose="02070309020205020404" pitchFamily="49" charset="0"/>
              </a:rPr>
              <a:t>中的元素只有</a:t>
            </a:r>
            <a:r>
              <a:rPr lang="en-US" altLang="zh-CN" sz="3200" dirty="0">
                <a:latin typeface="Courier New" panose="02070309020205020404" pitchFamily="49" charset="0"/>
                <a:cs typeface="Courier New" panose="02070309020205020404" pitchFamily="49" charset="0"/>
              </a:rPr>
              <a:t>0</a:t>
            </a:r>
            <a:r>
              <a:rPr lang="zh-CN" altLang="en-US" sz="3200" dirty="0">
                <a:latin typeface="Courier New" panose="02070309020205020404" pitchFamily="49" charset="0"/>
                <a:cs typeface="Courier New" panose="02070309020205020404" pitchFamily="49" charset="0"/>
              </a:rPr>
              <a:t>个或</a:t>
            </a:r>
            <a:r>
              <a:rPr lang="en-US" altLang="zh-CN" sz="3200" dirty="0">
                <a:latin typeface="Courier New" panose="02070309020205020404" pitchFamily="49" charset="0"/>
                <a:cs typeface="Courier New" panose="02070309020205020404" pitchFamily="49" charset="0"/>
              </a:rPr>
              <a:t>1</a:t>
            </a:r>
            <a:r>
              <a:rPr lang="zh-CN" altLang="en-US" sz="3200" dirty="0">
                <a:latin typeface="Courier New" panose="02070309020205020404" pitchFamily="49" charset="0"/>
                <a:cs typeface="Courier New" panose="02070309020205020404" pitchFamily="49" charset="0"/>
              </a:rPr>
              <a:t>个，结束。</a:t>
            </a:r>
          </a:p>
          <a:p>
            <a:pPr marL="342900" indent="-342900">
              <a:buFont typeface="+mj-lt"/>
              <a:buAutoNum type="arabicPeriod"/>
            </a:pPr>
            <a:r>
              <a:rPr lang="zh-CN" altLang="en-US" sz="3200" dirty="0">
                <a:latin typeface="Courier New" panose="02070309020205020404" pitchFamily="49" charset="0"/>
                <a:cs typeface="Courier New" panose="02070309020205020404" pitchFamily="49" charset="0"/>
              </a:rPr>
              <a:t>取</a:t>
            </a:r>
            <a:r>
              <a:rPr lang="en-US" altLang="zh-CN" sz="3200" dirty="0">
                <a:latin typeface="Courier New" panose="02070309020205020404" pitchFamily="49" charset="0"/>
                <a:cs typeface="Courier New" panose="02070309020205020404" pitchFamily="49" charset="0"/>
              </a:rPr>
              <a:t>S</a:t>
            </a:r>
            <a:r>
              <a:rPr lang="zh-CN" altLang="en-US" sz="3200" dirty="0">
                <a:latin typeface="Courier New" panose="02070309020205020404" pitchFamily="49" charset="0"/>
                <a:cs typeface="Courier New" panose="02070309020205020404" pitchFamily="49" charset="0"/>
              </a:rPr>
              <a:t>中的任何一个元素作为枢轴</a:t>
            </a:r>
            <a:r>
              <a:rPr lang="en-US" altLang="zh-CN" sz="3200" dirty="0">
                <a:latin typeface="Courier New" panose="02070309020205020404" pitchFamily="49" charset="0"/>
                <a:cs typeface="Courier New" panose="02070309020205020404" pitchFamily="49" charset="0"/>
              </a:rPr>
              <a:t>pivot</a:t>
            </a:r>
            <a:r>
              <a:rPr lang="zh-CN" altLang="en-US" sz="3200" dirty="0">
                <a:latin typeface="Courier New" panose="02070309020205020404" pitchFamily="49" charset="0"/>
                <a:cs typeface="Courier New" panose="02070309020205020404" pitchFamily="49" charset="0"/>
              </a:rPr>
              <a:t>。</a:t>
            </a:r>
          </a:p>
          <a:p>
            <a:pPr marL="342900" indent="-342900">
              <a:buFont typeface="+mj-lt"/>
              <a:buAutoNum type="arabicPeriod"/>
            </a:pPr>
            <a:r>
              <a:rPr lang="zh-CN" altLang="en-US" sz="3200" dirty="0">
                <a:latin typeface="Courier New" panose="02070309020205020404" pitchFamily="49" charset="0"/>
                <a:cs typeface="Courier New" panose="02070309020205020404" pitchFamily="49" charset="0"/>
              </a:rPr>
              <a:t>将</a:t>
            </a:r>
            <a:r>
              <a:rPr lang="en-US" altLang="zh-CN" sz="3200" dirty="0">
                <a:latin typeface="Courier New" panose="02070309020205020404" pitchFamily="49" charset="0"/>
                <a:cs typeface="Courier New" panose="02070309020205020404" pitchFamily="49" charset="0"/>
              </a:rPr>
              <a:t>S</a:t>
            </a:r>
            <a:r>
              <a:rPr lang="zh-CN" altLang="en-US" sz="3200" dirty="0">
                <a:latin typeface="Courier New" panose="02070309020205020404" pitchFamily="49" charset="0"/>
                <a:cs typeface="Courier New" panose="02070309020205020404" pitchFamily="49" charset="0"/>
              </a:rPr>
              <a:t>分割为</a:t>
            </a:r>
            <a:r>
              <a:rPr lang="en-US" altLang="zh-CN" sz="3200" dirty="0">
                <a:latin typeface="Courier New" panose="02070309020205020404" pitchFamily="49" charset="0"/>
                <a:cs typeface="Courier New" panose="02070309020205020404" pitchFamily="49" charset="0"/>
              </a:rPr>
              <a:t>L</a:t>
            </a:r>
            <a:r>
              <a:rPr lang="zh-CN" altLang="en-US" sz="3200" dirty="0">
                <a:latin typeface="Courier New" panose="02070309020205020404" pitchFamily="49" charset="0"/>
                <a:cs typeface="Courier New" panose="02070309020205020404" pitchFamily="49" charset="0"/>
              </a:rPr>
              <a:t>、</a:t>
            </a:r>
            <a:r>
              <a:rPr lang="en-US" altLang="zh-CN" sz="3200" dirty="0">
                <a:latin typeface="Courier New" panose="02070309020205020404" pitchFamily="49" charset="0"/>
                <a:cs typeface="Courier New" panose="02070309020205020404" pitchFamily="49" charset="0"/>
              </a:rPr>
              <a:t>R</a:t>
            </a:r>
            <a:r>
              <a:rPr lang="zh-CN" altLang="en-US" sz="3200" dirty="0">
                <a:latin typeface="Courier New" panose="02070309020205020404" pitchFamily="49" charset="0"/>
                <a:cs typeface="Courier New" panose="02070309020205020404" pitchFamily="49" charset="0"/>
              </a:rPr>
              <a:t>两端，使</a:t>
            </a:r>
            <a:r>
              <a:rPr lang="en-US" altLang="zh-CN" sz="3200" dirty="0">
                <a:latin typeface="Courier New" panose="02070309020205020404" pitchFamily="49" charset="0"/>
                <a:cs typeface="Courier New" panose="02070309020205020404" pitchFamily="49" charset="0"/>
              </a:rPr>
              <a:t>L</a:t>
            </a:r>
            <a:r>
              <a:rPr lang="zh-CN" altLang="en-US" sz="3200" dirty="0">
                <a:latin typeface="Courier New" panose="02070309020205020404" pitchFamily="49" charset="0"/>
                <a:cs typeface="Courier New" panose="02070309020205020404" pitchFamily="49" charset="0"/>
              </a:rPr>
              <a:t>内的元素都小于等于</a:t>
            </a:r>
            <a:r>
              <a:rPr lang="en-US" altLang="zh-CN" sz="3200" dirty="0">
                <a:latin typeface="Courier New" panose="02070309020205020404" pitchFamily="49" charset="0"/>
                <a:cs typeface="Courier New" panose="02070309020205020404" pitchFamily="49" charset="0"/>
              </a:rPr>
              <a:t>pivot</a:t>
            </a:r>
            <a:r>
              <a:rPr lang="zh-CN" altLang="en-US" sz="3200" dirty="0">
                <a:latin typeface="Courier New" panose="02070309020205020404" pitchFamily="49" charset="0"/>
                <a:cs typeface="Courier New" panose="02070309020205020404" pitchFamily="49" charset="0"/>
              </a:rPr>
              <a:t>，</a:t>
            </a:r>
            <a:r>
              <a:rPr lang="en-US" altLang="zh-CN" sz="3200" dirty="0">
                <a:latin typeface="Courier New" panose="02070309020205020404" pitchFamily="49" charset="0"/>
                <a:cs typeface="Courier New" panose="02070309020205020404" pitchFamily="49" charset="0"/>
              </a:rPr>
              <a:t>R</a:t>
            </a:r>
            <a:r>
              <a:rPr lang="zh-CN" altLang="en-US" sz="3200" dirty="0">
                <a:latin typeface="Courier New" panose="02070309020205020404" pitchFamily="49" charset="0"/>
                <a:cs typeface="Courier New" panose="02070309020205020404" pitchFamily="49" charset="0"/>
              </a:rPr>
              <a:t>内的元素都大于等于</a:t>
            </a:r>
            <a:r>
              <a:rPr lang="en-US" altLang="zh-CN" sz="3200" dirty="0">
                <a:latin typeface="Courier New" panose="02070309020205020404" pitchFamily="49" charset="0"/>
                <a:cs typeface="Courier New" panose="02070309020205020404" pitchFamily="49" charset="0"/>
              </a:rPr>
              <a:t>pivot</a:t>
            </a:r>
            <a:r>
              <a:rPr lang="zh-CN" altLang="en-US" sz="3200" dirty="0">
                <a:latin typeface="Courier New" panose="02070309020205020404" pitchFamily="49" charset="0"/>
                <a:cs typeface="Courier New" panose="02070309020205020404" pitchFamily="49" charset="0"/>
              </a:rPr>
              <a:t>。</a:t>
            </a:r>
          </a:p>
          <a:p>
            <a:pPr marL="342900" indent="-342900">
              <a:buFont typeface="+mj-lt"/>
              <a:buAutoNum type="arabicPeriod"/>
            </a:pPr>
            <a:r>
              <a:rPr lang="zh-CN" altLang="en-US" sz="3200" dirty="0">
                <a:latin typeface="Courier New" panose="02070309020205020404" pitchFamily="49" charset="0"/>
                <a:cs typeface="Courier New" panose="02070309020205020404" pitchFamily="49" charset="0"/>
              </a:rPr>
              <a:t>对</a:t>
            </a:r>
            <a:r>
              <a:rPr lang="en-US" altLang="zh-CN" sz="3200" dirty="0">
                <a:latin typeface="Courier New" panose="02070309020205020404" pitchFamily="49" charset="0"/>
                <a:cs typeface="Courier New" panose="02070309020205020404" pitchFamily="49" charset="0"/>
              </a:rPr>
              <a:t>L</a:t>
            </a:r>
            <a:r>
              <a:rPr lang="zh-CN" altLang="en-US" sz="3200" dirty="0">
                <a:latin typeface="Courier New" panose="02070309020205020404" pitchFamily="49" charset="0"/>
                <a:cs typeface="Courier New" panose="02070309020205020404" pitchFamily="49" charset="0"/>
              </a:rPr>
              <a:t>、</a:t>
            </a:r>
            <a:r>
              <a:rPr lang="en-US" altLang="zh-CN" sz="3200" dirty="0">
                <a:latin typeface="Courier New" panose="02070309020205020404" pitchFamily="49" charset="0"/>
                <a:cs typeface="Courier New" panose="02070309020205020404" pitchFamily="49" charset="0"/>
              </a:rPr>
              <a:t>R</a:t>
            </a:r>
            <a:r>
              <a:rPr lang="zh-CN" altLang="en-US" sz="3200" dirty="0">
                <a:latin typeface="Courier New" panose="02070309020205020404" pitchFamily="49" charset="0"/>
                <a:cs typeface="Courier New" panose="02070309020205020404" pitchFamily="49" charset="0"/>
              </a:rPr>
              <a:t>递归执行上述过程。</a:t>
            </a:r>
            <a:endParaRPr lang="en-US" altLang="zh-CN"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12355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206DA13-D996-4D6B-8220-818BC0AB7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748" y="320457"/>
            <a:ext cx="8134505" cy="6217085"/>
          </a:xfrm>
          <a:prstGeom prst="rect">
            <a:avLst/>
          </a:prstGeom>
        </p:spPr>
      </p:pic>
    </p:spTree>
    <p:extLst>
      <p:ext uri="{BB962C8B-B14F-4D97-AF65-F5344CB8AC3E}">
        <p14:creationId xmlns:p14="http://schemas.microsoft.com/office/powerpoint/2010/main" val="36093667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32129ogop8gk0r8y7l70k.png">
            <a:extLst>
              <a:ext uri="{FF2B5EF4-FFF2-40B4-BE49-F238E27FC236}">
                <a16:creationId xmlns:a16="http://schemas.microsoft.com/office/drawing/2014/main" id="{6BDFD464-B806-4AD8-917D-394960269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 y="96121"/>
            <a:ext cx="6076950" cy="666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001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加载项 3" title="Code Presenter Pro">
                <a:extLst>
                  <a:ext uri="{FF2B5EF4-FFF2-40B4-BE49-F238E27FC236}">
                    <a16:creationId xmlns:a16="http://schemas.microsoft.com/office/drawing/2014/main" id="{43FF25A2-4B5A-45B1-A563-E612791E6929}"/>
                  </a:ext>
                </a:extLst>
              </p:cNvPr>
              <p:cNvGraphicFramePr>
                <a:graphicFrameLocks noGrp="1"/>
              </p:cNvGraphicFramePr>
              <p:nvPr>
                <p:extLst>
                  <p:ext uri="{D42A27DB-BD31-4B8C-83A1-F6EECF244321}">
                    <p14:modId xmlns:p14="http://schemas.microsoft.com/office/powerpoint/2010/main" val="4076291938"/>
                  </p:ext>
                </p:extLst>
              </p:nvPr>
            </p:nvGraphicFramePr>
            <p:xfrm>
              <a:off x="0" y="0"/>
              <a:ext cx="9144000" cy="68580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加载项 3" title="Code Presenter Pro">
                <a:extLst>
                  <a:ext uri="{FF2B5EF4-FFF2-40B4-BE49-F238E27FC236}">
                    <a16:creationId xmlns:a16="http://schemas.microsoft.com/office/drawing/2014/main" id="{43FF25A2-4B5A-45B1-A563-E612791E6929}"/>
                  </a:ext>
                </a:extLst>
              </p:cNvPr>
              <p:cNvPicPr>
                <a:picLocks noGrp="1" noRot="1" noChangeAspect="1" noMove="1" noResize="1" noEditPoints="1" noAdjustHandles="1" noChangeArrowheads="1" noChangeShapeType="1"/>
              </p:cNvPicPr>
              <p:nvPr/>
            </p:nvPicPr>
            <p:blipFill>
              <a:blip r:embed="rId3"/>
              <a:stretch>
                <a:fillRect/>
              </a:stretch>
            </p:blipFill>
            <p:spPr>
              <a:xfrm>
                <a:off x="0" y="0"/>
                <a:ext cx="9144000" cy="6858000"/>
              </a:xfrm>
              <a:prstGeom prst="rect">
                <a:avLst/>
              </a:prstGeom>
            </p:spPr>
          </p:pic>
        </mc:Fallback>
      </mc:AlternateContent>
    </p:spTree>
    <p:extLst>
      <p:ext uri="{BB962C8B-B14F-4D97-AF65-F5344CB8AC3E}">
        <p14:creationId xmlns:p14="http://schemas.microsoft.com/office/powerpoint/2010/main" val="375957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BC789AD-29DF-46A8-A102-B9AA15158C2B}"/>
              </a:ext>
            </a:extLst>
          </p:cNvPr>
          <p:cNvSpPr txBox="1"/>
          <p:nvPr/>
        </p:nvSpPr>
        <p:spPr>
          <a:xfrm>
            <a:off x="261937" y="105013"/>
            <a:ext cx="8620125" cy="6647974"/>
          </a:xfrm>
          <a:prstGeom prst="rect">
            <a:avLst/>
          </a:prstGeom>
          <a:noFill/>
        </p:spPr>
        <p:txBody>
          <a:bodyPr wrap="square" rtlCol="0">
            <a:spAutoFit/>
          </a:bodyPr>
          <a:lstStyle/>
          <a:p>
            <a:r>
              <a:rPr lang="zh-CN" altLang="en-US" sz="13800" b="1" dirty="0">
                <a:latin typeface="黑体" panose="02010609060101010101" pitchFamily="49" charset="-122"/>
                <a:ea typeface="黑体" panose="02010609060101010101" pitchFamily="49" charset="-122"/>
              </a:rPr>
              <a:t>然而，</a:t>
            </a:r>
            <a:endParaRPr lang="en-US" altLang="zh-CN" sz="13800" b="1" dirty="0">
              <a:latin typeface="黑体" panose="02010609060101010101" pitchFamily="49" charset="-122"/>
              <a:ea typeface="黑体" panose="02010609060101010101" pitchFamily="49" charset="-122"/>
            </a:endParaRPr>
          </a:p>
          <a:p>
            <a:r>
              <a:rPr lang="zh-CN" altLang="en-US" sz="7200" b="1" dirty="0">
                <a:latin typeface="黑体" panose="02010609060101010101" pitchFamily="49" charset="-122"/>
                <a:ea typeface="黑体" panose="02010609060101010101" pitchFamily="49" charset="-122"/>
              </a:rPr>
              <a:t>这么复杂的</a:t>
            </a:r>
            <a:endParaRPr lang="en-US" altLang="zh-CN" sz="7200" b="1" dirty="0">
              <a:latin typeface="黑体" panose="02010609060101010101" pitchFamily="49" charset="-122"/>
              <a:ea typeface="黑体" panose="02010609060101010101" pitchFamily="49" charset="-122"/>
            </a:endParaRPr>
          </a:p>
          <a:p>
            <a:r>
              <a:rPr lang="zh-CN" altLang="en-US" sz="7200" b="1" dirty="0">
                <a:latin typeface="黑体" panose="02010609060101010101" pitchFamily="49" charset="-122"/>
                <a:ea typeface="黑体" panose="02010609060101010101" pitchFamily="49" charset="-122"/>
              </a:rPr>
              <a:t>岂不是</a:t>
            </a:r>
            <a:endParaRPr lang="en-US" altLang="zh-CN" sz="7200" b="1" dirty="0">
              <a:latin typeface="黑体" panose="02010609060101010101" pitchFamily="49" charset="-122"/>
              <a:ea typeface="黑体" panose="02010609060101010101" pitchFamily="49" charset="-122"/>
            </a:endParaRPr>
          </a:p>
          <a:p>
            <a:r>
              <a:rPr lang="zh-CN" altLang="en-US" sz="7200" b="1" dirty="0">
                <a:latin typeface="黑体" panose="02010609060101010101" pitchFamily="49" charset="-122"/>
                <a:ea typeface="黑体" panose="02010609060101010101" pitchFamily="49" charset="-122"/>
              </a:rPr>
              <a:t>每次</a:t>
            </a:r>
            <a:endParaRPr lang="en-US" altLang="zh-CN" sz="7200" b="1" dirty="0">
              <a:latin typeface="黑体" panose="02010609060101010101" pitchFamily="49" charset="-122"/>
              <a:ea typeface="黑体" panose="02010609060101010101" pitchFamily="49" charset="-122"/>
            </a:endParaRPr>
          </a:p>
          <a:p>
            <a:r>
              <a:rPr lang="zh-CN" altLang="en-US" sz="7200" b="1" dirty="0">
                <a:latin typeface="黑体" panose="02010609060101010101" pitchFamily="49" charset="-122"/>
                <a:ea typeface="黑体" panose="02010609060101010101" pitchFamily="49" charset="-122"/>
              </a:rPr>
              <a:t>都要写那么长</a:t>
            </a:r>
            <a:endParaRPr lang="en-US" altLang="zh-CN" sz="72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4177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20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40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60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80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BC789AD-29DF-46A8-A102-B9AA15158C2B}"/>
              </a:ext>
            </a:extLst>
          </p:cNvPr>
          <p:cNvSpPr txBox="1"/>
          <p:nvPr/>
        </p:nvSpPr>
        <p:spPr>
          <a:xfrm>
            <a:off x="261937" y="105013"/>
            <a:ext cx="8620125" cy="6647974"/>
          </a:xfrm>
          <a:prstGeom prst="rect">
            <a:avLst/>
          </a:prstGeom>
          <a:noFill/>
        </p:spPr>
        <p:txBody>
          <a:bodyPr wrap="square" rtlCol="0">
            <a:spAutoFit/>
          </a:bodyPr>
          <a:lstStyle/>
          <a:p>
            <a:r>
              <a:rPr lang="zh-CN" altLang="en-US" sz="13800" b="1" dirty="0">
                <a:latin typeface="黑体" panose="02010609060101010101" pitchFamily="49" charset="-122"/>
                <a:ea typeface="黑体" panose="02010609060101010101" pitchFamily="49" charset="-122"/>
              </a:rPr>
              <a:t>然而，</a:t>
            </a:r>
            <a:endParaRPr lang="en-US" altLang="zh-CN" sz="13800" b="1" dirty="0">
              <a:latin typeface="黑体" panose="02010609060101010101" pitchFamily="49" charset="-122"/>
              <a:ea typeface="黑体" panose="02010609060101010101" pitchFamily="49" charset="-122"/>
            </a:endParaRPr>
          </a:p>
          <a:p>
            <a:r>
              <a:rPr lang="zh-CN" altLang="en-US" sz="7200" b="1" dirty="0">
                <a:latin typeface="黑体" panose="02010609060101010101" pitchFamily="49" charset="-122"/>
                <a:ea typeface="黑体" panose="02010609060101010101" pitchFamily="49" charset="-122"/>
              </a:rPr>
              <a:t>这么复杂的</a:t>
            </a:r>
            <a:endParaRPr lang="en-US" altLang="zh-CN" sz="7200" b="1" dirty="0">
              <a:latin typeface="黑体" panose="02010609060101010101" pitchFamily="49" charset="-122"/>
              <a:ea typeface="黑体" panose="02010609060101010101" pitchFamily="49" charset="-122"/>
            </a:endParaRPr>
          </a:p>
          <a:p>
            <a:r>
              <a:rPr lang="zh-CN" altLang="en-US" sz="7200" b="1" dirty="0">
                <a:latin typeface="黑体" panose="02010609060101010101" pitchFamily="49" charset="-122"/>
                <a:ea typeface="黑体" panose="02010609060101010101" pitchFamily="49" charset="-122"/>
              </a:rPr>
              <a:t>岂不是</a:t>
            </a:r>
            <a:endParaRPr lang="en-US" altLang="zh-CN" sz="7200" b="1" dirty="0">
              <a:latin typeface="黑体" panose="02010609060101010101" pitchFamily="49" charset="-122"/>
              <a:ea typeface="黑体" panose="02010609060101010101" pitchFamily="49" charset="-122"/>
            </a:endParaRPr>
          </a:p>
          <a:p>
            <a:r>
              <a:rPr lang="zh-CN" altLang="en-US" sz="7200" b="1" dirty="0">
                <a:latin typeface="黑体" panose="02010609060101010101" pitchFamily="49" charset="-122"/>
                <a:ea typeface="黑体" panose="02010609060101010101" pitchFamily="49" charset="-122"/>
              </a:rPr>
              <a:t>每次</a:t>
            </a:r>
            <a:endParaRPr lang="en-US" altLang="zh-CN" sz="7200" b="1" dirty="0">
              <a:latin typeface="黑体" panose="02010609060101010101" pitchFamily="49" charset="-122"/>
              <a:ea typeface="黑体" panose="02010609060101010101" pitchFamily="49" charset="-122"/>
            </a:endParaRPr>
          </a:p>
          <a:p>
            <a:r>
              <a:rPr lang="zh-CN" altLang="en-US" sz="7200" b="1" dirty="0">
                <a:latin typeface="黑体" panose="02010609060101010101" pitchFamily="49" charset="-122"/>
                <a:ea typeface="黑体" panose="02010609060101010101" pitchFamily="49" charset="-122"/>
              </a:rPr>
              <a:t>都要写那么长</a:t>
            </a:r>
            <a:endParaRPr lang="en-US" altLang="zh-CN" sz="7200"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B29F4E54-2A64-4A94-B2E6-EA263F7802F5}"/>
              </a:ext>
            </a:extLst>
          </p:cNvPr>
          <p:cNvSpPr txBox="1"/>
          <p:nvPr/>
        </p:nvSpPr>
        <p:spPr>
          <a:xfrm>
            <a:off x="-2624137" y="105013"/>
            <a:ext cx="2376488" cy="6463308"/>
          </a:xfrm>
          <a:prstGeom prst="rect">
            <a:avLst/>
          </a:prstGeom>
          <a:noFill/>
        </p:spPr>
        <p:txBody>
          <a:bodyPr wrap="square" rtlCol="0">
            <a:spAutoFit/>
          </a:bodyPr>
          <a:lstStyle/>
          <a:p>
            <a:r>
              <a:rPr lang="zh-CN" altLang="en-US" sz="13800" b="1" dirty="0">
                <a:latin typeface="黑体" panose="02010609060101010101" pitchFamily="49" charset="-122"/>
                <a:ea typeface="黑体" panose="02010609060101010101" pitchFamily="49" charset="-122"/>
              </a:rPr>
              <a:t>并不是</a:t>
            </a:r>
            <a:endParaRPr lang="en-US" altLang="zh-CN" sz="72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81466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decel="100000" fill="hold" grpId="0" nodeType="withEffect">
                                  <p:stCondLst>
                                    <p:cond delay="0"/>
                                  </p:stCondLst>
                                  <p:iterate type="lt">
                                    <p:tmPct val="1000"/>
                                  </p:iterate>
                                  <p:childTnLst>
                                    <p:animMotion origin="layout" path="M 0 0 L 0.25 0 E" pathEditMode="relative" ptsTypes="">
                                      <p:cBhvr>
                                        <p:cTn id="6" dur="500" fill="hold"/>
                                        <p:tgtEl>
                                          <p:spTgt spid="5"/>
                                        </p:tgtEl>
                                        <p:attrNameLst>
                                          <p:attrName>ppt_x</p:attrName>
                                          <p:attrName>ppt_y</p:attrName>
                                        </p:attrNameLst>
                                      </p:cBhvr>
                                    </p:animMotion>
                                  </p:childTnLst>
                                </p:cTn>
                              </p:par>
                              <p:par>
                                <p:cTn id="7" presetID="63" presetClass="path" presetSubtype="0" decel="100000" fill="hold" grpId="0" nodeType="withEffect">
                                  <p:stCondLst>
                                    <p:cond delay="0"/>
                                  </p:stCondLst>
                                  <p:iterate type="lt">
                                    <p:tmPct val="10000"/>
                                  </p:iterate>
                                  <p:childTnLst>
                                    <p:animMotion origin="layout" path="M 4.44444E-6 -4.07407E-6 L 0.31111 -4.07407E-6 " pathEditMode="relative" rAng="0" ptsTypes="AA">
                                      <p:cBhvr>
                                        <p:cTn id="8" dur="500" fill="hold"/>
                                        <p:tgtEl>
                                          <p:spTgt spid="6"/>
                                        </p:tgtEl>
                                        <p:attrNameLst>
                                          <p:attrName>ppt_x</p:attrName>
                                          <p:attrName>ppt_y</p:attrName>
                                        </p:attrNameLst>
                                      </p:cBhvr>
                                      <p:rCtr x="1555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加载项 3" title="Code Presenter Pro">
                <a:extLst>
                  <a:ext uri="{FF2B5EF4-FFF2-40B4-BE49-F238E27FC236}">
                    <a16:creationId xmlns:a16="http://schemas.microsoft.com/office/drawing/2014/main" id="{F93611F3-9ADA-41A5-AF71-57A4288A0789}"/>
                  </a:ext>
                </a:extLst>
              </p:cNvPr>
              <p:cNvGraphicFramePr>
                <a:graphicFrameLocks noGrp="1"/>
              </p:cNvGraphicFramePr>
              <p:nvPr>
                <p:extLst>
                  <p:ext uri="{D42A27DB-BD31-4B8C-83A1-F6EECF244321}">
                    <p14:modId xmlns:p14="http://schemas.microsoft.com/office/powerpoint/2010/main" val="2135992633"/>
                  </p:ext>
                </p:extLst>
              </p:nvPr>
            </p:nvGraphicFramePr>
            <p:xfrm>
              <a:off x="0" y="830997"/>
              <a:ext cx="9144000" cy="603652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加载项 3" title="Code Presenter Pro">
                <a:extLst>
                  <a:ext uri="{FF2B5EF4-FFF2-40B4-BE49-F238E27FC236}">
                    <a16:creationId xmlns:a16="http://schemas.microsoft.com/office/drawing/2014/main" id="{F93611F3-9ADA-41A5-AF71-57A4288A0789}"/>
                  </a:ext>
                </a:extLst>
              </p:cNvPr>
              <p:cNvPicPr>
                <a:picLocks noGrp="1" noRot="1" noChangeAspect="1" noMove="1" noResize="1" noEditPoints="1" noAdjustHandles="1" noChangeArrowheads="1" noChangeShapeType="1"/>
              </p:cNvPicPr>
              <p:nvPr/>
            </p:nvPicPr>
            <p:blipFill>
              <a:blip r:embed="rId3"/>
              <a:stretch>
                <a:fillRect/>
              </a:stretch>
            </p:blipFill>
            <p:spPr>
              <a:xfrm>
                <a:off x="0" y="830997"/>
                <a:ext cx="9144000" cy="6036528"/>
              </a:xfrm>
              <a:prstGeom prst="rect">
                <a:avLst/>
              </a:prstGeom>
            </p:spPr>
          </p:pic>
        </mc:Fallback>
      </mc:AlternateContent>
      <p:sp>
        <p:nvSpPr>
          <p:cNvPr id="5" name="文本框 4">
            <a:extLst>
              <a:ext uri="{FF2B5EF4-FFF2-40B4-BE49-F238E27FC236}">
                <a16:creationId xmlns:a16="http://schemas.microsoft.com/office/drawing/2014/main" id="{604CB250-BB0D-4BC3-951F-9BC7DF5F06AC}"/>
              </a:ext>
            </a:extLst>
          </p:cNvPr>
          <p:cNvSpPr txBox="1"/>
          <p:nvPr/>
        </p:nvSpPr>
        <p:spPr>
          <a:xfrm>
            <a:off x="0" y="0"/>
            <a:ext cx="9144000" cy="830997"/>
          </a:xfrm>
          <a:prstGeom prst="rect">
            <a:avLst/>
          </a:prstGeom>
          <a:noFill/>
        </p:spPr>
        <p:txBody>
          <a:bodyPr wrap="square" rtlCol="0">
            <a:spAutoFit/>
          </a:bodyPr>
          <a:lstStyle/>
          <a:p>
            <a:pPr algn="ctr"/>
            <a:r>
              <a:rPr lang="en-US" altLang="zh-CN" sz="4800" b="1" dirty="0">
                <a:latin typeface="+mj-ea"/>
                <a:ea typeface="+mj-ea"/>
              </a:rPr>
              <a:t>C</a:t>
            </a:r>
            <a:r>
              <a:rPr lang="zh-CN" altLang="en-US" sz="4800" b="1" dirty="0">
                <a:latin typeface="+mj-ea"/>
                <a:ea typeface="+mj-ea"/>
              </a:rPr>
              <a:t>在</a:t>
            </a:r>
            <a:r>
              <a:rPr lang="en-US" altLang="zh-CN" sz="4800" b="1" dirty="0" err="1">
                <a:latin typeface="+mj-ea"/>
                <a:ea typeface="+mj-ea"/>
              </a:rPr>
              <a:t>stdlib.h</a:t>
            </a:r>
            <a:r>
              <a:rPr lang="zh-CN" altLang="en-US" sz="4800" b="1" dirty="0">
                <a:latin typeface="+mj-ea"/>
                <a:ea typeface="+mj-ea"/>
              </a:rPr>
              <a:t>提供了</a:t>
            </a:r>
            <a:r>
              <a:rPr lang="en-US" altLang="zh-CN" sz="4800" b="1" dirty="0" err="1">
                <a:latin typeface="+mj-ea"/>
                <a:ea typeface="+mj-ea"/>
              </a:rPr>
              <a:t>qsort</a:t>
            </a:r>
            <a:r>
              <a:rPr lang="zh-CN" altLang="en-US" sz="4800" b="1" dirty="0">
                <a:latin typeface="+mj-ea"/>
                <a:ea typeface="+mj-ea"/>
              </a:rPr>
              <a:t>函数</a:t>
            </a:r>
            <a:endParaRPr lang="en-US" altLang="zh-CN" sz="2800" b="1" dirty="0">
              <a:latin typeface="+mj-ea"/>
              <a:ea typeface="+mj-ea"/>
            </a:endParaRPr>
          </a:p>
        </p:txBody>
      </p:sp>
    </p:spTree>
    <p:extLst>
      <p:ext uri="{BB962C8B-B14F-4D97-AF65-F5344CB8AC3E}">
        <p14:creationId xmlns:p14="http://schemas.microsoft.com/office/powerpoint/2010/main" val="82194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extLst>
              <p:ext uri="{D42A27DB-BD31-4B8C-83A1-F6EECF244321}">
                <p14:modId xmlns:p14="http://schemas.microsoft.com/office/powerpoint/2010/main" val="1695569988"/>
              </p:ext>
            </p:extLst>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78122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加载项 3" title="Code Presenter Pro">
                <a:extLst>
                  <a:ext uri="{FF2B5EF4-FFF2-40B4-BE49-F238E27FC236}">
                    <a16:creationId xmlns:a16="http://schemas.microsoft.com/office/drawing/2014/main" id="{F93611F3-9ADA-41A5-AF71-57A4288A0789}"/>
                  </a:ext>
                </a:extLst>
              </p:cNvPr>
              <p:cNvGraphicFramePr>
                <a:graphicFrameLocks noGrp="1"/>
              </p:cNvGraphicFramePr>
              <p:nvPr/>
            </p:nvGraphicFramePr>
            <p:xfrm>
              <a:off x="0" y="830997"/>
              <a:ext cx="9144000" cy="603652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加载项 3" title="Code Presenter Pro">
                <a:extLst>
                  <a:ext uri="{FF2B5EF4-FFF2-40B4-BE49-F238E27FC236}">
                    <a16:creationId xmlns:a16="http://schemas.microsoft.com/office/drawing/2014/main" id="{F93611F3-9ADA-41A5-AF71-57A4288A0789}"/>
                  </a:ext>
                </a:extLst>
              </p:cNvPr>
              <p:cNvPicPr>
                <a:picLocks noGrp="1" noRot="1" noChangeAspect="1" noMove="1" noResize="1" noEditPoints="1" noAdjustHandles="1" noChangeArrowheads="1" noChangeShapeType="1"/>
              </p:cNvPicPr>
              <p:nvPr/>
            </p:nvPicPr>
            <p:blipFill>
              <a:blip r:embed="rId3"/>
              <a:stretch>
                <a:fillRect/>
              </a:stretch>
            </p:blipFill>
            <p:spPr>
              <a:xfrm>
                <a:off x="0" y="830997"/>
                <a:ext cx="9144000" cy="6036528"/>
              </a:xfrm>
              <a:prstGeom prst="rect">
                <a:avLst/>
              </a:prstGeom>
            </p:spPr>
          </p:pic>
        </mc:Fallback>
      </mc:AlternateContent>
      <p:sp>
        <p:nvSpPr>
          <p:cNvPr id="5" name="文本框 4">
            <a:extLst>
              <a:ext uri="{FF2B5EF4-FFF2-40B4-BE49-F238E27FC236}">
                <a16:creationId xmlns:a16="http://schemas.microsoft.com/office/drawing/2014/main" id="{604CB250-BB0D-4BC3-951F-9BC7DF5F06AC}"/>
              </a:ext>
            </a:extLst>
          </p:cNvPr>
          <p:cNvSpPr txBox="1"/>
          <p:nvPr/>
        </p:nvSpPr>
        <p:spPr>
          <a:xfrm>
            <a:off x="0" y="0"/>
            <a:ext cx="9144000" cy="646331"/>
          </a:xfrm>
          <a:prstGeom prst="rect">
            <a:avLst/>
          </a:prstGeom>
          <a:noFill/>
        </p:spPr>
        <p:txBody>
          <a:bodyPr wrap="square" rtlCol="0">
            <a:spAutoFit/>
          </a:bodyPr>
          <a:lstStyle/>
          <a:p>
            <a:pPr algn="ctr"/>
            <a:r>
              <a:rPr lang="zh-CN" altLang="en-US" sz="3600" b="1" dirty="0">
                <a:latin typeface="+mj-ea"/>
                <a:ea typeface="+mj-ea"/>
              </a:rPr>
              <a:t>假设我们以后使用</a:t>
            </a:r>
            <a:r>
              <a:rPr lang="en-US" altLang="zh-CN" sz="3600" b="1" dirty="0">
                <a:latin typeface="+mj-ea"/>
                <a:ea typeface="+mj-ea"/>
              </a:rPr>
              <a:t>C++</a:t>
            </a:r>
            <a:r>
              <a:rPr lang="zh-CN" altLang="en-US" sz="3600" b="1" dirty="0">
                <a:latin typeface="+mj-ea"/>
                <a:ea typeface="+mj-ea"/>
              </a:rPr>
              <a:t>，这会愈发简单</a:t>
            </a:r>
            <a:endParaRPr lang="en-US" altLang="zh-CN" b="1" dirty="0">
              <a:latin typeface="+mj-ea"/>
              <a:ea typeface="+mj-ea"/>
            </a:endParaRPr>
          </a:p>
        </p:txBody>
      </p:sp>
    </p:spTree>
    <p:extLst>
      <p:ext uri="{BB962C8B-B14F-4D97-AF65-F5344CB8AC3E}">
        <p14:creationId xmlns:p14="http://schemas.microsoft.com/office/powerpoint/2010/main" val="3438133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2FB72C9-C6B5-4A37-A802-1544EF52FBCC}"/>
                  </a:ext>
                </a:extLst>
              </p:cNvPr>
              <p:cNvSpPr txBox="1"/>
              <p:nvPr/>
            </p:nvSpPr>
            <p:spPr>
              <a:xfrm>
                <a:off x="0" y="944185"/>
                <a:ext cx="9144000" cy="4969630"/>
              </a:xfrm>
              <a:prstGeom prst="rect">
                <a:avLst/>
              </a:prstGeom>
              <a:noFill/>
            </p:spPr>
            <p:txBody>
              <a:bodyPr wrap="square" rtlCol="0">
                <a:spAutoFit/>
              </a:bodyPr>
              <a:lstStyle/>
              <a:p>
                <a:pPr lvl="0" algn="ctr"/>
                <a:r>
                  <a:rPr lang="zh-CN" altLang="en-US" sz="3600" b="1" dirty="0">
                    <a:solidFill>
                      <a:prstClr val="black"/>
                    </a:solidFill>
                    <a:latin typeface="等线 Light" panose="02010600030101010101" pitchFamily="2" charset="-122"/>
                    <a:ea typeface="等线 Light" panose="02010600030101010101" pitchFamily="2" charset="-122"/>
                  </a:rPr>
                  <a:t>快排时间复杂度为</a:t>
                </a:r>
                <a:endParaRPr lang="en-US" altLang="zh-CN" sz="3600" b="1" dirty="0">
                  <a:solidFill>
                    <a:prstClr val="black"/>
                  </a:solidFill>
                  <a:latin typeface="等线 Light" panose="02010600030101010101" pitchFamily="2" charset="-122"/>
                  <a:ea typeface="等线 Light" panose="02010600030101010101" pitchFamily="2" charset="-122"/>
                </a:endParaRPr>
              </a:p>
              <a:p>
                <a:pPr lvl="0" algn="ctr"/>
                <a14:m>
                  <m:oMathPara xmlns:m="http://schemas.openxmlformats.org/officeDocument/2006/math">
                    <m:oMathParaPr>
                      <m:jc m:val="centerGroup"/>
                    </m:oMathParaPr>
                    <m:oMath xmlns:m="http://schemas.openxmlformats.org/officeDocument/2006/math">
                      <m:r>
                        <a:rPr lang="zh-CN" altLang="en-US" sz="6600" b="1" i="1">
                          <a:solidFill>
                            <a:prstClr val="black"/>
                          </a:solidFill>
                          <a:latin typeface="Cambria Math" panose="02040503050406030204" pitchFamily="18" charset="0"/>
                          <a:ea typeface="+mj-ea"/>
                        </a:rPr>
                        <m:t>𝚶</m:t>
                      </m:r>
                      <m:d>
                        <m:dPr>
                          <m:ctrlPr>
                            <a:rPr lang="en-US" altLang="zh-CN" sz="6600" b="1" i="1">
                              <a:solidFill>
                                <a:prstClr val="black"/>
                              </a:solidFill>
                              <a:latin typeface="Cambria Math" panose="02040503050406030204" pitchFamily="18" charset="0"/>
                              <a:ea typeface="+mj-ea"/>
                            </a:rPr>
                          </m:ctrlPr>
                        </m:dPr>
                        <m:e>
                          <m:r>
                            <a:rPr lang="en-US" altLang="zh-CN" sz="6600" b="1" i="1">
                              <a:solidFill>
                                <a:prstClr val="black"/>
                              </a:solidFill>
                              <a:latin typeface="Cambria Math" panose="02040503050406030204" pitchFamily="18" charset="0"/>
                              <a:ea typeface="+mj-ea"/>
                            </a:rPr>
                            <m:t>𝒏</m:t>
                          </m:r>
                          <m:func>
                            <m:funcPr>
                              <m:ctrlPr>
                                <a:rPr lang="en-US" altLang="zh-CN" sz="6600" b="1" i="1">
                                  <a:solidFill>
                                    <a:prstClr val="black"/>
                                  </a:solidFill>
                                  <a:latin typeface="Cambria Math" panose="02040503050406030204" pitchFamily="18" charset="0"/>
                                  <a:ea typeface="+mj-ea"/>
                                </a:rPr>
                              </m:ctrlPr>
                            </m:funcPr>
                            <m:fName>
                              <m:r>
                                <m:rPr>
                                  <m:sty m:val="p"/>
                                </m:rPr>
                                <a:rPr lang="en-US" altLang="zh-CN" sz="6600">
                                  <a:solidFill>
                                    <a:prstClr val="black"/>
                                  </a:solidFill>
                                  <a:latin typeface="Cambria Math" panose="02040503050406030204" pitchFamily="18" charset="0"/>
                                  <a:ea typeface="+mj-ea"/>
                                </a:rPr>
                                <m:t>log</m:t>
                              </m:r>
                            </m:fName>
                            <m:e>
                              <m:r>
                                <a:rPr lang="en-US" altLang="zh-CN" sz="6600" b="1" i="1">
                                  <a:solidFill>
                                    <a:prstClr val="black"/>
                                  </a:solidFill>
                                  <a:latin typeface="Cambria Math" panose="02040503050406030204" pitchFamily="18" charset="0"/>
                                  <a:ea typeface="+mj-ea"/>
                                </a:rPr>
                                <m:t>𝒏</m:t>
                              </m:r>
                            </m:e>
                          </m:func>
                        </m:e>
                      </m:d>
                    </m:oMath>
                  </m:oMathPara>
                </a14:m>
                <a:endParaRPr lang="en-US" altLang="zh-CN" sz="3600" b="1" dirty="0">
                  <a:latin typeface="+mj-ea"/>
                  <a:ea typeface="+mj-ea"/>
                </a:endParaRPr>
              </a:p>
              <a:p>
                <a:pPr lvl="0" algn="ctr"/>
                <a:r>
                  <a:rPr lang="zh-CN" altLang="en-US" sz="3600" b="1" dirty="0">
                    <a:latin typeface="+mj-ea"/>
                    <a:ea typeface="+mj-ea"/>
                  </a:rPr>
                  <a:t>极端情况（所有数据已排序）可能退化为</a:t>
                </a:r>
                <a:endParaRPr lang="en-US" altLang="zh-CN" sz="3600" b="1" dirty="0">
                  <a:latin typeface="+mj-ea"/>
                  <a:ea typeface="+mj-ea"/>
                </a:endParaRPr>
              </a:p>
              <a:p>
                <a:pPr lvl="0" algn="ctr"/>
                <a14:m>
                  <m:oMathPara xmlns:m="http://schemas.openxmlformats.org/officeDocument/2006/math">
                    <m:oMathParaPr>
                      <m:jc m:val="centerGroup"/>
                    </m:oMathParaPr>
                    <m:oMath xmlns:m="http://schemas.openxmlformats.org/officeDocument/2006/math">
                      <m:r>
                        <a:rPr lang="zh-CN" altLang="en-US" sz="6600" b="1" i="1">
                          <a:solidFill>
                            <a:prstClr val="black"/>
                          </a:solidFill>
                          <a:latin typeface="Cambria Math" panose="02040503050406030204" pitchFamily="18" charset="0"/>
                          <a:ea typeface="+mj-ea"/>
                        </a:rPr>
                        <m:t>𝚶</m:t>
                      </m:r>
                      <m:d>
                        <m:dPr>
                          <m:ctrlPr>
                            <a:rPr lang="en-US" altLang="zh-CN" sz="6600" b="1" i="1">
                              <a:solidFill>
                                <a:prstClr val="black"/>
                              </a:solidFill>
                              <a:latin typeface="Cambria Math" panose="02040503050406030204" pitchFamily="18" charset="0"/>
                              <a:ea typeface="+mj-ea"/>
                            </a:rPr>
                          </m:ctrlPr>
                        </m:dPr>
                        <m:e>
                          <m:sSup>
                            <m:sSupPr>
                              <m:ctrlPr>
                                <a:rPr lang="en-US" altLang="zh-CN" sz="6600" b="1" i="1" smtClean="0">
                                  <a:solidFill>
                                    <a:prstClr val="black"/>
                                  </a:solidFill>
                                  <a:latin typeface="Cambria Math" panose="02040503050406030204" pitchFamily="18" charset="0"/>
                                  <a:ea typeface="+mj-ea"/>
                                </a:rPr>
                              </m:ctrlPr>
                            </m:sSupPr>
                            <m:e>
                              <m:r>
                                <m:rPr>
                                  <m:sty m:val="p"/>
                                </m:rPr>
                                <a:rPr lang="en-US" altLang="zh-CN" sz="6600" b="1" i="1">
                                  <a:solidFill>
                                    <a:prstClr val="black"/>
                                  </a:solidFill>
                                  <a:latin typeface="Cambria Math" panose="02040503050406030204" pitchFamily="18" charset="0"/>
                                  <a:ea typeface="+mj-ea"/>
                                </a:rPr>
                                <m:t>n</m:t>
                              </m:r>
                            </m:e>
                            <m:sup>
                              <m:r>
                                <a:rPr lang="en-US" altLang="zh-CN" sz="6600" b="1" i="1">
                                  <a:solidFill>
                                    <a:prstClr val="black"/>
                                  </a:solidFill>
                                  <a:latin typeface="Cambria Math" panose="02040503050406030204" pitchFamily="18" charset="0"/>
                                  <a:ea typeface="+mj-ea"/>
                                </a:rPr>
                                <m:t>2</m:t>
                              </m:r>
                            </m:sup>
                          </m:sSup>
                        </m:e>
                      </m:d>
                    </m:oMath>
                  </m:oMathPara>
                </a14:m>
                <a:endParaRPr lang="en-US" altLang="zh-CN" sz="3600" b="1" dirty="0">
                  <a:latin typeface="+mj-ea"/>
                  <a:ea typeface="+mj-ea"/>
                </a:endParaRPr>
              </a:p>
              <a:p>
                <a:pPr algn="ctr"/>
                <a:r>
                  <a:rPr lang="zh-CN" altLang="en-US" sz="3600" b="1" dirty="0">
                    <a:latin typeface="+mj-ea"/>
                    <a:ea typeface="+mj-ea"/>
                  </a:rPr>
                  <a:t>而综合排序时间复杂度为（且稳定为）</a:t>
                </a:r>
                <a:endParaRPr lang="en-US" altLang="zh-CN" sz="3600" b="1" dirty="0">
                  <a:latin typeface="+mj-ea"/>
                  <a:ea typeface="+mj-ea"/>
                </a:endParaRPr>
              </a:p>
              <a:p>
                <a:pPr algn="ctr"/>
                <a14:m>
                  <m:oMathPara xmlns:m="http://schemas.openxmlformats.org/officeDocument/2006/math">
                    <m:oMathParaPr>
                      <m:jc m:val="centerGroup"/>
                    </m:oMathParaPr>
                    <m:oMath xmlns:m="http://schemas.openxmlformats.org/officeDocument/2006/math">
                      <m:r>
                        <a:rPr lang="zh-CN" altLang="en-US" sz="6600" b="1" i="1" smtClean="0">
                          <a:latin typeface="Cambria Math" panose="02040503050406030204" pitchFamily="18" charset="0"/>
                          <a:ea typeface="+mj-ea"/>
                        </a:rPr>
                        <m:t>𝚶</m:t>
                      </m:r>
                      <m:d>
                        <m:dPr>
                          <m:ctrlPr>
                            <a:rPr lang="en-US" altLang="zh-CN" sz="6600" b="1" i="1" smtClean="0">
                              <a:latin typeface="Cambria Math" panose="02040503050406030204" pitchFamily="18" charset="0"/>
                              <a:ea typeface="+mj-ea"/>
                            </a:rPr>
                          </m:ctrlPr>
                        </m:dPr>
                        <m:e>
                          <m:r>
                            <a:rPr lang="en-US" altLang="zh-CN" sz="6600" b="1" i="1" smtClean="0">
                              <a:latin typeface="Cambria Math" panose="02040503050406030204" pitchFamily="18" charset="0"/>
                              <a:ea typeface="+mj-ea"/>
                            </a:rPr>
                            <m:t>𝒏</m:t>
                          </m:r>
                          <m:func>
                            <m:funcPr>
                              <m:ctrlPr>
                                <a:rPr lang="en-US" altLang="zh-CN" sz="6600" b="1" i="1" smtClean="0">
                                  <a:latin typeface="Cambria Math" panose="02040503050406030204" pitchFamily="18" charset="0"/>
                                  <a:ea typeface="+mj-ea"/>
                                </a:rPr>
                              </m:ctrlPr>
                            </m:funcPr>
                            <m:fName>
                              <m:r>
                                <m:rPr>
                                  <m:sty m:val="p"/>
                                </m:rPr>
                                <a:rPr lang="en-US" altLang="zh-CN" sz="6600" b="0" i="0" smtClean="0">
                                  <a:latin typeface="Cambria Math" panose="02040503050406030204" pitchFamily="18" charset="0"/>
                                  <a:ea typeface="+mj-ea"/>
                                </a:rPr>
                                <m:t>log</m:t>
                              </m:r>
                            </m:fName>
                            <m:e>
                              <m:r>
                                <a:rPr lang="en-US" altLang="zh-CN" sz="6600" b="1" i="1" smtClean="0">
                                  <a:latin typeface="Cambria Math" panose="02040503050406030204" pitchFamily="18" charset="0"/>
                                  <a:ea typeface="+mj-ea"/>
                                </a:rPr>
                                <m:t>𝒏</m:t>
                              </m:r>
                            </m:e>
                          </m:func>
                        </m:e>
                      </m:d>
                    </m:oMath>
                  </m:oMathPara>
                </a14:m>
                <a:endParaRPr lang="en-US" altLang="zh-CN" sz="4000" b="1" dirty="0">
                  <a:latin typeface="+mj-ea"/>
                  <a:ea typeface="+mj-ea"/>
                </a:endParaRPr>
              </a:p>
            </p:txBody>
          </p:sp>
        </mc:Choice>
        <mc:Fallback xmlns="">
          <p:sp>
            <p:nvSpPr>
              <p:cNvPr id="4" name="文本框 3">
                <a:extLst>
                  <a:ext uri="{FF2B5EF4-FFF2-40B4-BE49-F238E27FC236}">
                    <a16:creationId xmlns:a16="http://schemas.microsoft.com/office/drawing/2014/main" id="{A2FB72C9-C6B5-4A37-A802-1544EF52FBCC}"/>
                  </a:ext>
                </a:extLst>
              </p:cNvPr>
              <p:cNvSpPr txBox="1">
                <a:spLocks noRot="1" noChangeAspect="1" noMove="1" noResize="1" noEditPoints="1" noAdjustHandles="1" noChangeArrowheads="1" noChangeShapeType="1" noTextEdit="1"/>
              </p:cNvSpPr>
              <p:nvPr/>
            </p:nvSpPr>
            <p:spPr>
              <a:xfrm>
                <a:off x="0" y="944185"/>
                <a:ext cx="9144000" cy="4969630"/>
              </a:xfrm>
              <a:prstGeom prst="rect">
                <a:avLst/>
              </a:prstGeom>
              <a:blipFill>
                <a:blip r:embed="rId2"/>
                <a:stretch>
                  <a:fillRect t="-1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77038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66E4A1-7854-44E1-8E4D-C01DDFF35B91}"/>
              </a:ext>
            </a:extLst>
          </p:cNvPr>
          <p:cNvSpPr txBox="1"/>
          <p:nvPr/>
        </p:nvSpPr>
        <p:spPr>
          <a:xfrm>
            <a:off x="1281113" y="2767281"/>
            <a:ext cx="6581775" cy="1323439"/>
          </a:xfrm>
          <a:prstGeom prst="rect">
            <a:avLst/>
          </a:prstGeom>
          <a:noFill/>
        </p:spPr>
        <p:txBody>
          <a:bodyPr wrap="square" rtlCol="0">
            <a:spAutoFit/>
          </a:bodyPr>
          <a:lstStyle/>
          <a:p>
            <a:pPr algn="ctr"/>
            <a:r>
              <a:rPr lang="zh-CN" altLang="en-US" sz="8000" dirty="0"/>
              <a:t>谢谢</a:t>
            </a:r>
          </a:p>
        </p:txBody>
      </p:sp>
    </p:spTree>
    <p:extLst>
      <p:ext uri="{BB962C8B-B14F-4D97-AF65-F5344CB8AC3E}">
        <p14:creationId xmlns:p14="http://schemas.microsoft.com/office/powerpoint/2010/main" val="65375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extLst>
              <p:ext uri="{D42A27DB-BD31-4B8C-83A1-F6EECF244321}">
                <p14:modId xmlns:p14="http://schemas.microsoft.com/office/powerpoint/2010/main" val="1106779453"/>
              </p:ext>
            </p:extLst>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315795511"/>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extLst>
              <p:ext uri="{D42A27DB-BD31-4B8C-83A1-F6EECF244321}">
                <p14:modId xmlns:p14="http://schemas.microsoft.com/office/powerpoint/2010/main" val="2248947622"/>
              </p:ext>
            </p:extLst>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051803747"/>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extLst>
              <p:ext uri="{D42A27DB-BD31-4B8C-83A1-F6EECF244321}">
                <p14:modId xmlns:p14="http://schemas.microsoft.com/office/powerpoint/2010/main" val="3242580613"/>
              </p:ext>
            </p:extLst>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201720764"/>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extLst>
              <p:ext uri="{D42A27DB-BD31-4B8C-83A1-F6EECF244321}">
                <p14:modId xmlns:p14="http://schemas.microsoft.com/office/powerpoint/2010/main" val="377093102"/>
              </p:ext>
            </p:extLst>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237606004"/>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FB6D13-70AC-409D-9D76-C43C43E48902}"/>
              </a:ext>
            </a:extLst>
          </p:cNvPr>
          <p:cNvSpPr txBox="1"/>
          <p:nvPr/>
        </p:nvSpPr>
        <p:spPr>
          <a:xfrm>
            <a:off x="0" y="65988"/>
            <a:ext cx="9144000" cy="769441"/>
          </a:xfrm>
          <a:prstGeom prst="rect">
            <a:avLst/>
          </a:prstGeom>
          <a:noFill/>
        </p:spPr>
        <p:txBody>
          <a:bodyPr wrap="square" rtlCol="0">
            <a:spAutoFit/>
          </a:bodyPr>
          <a:lstStyle/>
          <a:p>
            <a:pPr algn="ctr"/>
            <a:r>
              <a:rPr lang="en-US" altLang="zh-CN" sz="4400" dirty="0">
                <a:latin typeface="Courier New" panose="02070309020205020404" pitchFamily="49" charset="0"/>
                <a:cs typeface="Courier New" panose="02070309020205020404" pitchFamily="49" charset="0"/>
              </a:rPr>
              <a:t>1 2 5 4 7 2 6 8 2 11 5 1 9</a:t>
            </a:r>
            <a:endParaRPr lang="zh-CN" altLang="en-US" sz="4400" dirty="0">
              <a:latin typeface="Courier New" panose="02070309020205020404" pitchFamily="49" charset="0"/>
              <a:cs typeface="Courier New" panose="02070309020205020404" pitchFamily="49" charset="0"/>
            </a:endParaRPr>
          </a:p>
        </p:txBody>
      </p:sp>
      <p:graphicFrame>
        <p:nvGraphicFramePr>
          <p:cNvPr id="5" name="表格 4">
            <a:extLst>
              <a:ext uri="{FF2B5EF4-FFF2-40B4-BE49-F238E27FC236}">
                <a16:creationId xmlns:a16="http://schemas.microsoft.com/office/drawing/2014/main" id="{DD210FC0-7C93-41C0-8EC5-9F7CA1F5DE8B}"/>
              </a:ext>
            </a:extLst>
          </p:cNvPr>
          <p:cNvGraphicFramePr>
            <a:graphicFrameLocks noGrp="1"/>
          </p:cNvGraphicFramePr>
          <p:nvPr>
            <p:extLst>
              <p:ext uri="{D42A27DB-BD31-4B8C-83A1-F6EECF244321}">
                <p14:modId xmlns:p14="http://schemas.microsoft.com/office/powerpoint/2010/main" val="3322203246"/>
              </p:ext>
            </p:extLst>
          </p:nvPr>
        </p:nvGraphicFramePr>
        <p:xfrm>
          <a:off x="65120" y="835429"/>
          <a:ext cx="8891839" cy="1414832"/>
        </p:xfrm>
        <a:graphic>
          <a:graphicData uri="http://schemas.openxmlformats.org/drawingml/2006/table">
            <a:tbl>
              <a:tblPr firstRow="1" bandRow="1">
                <a:tableStyleId>{F5AB1C69-6EDB-4FF4-983F-18BD219EF322}</a:tableStyleId>
              </a:tblPr>
              <a:tblGrid>
                <a:gridCol w="1119448">
                  <a:extLst>
                    <a:ext uri="{9D8B030D-6E8A-4147-A177-3AD203B41FA5}">
                      <a16:colId xmlns:a16="http://schemas.microsoft.com/office/drawing/2014/main" val="3296530819"/>
                    </a:ext>
                  </a:extLst>
                </a:gridCol>
                <a:gridCol w="706581">
                  <a:extLst>
                    <a:ext uri="{9D8B030D-6E8A-4147-A177-3AD203B41FA5}">
                      <a16:colId xmlns:a16="http://schemas.microsoft.com/office/drawing/2014/main" val="2949294446"/>
                    </a:ext>
                  </a:extLst>
                </a:gridCol>
                <a:gridCol w="706581">
                  <a:extLst>
                    <a:ext uri="{9D8B030D-6E8A-4147-A177-3AD203B41FA5}">
                      <a16:colId xmlns:a16="http://schemas.microsoft.com/office/drawing/2014/main" val="3208775727"/>
                    </a:ext>
                  </a:extLst>
                </a:gridCol>
                <a:gridCol w="706581">
                  <a:extLst>
                    <a:ext uri="{9D8B030D-6E8A-4147-A177-3AD203B41FA5}">
                      <a16:colId xmlns:a16="http://schemas.microsoft.com/office/drawing/2014/main" val="3606247533"/>
                    </a:ext>
                  </a:extLst>
                </a:gridCol>
                <a:gridCol w="706581">
                  <a:extLst>
                    <a:ext uri="{9D8B030D-6E8A-4147-A177-3AD203B41FA5}">
                      <a16:colId xmlns:a16="http://schemas.microsoft.com/office/drawing/2014/main" val="390639715"/>
                    </a:ext>
                  </a:extLst>
                </a:gridCol>
                <a:gridCol w="706581">
                  <a:extLst>
                    <a:ext uri="{9D8B030D-6E8A-4147-A177-3AD203B41FA5}">
                      <a16:colId xmlns:a16="http://schemas.microsoft.com/office/drawing/2014/main" val="2408733606"/>
                    </a:ext>
                  </a:extLst>
                </a:gridCol>
                <a:gridCol w="706581">
                  <a:extLst>
                    <a:ext uri="{9D8B030D-6E8A-4147-A177-3AD203B41FA5}">
                      <a16:colId xmlns:a16="http://schemas.microsoft.com/office/drawing/2014/main" val="3951900883"/>
                    </a:ext>
                  </a:extLst>
                </a:gridCol>
                <a:gridCol w="706581">
                  <a:extLst>
                    <a:ext uri="{9D8B030D-6E8A-4147-A177-3AD203B41FA5}">
                      <a16:colId xmlns:a16="http://schemas.microsoft.com/office/drawing/2014/main" val="4122873400"/>
                    </a:ext>
                  </a:extLst>
                </a:gridCol>
                <a:gridCol w="706581">
                  <a:extLst>
                    <a:ext uri="{9D8B030D-6E8A-4147-A177-3AD203B41FA5}">
                      <a16:colId xmlns:a16="http://schemas.microsoft.com/office/drawing/2014/main" val="1310514243"/>
                    </a:ext>
                  </a:extLst>
                </a:gridCol>
                <a:gridCol w="706581">
                  <a:extLst>
                    <a:ext uri="{9D8B030D-6E8A-4147-A177-3AD203B41FA5}">
                      <a16:colId xmlns:a16="http://schemas.microsoft.com/office/drawing/2014/main" val="3920740437"/>
                    </a:ext>
                  </a:extLst>
                </a:gridCol>
                <a:gridCol w="706581">
                  <a:extLst>
                    <a:ext uri="{9D8B030D-6E8A-4147-A177-3AD203B41FA5}">
                      <a16:colId xmlns:a16="http://schemas.microsoft.com/office/drawing/2014/main" val="1525883868"/>
                    </a:ext>
                  </a:extLst>
                </a:gridCol>
                <a:gridCol w="706581">
                  <a:extLst>
                    <a:ext uri="{9D8B030D-6E8A-4147-A177-3AD203B41FA5}">
                      <a16:colId xmlns:a16="http://schemas.microsoft.com/office/drawing/2014/main" val="1290618953"/>
                    </a:ext>
                  </a:extLst>
                </a:gridCol>
              </a:tblGrid>
              <a:tr h="707416">
                <a:tc>
                  <a:txBody>
                    <a:bodyPr/>
                    <a:lstStyle/>
                    <a:p>
                      <a:pPr algn="ctr"/>
                      <a:r>
                        <a:rPr lang="zh-CN" altLang="en-US" sz="3200" dirty="0">
                          <a:latin typeface="Courier New" panose="02070309020205020404" pitchFamily="49" charset="0"/>
                          <a:cs typeface="Courier New" panose="02070309020205020404" pitchFamily="49" charset="0"/>
                        </a:rPr>
                        <a:t>下标</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2</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3</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4</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5</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6</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7</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8</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9</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11</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368081767"/>
                  </a:ext>
                </a:extLst>
              </a:tr>
              <a:tr h="707416">
                <a:tc>
                  <a:txBody>
                    <a:bodyPr/>
                    <a:lstStyle/>
                    <a:p>
                      <a:pPr algn="ctr"/>
                      <a:r>
                        <a:rPr lang="zh-CN" altLang="en-US" sz="3200" dirty="0">
                          <a:latin typeface="Courier New" panose="02070309020205020404" pitchFamily="49" charset="0"/>
                          <a:cs typeface="Courier New" panose="02070309020205020404" pitchFamily="49" charset="0"/>
                        </a:rPr>
                        <a:t>值</a:t>
                      </a: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1</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tc>
                  <a:txBody>
                    <a:bodyPr/>
                    <a:lstStyle/>
                    <a:p>
                      <a:pPr algn="ctr"/>
                      <a:r>
                        <a:rPr lang="en-US" altLang="zh-CN" sz="3200" dirty="0">
                          <a:latin typeface="Courier New" panose="02070309020205020404" pitchFamily="49" charset="0"/>
                          <a:cs typeface="Courier New" panose="02070309020205020404" pitchFamily="49" charset="0"/>
                        </a:rPr>
                        <a:t>0</a:t>
                      </a:r>
                      <a:endParaRPr lang="zh-CN" altLang="en-US" sz="3200"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517845918"/>
                  </a:ext>
                </a:extLst>
              </a:tr>
            </a:tbl>
          </a:graphicData>
        </a:graphic>
      </p:graphicFrame>
      <p:sp>
        <p:nvSpPr>
          <p:cNvPr id="7" name="矩形 6">
            <a:extLst>
              <a:ext uri="{FF2B5EF4-FFF2-40B4-BE49-F238E27FC236}">
                <a16:creationId xmlns:a16="http://schemas.microsoft.com/office/drawing/2014/main" id="{4F56F400-6560-47DA-9114-B76EDE2A743C}"/>
              </a:ext>
            </a:extLst>
          </p:cNvPr>
          <p:cNvSpPr/>
          <p:nvPr/>
        </p:nvSpPr>
        <p:spPr>
          <a:xfrm>
            <a:off x="65121" y="2276332"/>
            <a:ext cx="8891838" cy="4662815"/>
          </a:xfrm>
          <a:prstGeom prst="rect">
            <a:avLst/>
          </a:prstGeom>
        </p:spPr>
        <p:txBody>
          <a:bodyPr wrap="square">
            <a:spAutoFit/>
          </a:bodyPr>
          <a:lstStyle/>
          <a:p>
            <a:r>
              <a:rPr lang="zh-CN" altLang="en-US" sz="2700" dirty="0">
                <a:latin typeface="Courier New" panose="02070309020205020404" pitchFamily="49" charset="0"/>
                <a:cs typeface="Courier New" panose="02070309020205020404" pitchFamily="49" charset="0"/>
              </a:rPr>
              <a:t>	</a:t>
            </a:r>
            <a:r>
              <a:rPr lang="en-US" altLang="zh-CN" sz="2700" dirty="0">
                <a:latin typeface="Courier New" panose="02070309020205020404" pitchFamily="49" charset="0"/>
                <a:cs typeface="Courier New" panose="02070309020205020404" pitchFamily="49" charset="0"/>
              </a:rPr>
              <a:t>for(</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=0;i&lt;</a:t>
            </a:r>
            <a:r>
              <a:rPr lang="en-US" altLang="zh-CN" sz="2700" dirty="0" err="1">
                <a:latin typeface="Courier New" panose="02070309020205020404" pitchFamily="49" charset="0"/>
                <a:cs typeface="Courier New" panose="02070309020205020404" pitchFamily="49" charset="0"/>
              </a:rPr>
              <a:t>n;i</a:t>
            </a:r>
            <a:r>
              <a:rPr lang="en-US" altLang="zh-CN" sz="2700" dirty="0">
                <a:latin typeface="Courier New" panose="02070309020205020404" pitchFamily="49" charset="0"/>
                <a:cs typeface="Courier New" panose="02070309020205020404" pitchFamily="49" charset="0"/>
              </a:rPr>
              <a:t>++) bucket[</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a:t>
            </a:r>
            <a:r>
              <a:rPr lang="en-US" altLang="zh-CN" sz="2700" dirty="0" err="1">
                <a:latin typeface="Courier New" panose="02070309020205020404" pitchFamily="49" charset="0"/>
                <a:cs typeface="Courier New" panose="02070309020205020404" pitchFamily="49" charset="0"/>
              </a:rPr>
              <a:t>i</a:t>
            </a:r>
            <a:r>
              <a:rPr lang="en-US" altLang="zh-CN" sz="2700" dirty="0">
                <a:latin typeface="Courier New" panose="02070309020205020404" pitchFamily="49" charset="0"/>
                <a:cs typeface="Courier New" panose="02070309020205020404" pitchFamily="49" charset="0"/>
              </a:rPr>
              <a:t>]]++;</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int</a:t>
            </a:r>
            <a:r>
              <a:rPr lang="en-US" altLang="zh-CN" sz="2700" dirty="0">
                <a:latin typeface="Courier New" panose="02070309020205020404" pitchFamily="49" charset="0"/>
                <a:cs typeface="Courier New" panose="02070309020205020404" pitchFamily="49" charset="0"/>
              </a:rPr>
              <a:t> cur=0,flag=0;</a:t>
            </a:r>
          </a:p>
          <a:p>
            <a:r>
              <a:rPr lang="en-US" altLang="zh-CN" sz="2700" dirty="0">
                <a:latin typeface="Courier New" panose="02070309020205020404" pitchFamily="49" charset="0"/>
                <a:cs typeface="Courier New" panose="02070309020205020404" pitchFamily="49" charset="0"/>
              </a:rPr>
              <a:t>	while(1) {</a:t>
            </a:r>
          </a:p>
          <a:p>
            <a:r>
              <a:rPr lang="en-US" altLang="zh-CN" sz="2700" dirty="0">
                <a:latin typeface="Courier New" panose="02070309020205020404" pitchFamily="49" charset="0"/>
                <a:cs typeface="Courier New" panose="02070309020205020404" pitchFamily="49" charset="0"/>
              </a:rPr>
              <a:t>		if(cur==n)break;</a:t>
            </a:r>
          </a:p>
          <a:p>
            <a:r>
              <a:rPr lang="en-US" altLang="zh-CN" sz="2700" dirty="0">
                <a:latin typeface="Courier New" panose="02070309020205020404" pitchFamily="49" charset="0"/>
                <a:cs typeface="Courier New" panose="02070309020205020404" pitchFamily="49" charset="0"/>
              </a:rPr>
              <a:t>		if(!bucket[flag])flag++;</a:t>
            </a:r>
          </a:p>
          <a:p>
            <a:r>
              <a:rPr lang="en-US" altLang="zh-CN" sz="2700" dirty="0">
                <a:latin typeface="Courier New" panose="02070309020205020404" pitchFamily="49" charset="0"/>
                <a:cs typeface="Courier New" panose="02070309020205020404" pitchFamily="49" charset="0"/>
              </a:rPr>
              <a:t>		else {</a:t>
            </a:r>
          </a:p>
          <a:p>
            <a:r>
              <a:rPr lang="en-US" altLang="zh-CN" sz="2700" dirty="0">
                <a:latin typeface="Courier New" panose="02070309020205020404" pitchFamily="49" charset="0"/>
                <a:cs typeface="Courier New" panose="02070309020205020404" pitchFamily="49" charset="0"/>
              </a:rPr>
              <a:t>			</a:t>
            </a:r>
            <a:r>
              <a:rPr lang="en-US" altLang="zh-CN" sz="2700" dirty="0" err="1">
                <a:latin typeface="Courier New" panose="02070309020205020404" pitchFamily="49" charset="0"/>
                <a:cs typeface="Courier New" panose="02070309020205020404" pitchFamily="49" charset="0"/>
              </a:rPr>
              <a:t>seq</a:t>
            </a:r>
            <a:r>
              <a:rPr lang="en-US" altLang="zh-CN" sz="2700" dirty="0">
                <a:latin typeface="Courier New" panose="02070309020205020404" pitchFamily="49" charset="0"/>
                <a:cs typeface="Courier New" panose="02070309020205020404" pitchFamily="49" charset="0"/>
              </a:rPr>
              <a:t>[cur]=flag; </a:t>
            </a:r>
          </a:p>
          <a:p>
            <a:r>
              <a:rPr lang="en-US" altLang="zh-CN" sz="2700" dirty="0">
                <a:latin typeface="Courier New" panose="02070309020205020404" pitchFamily="49" charset="0"/>
                <a:cs typeface="Courier New" panose="02070309020205020404" pitchFamily="49" charset="0"/>
              </a:rPr>
              <a:t>			bucket[flag]--;</a:t>
            </a:r>
          </a:p>
          <a:p>
            <a:r>
              <a:rPr lang="en-US" altLang="zh-CN" sz="2700" dirty="0">
                <a:latin typeface="Courier New" panose="02070309020205020404" pitchFamily="49" charset="0"/>
                <a:cs typeface="Courier New" panose="02070309020205020404" pitchFamily="49" charset="0"/>
              </a:rPr>
              <a:t>			cur++;</a:t>
            </a:r>
          </a:p>
          <a:p>
            <a:r>
              <a:rPr lang="en-US" altLang="zh-CN" sz="2700" dirty="0">
                <a:latin typeface="Courier New" panose="02070309020205020404" pitchFamily="49" charset="0"/>
                <a:cs typeface="Courier New" panose="02070309020205020404" pitchFamily="49" charset="0"/>
              </a:rPr>
              <a:t>		}</a:t>
            </a:r>
          </a:p>
          <a:p>
            <a:r>
              <a:rPr lang="en-US" altLang="zh-CN" sz="27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257698269"/>
      </p:ext>
    </p:extLst>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F9FEAA48-030C-4EB2-86BC-B5568ADB06B0}">
  <we:reference id="wa104379263" version="1.0.0.1" store="zh-CN" storeType="OMEX"/>
  <we:alternateReferences>
    <we:reference id="wa104379263" version="1.0.0.1" store="wa104379263" storeType="OMEX"/>
  </we:alternateReferences>
  <we:properties>
    <we:property name="config" value="{&quot;display_lang&quot;:&quot;ch&quot;,&quot;display_font&quot;:&quot;Consolas&quot;,&quot;syntax_color&quot;:{&quot;Reserved words&quot;:&quot;#0000ff&quot;,&quot;Compiler directives&quot;:&quot;#ff0000&quot;,&quot;Line comment&quot;:&quot;#008000&quot;,&quot;Block comment&quot;:&quot;#008000&quot;,&quot;Quotation&quot;:&quot;#e100e1&quot;,&quot;Quotation 2&quot;:&quot;#E100E1&quot;,&quot;Number&quot;:&quot;#800080&quot;},&quot;old_syntax_color&quot;:{&quot;Reserved words&quot;:&quot;#0000FF&quot;,&quot;Compiler directives&quot;:&quot;#FF0000&quot;,&quot;Line comment&quot;:&quot;#008000&quot;,&quot;Block comment&quot;:&quot;#008000&quot;,&quot;Quotation&quot;:&quot;#E100E1&quot;,&quot;Quotation 2&quot;:&quot;#E100E1&quot;,&quot;Number&quot;:&quot;#800080&quot;},&quot;show_line_number&quot;:true,&quot;code_lang&quot;:&quot;cpp&quot;,&quot;code&quot;:&quot;#include&lt;iostream&gt;\n#include&lt;stdio.h&gt;\n#include&lt;string.h&gt;\n\nint seq[10002],n;\nusing namespace std;\n\nvoid quick_sort(int *a, int left, int right)\n{\n    if(left &gt;= right)/*如果左边索引大于或者等于右边的索引就代表已经整理完成一个组了*/\n    {\n        return ;\n    }\n    int i = left;\n    int j = right;\n    int key = a[left];\n     \n    while(i &lt; j)                               /*控制在当组内寻找一遍*/\n    {\n        while(i &lt; j &amp;&amp; key &lt;= a[j])\n        /*而寻找结束的条件就是，1，找到一个小于或者大于key的数（大于或小于取决于你想升\n        序还是降序）2，没有符合条件1的，并且i与j的大小没有反转*/ \n        {\n            j--;/*向前寻找*/\n        }\n         \n        a[i] = a[j];\n        /*找到一个这样的数后就把它赋给前面的被拿走的i的值（如果第一次循环且key是\n        a[left]，那么就是给key）*/\n         \n        while(i &lt; j &amp;&amp; key &gt;= a[i])\n        /*这是i在当组内向前寻找，同上，不过注意与key的大小关系停止循环和上面相反，\n        因为排序思想是把数往两边扔，所以左右两边的数大小与key的关系相反*/\n        {\n            i++;\n        }\n         \n        a[j] = a[i];\n    }\n     \n    a[i] = key;/*当在当组内找完一遍以后就把中间数key回归*/\n    quick_sort(a, left, i - 1);/*最后用同样的方式对分出来的左边的小组进行同上的做法*/\n    quick_sort(a, i + 1, right);/*用同样的方式对分出来的右边的小组进行同上的做法*/\n                       /*当然最后可能会出现很多分左右，直到每一组的i = j 为止*/\n}\n\nint main()\n{\n    int i=-1,j;\n    scanf(\&quot;%d\&quot;,&amp;n);\n    while(n--&gt;0) scanf(\&quot;%d\&quot;,&amp;seq[++i]);\n    quick_sort(seq,0,i);\n    for(j=0;j&lt;=i;j++)printf(\&quot;%d \&quot;,seq[j]);\n    return 0;\n}&quot;,&quot;ctags&quot;:{&quot;main&quot;:[{&quot;linenum&quot;:&quot;47&quot;,&quot;signature&quot;:&quot;main()&quot;}],&quot;n&quot;:[{&quot;linenum&quot;:&quot;5&quot;,&quot;signature&quot;:&quot;int seq[10002],n;&quot;}],&quot;quick_sort&quot;:[{&quot;linenum&quot;:&quot;8&quot;,&quot;signature&quot;:&quot;quick_sort(int *a, int left, int right)&quot;}],&quot;seq&quot;:[{&quot;linenum&quot;:&quot;5&quot;,&quot;signature&quot;:&quot;int seq[10002],n;&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B9C8F5EB-564D-4B34-A485-5E5558758D5C}">
  <we:reference id="wa104379263" version="1.0.0.1" store="zh-CN"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Compiler directives&quot;:&quot;#FF0000&quot;,&quot;Line comment&quot;:&quot;#008000&quot;,&quot;Block comment&quot;:&quot;#008000&quot;,&quot;Quotation&quot;:&quot;#E100E1&quot;,&quot;Quotation 2&quot;:&quot;#E100E1&quot;,&quot;Number&quot;:&quot;#800080&quot;},&quot;old_syntax_color&quot;:{&quot;Reserved words&quot;:&quot;#0000FF&quot;,&quot;Compiler directives&quot;:&quot;#FF0000&quot;,&quot;Line comment&quot;:&quot;#008000&quot;,&quot;Block comment&quot;:&quot;#008000&quot;,&quot;Quotation&quot;:&quot;#E100E1&quot;,&quot;Quotation 2&quot;:&quot;#E100E1&quot;,&quot;Number&quot;:&quot;#800080&quot;},&quot;show_line_number&quot;:true,&quot;code_lang&quot;:&quot;cpp&quot;,&quot;code&quot;:&quot;#include&lt;stdlib.h&gt;\n\nint seq[100002]={9,5,1,6,3};\nint comp(const void*a,const void*b){return *(int*)a-*(int*)b;}\n\nint main()\n{\n    qsort(seq,5,sizeof(int),comp);\n    return 0;\n}&quot;,&quot;ctags&quot;:{&quot;comp&quot;:[{&quot;linenum&quot;:&quot;4&quot;,&quot;signature&quot;:&quot;comp(const void*a,const void*b)&quot;}],&quot;main&quot;:[{&quot;linenum&quot;:&quot;6&quot;,&quot;signature&quot;:&quot;main()&quot;}],&quot;seq&quot;:[{&quot;linenum&quot;:&quot;3&quot;,&quot;signature&quot;:&quot;int seq[100002]={9,5,1,6,3};&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B9C8F5EB-564D-4B34-A485-5E5558758D5C}">
  <we:reference id="wa104379263" version="1.0.0.1" store="zh-CN" storeType="OMEX"/>
  <we:alternateReferences>
    <we:reference id="wa104379263" version="1.0.0.1" store="wa104379263" storeType="OMEX"/>
  </we:alternateReferences>
  <we:properties>
    <we:property name="config" value="{&quot;display_lang&quot;:&quot;en&quot;,&quot;display_font&quot;:&quot;Consolas&quot;,&quot;syntax_color&quot;:{&quot;Reserved words&quot;:&quot;#0000ff&quot;,&quot;Compiler directives&quot;:&quot;#FF0000&quot;,&quot;Line comment&quot;:&quot;#008000&quot;,&quot;Block comment&quot;:&quot;#008000&quot;,&quot;Quotation&quot;:&quot;#E100E1&quot;,&quot;Quotation 2&quot;:&quot;#E100E1&quot;,&quot;Number&quot;:&quot;#800080&quot;},&quot;old_syntax_color&quot;:{&quot;Reserved words&quot;:&quot;#0000FF&quot;,&quot;Compiler directives&quot;:&quot;#FF0000&quot;,&quot;Line comment&quot;:&quot;#008000&quot;,&quot;Block comment&quot;:&quot;#008000&quot;,&quot;Quotation&quot;:&quot;#E100E1&quot;,&quot;Quotation 2&quot;:&quot;#E100E1&quot;,&quot;Number&quot;:&quot;#800080&quot;},&quot;show_line_number&quot;:true,&quot;code_lang&quot;:&quot;cpp&quot;,&quot;code&quot;:&quot;#include&lt;bits\\stdc++.h&gt;\n\nint seq[100002]={9,5,1,6,3};\n\nint main()\n{\n    sort(seq,seq+5);\n    return 0;\n}&quot;,&quot;ctags&quot;:{&quot;main&quot;:[{&quot;linenum&quot;:&quot;5&quot;,&quot;signature&quot;:&quot;main()&quot;}],&quot;seq&quot;:[{&quot;linenum&quot;:&quot;3&quot;,&quot;signature&quot;:&quot;int seq[100002]={9,5,1,6,3};&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Office Theme</Template>
  <TotalTime>795</TotalTime>
  <Words>1262</Words>
  <Application>Microsoft Office PowerPoint</Application>
  <PresentationFormat>全屏显示(4:3)</PresentationFormat>
  <Paragraphs>997</Paragraphs>
  <Slides>42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等线</vt:lpstr>
      <vt:lpstr>等线 Light</vt:lpstr>
      <vt:lpstr>黑体</vt:lpstr>
      <vt:lpstr>Arial</vt:lpstr>
      <vt:lpstr>Calibri</vt:lpstr>
      <vt:lpstr>Calibri Light</vt:lpstr>
      <vt:lpstr>Cambria Math</vt:lpstr>
      <vt:lpstr>Courier New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张佑杰</dc:creator>
  <cp:lastModifiedBy>张佑杰</cp:lastModifiedBy>
  <cp:revision>20</cp:revision>
  <dcterms:created xsi:type="dcterms:W3CDTF">2017-11-17T16:49:13Z</dcterms:created>
  <dcterms:modified xsi:type="dcterms:W3CDTF">2017-11-30T00:13:11Z</dcterms:modified>
</cp:coreProperties>
</file>