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256" r:id="rId2"/>
    <p:sldId id="257" r:id="rId3"/>
    <p:sldId id="259" r:id="rId4"/>
    <p:sldId id="335" r:id="rId5"/>
    <p:sldId id="336" r:id="rId6"/>
    <p:sldId id="337" r:id="rId7"/>
    <p:sldId id="338" r:id="rId8"/>
    <p:sldId id="339" r:id="rId9"/>
    <p:sldId id="340" r:id="rId10"/>
    <p:sldId id="341" r:id="rId11"/>
    <p:sldId id="342" r:id="rId12"/>
    <p:sldId id="310" r:id="rId13"/>
    <p:sldId id="332" r:id="rId14"/>
    <p:sldId id="355" r:id="rId15"/>
    <p:sldId id="356" r:id="rId16"/>
    <p:sldId id="333" r:id="rId17"/>
    <p:sldId id="365" r:id="rId18"/>
    <p:sldId id="380" r:id="rId19"/>
    <p:sldId id="381" r:id="rId20"/>
    <p:sldId id="382" r:id="rId21"/>
    <p:sldId id="383" r:id="rId22"/>
    <p:sldId id="384" r:id="rId23"/>
    <p:sldId id="311" r:id="rId24"/>
    <p:sldId id="371" r:id="rId25"/>
    <p:sldId id="372" r:id="rId26"/>
    <p:sldId id="373" r:id="rId27"/>
    <p:sldId id="374" r:id="rId28"/>
    <p:sldId id="375" r:id="rId29"/>
    <p:sldId id="376" r:id="rId30"/>
    <p:sldId id="377" r:id="rId31"/>
    <p:sldId id="312" r:id="rId32"/>
    <p:sldId id="349" r:id="rId33"/>
    <p:sldId id="347" r:id="rId34"/>
    <p:sldId id="348" r:id="rId35"/>
    <p:sldId id="345" r:id="rId36"/>
    <p:sldId id="369" r:id="rId37"/>
    <p:sldId id="386" r:id="rId38"/>
    <p:sldId id="313" r:id="rId39"/>
    <p:sldId id="343" r:id="rId40"/>
    <p:sldId id="334" r:id="rId41"/>
    <p:sldId id="320" r:id="rId42"/>
    <p:sldId id="378" r:id="rId43"/>
    <p:sldId id="379" r:id="rId44"/>
    <p:sldId id="364" r:id="rId45"/>
    <p:sldId id="385" r:id="rId46"/>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guide id="3" pos="642" userDrawn="1">
          <p15:clr>
            <a:srgbClr val="A4A3A4"/>
          </p15:clr>
        </p15:guide>
        <p15:guide id="4" pos="7038" userDrawn="1">
          <p15:clr>
            <a:srgbClr val="A4A3A4"/>
          </p15:clr>
        </p15:guide>
        <p15:guide id="5" orient="horz" pos="3793" userDrawn="1">
          <p15:clr>
            <a:srgbClr val="A4A3A4"/>
          </p15:clr>
        </p15:guide>
        <p15:guide id="6" orient="horz" pos="799"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A5A5A5"/>
    <a:srgbClr val="5F5F5F"/>
    <a:srgbClr val="606060"/>
    <a:srgbClr val="FEA205"/>
    <a:srgbClr val="E9EBEC"/>
    <a:srgbClr val="EAECED"/>
    <a:srgbClr val="E8EBEC"/>
    <a:srgbClr val="E3E6E7"/>
    <a:srgbClr val="F6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26" autoAdjust="0"/>
    <p:restoredTop sz="95317" autoAdjust="0"/>
  </p:normalViewPr>
  <p:slideViewPr>
    <p:cSldViewPr snapToGrid="0" showGuides="1">
      <p:cViewPr varScale="1">
        <p:scale>
          <a:sx n="85" d="100"/>
          <a:sy n="85" d="100"/>
        </p:scale>
        <p:origin x="-582" y="-84"/>
      </p:cViewPr>
      <p:guideLst>
        <p:guide orient="horz" pos="2160"/>
        <p:guide orient="horz" pos="3793"/>
        <p:guide orient="horz" pos="799"/>
        <p:guide pos="3840"/>
        <p:guide pos="642"/>
        <p:guide pos="7038"/>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46" d="100"/>
          <a:sy n="46"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5C123-D6CD-4046-9E13-CA7186604EF0}" type="datetimeFigureOut">
              <a:rPr lang="zh-CN" altLang="en-US" smtClean="0"/>
              <a:pPr/>
              <a:t>2022/3/20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89000D-5344-416A-A6D3-78D1717783EF}" type="slidenum">
              <a:rPr lang="zh-CN" altLang="en-US" smtClean="0"/>
              <a:pPr/>
              <a:t>‹#›</a:t>
            </a:fld>
            <a:endParaRPr lang="zh-CN" altLang="en-US"/>
          </a:p>
        </p:txBody>
      </p:sp>
    </p:spTree>
    <p:extLst>
      <p:ext uri="{BB962C8B-B14F-4D97-AF65-F5344CB8AC3E}">
        <p14:creationId xmlns:p14="http://schemas.microsoft.com/office/powerpoint/2010/main" val="1636313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6DC34-D585-42D5-89F7-991AD639A885}" type="datetimeFigureOut">
              <a:rPr lang="zh-CN" altLang="en-US" smtClean="0"/>
              <a:pPr/>
              <a:t>2022/3/20</a:t>
            </a:fld>
            <a:endParaRPr lang="zh-CN" altLang="en-US"/>
          </a:p>
        </p:txBody>
      </p:sp>
      <p:sp>
        <p:nvSpPr>
          <p:cNvPr id="4" name="幻灯片图像占位符 3"/>
          <p:cNvSpPr>
            <a:spLocks noGrp="1" noRot="1" noChangeAspect="1"/>
          </p:cNvSpPr>
          <p:nvPr>
            <p:ph type="sldImg" idx="2"/>
          </p:nvPr>
        </p:nvSpPr>
        <p:spPr>
          <a:xfrm>
            <a:off x="228600" y="630237"/>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2743B-58E3-4952-98AC-60B7F3305738}" type="slidenum">
              <a:rPr lang="zh-CN" altLang="en-US" smtClean="0"/>
              <a:pPr/>
              <a:t>‹#›</a:t>
            </a:fld>
            <a:endParaRPr lang="zh-CN" altLang="en-US"/>
          </a:p>
        </p:txBody>
      </p:sp>
    </p:spTree>
    <p:extLst>
      <p:ext uri="{BB962C8B-B14F-4D97-AF65-F5344CB8AC3E}">
        <p14:creationId xmlns:p14="http://schemas.microsoft.com/office/powerpoint/2010/main" val="398766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pPr/>
              <a:t>1</a:t>
            </a:fld>
            <a:endParaRPr lang="zh-CN" altLang="en-US"/>
          </a:p>
        </p:txBody>
      </p:sp>
    </p:spTree>
    <p:extLst>
      <p:ext uri="{BB962C8B-B14F-4D97-AF65-F5344CB8AC3E}">
        <p14:creationId xmlns:p14="http://schemas.microsoft.com/office/powerpoint/2010/main" val="1588230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2E6784-1089-4B5A-B8EF-491EE93DED1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6689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2E6784-1089-4B5A-B8EF-491EE93DED1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19200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pPr/>
              <a:t>2</a:t>
            </a:fld>
            <a:endParaRPr lang="zh-CN" altLang="en-US"/>
          </a:p>
        </p:txBody>
      </p:sp>
    </p:spTree>
    <p:extLst>
      <p:ext uri="{BB962C8B-B14F-4D97-AF65-F5344CB8AC3E}">
        <p14:creationId xmlns:p14="http://schemas.microsoft.com/office/powerpoint/2010/main" val="3233753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pPr/>
              <a:t>3</a:t>
            </a:fld>
            <a:endParaRPr lang="zh-CN" altLang="en-US"/>
          </a:p>
        </p:txBody>
      </p:sp>
    </p:spTree>
    <p:extLst>
      <p:ext uri="{BB962C8B-B14F-4D97-AF65-F5344CB8AC3E}">
        <p14:creationId xmlns:p14="http://schemas.microsoft.com/office/powerpoint/2010/main" val="685855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pPr/>
              <a:t>12</a:t>
            </a:fld>
            <a:endParaRPr lang="zh-CN" altLang="en-US"/>
          </a:p>
        </p:txBody>
      </p:sp>
    </p:spTree>
    <p:extLst>
      <p:ext uri="{BB962C8B-B14F-4D97-AF65-F5344CB8AC3E}">
        <p14:creationId xmlns:p14="http://schemas.microsoft.com/office/powerpoint/2010/main" val="3908970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pPr/>
              <a:t>18</a:t>
            </a:fld>
            <a:endParaRPr lang="zh-CN" altLang="en-US"/>
          </a:p>
        </p:txBody>
      </p:sp>
    </p:spTree>
    <p:extLst>
      <p:ext uri="{BB962C8B-B14F-4D97-AF65-F5344CB8AC3E}">
        <p14:creationId xmlns:p14="http://schemas.microsoft.com/office/powerpoint/2010/main" val="4238212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pPr/>
              <a:t>23</a:t>
            </a:fld>
            <a:endParaRPr lang="zh-CN" altLang="en-US"/>
          </a:p>
        </p:txBody>
      </p:sp>
    </p:spTree>
    <p:extLst>
      <p:ext uri="{BB962C8B-B14F-4D97-AF65-F5344CB8AC3E}">
        <p14:creationId xmlns:p14="http://schemas.microsoft.com/office/powerpoint/2010/main" val="2779640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pPr/>
              <a:t>31</a:t>
            </a:fld>
            <a:endParaRPr lang="zh-CN" altLang="en-US"/>
          </a:p>
        </p:txBody>
      </p:sp>
    </p:spTree>
    <p:extLst>
      <p:ext uri="{BB962C8B-B14F-4D97-AF65-F5344CB8AC3E}">
        <p14:creationId xmlns:p14="http://schemas.microsoft.com/office/powerpoint/2010/main" val="3192677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pPr/>
              <a:t>38</a:t>
            </a:fld>
            <a:endParaRPr lang="zh-CN" altLang="en-US"/>
          </a:p>
        </p:txBody>
      </p:sp>
    </p:spTree>
    <p:extLst>
      <p:ext uri="{BB962C8B-B14F-4D97-AF65-F5344CB8AC3E}">
        <p14:creationId xmlns:p14="http://schemas.microsoft.com/office/powerpoint/2010/main" val="1399195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E2743B-58E3-4952-98AC-60B7F3305738}" type="slidenum">
              <a:rPr lang="zh-CN" altLang="en-US" smtClean="0"/>
              <a:pPr/>
              <a:t>41</a:t>
            </a:fld>
            <a:endParaRPr lang="zh-CN" altLang="en-US"/>
          </a:p>
        </p:txBody>
      </p:sp>
    </p:spTree>
    <p:extLst>
      <p:ext uri="{BB962C8B-B14F-4D97-AF65-F5344CB8AC3E}">
        <p14:creationId xmlns:p14="http://schemas.microsoft.com/office/powerpoint/2010/main" val="3806434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150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253108" y="299796"/>
            <a:ext cx="8015583" cy="535531"/>
          </a:xfrm>
          <a:prstGeom prst="rect">
            <a:avLst/>
          </a:prstGeom>
          <a:noFill/>
        </p:spPr>
        <p:txBody>
          <a:bodyPr wrap="square" rtlCol="0" anchor="ctr" anchorCtr="0">
            <a:spAutoFit/>
          </a:bodyPr>
          <a:lstStyle>
            <a:lvl1pPr>
              <a:defRPr lang="zh-CN" altLang="en-US" sz="3200" b="1">
                <a:gradFill flip="none" rotWithShape="1">
                  <a:gsLst>
                    <a:gs pos="0">
                      <a:schemeClr val="tx1">
                        <a:lumMod val="75000"/>
                        <a:lumOff val="25000"/>
                      </a:schemeClr>
                    </a:gs>
                    <a:gs pos="99000">
                      <a:schemeClr val="tx1">
                        <a:lumMod val="50000"/>
                        <a:lumOff val="50000"/>
                      </a:schemeClr>
                    </a:gs>
                  </a:gsLst>
                  <a:lin ang="16200000" scaled="1"/>
                  <a:tileRect/>
                </a:gradFill>
                <a:latin typeface="微软雅黑" panose="020B0503020204020204" pitchFamily="34" charset="-122"/>
                <a:ea typeface="+mn-ea"/>
                <a:cs typeface="+mn-cs"/>
              </a:defRPr>
            </a:lvl1pPr>
          </a:lstStyle>
          <a:p>
            <a:pPr marL="0" lvl="0" indent="0">
              <a:spcBef>
                <a:spcPts val="1000"/>
              </a:spcBef>
              <a:buFontTx/>
            </a:pPr>
            <a:r>
              <a:rPr lang="zh-CN" altLang="en-US"/>
              <a:t>单击此处编辑母版标题样式</a:t>
            </a:r>
          </a:p>
        </p:txBody>
      </p:sp>
      <p:sp>
        <p:nvSpPr>
          <p:cNvPr id="5" name="椭圆 4"/>
          <p:cNvSpPr>
            <a:spLocks noChangeAspect="1"/>
          </p:cNvSpPr>
          <p:nvPr userDrawn="1"/>
        </p:nvSpPr>
        <p:spPr>
          <a:xfrm>
            <a:off x="708348" y="341440"/>
            <a:ext cx="238542" cy="238544"/>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a:spLocks noChangeAspect="1"/>
          </p:cNvSpPr>
          <p:nvPr userDrawn="1"/>
        </p:nvSpPr>
        <p:spPr>
          <a:xfrm>
            <a:off x="828780" y="736168"/>
            <a:ext cx="278298" cy="278301"/>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p:cNvSpPr>
            <a:spLocks noChangeAspect="1"/>
          </p:cNvSpPr>
          <p:nvPr userDrawn="1"/>
        </p:nvSpPr>
        <p:spPr>
          <a:xfrm>
            <a:off x="274609" y="360716"/>
            <a:ext cx="556599" cy="556603"/>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6911593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113545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内容页">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xmlns="" id="{CB4186AB-62A9-43F6-B5A6-C28D15BDEC58}"/>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0" dirty="0">
                <a:solidFill>
                  <a:srgbClr val="7F7F7F"/>
                </a:solidFill>
                <a:cs typeface="Arial" panose="020B0604020202020204" pitchFamily="34" charset="0"/>
              </a:rPr>
              <a:t> </a:t>
            </a:r>
            <a:fld id="{BF5A7633-5557-4BC5-8B38-B33A9D9F18A1}" type="slidenum">
              <a:rPr kumimoji="0" lang="en-US" altLang="zh-CN" sz="1050" smtClean="0">
                <a:solidFill>
                  <a:schemeClr val="bg1"/>
                </a:solidFill>
                <a:cs typeface="Arial" panose="020B0604020202020204" pitchFamily="34" charset="0"/>
              </a:rPr>
              <a:pPr algn="ctr" eaLnBrk="1" hangingPunct="1">
                <a:defRPr/>
              </a:pPr>
              <a:t>‹#›</a:t>
            </a:fld>
            <a:endParaRPr kumimoji="0" lang="en-US" altLang="zh-CN" sz="1050"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xmlns="" id="{068E5372-9767-4F9B-BF0E-0F683E5C1902}"/>
              </a:ext>
            </a:extLst>
          </p:cNvPr>
          <p:cNvCxnSpPr>
            <a:cxnSpLocks/>
            <a:stCxn id="6" idx="3"/>
          </p:cNvCxnSpPr>
          <p:nvPr/>
        </p:nvCxnSpPr>
        <p:spPr>
          <a:xfrm>
            <a:off x="10509251" y="6508750"/>
            <a:ext cx="1019176"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cxnSp>
        <p:nvCxnSpPr>
          <p:cNvPr id="9" name="直接连接符 14">
            <a:extLst>
              <a:ext uri="{FF2B5EF4-FFF2-40B4-BE49-F238E27FC236}">
                <a16:creationId xmlns:a16="http://schemas.microsoft.com/office/drawing/2014/main" xmlns="" id="{7A53ABF0-AE1C-4005-AE28-87F676E4C151}"/>
              </a:ext>
            </a:extLst>
          </p:cNvPr>
          <p:cNvCxnSpPr>
            <a:cxnSpLocks/>
          </p:cNvCxnSpPr>
          <p:nvPr/>
        </p:nvCxnSpPr>
        <p:spPr>
          <a:xfrm flipV="1">
            <a:off x="3719514" y="6508750"/>
            <a:ext cx="6218237"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sp>
        <p:nvSpPr>
          <p:cNvPr id="10" name="AutoShape 23">
            <a:extLst>
              <a:ext uri="{FF2B5EF4-FFF2-40B4-BE49-F238E27FC236}">
                <a16:creationId xmlns:a16="http://schemas.microsoft.com/office/drawing/2014/main" xmlns="" id="{B13C618C-0E93-4245-8820-FEDB4121DAF3}"/>
              </a:ext>
            </a:extLst>
          </p:cNvPr>
          <p:cNvSpPr>
            <a:spLocks noChangeArrowheads="1"/>
          </p:cNvSpPr>
          <p:nvPr/>
        </p:nvSpPr>
        <p:spPr bwMode="auto">
          <a:xfrm>
            <a:off x="246064" y="915989"/>
            <a:ext cx="9596437" cy="46037"/>
          </a:xfrm>
          <a:prstGeom prst="rect">
            <a:avLst/>
          </a:prstGeom>
          <a:solidFill>
            <a:srgbClr val="105BCA"/>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sp>
        <p:nvSpPr>
          <p:cNvPr id="11" name="AutoShape 23">
            <a:extLst>
              <a:ext uri="{FF2B5EF4-FFF2-40B4-BE49-F238E27FC236}">
                <a16:creationId xmlns:a16="http://schemas.microsoft.com/office/drawing/2014/main" xmlns="" id="{9C59BB13-7EBF-404D-AC39-2C95DB724583}"/>
              </a:ext>
            </a:extLst>
          </p:cNvPr>
          <p:cNvSpPr>
            <a:spLocks noChangeArrowheads="1"/>
          </p:cNvSpPr>
          <p:nvPr/>
        </p:nvSpPr>
        <p:spPr bwMode="auto">
          <a:xfrm>
            <a:off x="9842500" y="915988"/>
            <a:ext cx="1989138" cy="72000"/>
          </a:xfrm>
          <a:prstGeom prst="rect">
            <a:avLst/>
          </a:prstGeom>
          <a:solidFill>
            <a:srgbClr val="FFA20D"/>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cxnSp>
        <p:nvCxnSpPr>
          <p:cNvPr id="13" name="直接连接符 19">
            <a:extLst>
              <a:ext uri="{FF2B5EF4-FFF2-40B4-BE49-F238E27FC236}">
                <a16:creationId xmlns:a16="http://schemas.microsoft.com/office/drawing/2014/main" xmlns="" id="{6FFA5EAD-F195-4555-8183-03AFAB0233AD}"/>
              </a:ext>
            </a:extLst>
          </p:cNvPr>
          <p:cNvCxnSpPr>
            <a:cxnSpLocks/>
          </p:cNvCxnSpPr>
          <p:nvPr/>
        </p:nvCxnSpPr>
        <p:spPr>
          <a:xfrm>
            <a:off x="10509251" y="6508750"/>
            <a:ext cx="1019176"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6DA2BCFF-5F33-41F9-AB08-4AC269BB107C}"/>
              </a:ext>
            </a:extLst>
          </p:cNvPr>
          <p:cNvCxnSpPr>
            <a:cxnSpLocks/>
          </p:cNvCxnSpPr>
          <p:nvPr/>
        </p:nvCxnSpPr>
        <p:spPr>
          <a:xfrm flipV="1">
            <a:off x="3719514"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sp>
        <p:nvSpPr>
          <p:cNvPr id="16" name="AutoShape 23">
            <a:extLst>
              <a:ext uri="{FF2B5EF4-FFF2-40B4-BE49-F238E27FC236}">
                <a16:creationId xmlns:a16="http://schemas.microsoft.com/office/drawing/2014/main" xmlns="" id="{F893C1E2-7E9E-464E-AA5D-7A53ED39CA51}"/>
              </a:ext>
            </a:extLst>
          </p:cNvPr>
          <p:cNvSpPr>
            <a:spLocks noChangeArrowheads="1"/>
          </p:cNvSpPr>
          <p:nvPr/>
        </p:nvSpPr>
        <p:spPr bwMode="auto">
          <a:xfrm>
            <a:off x="246064"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4" name="内容占位符 2"/>
          <p:cNvSpPr>
            <a:spLocks noGrp="1"/>
          </p:cNvSpPr>
          <p:nvPr>
            <p:ph idx="1"/>
          </p:nvPr>
        </p:nvSpPr>
        <p:spPr>
          <a:xfrm>
            <a:off x="423822" y="1741968"/>
            <a:ext cx="11104601" cy="4369231"/>
          </a:xfrm>
        </p:spPr>
        <p:txBody>
          <a:bodyPr>
            <a:noAutofit/>
          </a:bodyPr>
          <a:lstStyle>
            <a:lvl1pPr marL="272106" indent="-272106">
              <a:lnSpc>
                <a:spcPct val="150000"/>
              </a:lnSpc>
              <a:buClr>
                <a:schemeClr val="bg1"/>
              </a:buClr>
              <a:buFont typeface="Wingdings" panose="05000000000000000000" pitchFamily="2" charset="2"/>
              <a:buChar char="Ø"/>
              <a:defRPr sz="18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xmlns="" id="{E6DF6BDD-D35F-402A-B27C-8529022DCE92}"/>
              </a:ext>
            </a:extLst>
          </p:cNvPr>
          <p:cNvSpPr>
            <a:spLocks noGrp="1"/>
          </p:cNvSpPr>
          <p:nvPr>
            <p:ph type="title"/>
          </p:nvPr>
        </p:nvSpPr>
        <p:spPr>
          <a:xfrm>
            <a:off x="254878"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xmlns="" id="{EE02724C-0D19-4E9B-828F-1241B79D4616}"/>
              </a:ext>
            </a:extLst>
          </p:cNvPr>
          <p:cNvSpPr>
            <a:spLocks noGrp="1"/>
          </p:cNvSpPr>
          <p:nvPr>
            <p:ph idx="10"/>
          </p:nvPr>
        </p:nvSpPr>
        <p:spPr>
          <a:xfrm>
            <a:off x="423822" y="1138983"/>
            <a:ext cx="11107601" cy="426469"/>
          </a:xfrm>
          <a:noFill/>
          <a:ln>
            <a:noFill/>
          </a:ln>
        </p:spPr>
        <p:txBody>
          <a:bodyPr anchor="ctr">
            <a:noAutofit/>
          </a:bodyPr>
          <a:lstStyle>
            <a:lvl1pPr marL="0" indent="0">
              <a:buNone/>
              <a:defRPr lang="zh-CN" altLang="en-US" sz="2000"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sp>
        <p:nvSpPr>
          <p:cNvPr id="25" name="AutoShape 23">
            <a:extLst>
              <a:ext uri="{FF2B5EF4-FFF2-40B4-BE49-F238E27FC236}">
                <a16:creationId xmlns:a16="http://schemas.microsoft.com/office/drawing/2014/main" xmlns="" id="{06417AE2-770F-4808-A0F9-12E14588B9C2}"/>
              </a:ext>
            </a:extLst>
          </p:cNvPr>
          <p:cNvSpPr>
            <a:spLocks noChangeArrowheads="1"/>
          </p:cNvSpPr>
          <p:nvPr userDrawn="1"/>
        </p:nvSpPr>
        <p:spPr bwMode="auto">
          <a:xfrm>
            <a:off x="245824" y="916744"/>
            <a:ext cx="9596455" cy="45719"/>
          </a:xfrm>
          <a:prstGeom prst="rect">
            <a:avLst/>
          </a:prstGeom>
          <a:solidFill>
            <a:srgbClr val="064BB2"/>
          </a:solidFill>
          <a:ln>
            <a:noFill/>
          </a:ln>
          <a:extLst/>
        </p:spPr>
        <p:txBody>
          <a:bodyPr wrap="none" lIns="85588" tIns="42794" rIns="85588" bIns="42794"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840"/>
          </a:p>
        </p:txBody>
      </p:sp>
      <p:sp>
        <p:nvSpPr>
          <p:cNvPr id="26" name="AutoShape 23">
            <a:extLst>
              <a:ext uri="{FF2B5EF4-FFF2-40B4-BE49-F238E27FC236}">
                <a16:creationId xmlns:a16="http://schemas.microsoft.com/office/drawing/2014/main" xmlns="" id="{1FA86B6E-AA6B-40BB-810B-D5BC18DB0D77}"/>
              </a:ext>
            </a:extLst>
          </p:cNvPr>
          <p:cNvSpPr>
            <a:spLocks noChangeArrowheads="1"/>
          </p:cNvSpPr>
          <p:nvPr userDrawn="1"/>
        </p:nvSpPr>
        <p:spPr bwMode="auto">
          <a:xfrm>
            <a:off x="9842279" y="916744"/>
            <a:ext cx="1988939" cy="45719"/>
          </a:xfrm>
          <a:prstGeom prst="rect">
            <a:avLst/>
          </a:prstGeom>
          <a:solidFill>
            <a:srgbClr val="FB9708"/>
          </a:solidFill>
          <a:ln>
            <a:noFill/>
          </a:ln>
          <a:extLst/>
        </p:spPr>
        <p:txBody>
          <a:bodyPr wrap="none" lIns="85588" tIns="42794" rIns="85588" bIns="42794"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840"/>
          </a:p>
        </p:txBody>
      </p:sp>
    </p:spTree>
    <p:extLst>
      <p:ext uri="{BB962C8B-B14F-4D97-AF65-F5344CB8AC3E}">
        <p14:creationId xmlns:p14="http://schemas.microsoft.com/office/powerpoint/2010/main" val="249914986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2022/3/20</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blipFill dpi="0" rotWithShape="1">
            <a:blip r:embed="rId7" cstate="print">
              <a:alphaModFix amt="60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Rectangle 3">
            <a:extLst>
              <a:ext uri="{FF2B5EF4-FFF2-40B4-BE49-F238E27FC236}">
                <a16:creationId xmlns:a16="http://schemas.microsoft.com/office/drawing/2014/main" xmlns="" id="{08F7041C-A8F4-460D-9D55-48234C5B55CB}"/>
              </a:ext>
            </a:extLst>
          </p:cNvPr>
          <p:cNvSpPr txBox="1">
            <a:spLocks noChangeArrowheads="1"/>
          </p:cNvSpPr>
          <p:nvPr userDrawn="1"/>
        </p:nvSpPr>
        <p:spPr bwMode="auto">
          <a:xfrm>
            <a:off x="4511824" y="6556138"/>
            <a:ext cx="3168352" cy="30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uLnTx/>
                <a:uFillTx/>
                <a:latin typeface="Verdana" panose="020B0604030504040204" pitchFamily="34" charset="0"/>
                <a:ea typeface="宋体" panose="02010600030101010101" pitchFamily="2" charset="-122"/>
                <a:cs typeface="+mn-cs"/>
              </a:rPr>
              <a:t>河南大学软件学院</a:t>
            </a:r>
            <a:endParaRPr kumimoji="0" lang="zh-CN" altLang="en-US" sz="1600" b="1"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42855724"/>
      </p:ext>
    </p:extLst>
  </p:cSld>
  <p:clrMap bg1="lt1" tx1="dk1" bg2="lt2" tx2="dk2" accent1="accent1" accent2="accent2" accent3="accent3" accent4="accent4" accent5="accent5" accent6="accent6" hlink="hlink" folHlink="folHlink"/>
  <p:sldLayoutIdLst>
    <p:sldLayoutId id="2147483675" r:id="rId1"/>
    <p:sldLayoutId id="2147483687" r:id="rId2"/>
    <p:sldLayoutId id="2147483688" r:id="rId3"/>
    <p:sldLayoutId id="2147483689" r:id="rId4"/>
    <p:sldLayoutId id="214748369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notesSlide" Target="../notesSlides/notesSlide1.xml"/><Relationship Id="rId5" Type="http://schemas.openxmlformats.org/officeDocument/2006/relationships/tags" Target="../tags/tag6.xml"/><Relationship Id="rId10" Type="http://schemas.openxmlformats.org/officeDocument/2006/relationships/slideLayout" Target="../slideLayouts/slideLayout1.xml"/><Relationship Id="rId4" Type="http://schemas.openxmlformats.org/officeDocument/2006/relationships/tags" Target="../tags/tag5.xml"/><Relationship Id="rId9" Type="http://schemas.openxmlformats.org/officeDocument/2006/relationships/tags" Target="../tags/tag10.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6.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6.png"/><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12"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PA_组合 110"/>
          <p:cNvGrpSpPr/>
          <p:nvPr>
            <p:custDataLst>
              <p:tags r:id="rId1"/>
            </p:custDataLst>
          </p:nvPr>
        </p:nvGrpSpPr>
        <p:grpSpPr>
          <a:xfrm flipH="1">
            <a:off x="6298564" y="-3082"/>
            <a:ext cx="5860641" cy="6861082"/>
            <a:chOff x="441028" y="108253"/>
            <a:chExt cx="4654180" cy="6678233"/>
          </a:xfrm>
        </p:grpSpPr>
        <p:cxnSp>
          <p:nvCxnSpPr>
            <p:cNvPr id="112" name="直接连接符 111"/>
            <p:cNvCxnSpPr/>
            <p:nvPr/>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26" name="PA_弧形 125"/>
          <p:cNvSpPr/>
          <p:nvPr>
            <p:custDataLst>
              <p:tags r:id="rId2"/>
            </p:custDataLst>
          </p:nvPr>
        </p:nvSpPr>
        <p:spPr>
          <a:xfrm>
            <a:off x="-2290773" y="5223413"/>
            <a:ext cx="4767943" cy="4767943"/>
          </a:xfrm>
          <a:prstGeom prst="arc">
            <a:avLst>
              <a:gd name="adj1" fmla="val 15964885"/>
              <a:gd name="adj2" fmla="val 20622663"/>
            </a:avLst>
          </a:prstGeom>
          <a:ln>
            <a:solidFill>
              <a:schemeClr val="bg1">
                <a:lumMod val="7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grpSp>
        <p:nvGrpSpPr>
          <p:cNvPr id="96" name="PA_组合 95"/>
          <p:cNvGrpSpPr/>
          <p:nvPr>
            <p:custDataLst>
              <p:tags r:id="rId3"/>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4"/>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5"/>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6"/>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7"/>
            </p:custDataLst>
          </p:nvPr>
        </p:nvGrpSpPr>
        <p:grpSpPr>
          <a:xfrm>
            <a:off x="10200063" y="5538058"/>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8"/>
            </p:custDataLst>
          </p:nvPr>
        </p:nvSpPr>
        <p:spPr>
          <a:xfrm>
            <a:off x="3729109" y="3057600"/>
            <a:ext cx="3712555" cy="923330"/>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en-US" altLang="zh-CN" dirty="0" smtClean="0">
                <a:solidFill>
                  <a:srgbClr val="009999"/>
                </a:solidFill>
                <a:latin typeface="Noto Sans S Chinese Medium" panose="020B0600000000000000" pitchFamily="34" charset="-122"/>
                <a:ea typeface="Noto Sans S Chinese Medium" panose="020B0600000000000000" pitchFamily="34" charset="-122"/>
                <a:sym typeface="+mn-lt"/>
              </a:rPr>
              <a:t>K-</a:t>
            </a:r>
            <a:r>
              <a:rPr lang="zh-CN" altLang="en-US" dirty="0" smtClean="0">
                <a:solidFill>
                  <a:srgbClr val="009999"/>
                </a:solidFill>
                <a:latin typeface="Noto Sans S Chinese Medium" panose="020B0600000000000000" pitchFamily="34" charset="-122"/>
                <a:ea typeface="Noto Sans S Chinese Medium" panose="020B0600000000000000" pitchFamily="34" charset="-122"/>
                <a:sym typeface="+mn-lt"/>
              </a:rPr>
              <a:t>近邻</a:t>
            </a:r>
            <a:r>
              <a:rPr lang="zh-CN" altLang="en-US" dirty="0">
                <a:solidFill>
                  <a:srgbClr val="009999"/>
                </a:solidFill>
                <a:latin typeface="Noto Sans S Chinese Medium" panose="020B0600000000000000" pitchFamily="34" charset="-122"/>
                <a:ea typeface="Noto Sans S Chinese Medium" panose="020B0600000000000000" pitchFamily="34" charset="-122"/>
                <a:sym typeface="+mn-lt"/>
              </a:rPr>
              <a:t>算法</a:t>
            </a:r>
          </a:p>
        </p:txBody>
      </p:sp>
      <p:sp>
        <p:nvSpPr>
          <p:cNvPr id="141" name="PA_文本框 140"/>
          <p:cNvSpPr txBox="1"/>
          <p:nvPr>
            <p:custDataLst>
              <p:tags r:id="rId9"/>
            </p:custDataLst>
          </p:nvPr>
        </p:nvSpPr>
        <p:spPr>
          <a:xfrm>
            <a:off x="986327" y="944000"/>
            <a:ext cx="2618024" cy="1200329"/>
          </a:xfrm>
          <a:prstGeom prst="rect">
            <a:avLst/>
          </a:prstGeom>
          <a:noFill/>
        </p:spPr>
        <p:txBody>
          <a:bodyPr wrap="none" rtlCol="0">
            <a:spAutoFit/>
          </a:bodyPr>
          <a:lstStyle/>
          <a:p>
            <a:r>
              <a:rPr lang="zh-CN" altLang="en-US" sz="7200" dirty="0" smtClean="0">
                <a:solidFill>
                  <a:srgbClr val="009999"/>
                </a:solidFill>
                <a:latin typeface="Noto Sans S Chinese Medium" panose="020B0600000000000000" pitchFamily="34" charset="-122"/>
                <a:ea typeface="Noto Sans S Chinese Medium" panose="020B0600000000000000" pitchFamily="34" charset="-122"/>
                <a:cs typeface="+mn-ea"/>
                <a:sym typeface="+mn-lt"/>
              </a:rPr>
              <a:t>第</a:t>
            </a:r>
            <a:r>
              <a:rPr lang="en-US" altLang="zh-CN" sz="7200" dirty="0" smtClean="0">
                <a:solidFill>
                  <a:srgbClr val="009999"/>
                </a:solidFill>
                <a:latin typeface="Noto Sans S Chinese Medium" panose="020B0600000000000000" pitchFamily="34" charset="-122"/>
                <a:ea typeface="Noto Sans S Chinese Medium" panose="020B0600000000000000" pitchFamily="34" charset="-122"/>
                <a:cs typeface="+mn-ea"/>
                <a:sym typeface="+mn-lt"/>
              </a:rPr>
              <a:t>3</a:t>
            </a:r>
            <a:r>
              <a:rPr lang="zh-CN" altLang="en-US" sz="7200" dirty="0" smtClean="0">
                <a:solidFill>
                  <a:srgbClr val="009999"/>
                </a:solidFill>
                <a:latin typeface="Noto Sans S Chinese Medium" panose="020B0600000000000000" pitchFamily="34" charset="-122"/>
                <a:ea typeface="Noto Sans S Chinese Medium" panose="020B0600000000000000" pitchFamily="34" charset="-122"/>
                <a:cs typeface="+mn-ea"/>
                <a:sym typeface="+mn-lt"/>
              </a:rPr>
              <a:t>章</a:t>
            </a:r>
            <a:endParaRPr lang="zh-CN" altLang="en-US" sz="7200" dirty="0">
              <a:solidFill>
                <a:srgbClr val="009999"/>
              </a:solidFill>
              <a:latin typeface="Noto Sans S Chinese Medium" panose="020B0600000000000000" pitchFamily="34" charset="-122"/>
              <a:ea typeface="Noto Sans S Chinese Medium" panose="020B0600000000000000" pitchFamily="34" charset="-122"/>
              <a:cs typeface="+mn-ea"/>
              <a:sym typeface="+mn-lt"/>
            </a:endParaRPr>
          </a:p>
        </p:txBody>
      </p:sp>
    </p:spTree>
    <p:extLst>
      <p:ext uri="{BB962C8B-B14F-4D97-AF65-F5344CB8AC3E}">
        <p14:creationId xmlns:p14="http://schemas.microsoft.com/office/powerpoint/2010/main" val="4220993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307071" y="3598926"/>
            <a:ext cx="266192" cy="19964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307073" y="3598928"/>
            <a:ext cx="266700" cy="200025"/>
          </a:xfrm>
          <a:custGeom>
            <a:avLst/>
            <a:gdLst/>
            <a:ahLst/>
            <a:cxnLst/>
            <a:rect l="l" t="t" r="r" b="b"/>
            <a:pathLst>
              <a:path w="200025" h="200025">
                <a:moveTo>
                  <a:pt x="0" y="99822"/>
                </a:moveTo>
                <a:lnTo>
                  <a:pt x="7846" y="60971"/>
                </a:lnTo>
                <a:lnTo>
                  <a:pt x="29241" y="29241"/>
                </a:lnTo>
                <a:lnTo>
                  <a:pt x="60971" y="7846"/>
                </a:lnTo>
                <a:lnTo>
                  <a:pt x="99822" y="0"/>
                </a:lnTo>
                <a:lnTo>
                  <a:pt x="138672" y="7846"/>
                </a:lnTo>
                <a:lnTo>
                  <a:pt x="170402" y="29241"/>
                </a:lnTo>
                <a:lnTo>
                  <a:pt x="191797" y="60971"/>
                </a:lnTo>
                <a:lnTo>
                  <a:pt x="199644" y="99822"/>
                </a:lnTo>
                <a:lnTo>
                  <a:pt x="191797" y="138672"/>
                </a:lnTo>
                <a:lnTo>
                  <a:pt x="170402" y="170402"/>
                </a:lnTo>
                <a:lnTo>
                  <a:pt x="138672" y="191797"/>
                </a:lnTo>
                <a:lnTo>
                  <a:pt x="99822" y="199644"/>
                </a:lnTo>
                <a:lnTo>
                  <a:pt x="60971" y="191797"/>
                </a:lnTo>
                <a:lnTo>
                  <a:pt x="29241" y="170402"/>
                </a:lnTo>
                <a:lnTo>
                  <a:pt x="7846" y="138672"/>
                </a:lnTo>
                <a:lnTo>
                  <a:pt x="0" y="99822"/>
                </a:lnTo>
                <a:close/>
              </a:path>
            </a:pathLst>
          </a:custGeom>
          <a:ln w="76200">
            <a:solidFill>
              <a:srgbClr val="F3D44E"/>
            </a:solidFill>
          </a:ln>
        </p:spPr>
        <p:txBody>
          <a:bodyPr wrap="square" lIns="0" tIns="0" rIns="0" bIns="0" rtlCol="0"/>
          <a:lstStyle/>
          <a:p>
            <a:endParaRPr/>
          </a:p>
        </p:txBody>
      </p:sp>
      <p:sp>
        <p:nvSpPr>
          <p:cNvPr id="4" name="object 4"/>
          <p:cNvSpPr/>
          <p:nvPr/>
        </p:nvSpPr>
        <p:spPr>
          <a:xfrm>
            <a:off x="6455665" y="3726942"/>
            <a:ext cx="266191" cy="1996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455665" y="3726944"/>
            <a:ext cx="266700" cy="200025"/>
          </a:xfrm>
          <a:custGeom>
            <a:avLst/>
            <a:gdLst/>
            <a:ahLst/>
            <a:cxnLst/>
            <a:rect l="l" t="t" r="r" b="b"/>
            <a:pathLst>
              <a:path w="200025" h="200025">
                <a:moveTo>
                  <a:pt x="0" y="99821"/>
                </a:moveTo>
                <a:lnTo>
                  <a:pt x="7846" y="60971"/>
                </a:lnTo>
                <a:lnTo>
                  <a:pt x="29241" y="29241"/>
                </a:lnTo>
                <a:lnTo>
                  <a:pt x="60971" y="7846"/>
                </a:lnTo>
                <a:lnTo>
                  <a:pt x="99822" y="0"/>
                </a:lnTo>
                <a:lnTo>
                  <a:pt x="138672" y="7846"/>
                </a:lnTo>
                <a:lnTo>
                  <a:pt x="170402" y="29241"/>
                </a:lnTo>
                <a:lnTo>
                  <a:pt x="191797" y="60971"/>
                </a:lnTo>
                <a:lnTo>
                  <a:pt x="199643" y="99821"/>
                </a:lnTo>
                <a:lnTo>
                  <a:pt x="191797" y="138672"/>
                </a:lnTo>
                <a:lnTo>
                  <a:pt x="170402" y="170402"/>
                </a:lnTo>
                <a:lnTo>
                  <a:pt x="138672" y="191797"/>
                </a:lnTo>
                <a:lnTo>
                  <a:pt x="99822" y="199644"/>
                </a:lnTo>
                <a:lnTo>
                  <a:pt x="60971" y="191797"/>
                </a:lnTo>
                <a:lnTo>
                  <a:pt x="29241" y="170402"/>
                </a:lnTo>
                <a:lnTo>
                  <a:pt x="7846" y="138672"/>
                </a:lnTo>
                <a:lnTo>
                  <a:pt x="0" y="99821"/>
                </a:lnTo>
                <a:close/>
              </a:path>
            </a:pathLst>
          </a:custGeom>
          <a:ln w="76200">
            <a:solidFill>
              <a:srgbClr val="F3D44E"/>
            </a:solidFill>
          </a:ln>
        </p:spPr>
        <p:txBody>
          <a:bodyPr wrap="square" lIns="0" tIns="0" rIns="0" bIns="0" rtlCol="0"/>
          <a:lstStyle/>
          <a:p>
            <a:endParaRPr/>
          </a:p>
        </p:txBody>
      </p:sp>
      <p:sp>
        <p:nvSpPr>
          <p:cNvPr id="6" name="object 6"/>
          <p:cNvSpPr/>
          <p:nvPr/>
        </p:nvSpPr>
        <p:spPr>
          <a:xfrm>
            <a:off x="6638546" y="4269485"/>
            <a:ext cx="266191" cy="19964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638546" y="4269487"/>
            <a:ext cx="266700" cy="200025"/>
          </a:xfrm>
          <a:custGeom>
            <a:avLst/>
            <a:gdLst/>
            <a:ahLst/>
            <a:cxnLst/>
            <a:rect l="l" t="t" r="r" b="b"/>
            <a:pathLst>
              <a:path w="200025" h="200025">
                <a:moveTo>
                  <a:pt x="0" y="99821"/>
                </a:moveTo>
                <a:lnTo>
                  <a:pt x="7846" y="60971"/>
                </a:lnTo>
                <a:lnTo>
                  <a:pt x="29241" y="29241"/>
                </a:lnTo>
                <a:lnTo>
                  <a:pt x="60971" y="7846"/>
                </a:lnTo>
                <a:lnTo>
                  <a:pt x="99821" y="0"/>
                </a:lnTo>
                <a:lnTo>
                  <a:pt x="138672" y="7846"/>
                </a:lnTo>
                <a:lnTo>
                  <a:pt x="170402" y="29241"/>
                </a:lnTo>
                <a:lnTo>
                  <a:pt x="191797" y="60971"/>
                </a:lnTo>
                <a:lnTo>
                  <a:pt x="199643" y="99821"/>
                </a:lnTo>
                <a:lnTo>
                  <a:pt x="191797" y="138672"/>
                </a:lnTo>
                <a:lnTo>
                  <a:pt x="170402" y="170402"/>
                </a:lnTo>
                <a:lnTo>
                  <a:pt x="138672" y="191797"/>
                </a:lnTo>
                <a:lnTo>
                  <a:pt x="99821" y="199644"/>
                </a:lnTo>
                <a:lnTo>
                  <a:pt x="60971" y="191797"/>
                </a:lnTo>
                <a:lnTo>
                  <a:pt x="29241" y="170402"/>
                </a:lnTo>
                <a:lnTo>
                  <a:pt x="7846" y="138672"/>
                </a:lnTo>
                <a:lnTo>
                  <a:pt x="0" y="99821"/>
                </a:lnTo>
                <a:close/>
              </a:path>
            </a:pathLst>
          </a:custGeom>
          <a:ln w="76200">
            <a:solidFill>
              <a:srgbClr val="F3D44E"/>
            </a:solidFill>
          </a:ln>
        </p:spPr>
        <p:txBody>
          <a:bodyPr wrap="square" lIns="0" tIns="0" rIns="0" bIns="0" rtlCol="0"/>
          <a:lstStyle/>
          <a:p>
            <a:endParaRPr/>
          </a:p>
        </p:txBody>
      </p:sp>
      <p:sp>
        <p:nvSpPr>
          <p:cNvPr id="8" name="object 8"/>
          <p:cNvSpPr/>
          <p:nvPr/>
        </p:nvSpPr>
        <p:spPr>
          <a:xfrm>
            <a:off x="7134352" y="4011929"/>
            <a:ext cx="266192" cy="19964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7134354" y="4011931"/>
            <a:ext cx="266700" cy="200025"/>
          </a:xfrm>
          <a:custGeom>
            <a:avLst/>
            <a:gdLst/>
            <a:ahLst/>
            <a:cxnLst/>
            <a:rect l="l" t="t" r="r" b="b"/>
            <a:pathLst>
              <a:path w="200025" h="200025">
                <a:moveTo>
                  <a:pt x="0" y="99821"/>
                </a:moveTo>
                <a:lnTo>
                  <a:pt x="7846" y="60971"/>
                </a:lnTo>
                <a:lnTo>
                  <a:pt x="29241" y="29241"/>
                </a:lnTo>
                <a:lnTo>
                  <a:pt x="60971" y="7846"/>
                </a:lnTo>
                <a:lnTo>
                  <a:pt x="99822" y="0"/>
                </a:lnTo>
                <a:lnTo>
                  <a:pt x="138672" y="7846"/>
                </a:lnTo>
                <a:lnTo>
                  <a:pt x="170402" y="29241"/>
                </a:lnTo>
                <a:lnTo>
                  <a:pt x="191797" y="60971"/>
                </a:lnTo>
                <a:lnTo>
                  <a:pt x="199644" y="99821"/>
                </a:lnTo>
                <a:lnTo>
                  <a:pt x="191797" y="138672"/>
                </a:lnTo>
                <a:lnTo>
                  <a:pt x="170402" y="170402"/>
                </a:lnTo>
                <a:lnTo>
                  <a:pt x="138672" y="191797"/>
                </a:lnTo>
                <a:lnTo>
                  <a:pt x="99822" y="199644"/>
                </a:lnTo>
                <a:lnTo>
                  <a:pt x="60971" y="191797"/>
                </a:lnTo>
                <a:lnTo>
                  <a:pt x="29241" y="170402"/>
                </a:lnTo>
                <a:lnTo>
                  <a:pt x="7846" y="138672"/>
                </a:lnTo>
                <a:lnTo>
                  <a:pt x="0" y="99821"/>
                </a:lnTo>
                <a:close/>
              </a:path>
            </a:pathLst>
          </a:custGeom>
          <a:ln w="76200">
            <a:solidFill>
              <a:srgbClr val="F3D44E"/>
            </a:solidFill>
          </a:ln>
        </p:spPr>
        <p:txBody>
          <a:bodyPr wrap="square" lIns="0" tIns="0" rIns="0" bIns="0" rtlCol="0"/>
          <a:lstStyle/>
          <a:p>
            <a:endParaRPr/>
          </a:p>
        </p:txBody>
      </p:sp>
      <p:sp>
        <p:nvSpPr>
          <p:cNvPr id="11" name="object 11"/>
          <p:cNvSpPr txBox="1"/>
          <p:nvPr/>
        </p:nvSpPr>
        <p:spPr>
          <a:xfrm>
            <a:off x="4411135" y="4850231"/>
            <a:ext cx="175260" cy="228268"/>
          </a:xfrm>
          <a:prstGeom prst="rect">
            <a:avLst/>
          </a:prstGeom>
        </p:spPr>
        <p:txBody>
          <a:bodyPr vert="horz" wrap="square" lIns="0" tIns="12700" rIns="0" bIns="0" rtlCol="0">
            <a:spAutoFit/>
          </a:bodyPr>
          <a:lstStyle/>
          <a:p>
            <a:pPr marL="12700">
              <a:spcBef>
                <a:spcPts val="100"/>
              </a:spcBef>
            </a:pPr>
            <a:r>
              <a:rPr sz="1400" spc="55" dirty="0">
                <a:solidFill>
                  <a:srgbClr val="344B5E"/>
                </a:solidFill>
                <a:latin typeface="Arial"/>
                <a:cs typeface="Arial"/>
              </a:rPr>
              <a:t>0</a:t>
            </a:r>
            <a:endParaRPr sz="1400">
              <a:latin typeface="Arial"/>
              <a:cs typeface="Arial"/>
            </a:endParaRPr>
          </a:p>
        </p:txBody>
      </p:sp>
      <p:sp>
        <p:nvSpPr>
          <p:cNvPr id="12" name="object 12"/>
          <p:cNvSpPr txBox="1"/>
          <p:nvPr/>
        </p:nvSpPr>
        <p:spPr>
          <a:xfrm>
            <a:off x="4062476" y="1913460"/>
            <a:ext cx="298027" cy="228909"/>
          </a:xfrm>
          <a:prstGeom prst="rect">
            <a:avLst/>
          </a:prstGeom>
        </p:spPr>
        <p:txBody>
          <a:bodyPr vert="horz" wrap="square" lIns="0" tIns="13335" rIns="0" bIns="0" rtlCol="0">
            <a:spAutoFit/>
          </a:bodyPr>
          <a:lstStyle/>
          <a:p>
            <a:pPr marL="12700">
              <a:spcBef>
                <a:spcPts val="105"/>
              </a:spcBef>
            </a:pPr>
            <a:r>
              <a:rPr sz="1400" spc="-5" dirty="0">
                <a:solidFill>
                  <a:srgbClr val="344B5E"/>
                </a:solidFill>
                <a:latin typeface="Arial"/>
                <a:cs typeface="Arial"/>
              </a:rPr>
              <a:t>60</a:t>
            </a:r>
            <a:endParaRPr sz="1400">
              <a:latin typeface="Arial"/>
              <a:cs typeface="Arial"/>
            </a:endParaRPr>
          </a:p>
        </p:txBody>
      </p:sp>
      <p:sp>
        <p:nvSpPr>
          <p:cNvPr id="13" name="object 13"/>
          <p:cNvSpPr txBox="1"/>
          <p:nvPr/>
        </p:nvSpPr>
        <p:spPr>
          <a:xfrm>
            <a:off x="3308266" y="2950720"/>
            <a:ext cx="1052407" cy="493395"/>
          </a:xfrm>
          <a:prstGeom prst="rect">
            <a:avLst/>
          </a:prstGeom>
        </p:spPr>
        <p:txBody>
          <a:bodyPr vert="horz" wrap="square" lIns="0" tIns="12700" rIns="0" bIns="0" rtlCol="0">
            <a:spAutoFit/>
          </a:bodyPr>
          <a:lstStyle/>
          <a:p>
            <a:pPr marR="5080" algn="r">
              <a:spcBef>
                <a:spcPts val="100"/>
              </a:spcBef>
            </a:pPr>
            <a:r>
              <a:rPr sz="1400" spc="-5" dirty="0">
                <a:solidFill>
                  <a:srgbClr val="344B5E"/>
                </a:solidFill>
                <a:latin typeface="Arial"/>
                <a:cs typeface="Arial"/>
              </a:rPr>
              <a:t>40</a:t>
            </a:r>
            <a:endParaRPr sz="1400" dirty="0">
              <a:latin typeface="Arial"/>
              <a:cs typeface="Arial"/>
            </a:endParaRPr>
          </a:p>
          <a:p>
            <a:pPr marL="12700">
              <a:spcBef>
                <a:spcPts val="80"/>
              </a:spcBef>
            </a:pPr>
            <a:r>
              <a:rPr sz="1600" b="1" spc="-20" dirty="0">
                <a:solidFill>
                  <a:srgbClr val="344B5E"/>
                </a:solidFill>
                <a:latin typeface="Arial"/>
                <a:cs typeface="Arial"/>
              </a:rPr>
              <a:t>Age</a:t>
            </a:r>
            <a:endParaRPr sz="1600" dirty="0">
              <a:latin typeface="Arial"/>
              <a:cs typeface="Arial"/>
            </a:endParaRPr>
          </a:p>
        </p:txBody>
      </p:sp>
      <p:sp>
        <p:nvSpPr>
          <p:cNvPr id="14" name="object 14"/>
          <p:cNvSpPr txBox="1"/>
          <p:nvPr/>
        </p:nvSpPr>
        <p:spPr>
          <a:xfrm>
            <a:off x="4042156" y="3986989"/>
            <a:ext cx="318347" cy="228909"/>
          </a:xfrm>
          <a:prstGeom prst="rect">
            <a:avLst/>
          </a:prstGeom>
        </p:spPr>
        <p:txBody>
          <a:bodyPr vert="horz" wrap="square" lIns="0" tIns="13335" rIns="0" bIns="0" rtlCol="0">
            <a:spAutoFit/>
          </a:bodyPr>
          <a:lstStyle/>
          <a:p>
            <a:pPr marL="12700">
              <a:spcBef>
                <a:spcPts val="105"/>
              </a:spcBef>
            </a:pPr>
            <a:r>
              <a:rPr sz="1400" spc="55" dirty="0">
                <a:solidFill>
                  <a:srgbClr val="344B5E"/>
                </a:solidFill>
                <a:latin typeface="Arial"/>
                <a:cs typeface="Arial"/>
              </a:rPr>
              <a:t>20</a:t>
            </a:r>
            <a:endParaRPr sz="1400">
              <a:latin typeface="Arial"/>
              <a:cs typeface="Arial"/>
            </a:endParaRPr>
          </a:p>
        </p:txBody>
      </p:sp>
      <p:sp>
        <p:nvSpPr>
          <p:cNvPr id="15" name="object 15"/>
          <p:cNvSpPr txBox="1"/>
          <p:nvPr/>
        </p:nvSpPr>
        <p:spPr>
          <a:xfrm>
            <a:off x="5797806" y="4798483"/>
            <a:ext cx="3589020" cy="593725"/>
          </a:xfrm>
          <a:prstGeom prst="rect">
            <a:avLst/>
          </a:prstGeom>
        </p:spPr>
        <p:txBody>
          <a:bodyPr vert="horz" wrap="square" lIns="0" tIns="64769" rIns="0" bIns="0" rtlCol="0">
            <a:spAutoFit/>
          </a:bodyPr>
          <a:lstStyle/>
          <a:p>
            <a:pPr marL="668655">
              <a:spcBef>
                <a:spcPts val="509"/>
              </a:spcBef>
              <a:tabLst>
                <a:tab pos="2465070" algn="l"/>
              </a:tabLst>
            </a:pPr>
            <a:r>
              <a:rPr sz="1400" spc="60" dirty="0">
                <a:solidFill>
                  <a:srgbClr val="344B5E"/>
                </a:solidFill>
                <a:latin typeface="Arial"/>
                <a:cs typeface="Arial"/>
              </a:rPr>
              <a:t>1</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20</a:t>
            </a:r>
            <a:endParaRPr sz="1400" dirty="0">
              <a:latin typeface="Arial"/>
              <a:cs typeface="Arial"/>
            </a:endParaRPr>
          </a:p>
          <a:p>
            <a:pPr marL="12700">
              <a:spcBef>
                <a:spcPts val="459"/>
              </a:spcBef>
            </a:pPr>
            <a:r>
              <a:rPr sz="1600" b="1" spc="20" dirty="0">
                <a:solidFill>
                  <a:srgbClr val="344B5E"/>
                </a:solidFill>
                <a:latin typeface="Trebuchet MS"/>
                <a:cs typeface="Trebuchet MS"/>
              </a:rPr>
              <a:t>Number</a:t>
            </a:r>
            <a:r>
              <a:rPr sz="1600" b="1" spc="-145" dirty="0">
                <a:solidFill>
                  <a:srgbClr val="344B5E"/>
                </a:solidFill>
                <a:latin typeface="Trebuchet MS"/>
                <a:cs typeface="Trebuchet MS"/>
              </a:rPr>
              <a:t> </a:t>
            </a:r>
            <a:r>
              <a:rPr sz="1600" b="1" spc="15" dirty="0">
                <a:solidFill>
                  <a:srgbClr val="344B5E"/>
                </a:solidFill>
                <a:latin typeface="Trebuchet MS"/>
                <a:cs typeface="Trebuchet MS"/>
              </a:rPr>
              <a:t>of</a:t>
            </a:r>
            <a:r>
              <a:rPr sz="1600" b="1" spc="-135" dirty="0">
                <a:solidFill>
                  <a:srgbClr val="344B5E"/>
                </a:solidFill>
                <a:latin typeface="Trebuchet MS"/>
                <a:cs typeface="Trebuchet MS"/>
              </a:rPr>
              <a:t> </a:t>
            </a:r>
            <a:r>
              <a:rPr sz="1600" b="1" spc="25" dirty="0">
                <a:solidFill>
                  <a:srgbClr val="344B5E"/>
                </a:solidFill>
                <a:latin typeface="Trebuchet MS"/>
                <a:cs typeface="Trebuchet MS"/>
              </a:rPr>
              <a:t>Malignant</a:t>
            </a:r>
            <a:r>
              <a:rPr sz="1600" b="1" spc="-135" dirty="0">
                <a:solidFill>
                  <a:srgbClr val="344B5E"/>
                </a:solidFill>
                <a:latin typeface="Trebuchet MS"/>
                <a:cs typeface="Trebuchet MS"/>
              </a:rPr>
              <a:t> </a:t>
            </a:r>
            <a:r>
              <a:rPr sz="1600" b="1" spc="50" dirty="0">
                <a:solidFill>
                  <a:srgbClr val="344B5E"/>
                </a:solidFill>
                <a:latin typeface="Trebuchet MS"/>
                <a:cs typeface="Trebuchet MS"/>
              </a:rPr>
              <a:t>Nodes</a:t>
            </a:r>
            <a:endParaRPr sz="1600" dirty="0">
              <a:latin typeface="Trebuchet MS"/>
              <a:cs typeface="Trebuchet MS"/>
            </a:endParaRPr>
          </a:p>
        </p:txBody>
      </p:sp>
      <p:sp>
        <p:nvSpPr>
          <p:cNvPr id="16" name="object 16"/>
          <p:cNvSpPr/>
          <p:nvPr/>
        </p:nvSpPr>
        <p:spPr>
          <a:xfrm>
            <a:off x="4402328" y="1789177"/>
            <a:ext cx="101600" cy="3030855"/>
          </a:xfrm>
          <a:custGeom>
            <a:avLst/>
            <a:gdLst/>
            <a:ahLst/>
            <a:cxnLst/>
            <a:rect l="l" t="t" r="r" b="b"/>
            <a:pathLst>
              <a:path w="76200" h="3030854">
                <a:moveTo>
                  <a:pt x="48005" y="63500"/>
                </a:moveTo>
                <a:lnTo>
                  <a:pt x="28193" y="63500"/>
                </a:lnTo>
                <a:lnTo>
                  <a:pt x="28193" y="3030397"/>
                </a:lnTo>
                <a:lnTo>
                  <a:pt x="48005" y="3030397"/>
                </a:lnTo>
                <a:lnTo>
                  <a:pt x="48005" y="63500"/>
                </a:lnTo>
                <a:close/>
              </a:path>
              <a:path w="76200" h="3030854">
                <a:moveTo>
                  <a:pt x="38100" y="0"/>
                </a:moveTo>
                <a:lnTo>
                  <a:pt x="0" y="76200"/>
                </a:lnTo>
                <a:lnTo>
                  <a:pt x="28193" y="76200"/>
                </a:lnTo>
                <a:lnTo>
                  <a:pt x="28193" y="63500"/>
                </a:lnTo>
                <a:lnTo>
                  <a:pt x="69850" y="63500"/>
                </a:lnTo>
                <a:lnTo>
                  <a:pt x="38100" y="0"/>
                </a:lnTo>
                <a:close/>
              </a:path>
              <a:path w="76200" h="3030854">
                <a:moveTo>
                  <a:pt x="69850" y="63500"/>
                </a:moveTo>
                <a:lnTo>
                  <a:pt x="48005" y="63500"/>
                </a:lnTo>
                <a:lnTo>
                  <a:pt x="48005" y="76200"/>
                </a:lnTo>
                <a:lnTo>
                  <a:pt x="76200" y="76200"/>
                </a:lnTo>
                <a:lnTo>
                  <a:pt x="69850" y="63500"/>
                </a:lnTo>
                <a:close/>
              </a:path>
            </a:pathLst>
          </a:custGeom>
          <a:solidFill>
            <a:srgbClr val="344B5E"/>
          </a:solidFill>
        </p:spPr>
        <p:txBody>
          <a:bodyPr wrap="square" lIns="0" tIns="0" rIns="0" bIns="0" rtlCol="0"/>
          <a:lstStyle/>
          <a:p>
            <a:endParaRPr/>
          </a:p>
        </p:txBody>
      </p:sp>
      <p:sp>
        <p:nvSpPr>
          <p:cNvPr id="17" name="object 17"/>
          <p:cNvSpPr/>
          <p:nvPr/>
        </p:nvSpPr>
        <p:spPr>
          <a:xfrm>
            <a:off x="4442968" y="4759718"/>
            <a:ext cx="6055360" cy="76200"/>
          </a:xfrm>
          <a:custGeom>
            <a:avLst/>
            <a:gdLst/>
            <a:ahLst/>
            <a:cxnLst/>
            <a:rect l="l" t="t" r="r" b="b"/>
            <a:pathLst>
              <a:path w="4541520" h="76200">
                <a:moveTo>
                  <a:pt x="4521430" y="28143"/>
                </a:moveTo>
                <a:lnTo>
                  <a:pt x="4477384" y="28143"/>
                </a:lnTo>
                <a:lnTo>
                  <a:pt x="4477512" y="47955"/>
                </a:lnTo>
                <a:lnTo>
                  <a:pt x="4464797" y="47999"/>
                </a:lnTo>
                <a:lnTo>
                  <a:pt x="4464939" y="76200"/>
                </a:lnTo>
                <a:lnTo>
                  <a:pt x="4541012" y="37833"/>
                </a:lnTo>
                <a:lnTo>
                  <a:pt x="4521430" y="28143"/>
                </a:lnTo>
                <a:close/>
              </a:path>
              <a:path w="4541520" h="76200">
                <a:moveTo>
                  <a:pt x="4464698" y="28187"/>
                </a:moveTo>
                <a:lnTo>
                  <a:pt x="0" y="43853"/>
                </a:lnTo>
                <a:lnTo>
                  <a:pt x="0" y="63665"/>
                </a:lnTo>
                <a:lnTo>
                  <a:pt x="4464797" y="47999"/>
                </a:lnTo>
                <a:lnTo>
                  <a:pt x="4464698" y="28187"/>
                </a:lnTo>
                <a:close/>
              </a:path>
              <a:path w="4541520" h="76200">
                <a:moveTo>
                  <a:pt x="4477384" y="28143"/>
                </a:moveTo>
                <a:lnTo>
                  <a:pt x="4464698" y="28187"/>
                </a:lnTo>
                <a:lnTo>
                  <a:pt x="4464797" y="47999"/>
                </a:lnTo>
                <a:lnTo>
                  <a:pt x="4477512" y="47955"/>
                </a:lnTo>
                <a:lnTo>
                  <a:pt x="4477384" y="28143"/>
                </a:lnTo>
                <a:close/>
              </a:path>
              <a:path w="4541520" h="76200">
                <a:moveTo>
                  <a:pt x="4464558" y="0"/>
                </a:moveTo>
                <a:lnTo>
                  <a:pt x="4464698" y="28187"/>
                </a:lnTo>
                <a:lnTo>
                  <a:pt x="4521430" y="28143"/>
                </a:lnTo>
                <a:lnTo>
                  <a:pt x="4464558" y="0"/>
                </a:lnTo>
                <a:close/>
              </a:path>
            </a:pathLst>
          </a:custGeom>
          <a:solidFill>
            <a:srgbClr val="344B5E"/>
          </a:solidFill>
        </p:spPr>
        <p:txBody>
          <a:bodyPr wrap="square" lIns="0" tIns="0" rIns="0" bIns="0" rtlCol="0"/>
          <a:lstStyle/>
          <a:p>
            <a:endParaRPr/>
          </a:p>
        </p:txBody>
      </p:sp>
      <p:sp>
        <p:nvSpPr>
          <p:cNvPr id="18" name="object 18"/>
          <p:cNvSpPr/>
          <p:nvPr/>
        </p:nvSpPr>
        <p:spPr>
          <a:xfrm>
            <a:off x="7134352" y="4011929"/>
            <a:ext cx="266192" cy="199644"/>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8282433" y="3443477"/>
            <a:ext cx="266191" cy="199644"/>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7325362" y="3160014"/>
            <a:ext cx="266191" cy="199644"/>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7183120" y="2800350"/>
            <a:ext cx="268224" cy="199644"/>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6908802" y="2405635"/>
            <a:ext cx="268223" cy="199643"/>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7636255" y="2036825"/>
            <a:ext cx="266192" cy="199644"/>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8044687" y="2315717"/>
            <a:ext cx="266192" cy="199644"/>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8272271" y="2797301"/>
            <a:ext cx="266192" cy="199644"/>
          </a:xfrm>
          <a:prstGeom prst="rect">
            <a:avLst/>
          </a:prstGeom>
          <a:blipFill>
            <a:blip r:embed="rId2" cstate="print"/>
            <a:stretch>
              <a:fillRect/>
            </a:stretch>
          </a:blipFill>
        </p:spPr>
        <p:txBody>
          <a:bodyPr wrap="square" lIns="0" tIns="0" rIns="0" bIns="0" rtlCol="0"/>
          <a:lstStyle/>
          <a:p>
            <a:endParaRPr/>
          </a:p>
        </p:txBody>
      </p:sp>
      <p:sp>
        <p:nvSpPr>
          <p:cNvPr id="26" name="object 26"/>
          <p:cNvSpPr/>
          <p:nvPr/>
        </p:nvSpPr>
        <p:spPr>
          <a:xfrm>
            <a:off x="7829297" y="2908554"/>
            <a:ext cx="266191" cy="199644"/>
          </a:xfrm>
          <a:prstGeom prst="rect">
            <a:avLst/>
          </a:prstGeom>
          <a:blipFill>
            <a:blip r:embed="rId2" cstate="print"/>
            <a:stretch>
              <a:fillRect/>
            </a:stretch>
          </a:blipFill>
        </p:spPr>
        <p:txBody>
          <a:bodyPr wrap="square" lIns="0" tIns="0" rIns="0" bIns="0" rtlCol="0"/>
          <a:lstStyle/>
          <a:p>
            <a:endParaRPr/>
          </a:p>
        </p:txBody>
      </p:sp>
      <p:sp>
        <p:nvSpPr>
          <p:cNvPr id="27" name="object 27"/>
          <p:cNvSpPr/>
          <p:nvPr/>
        </p:nvSpPr>
        <p:spPr>
          <a:xfrm>
            <a:off x="8764015" y="2516887"/>
            <a:ext cx="266192" cy="199643"/>
          </a:xfrm>
          <a:prstGeom prst="rect">
            <a:avLst/>
          </a:prstGeom>
          <a:blipFill>
            <a:blip r:embed="rId2" cstate="print"/>
            <a:stretch>
              <a:fillRect/>
            </a:stretch>
          </a:blipFill>
        </p:spPr>
        <p:txBody>
          <a:bodyPr wrap="square" lIns="0" tIns="0" rIns="0" bIns="0" rtlCol="0"/>
          <a:lstStyle/>
          <a:p>
            <a:endParaRPr/>
          </a:p>
        </p:txBody>
      </p:sp>
      <p:sp>
        <p:nvSpPr>
          <p:cNvPr id="28" name="object 28"/>
          <p:cNvSpPr/>
          <p:nvPr/>
        </p:nvSpPr>
        <p:spPr>
          <a:xfrm>
            <a:off x="8359649" y="1907288"/>
            <a:ext cx="266191" cy="199643"/>
          </a:xfrm>
          <a:prstGeom prst="rect">
            <a:avLst/>
          </a:prstGeom>
          <a:blipFill>
            <a:blip r:embed="rId2" cstate="print"/>
            <a:stretch>
              <a:fillRect/>
            </a:stretch>
          </a:blipFill>
        </p:spPr>
        <p:txBody>
          <a:bodyPr wrap="square" lIns="0" tIns="0" rIns="0" bIns="0" rtlCol="0"/>
          <a:lstStyle/>
          <a:p>
            <a:endParaRPr/>
          </a:p>
        </p:txBody>
      </p:sp>
      <p:sp>
        <p:nvSpPr>
          <p:cNvPr id="29" name="object 29"/>
          <p:cNvSpPr/>
          <p:nvPr/>
        </p:nvSpPr>
        <p:spPr>
          <a:xfrm>
            <a:off x="9097263" y="2114550"/>
            <a:ext cx="266192" cy="199644"/>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10170159" y="2320289"/>
            <a:ext cx="266192" cy="199644"/>
          </a:xfrm>
          <a:prstGeom prst="rect">
            <a:avLst/>
          </a:prstGeom>
          <a:blipFill>
            <a:blip r:embed="rId2" cstate="print"/>
            <a:stretch>
              <a:fillRect/>
            </a:stretch>
          </a:blipFill>
        </p:spPr>
        <p:txBody>
          <a:bodyPr wrap="square" lIns="0" tIns="0" rIns="0" bIns="0" rtlCol="0"/>
          <a:lstStyle/>
          <a:p>
            <a:endParaRPr/>
          </a:p>
        </p:txBody>
      </p:sp>
      <p:sp>
        <p:nvSpPr>
          <p:cNvPr id="31" name="object 31"/>
          <p:cNvSpPr/>
          <p:nvPr/>
        </p:nvSpPr>
        <p:spPr>
          <a:xfrm>
            <a:off x="9662159" y="2783585"/>
            <a:ext cx="266192" cy="199644"/>
          </a:xfrm>
          <a:prstGeom prst="rect">
            <a:avLst/>
          </a:prstGeom>
          <a:blipFill>
            <a:blip r:embed="rId2" cstate="print"/>
            <a:stretch>
              <a:fillRect/>
            </a:stretch>
          </a:blipFill>
        </p:spPr>
        <p:txBody>
          <a:bodyPr wrap="square" lIns="0" tIns="0" rIns="0" bIns="0" rtlCol="0"/>
          <a:lstStyle/>
          <a:p>
            <a:endParaRPr/>
          </a:p>
        </p:txBody>
      </p:sp>
      <p:sp>
        <p:nvSpPr>
          <p:cNvPr id="32" name="object 32"/>
          <p:cNvSpPr/>
          <p:nvPr/>
        </p:nvSpPr>
        <p:spPr>
          <a:xfrm>
            <a:off x="9204959" y="3160014"/>
            <a:ext cx="266192" cy="199644"/>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9836911" y="3327654"/>
            <a:ext cx="266192" cy="199644"/>
          </a:xfrm>
          <a:prstGeom prst="rect">
            <a:avLst/>
          </a:prstGeom>
          <a:blipFill>
            <a:blip r:embed="rId2" cstate="print"/>
            <a:stretch>
              <a:fillRect/>
            </a:stretch>
          </a:blipFill>
        </p:spPr>
        <p:txBody>
          <a:bodyPr wrap="square" lIns="0" tIns="0" rIns="0" bIns="0" rtlCol="0"/>
          <a:lstStyle/>
          <a:p>
            <a:endParaRPr/>
          </a:p>
        </p:txBody>
      </p:sp>
      <p:sp>
        <p:nvSpPr>
          <p:cNvPr id="34" name="object 34"/>
          <p:cNvSpPr/>
          <p:nvPr/>
        </p:nvSpPr>
        <p:spPr>
          <a:xfrm>
            <a:off x="6455665" y="3726942"/>
            <a:ext cx="266191" cy="199644"/>
          </a:xfrm>
          <a:prstGeom prst="rect">
            <a:avLst/>
          </a:prstGeom>
          <a:blipFill>
            <a:blip r:embed="rId6" cstate="print"/>
            <a:stretch>
              <a:fillRect/>
            </a:stretch>
          </a:blipFill>
        </p:spPr>
        <p:txBody>
          <a:bodyPr wrap="square" lIns="0" tIns="0" rIns="0" bIns="0" rtlCol="0"/>
          <a:lstStyle/>
          <a:p>
            <a:endParaRPr/>
          </a:p>
        </p:txBody>
      </p:sp>
      <p:sp>
        <p:nvSpPr>
          <p:cNvPr id="35" name="object 35"/>
          <p:cNvSpPr/>
          <p:nvPr/>
        </p:nvSpPr>
        <p:spPr>
          <a:xfrm>
            <a:off x="5970017" y="3449573"/>
            <a:ext cx="266191" cy="199644"/>
          </a:xfrm>
          <a:prstGeom prst="rect">
            <a:avLst/>
          </a:prstGeom>
          <a:blipFill>
            <a:blip r:embed="rId7" cstate="print"/>
            <a:stretch>
              <a:fillRect/>
            </a:stretch>
          </a:blipFill>
        </p:spPr>
        <p:txBody>
          <a:bodyPr wrap="square" lIns="0" tIns="0" rIns="0" bIns="0" rtlCol="0"/>
          <a:lstStyle/>
          <a:p>
            <a:endParaRPr/>
          </a:p>
        </p:txBody>
      </p:sp>
      <p:sp>
        <p:nvSpPr>
          <p:cNvPr id="36" name="object 36"/>
          <p:cNvSpPr/>
          <p:nvPr/>
        </p:nvSpPr>
        <p:spPr>
          <a:xfrm>
            <a:off x="6431281" y="3035045"/>
            <a:ext cx="266191" cy="199644"/>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7307071" y="3601973"/>
            <a:ext cx="266192" cy="199644"/>
          </a:xfrm>
          <a:prstGeom prst="rect">
            <a:avLst/>
          </a:prstGeom>
          <a:blipFill>
            <a:blip r:embed="rId7" cstate="print"/>
            <a:stretch>
              <a:fillRect/>
            </a:stretch>
          </a:blipFill>
        </p:spPr>
        <p:txBody>
          <a:bodyPr wrap="square" lIns="0" tIns="0" rIns="0" bIns="0" rtlCol="0"/>
          <a:lstStyle/>
          <a:p>
            <a:endParaRPr/>
          </a:p>
        </p:txBody>
      </p:sp>
      <p:sp>
        <p:nvSpPr>
          <p:cNvPr id="38" name="object 38"/>
          <p:cNvSpPr/>
          <p:nvPr/>
        </p:nvSpPr>
        <p:spPr>
          <a:xfrm>
            <a:off x="7957314" y="3761994"/>
            <a:ext cx="266191" cy="199644"/>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8709154" y="2993898"/>
            <a:ext cx="266191" cy="199644"/>
          </a:xfrm>
          <a:prstGeom prst="rect">
            <a:avLst/>
          </a:prstGeom>
          <a:blipFill>
            <a:blip r:embed="rId8" cstate="print"/>
            <a:stretch>
              <a:fillRect/>
            </a:stretch>
          </a:blipFill>
        </p:spPr>
        <p:txBody>
          <a:bodyPr wrap="square" lIns="0" tIns="0" rIns="0" bIns="0" rtlCol="0"/>
          <a:lstStyle/>
          <a:p>
            <a:endParaRPr/>
          </a:p>
        </p:txBody>
      </p:sp>
      <p:sp>
        <p:nvSpPr>
          <p:cNvPr id="40" name="object 40"/>
          <p:cNvSpPr/>
          <p:nvPr/>
        </p:nvSpPr>
        <p:spPr>
          <a:xfrm>
            <a:off x="7955281" y="4184141"/>
            <a:ext cx="266191" cy="199644"/>
          </a:xfrm>
          <a:prstGeom prst="rect">
            <a:avLst/>
          </a:prstGeom>
          <a:blipFill>
            <a:blip r:embed="rId6" cstate="print"/>
            <a:stretch>
              <a:fillRect/>
            </a:stretch>
          </a:blipFill>
        </p:spPr>
        <p:txBody>
          <a:bodyPr wrap="square" lIns="0" tIns="0" rIns="0" bIns="0" rtlCol="0"/>
          <a:lstStyle/>
          <a:p>
            <a:endParaRPr/>
          </a:p>
        </p:txBody>
      </p:sp>
      <p:sp>
        <p:nvSpPr>
          <p:cNvPr id="41" name="object 41"/>
          <p:cNvSpPr/>
          <p:nvPr/>
        </p:nvSpPr>
        <p:spPr>
          <a:xfrm>
            <a:off x="7487920" y="4542282"/>
            <a:ext cx="266192" cy="199644"/>
          </a:xfrm>
          <a:prstGeom prst="rect">
            <a:avLst/>
          </a:prstGeom>
          <a:blipFill>
            <a:blip r:embed="rId7" cstate="print"/>
            <a:stretch>
              <a:fillRect/>
            </a:stretch>
          </a:blipFill>
        </p:spPr>
        <p:txBody>
          <a:bodyPr wrap="square" lIns="0" tIns="0" rIns="0" bIns="0" rtlCol="0"/>
          <a:lstStyle/>
          <a:p>
            <a:endParaRPr/>
          </a:p>
        </p:txBody>
      </p:sp>
      <p:sp>
        <p:nvSpPr>
          <p:cNvPr id="42" name="object 42"/>
          <p:cNvSpPr/>
          <p:nvPr/>
        </p:nvSpPr>
        <p:spPr>
          <a:xfrm>
            <a:off x="8316978" y="4534661"/>
            <a:ext cx="268223" cy="199644"/>
          </a:xfrm>
          <a:prstGeom prst="rect">
            <a:avLst/>
          </a:prstGeom>
          <a:blipFill>
            <a:blip r:embed="rId9" cstate="print"/>
            <a:stretch>
              <a:fillRect/>
            </a:stretch>
          </a:blipFill>
        </p:spPr>
        <p:txBody>
          <a:bodyPr wrap="square" lIns="0" tIns="0" rIns="0" bIns="0" rtlCol="0"/>
          <a:lstStyle/>
          <a:p>
            <a:endParaRPr/>
          </a:p>
        </p:txBody>
      </p:sp>
      <p:sp>
        <p:nvSpPr>
          <p:cNvPr id="43" name="object 43"/>
          <p:cNvSpPr/>
          <p:nvPr/>
        </p:nvSpPr>
        <p:spPr>
          <a:xfrm>
            <a:off x="6640578" y="4274058"/>
            <a:ext cx="266191" cy="199644"/>
          </a:xfrm>
          <a:prstGeom prst="rect">
            <a:avLst/>
          </a:prstGeom>
          <a:blipFill>
            <a:blip r:embed="rId7" cstate="print"/>
            <a:stretch>
              <a:fillRect/>
            </a:stretch>
          </a:blipFill>
        </p:spPr>
        <p:txBody>
          <a:bodyPr wrap="square" lIns="0" tIns="0" rIns="0" bIns="0" rtlCol="0"/>
          <a:lstStyle/>
          <a:p>
            <a:endParaRPr/>
          </a:p>
        </p:txBody>
      </p:sp>
      <p:sp>
        <p:nvSpPr>
          <p:cNvPr id="44" name="object 44"/>
          <p:cNvSpPr/>
          <p:nvPr/>
        </p:nvSpPr>
        <p:spPr>
          <a:xfrm>
            <a:off x="6020817" y="4421885"/>
            <a:ext cx="266191" cy="199644"/>
          </a:xfrm>
          <a:prstGeom prst="rect">
            <a:avLst/>
          </a:prstGeom>
          <a:blipFill>
            <a:blip r:embed="rId7" cstate="print"/>
            <a:stretch>
              <a:fillRect/>
            </a:stretch>
          </a:blipFill>
        </p:spPr>
        <p:txBody>
          <a:bodyPr wrap="square" lIns="0" tIns="0" rIns="0" bIns="0" rtlCol="0"/>
          <a:lstStyle/>
          <a:p>
            <a:endParaRPr/>
          </a:p>
        </p:txBody>
      </p:sp>
      <p:sp>
        <p:nvSpPr>
          <p:cNvPr id="45" name="object 45"/>
          <p:cNvSpPr/>
          <p:nvPr/>
        </p:nvSpPr>
        <p:spPr>
          <a:xfrm>
            <a:off x="5372609" y="4310636"/>
            <a:ext cx="266700" cy="200025"/>
          </a:xfrm>
          <a:custGeom>
            <a:avLst/>
            <a:gdLst/>
            <a:ahLst/>
            <a:cxnLst/>
            <a:rect l="l" t="t" r="r" b="b"/>
            <a:pathLst>
              <a:path w="200025" h="200025">
                <a:moveTo>
                  <a:pt x="99822" y="0"/>
                </a:moveTo>
                <a:lnTo>
                  <a:pt x="60971" y="7846"/>
                </a:lnTo>
                <a:lnTo>
                  <a:pt x="29241" y="29241"/>
                </a:lnTo>
                <a:lnTo>
                  <a:pt x="7846" y="60971"/>
                </a:lnTo>
                <a:lnTo>
                  <a:pt x="0" y="99822"/>
                </a:lnTo>
                <a:lnTo>
                  <a:pt x="7846" y="138672"/>
                </a:lnTo>
                <a:lnTo>
                  <a:pt x="29241" y="170402"/>
                </a:lnTo>
                <a:lnTo>
                  <a:pt x="60971" y="191797"/>
                </a:lnTo>
                <a:lnTo>
                  <a:pt x="99822" y="199644"/>
                </a:lnTo>
                <a:lnTo>
                  <a:pt x="138672" y="191797"/>
                </a:lnTo>
                <a:lnTo>
                  <a:pt x="170402" y="170402"/>
                </a:lnTo>
                <a:lnTo>
                  <a:pt x="191797" y="138672"/>
                </a:lnTo>
                <a:lnTo>
                  <a:pt x="199644" y="99822"/>
                </a:lnTo>
                <a:lnTo>
                  <a:pt x="191797" y="60971"/>
                </a:lnTo>
                <a:lnTo>
                  <a:pt x="170402" y="29241"/>
                </a:lnTo>
                <a:lnTo>
                  <a:pt x="138672" y="7846"/>
                </a:lnTo>
                <a:lnTo>
                  <a:pt x="99822" y="0"/>
                </a:lnTo>
                <a:close/>
              </a:path>
            </a:pathLst>
          </a:custGeom>
          <a:solidFill>
            <a:srgbClr val="84ADAC"/>
          </a:solidFill>
        </p:spPr>
        <p:txBody>
          <a:bodyPr wrap="square" lIns="0" tIns="0" rIns="0" bIns="0" rtlCol="0"/>
          <a:lstStyle/>
          <a:p>
            <a:endParaRPr/>
          </a:p>
        </p:txBody>
      </p:sp>
      <p:sp>
        <p:nvSpPr>
          <p:cNvPr id="46" name="object 46"/>
          <p:cNvSpPr/>
          <p:nvPr/>
        </p:nvSpPr>
        <p:spPr>
          <a:xfrm>
            <a:off x="4793487" y="4293870"/>
            <a:ext cx="268224" cy="199644"/>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5573778" y="3833622"/>
            <a:ext cx="266191" cy="199644"/>
          </a:xfrm>
          <a:prstGeom prst="rect">
            <a:avLst/>
          </a:prstGeom>
          <a:blipFill>
            <a:blip r:embed="rId7" cstate="print"/>
            <a:stretch>
              <a:fillRect/>
            </a:stretch>
          </a:blipFill>
        </p:spPr>
        <p:txBody>
          <a:bodyPr wrap="square" lIns="0" tIns="0" rIns="0" bIns="0" rtlCol="0"/>
          <a:lstStyle/>
          <a:p>
            <a:endParaRPr/>
          </a:p>
        </p:txBody>
      </p:sp>
      <p:sp>
        <p:nvSpPr>
          <p:cNvPr id="48" name="object 48"/>
          <p:cNvSpPr/>
          <p:nvPr/>
        </p:nvSpPr>
        <p:spPr>
          <a:xfrm>
            <a:off x="5262881" y="3446526"/>
            <a:ext cx="266191" cy="199644"/>
          </a:xfrm>
          <a:prstGeom prst="rect">
            <a:avLst/>
          </a:prstGeom>
          <a:blipFill>
            <a:blip r:embed="rId7" cstate="print"/>
            <a:stretch>
              <a:fillRect/>
            </a:stretch>
          </a:blipFill>
        </p:spPr>
        <p:txBody>
          <a:bodyPr wrap="square" lIns="0" tIns="0" rIns="0" bIns="0" rtlCol="0"/>
          <a:lstStyle/>
          <a:p>
            <a:endParaRPr/>
          </a:p>
        </p:txBody>
      </p:sp>
      <p:sp>
        <p:nvSpPr>
          <p:cNvPr id="49" name="object 49"/>
          <p:cNvSpPr/>
          <p:nvPr/>
        </p:nvSpPr>
        <p:spPr>
          <a:xfrm>
            <a:off x="5693665" y="2775966"/>
            <a:ext cx="268223" cy="199644"/>
          </a:xfrm>
          <a:prstGeom prst="rect">
            <a:avLst/>
          </a:prstGeom>
          <a:blipFill>
            <a:blip r:embed="rId9" cstate="print"/>
            <a:stretch>
              <a:fillRect/>
            </a:stretch>
          </a:blipFill>
        </p:spPr>
        <p:txBody>
          <a:bodyPr wrap="square" lIns="0" tIns="0" rIns="0" bIns="0" rtlCol="0"/>
          <a:lstStyle/>
          <a:p>
            <a:endParaRPr/>
          </a:p>
        </p:txBody>
      </p:sp>
      <p:sp>
        <p:nvSpPr>
          <p:cNvPr id="50" name="object 50"/>
          <p:cNvSpPr/>
          <p:nvPr/>
        </p:nvSpPr>
        <p:spPr>
          <a:xfrm>
            <a:off x="4661407" y="3242310"/>
            <a:ext cx="266192" cy="199644"/>
          </a:xfrm>
          <a:prstGeom prst="rect">
            <a:avLst/>
          </a:prstGeom>
          <a:blipFill>
            <a:blip r:embed="rId7" cstate="print"/>
            <a:stretch>
              <a:fillRect/>
            </a:stretch>
          </a:blipFill>
        </p:spPr>
        <p:txBody>
          <a:bodyPr wrap="square" lIns="0" tIns="0" rIns="0" bIns="0" rtlCol="0"/>
          <a:lstStyle/>
          <a:p>
            <a:endParaRPr/>
          </a:p>
        </p:txBody>
      </p:sp>
      <p:sp>
        <p:nvSpPr>
          <p:cNvPr id="51" name="object 51"/>
          <p:cNvSpPr/>
          <p:nvPr/>
        </p:nvSpPr>
        <p:spPr>
          <a:xfrm>
            <a:off x="5128768" y="2394966"/>
            <a:ext cx="266192" cy="199644"/>
          </a:xfrm>
          <a:prstGeom prst="rect">
            <a:avLst/>
          </a:prstGeom>
          <a:blipFill>
            <a:blip r:embed="rId7" cstate="print"/>
            <a:stretch>
              <a:fillRect/>
            </a:stretch>
          </a:blipFill>
        </p:spPr>
        <p:txBody>
          <a:bodyPr wrap="square" lIns="0" tIns="0" rIns="0" bIns="0" rtlCol="0"/>
          <a:lstStyle/>
          <a:p>
            <a:endParaRPr/>
          </a:p>
        </p:txBody>
      </p:sp>
      <p:sp>
        <p:nvSpPr>
          <p:cNvPr id="54" name="object 54"/>
          <p:cNvSpPr/>
          <p:nvPr/>
        </p:nvSpPr>
        <p:spPr>
          <a:xfrm>
            <a:off x="4775200" y="2775966"/>
            <a:ext cx="266192" cy="199644"/>
          </a:xfrm>
          <a:prstGeom prst="rect">
            <a:avLst/>
          </a:prstGeom>
          <a:blipFill>
            <a:blip r:embed="rId7" cstate="print"/>
            <a:stretch>
              <a:fillRect/>
            </a:stretch>
          </a:blipFill>
        </p:spPr>
        <p:txBody>
          <a:bodyPr wrap="square" lIns="0" tIns="0" rIns="0" bIns="0" rtlCol="0"/>
          <a:lstStyle/>
          <a:p>
            <a:endParaRPr/>
          </a:p>
        </p:txBody>
      </p:sp>
      <p:sp>
        <p:nvSpPr>
          <p:cNvPr id="55" name="object 55"/>
          <p:cNvSpPr/>
          <p:nvPr/>
        </p:nvSpPr>
        <p:spPr>
          <a:xfrm>
            <a:off x="4712207" y="2120648"/>
            <a:ext cx="266192" cy="199643"/>
          </a:xfrm>
          <a:prstGeom prst="rect">
            <a:avLst/>
          </a:prstGeom>
          <a:blipFill>
            <a:blip r:embed="rId7" cstate="print"/>
            <a:stretch>
              <a:fillRect/>
            </a:stretch>
          </a:blipFill>
        </p:spPr>
        <p:txBody>
          <a:bodyPr wrap="square" lIns="0" tIns="0" rIns="0" bIns="0" rtlCol="0"/>
          <a:lstStyle/>
          <a:p>
            <a:endParaRPr/>
          </a:p>
        </p:txBody>
      </p:sp>
      <p:sp>
        <p:nvSpPr>
          <p:cNvPr id="56" name="object 56"/>
          <p:cNvSpPr/>
          <p:nvPr/>
        </p:nvSpPr>
        <p:spPr>
          <a:xfrm>
            <a:off x="5262881" y="2993898"/>
            <a:ext cx="266191" cy="199644"/>
          </a:xfrm>
          <a:prstGeom prst="rect">
            <a:avLst/>
          </a:prstGeom>
          <a:blipFill>
            <a:blip r:embed="rId7" cstate="print"/>
            <a:stretch>
              <a:fillRect/>
            </a:stretch>
          </a:blipFill>
        </p:spPr>
        <p:txBody>
          <a:bodyPr wrap="square" lIns="0" tIns="0" rIns="0" bIns="0" rtlCol="0"/>
          <a:lstStyle/>
          <a:p>
            <a:endParaRPr/>
          </a:p>
        </p:txBody>
      </p:sp>
      <p:sp>
        <p:nvSpPr>
          <p:cNvPr id="57" name="object 57"/>
          <p:cNvSpPr/>
          <p:nvPr/>
        </p:nvSpPr>
        <p:spPr>
          <a:xfrm>
            <a:off x="4748784" y="3761994"/>
            <a:ext cx="266192" cy="199644"/>
          </a:xfrm>
          <a:prstGeom prst="rect">
            <a:avLst/>
          </a:prstGeom>
          <a:blipFill>
            <a:blip r:embed="rId7" cstate="print"/>
            <a:stretch>
              <a:fillRect/>
            </a:stretch>
          </a:blipFill>
        </p:spPr>
        <p:txBody>
          <a:bodyPr wrap="square" lIns="0" tIns="0" rIns="0" bIns="0" rtlCol="0"/>
          <a:lstStyle/>
          <a:p>
            <a:endParaRPr/>
          </a:p>
        </p:txBody>
      </p:sp>
      <p:sp>
        <p:nvSpPr>
          <p:cNvPr id="58" name="object 58"/>
          <p:cNvSpPr/>
          <p:nvPr/>
        </p:nvSpPr>
        <p:spPr>
          <a:xfrm>
            <a:off x="5161281" y="4016501"/>
            <a:ext cx="266191" cy="199644"/>
          </a:xfrm>
          <a:prstGeom prst="rect">
            <a:avLst/>
          </a:prstGeom>
          <a:blipFill>
            <a:blip r:embed="rId7" cstate="print"/>
            <a:stretch>
              <a:fillRect/>
            </a:stretch>
          </a:blipFill>
        </p:spPr>
        <p:txBody>
          <a:bodyPr wrap="square" lIns="0" tIns="0" rIns="0" bIns="0" rtlCol="0"/>
          <a:lstStyle/>
          <a:p>
            <a:endParaRPr/>
          </a:p>
        </p:txBody>
      </p:sp>
      <p:sp>
        <p:nvSpPr>
          <p:cNvPr id="59" name="object 59"/>
          <p:cNvSpPr/>
          <p:nvPr/>
        </p:nvSpPr>
        <p:spPr>
          <a:xfrm>
            <a:off x="5573778" y="2366012"/>
            <a:ext cx="266191" cy="199643"/>
          </a:xfrm>
          <a:prstGeom prst="rect">
            <a:avLst/>
          </a:prstGeom>
          <a:blipFill>
            <a:blip r:embed="rId7" cstate="print"/>
            <a:stretch>
              <a:fillRect/>
            </a:stretch>
          </a:blipFill>
        </p:spPr>
        <p:txBody>
          <a:bodyPr wrap="square" lIns="0" tIns="0" rIns="0" bIns="0" rtlCol="0"/>
          <a:lstStyle/>
          <a:p>
            <a:endParaRPr/>
          </a:p>
        </p:txBody>
      </p:sp>
      <p:sp>
        <p:nvSpPr>
          <p:cNvPr id="60" name="object 60"/>
          <p:cNvSpPr/>
          <p:nvPr/>
        </p:nvSpPr>
        <p:spPr>
          <a:xfrm>
            <a:off x="5669281" y="3158489"/>
            <a:ext cx="266191" cy="199644"/>
          </a:xfrm>
          <a:prstGeom prst="rect">
            <a:avLst/>
          </a:prstGeom>
          <a:blipFill>
            <a:blip r:embed="rId7" cstate="print"/>
            <a:stretch>
              <a:fillRect/>
            </a:stretch>
          </a:blipFill>
        </p:spPr>
        <p:txBody>
          <a:bodyPr wrap="square" lIns="0" tIns="0" rIns="0" bIns="0" rtlCol="0"/>
          <a:lstStyle/>
          <a:p>
            <a:endParaRPr/>
          </a:p>
        </p:txBody>
      </p:sp>
      <p:sp>
        <p:nvSpPr>
          <p:cNvPr id="61" name="object 61"/>
          <p:cNvSpPr/>
          <p:nvPr/>
        </p:nvSpPr>
        <p:spPr>
          <a:xfrm>
            <a:off x="5970017" y="4007357"/>
            <a:ext cx="266191" cy="199644"/>
          </a:xfrm>
          <a:prstGeom prst="rect">
            <a:avLst/>
          </a:prstGeom>
          <a:blipFill>
            <a:blip r:embed="rId7" cstate="print"/>
            <a:stretch>
              <a:fillRect/>
            </a:stretch>
          </a:blipFill>
        </p:spPr>
        <p:txBody>
          <a:bodyPr wrap="square" lIns="0" tIns="0" rIns="0" bIns="0" rtlCol="0"/>
          <a:lstStyle/>
          <a:p>
            <a:endParaRPr/>
          </a:p>
        </p:txBody>
      </p:sp>
      <p:sp>
        <p:nvSpPr>
          <p:cNvPr id="62" name="object 62"/>
          <p:cNvSpPr/>
          <p:nvPr/>
        </p:nvSpPr>
        <p:spPr>
          <a:xfrm>
            <a:off x="5094225" y="4516375"/>
            <a:ext cx="266700" cy="201295"/>
          </a:xfrm>
          <a:custGeom>
            <a:avLst/>
            <a:gdLst/>
            <a:ahLst/>
            <a:cxnLst/>
            <a:rect l="l" t="t" r="r" b="b"/>
            <a:pathLst>
              <a:path w="200025" h="201295">
                <a:moveTo>
                  <a:pt x="99822" y="0"/>
                </a:moveTo>
                <a:lnTo>
                  <a:pt x="60971" y="7911"/>
                </a:lnTo>
                <a:lnTo>
                  <a:pt x="29241" y="29479"/>
                </a:lnTo>
                <a:lnTo>
                  <a:pt x="7846" y="61454"/>
                </a:lnTo>
                <a:lnTo>
                  <a:pt x="0" y="100584"/>
                </a:lnTo>
                <a:lnTo>
                  <a:pt x="7846" y="139713"/>
                </a:lnTo>
                <a:lnTo>
                  <a:pt x="29241" y="171688"/>
                </a:lnTo>
                <a:lnTo>
                  <a:pt x="60971" y="193256"/>
                </a:lnTo>
                <a:lnTo>
                  <a:pt x="99822" y="201167"/>
                </a:lnTo>
                <a:lnTo>
                  <a:pt x="138672" y="193256"/>
                </a:lnTo>
                <a:lnTo>
                  <a:pt x="170402" y="171688"/>
                </a:lnTo>
                <a:lnTo>
                  <a:pt x="191797" y="139713"/>
                </a:lnTo>
                <a:lnTo>
                  <a:pt x="199644" y="100584"/>
                </a:lnTo>
                <a:lnTo>
                  <a:pt x="191797" y="61454"/>
                </a:lnTo>
                <a:lnTo>
                  <a:pt x="170402" y="29479"/>
                </a:lnTo>
                <a:lnTo>
                  <a:pt x="138672" y="7911"/>
                </a:lnTo>
                <a:lnTo>
                  <a:pt x="99822" y="0"/>
                </a:lnTo>
                <a:close/>
              </a:path>
            </a:pathLst>
          </a:custGeom>
          <a:solidFill>
            <a:srgbClr val="84ADAC"/>
          </a:solidFill>
        </p:spPr>
        <p:txBody>
          <a:bodyPr wrap="square" lIns="0" tIns="0" rIns="0" bIns="0" rtlCol="0"/>
          <a:lstStyle/>
          <a:p>
            <a:endParaRPr/>
          </a:p>
        </p:txBody>
      </p:sp>
      <p:sp>
        <p:nvSpPr>
          <p:cNvPr id="63" name="object 63"/>
          <p:cNvSpPr/>
          <p:nvPr/>
        </p:nvSpPr>
        <p:spPr>
          <a:xfrm>
            <a:off x="6431281" y="3353561"/>
            <a:ext cx="266191" cy="199644"/>
          </a:xfrm>
          <a:prstGeom prst="rect">
            <a:avLst/>
          </a:prstGeom>
          <a:blipFill>
            <a:blip r:embed="rId7" cstate="print"/>
            <a:stretch>
              <a:fillRect/>
            </a:stretch>
          </a:blipFill>
        </p:spPr>
        <p:txBody>
          <a:bodyPr wrap="square" lIns="0" tIns="0" rIns="0" bIns="0" rtlCol="0"/>
          <a:lstStyle/>
          <a:p>
            <a:endParaRPr/>
          </a:p>
        </p:txBody>
      </p:sp>
      <p:sp>
        <p:nvSpPr>
          <p:cNvPr id="64" name="object 64"/>
          <p:cNvSpPr/>
          <p:nvPr/>
        </p:nvSpPr>
        <p:spPr>
          <a:xfrm>
            <a:off x="6030978" y="3013710"/>
            <a:ext cx="266191" cy="199644"/>
          </a:xfrm>
          <a:prstGeom prst="rect">
            <a:avLst/>
          </a:prstGeom>
          <a:blipFill>
            <a:blip r:embed="rId7" cstate="print"/>
            <a:stretch>
              <a:fillRect/>
            </a:stretch>
          </a:blipFill>
        </p:spPr>
        <p:txBody>
          <a:bodyPr wrap="square" lIns="0" tIns="0" rIns="0" bIns="0" rtlCol="0"/>
          <a:lstStyle/>
          <a:p>
            <a:endParaRPr/>
          </a:p>
        </p:txBody>
      </p:sp>
      <p:sp>
        <p:nvSpPr>
          <p:cNvPr id="65" name="object 65"/>
          <p:cNvSpPr/>
          <p:nvPr/>
        </p:nvSpPr>
        <p:spPr>
          <a:xfrm>
            <a:off x="8885936" y="4525517"/>
            <a:ext cx="266192" cy="201168"/>
          </a:xfrm>
          <a:prstGeom prst="rect">
            <a:avLst/>
          </a:prstGeom>
          <a:blipFill>
            <a:blip r:embed="rId10" cstate="print"/>
            <a:stretch>
              <a:fillRect/>
            </a:stretch>
          </a:blipFill>
        </p:spPr>
        <p:txBody>
          <a:bodyPr wrap="square" lIns="0" tIns="0" rIns="0" bIns="0" rtlCol="0"/>
          <a:lstStyle/>
          <a:p>
            <a:endParaRPr/>
          </a:p>
        </p:txBody>
      </p:sp>
      <p:sp>
        <p:nvSpPr>
          <p:cNvPr id="66" name="object 66"/>
          <p:cNvSpPr/>
          <p:nvPr/>
        </p:nvSpPr>
        <p:spPr>
          <a:xfrm>
            <a:off x="8436863" y="4174997"/>
            <a:ext cx="266192" cy="199644"/>
          </a:xfrm>
          <a:prstGeom prst="rect">
            <a:avLst/>
          </a:prstGeom>
          <a:blipFill>
            <a:blip r:embed="rId7" cstate="print"/>
            <a:stretch>
              <a:fillRect/>
            </a:stretch>
          </a:blipFill>
        </p:spPr>
        <p:txBody>
          <a:bodyPr wrap="square" lIns="0" tIns="0" rIns="0" bIns="0" rtlCol="0"/>
          <a:lstStyle/>
          <a:p>
            <a:endParaRPr/>
          </a:p>
        </p:txBody>
      </p:sp>
      <p:sp>
        <p:nvSpPr>
          <p:cNvPr id="67" name="object 67"/>
          <p:cNvSpPr/>
          <p:nvPr/>
        </p:nvSpPr>
        <p:spPr>
          <a:xfrm>
            <a:off x="9558527" y="4516373"/>
            <a:ext cx="266192" cy="199644"/>
          </a:xfrm>
          <a:prstGeom prst="rect">
            <a:avLst/>
          </a:prstGeom>
          <a:blipFill>
            <a:blip r:embed="rId7" cstate="print"/>
            <a:stretch>
              <a:fillRect/>
            </a:stretch>
          </a:blipFill>
        </p:spPr>
        <p:txBody>
          <a:bodyPr wrap="square" lIns="0" tIns="0" rIns="0" bIns="0" rtlCol="0"/>
          <a:lstStyle/>
          <a:p>
            <a:endParaRPr/>
          </a:p>
        </p:txBody>
      </p:sp>
      <p:sp>
        <p:nvSpPr>
          <p:cNvPr id="68" name="object 68"/>
          <p:cNvSpPr/>
          <p:nvPr/>
        </p:nvSpPr>
        <p:spPr>
          <a:xfrm>
            <a:off x="2244345" y="3945508"/>
            <a:ext cx="4601633" cy="134620"/>
          </a:xfrm>
          <a:custGeom>
            <a:avLst/>
            <a:gdLst/>
            <a:ahLst/>
            <a:cxnLst/>
            <a:rect l="l" t="t" r="r" b="b"/>
            <a:pathLst>
              <a:path w="3451225" h="134619">
                <a:moveTo>
                  <a:pt x="3393567" y="67183"/>
                </a:moveTo>
                <a:lnTo>
                  <a:pt x="3321177" y="109347"/>
                </a:lnTo>
                <a:lnTo>
                  <a:pt x="3318891" y="118237"/>
                </a:lnTo>
                <a:lnTo>
                  <a:pt x="3322828" y="125095"/>
                </a:lnTo>
                <a:lnTo>
                  <a:pt x="3326892" y="132080"/>
                </a:lnTo>
                <a:lnTo>
                  <a:pt x="3335781" y="134366"/>
                </a:lnTo>
                <a:lnTo>
                  <a:pt x="3426122" y="81661"/>
                </a:lnTo>
                <a:lnTo>
                  <a:pt x="3422269" y="81661"/>
                </a:lnTo>
                <a:lnTo>
                  <a:pt x="3422269" y="79629"/>
                </a:lnTo>
                <a:lnTo>
                  <a:pt x="3414903" y="79629"/>
                </a:lnTo>
                <a:lnTo>
                  <a:pt x="3393567" y="67183"/>
                </a:lnTo>
                <a:close/>
              </a:path>
              <a:path w="3451225" h="134619">
                <a:moveTo>
                  <a:pt x="3368747" y="52705"/>
                </a:moveTo>
                <a:lnTo>
                  <a:pt x="0" y="52705"/>
                </a:lnTo>
                <a:lnTo>
                  <a:pt x="0" y="81661"/>
                </a:lnTo>
                <a:lnTo>
                  <a:pt x="3368747" y="81661"/>
                </a:lnTo>
                <a:lnTo>
                  <a:pt x="3393566" y="67183"/>
                </a:lnTo>
                <a:lnTo>
                  <a:pt x="3368747" y="52705"/>
                </a:lnTo>
                <a:close/>
              </a:path>
              <a:path w="3451225" h="134619">
                <a:moveTo>
                  <a:pt x="3426122" y="52705"/>
                </a:moveTo>
                <a:lnTo>
                  <a:pt x="3422269" y="52705"/>
                </a:lnTo>
                <a:lnTo>
                  <a:pt x="3422269" y="81661"/>
                </a:lnTo>
                <a:lnTo>
                  <a:pt x="3426122" y="81661"/>
                </a:lnTo>
                <a:lnTo>
                  <a:pt x="3450971" y="67183"/>
                </a:lnTo>
                <a:lnTo>
                  <a:pt x="3426122" y="52705"/>
                </a:lnTo>
                <a:close/>
              </a:path>
              <a:path w="3451225" h="134619">
                <a:moveTo>
                  <a:pt x="3414903" y="54737"/>
                </a:moveTo>
                <a:lnTo>
                  <a:pt x="3393567" y="67183"/>
                </a:lnTo>
                <a:lnTo>
                  <a:pt x="3414903" y="79629"/>
                </a:lnTo>
                <a:lnTo>
                  <a:pt x="3414903" y="54737"/>
                </a:lnTo>
                <a:close/>
              </a:path>
              <a:path w="3451225" h="134619">
                <a:moveTo>
                  <a:pt x="3422269" y="54737"/>
                </a:moveTo>
                <a:lnTo>
                  <a:pt x="3414903" y="54737"/>
                </a:lnTo>
                <a:lnTo>
                  <a:pt x="3414903" y="79629"/>
                </a:lnTo>
                <a:lnTo>
                  <a:pt x="3422269" y="79629"/>
                </a:lnTo>
                <a:lnTo>
                  <a:pt x="3422269" y="54737"/>
                </a:lnTo>
                <a:close/>
              </a:path>
              <a:path w="3451225" h="134619">
                <a:moveTo>
                  <a:pt x="3335781" y="0"/>
                </a:moveTo>
                <a:lnTo>
                  <a:pt x="3326892" y="2286"/>
                </a:lnTo>
                <a:lnTo>
                  <a:pt x="3322828" y="9271"/>
                </a:lnTo>
                <a:lnTo>
                  <a:pt x="3318891" y="16129"/>
                </a:lnTo>
                <a:lnTo>
                  <a:pt x="3321177" y="25018"/>
                </a:lnTo>
                <a:lnTo>
                  <a:pt x="3393567" y="67183"/>
                </a:lnTo>
                <a:lnTo>
                  <a:pt x="3414903" y="54737"/>
                </a:lnTo>
                <a:lnTo>
                  <a:pt x="3422269" y="54737"/>
                </a:lnTo>
                <a:lnTo>
                  <a:pt x="3422269" y="52705"/>
                </a:lnTo>
                <a:lnTo>
                  <a:pt x="3426122" y="52705"/>
                </a:lnTo>
                <a:lnTo>
                  <a:pt x="3335781" y="0"/>
                </a:lnTo>
                <a:close/>
              </a:path>
            </a:pathLst>
          </a:custGeom>
          <a:solidFill>
            <a:srgbClr val="C00000"/>
          </a:solidFill>
        </p:spPr>
        <p:txBody>
          <a:bodyPr wrap="square" lIns="0" tIns="0" rIns="0" bIns="0" rtlCol="0"/>
          <a:lstStyle/>
          <a:p>
            <a:endParaRPr/>
          </a:p>
        </p:txBody>
      </p:sp>
      <p:sp>
        <p:nvSpPr>
          <p:cNvPr id="73" name="object 73"/>
          <p:cNvSpPr/>
          <p:nvPr/>
        </p:nvSpPr>
        <p:spPr>
          <a:xfrm>
            <a:off x="6884415" y="3873247"/>
            <a:ext cx="291253" cy="268605"/>
          </a:xfrm>
          <a:custGeom>
            <a:avLst/>
            <a:gdLst/>
            <a:ahLst/>
            <a:cxnLst/>
            <a:rect l="l" t="t" r="r" b="b"/>
            <a:pathLst>
              <a:path w="218439" h="268604">
                <a:moveTo>
                  <a:pt x="108965" y="0"/>
                </a:moveTo>
                <a:lnTo>
                  <a:pt x="0" y="134112"/>
                </a:lnTo>
                <a:lnTo>
                  <a:pt x="108965" y="268224"/>
                </a:lnTo>
                <a:lnTo>
                  <a:pt x="217932" y="134112"/>
                </a:lnTo>
                <a:lnTo>
                  <a:pt x="108965" y="0"/>
                </a:lnTo>
                <a:close/>
              </a:path>
            </a:pathLst>
          </a:custGeom>
          <a:solidFill>
            <a:srgbClr val="FFC000"/>
          </a:solidFill>
        </p:spPr>
        <p:txBody>
          <a:bodyPr wrap="square" lIns="0" tIns="0" rIns="0" bIns="0" rtlCol="0"/>
          <a:lstStyle/>
          <a:p>
            <a:endParaRPr/>
          </a:p>
        </p:txBody>
      </p:sp>
      <p:sp>
        <p:nvSpPr>
          <p:cNvPr id="74" name="object 74"/>
          <p:cNvSpPr/>
          <p:nvPr/>
        </p:nvSpPr>
        <p:spPr>
          <a:xfrm>
            <a:off x="6884415" y="3873247"/>
            <a:ext cx="291253" cy="268605"/>
          </a:xfrm>
          <a:custGeom>
            <a:avLst/>
            <a:gdLst/>
            <a:ahLst/>
            <a:cxnLst/>
            <a:rect l="l" t="t" r="r" b="b"/>
            <a:pathLst>
              <a:path w="218439" h="268604">
                <a:moveTo>
                  <a:pt x="0" y="134112"/>
                </a:moveTo>
                <a:lnTo>
                  <a:pt x="108965" y="0"/>
                </a:lnTo>
                <a:lnTo>
                  <a:pt x="217932" y="134112"/>
                </a:lnTo>
                <a:lnTo>
                  <a:pt x="108965" y="268224"/>
                </a:lnTo>
                <a:lnTo>
                  <a:pt x="0" y="134112"/>
                </a:lnTo>
                <a:close/>
              </a:path>
            </a:pathLst>
          </a:custGeom>
          <a:ln w="12192">
            <a:solidFill>
              <a:srgbClr val="D0692F"/>
            </a:solidFill>
          </a:ln>
        </p:spPr>
        <p:txBody>
          <a:bodyPr wrap="square" lIns="0" tIns="0" rIns="0" bIns="0" rtlCol="0"/>
          <a:lstStyle/>
          <a:p>
            <a:endParaRPr/>
          </a:p>
        </p:txBody>
      </p:sp>
      <p:sp>
        <p:nvSpPr>
          <p:cNvPr id="77" name="标题 76">
            <a:extLst>
              <a:ext uri="{FF2B5EF4-FFF2-40B4-BE49-F238E27FC236}">
                <a16:creationId xmlns:a16="http://schemas.microsoft.com/office/drawing/2014/main" xmlns="" id="{DCEA23DB-EDE9-4A8C-B793-917A0F794A55}"/>
              </a:ext>
            </a:extLst>
          </p:cNvPr>
          <p:cNvSpPr>
            <a:spLocks noGrp="1"/>
          </p:cNvSpPr>
          <p:nvPr>
            <p:ph type="title"/>
          </p:nvPr>
        </p:nvSpPr>
        <p:spPr/>
        <p:txBody>
          <a:bodyPr/>
          <a:lstStyle/>
          <a:p>
            <a:r>
              <a:rPr lang="en-US" altLang="zh-CN" dirty="0"/>
              <a:t>K</a:t>
            </a:r>
            <a:r>
              <a:rPr lang="zh-CN" altLang="en-US" dirty="0"/>
              <a:t>近邻（</a:t>
            </a:r>
            <a:r>
              <a:rPr lang="en-US" altLang="zh-CN" dirty="0"/>
              <a:t>KNN</a:t>
            </a:r>
            <a:r>
              <a:rPr lang="zh-CN" altLang="en-US" dirty="0"/>
              <a:t>）分类</a:t>
            </a:r>
          </a:p>
        </p:txBody>
      </p:sp>
      <p:sp>
        <p:nvSpPr>
          <p:cNvPr id="78" name="object 3">
            <a:extLst>
              <a:ext uri="{FF2B5EF4-FFF2-40B4-BE49-F238E27FC236}">
                <a16:creationId xmlns:a16="http://schemas.microsoft.com/office/drawing/2014/main" xmlns="" id="{4BA8C16C-A324-43DF-A881-C34E97799196}"/>
              </a:ext>
            </a:extLst>
          </p:cNvPr>
          <p:cNvSpPr/>
          <p:nvPr/>
        </p:nvSpPr>
        <p:spPr>
          <a:xfrm>
            <a:off x="611631" y="2236471"/>
            <a:ext cx="266192" cy="199643"/>
          </a:xfrm>
          <a:prstGeom prst="rect">
            <a:avLst/>
          </a:prstGeom>
          <a:blipFill>
            <a:blip r:embed="rId11" cstate="print"/>
            <a:stretch>
              <a:fillRect/>
            </a:stretch>
          </a:blipFill>
        </p:spPr>
        <p:txBody>
          <a:bodyPr wrap="square" lIns="0" tIns="0" rIns="0" bIns="0" rtlCol="0"/>
          <a:lstStyle/>
          <a:p>
            <a:endParaRPr/>
          </a:p>
        </p:txBody>
      </p:sp>
      <p:sp>
        <p:nvSpPr>
          <p:cNvPr id="79" name="object 4">
            <a:extLst>
              <a:ext uri="{FF2B5EF4-FFF2-40B4-BE49-F238E27FC236}">
                <a16:creationId xmlns:a16="http://schemas.microsoft.com/office/drawing/2014/main" xmlns="" id="{A887F0D3-79AB-4AB1-B458-C1BD7C98A438}"/>
              </a:ext>
            </a:extLst>
          </p:cNvPr>
          <p:cNvSpPr/>
          <p:nvPr/>
        </p:nvSpPr>
        <p:spPr>
          <a:xfrm>
            <a:off x="611631" y="2670812"/>
            <a:ext cx="266192" cy="201167"/>
          </a:xfrm>
          <a:prstGeom prst="rect">
            <a:avLst/>
          </a:prstGeom>
          <a:blipFill>
            <a:blip r:embed="rId12" cstate="print"/>
            <a:stretch>
              <a:fillRect/>
            </a:stretch>
          </a:blipFill>
        </p:spPr>
        <p:txBody>
          <a:bodyPr wrap="square" lIns="0" tIns="0" rIns="0" bIns="0" rtlCol="0"/>
          <a:lstStyle/>
          <a:p>
            <a:endParaRPr/>
          </a:p>
        </p:txBody>
      </p:sp>
      <p:sp>
        <p:nvSpPr>
          <p:cNvPr id="80" name="object 5">
            <a:extLst>
              <a:ext uri="{FF2B5EF4-FFF2-40B4-BE49-F238E27FC236}">
                <a16:creationId xmlns:a16="http://schemas.microsoft.com/office/drawing/2014/main" xmlns="" id="{67DBDD8B-0FDA-4294-806F-7352A4F68FAF}"/>
              </a:ext>
            </a:extLst>
          </p:cNvPr>
          <p:cNvSpPr txBox="1"/>
          <p:nvPr/>
        </p:nvSpPr>
        <p:spPr>
          <a:xfrm>
            <a:off x="624673" y="1609146"/>
            <a:ext cx="2889673" cy="1298432"/>
          </a:xfrm>
          <a:prstGeom prst="rect">
            <a:avLst/>
          </a:prstGeom>
        </p:spPr>
        <p:txBody>
          <a:bodyPr vert="horz" wrap="square" lIns="0" tIns="142875" rIns="0" bIns="0" rtlCol="0">
            <a:spAutoFit/>
          </a:bodyPr>
          <a:lstStyle/>
          <a:p>
            <a:pPr marL="12700">
              <a:spcBef>
                <a:spcPts val="1125"/>
              </a:spcBef>
            </a:pPr>
            <a:r>
              <a:rPr lang="zh-CN" altLang="en-US" sz="2000" dirty="0"/>
              <a:t>近邻</a:t>
            </a:r>
            <a:r>
              <a:rPr lang="zh-CN" altLang="en-US" sz="2000" spc="-5" dirty="0">
                <a:latin typeface="Arial"/>
                <a:cs typeface="Arial"/>
              </a:rPr>
              <a:t>数目</a:t>
            </a:r>
            <a:r>
              <a:rPr sz="2000" spc="-5" dirty="0">
                <a:latin typeface="Arial"/>
                <a:cs typeface="Arial"/>
              </a:rPr>
              <a:t>(K =</a:t>
            </a:r>
            <a:r>
              <a:rPr sz="2000" spc="-95" dirty="0">
                <a:latin typeface="Arial"/>
                <a:cs typeface="Arial"/>
              </a:rPr>
              <a:t> </a:t>
            </a:r>
            <a:r>
              <a:rPr lang="en-US" altLang="zh-CN" sz="2000" spc="-5" dirty="0">
                <a:latin typeface="Arial"/>
                <a:cs typeface="Arial"/>
              </a:rPr>
              <a:t>4</a:t>
            </a:r>
            <a:r>
              <a:rPr sz="2000" spc="-5" dirty="0">
                <a:latin typeface="Arial"/>
                <a:cs typeface="Arial"/>
              </a:rPr>
              <a:t>):</a:t>
            </a:r>
            <a:endParaRPr sz="2000" dirty="0">
              <a:latin typeface="Arial"/>
              <a:cs typeface="Arial"/>
            </a:endParaRPr>
          </a:p>
          <a:p>
            <a:pPr marL="337820">
              <a:spcBef>
                <a:spcPts val="910"/>
              </a:spcBef>
            </a:pPr>
            <a:r>
              <a:rPr lang="en-US" altLang="zh-CN" sz="2000" spc="55" dirty="0">
                <a:latin typeface="Arial"/>
                <a:cs typeface="Arial"/>
              </a:rPr>
              <a:t>3</a:t>
            </a:r>
          </a:p>
          <a:p>
            <a:pPr marL="337820">
              <a:spcBef>
                <a:spcPts val="910"/>
              </a:spcBef>
            </a:pPr>
            <a:r>
              <a:rPr sz="2000" spc="55" dirty="0">
                <a:latin typeface="Arial"/>
                <a:cs typeface="Arial"/>
              </a:rPr>
              <a:t>1</a:t>
            </a:r>
            <a:endParaRPr sz="2000" dirty="0">
              <a:latin typeface="Arial"/>
              <a:cs typeface="Arial"/>
            </a:endParaRPr>
          </a:p>
        </p:txBody>
      </p:sp>
      <p:sp>
        <p:nvSpPr>
          <p:cNvPr id="81" name="object 64">
            <a:extLst>
              <a:ext uri="{FF2B5EF4-FFF2-40B4-BE49-F238E27FC236}">
                <a16:creationId xmlns:a16="http://schemas.microsoft.com/office/drawing/2014/main" xmlns="" id="{3F83E361-7A55-4CEC-ABDB-A68C132A3A5C}"/>
              </a:ext>
            </a:extLst>
          </p:cNvPr>
          <p:cNvSpPr txBox="1"/>
          <p:nvPr/>
        </p:nvSpPr>
        <p:spPr>
          <a:xfrm>
            <a:off x="1080752" y="3819349"/>
            <a:ext cx="1049867" cy="320601"/>
          </a:xfrm>
          <a:prstGeom prst="rect">
            <a:avLst/>
          </a:prstGeom>
        </p:spPr>
        <p:txBody>
          <a:bodyPr vert="horz" wrap="square" lIns="0" tIns="12700" rIns="0" bIns="0" rtlCol="0">
            <a:spAutoFit/>
          </a:bodyPr>
          <a:lstStyle/>
          <a:p>
            <a:pPr marL="12700">
              <a:spcBef>
                <a:spcPts val="100"/>
              </a:spcBef>
            </a:pPr>
            <a:r>
              <a:rPr lang="zh-CN" altLang="en-US" sz="2000" b="1" spc="65" dirty="0">
                <a:solidFill>
                  <a:srgbClr val="C00000"/>
                </a:solidFill>
                <a:latin typeface="Trebuchet MS"/>
                <a:cs typeface="Trebuchet MS"/>
              </a:rPr>
              <a:t>预测</a:t>
            </a:r>
            <a:endParaRPr sz="2000" dirty="0">
              <a:latin typeface="Trebuchet MS"/>
              <a:cs typeface="Trebuchet MS"/>
            </a:endParaRPr>
          </a:p>
        </p:txBody>
      </p:sp>
      <p:sp>
        <p:nvSpPr>
          <p:cNvPr id="82" name="object 65">
            <a:extLst>
              <a:ext uri="{FF2B5EF4-FFF2-40B4-BE49-F238E27FC236}">
                <a16:creationId xmlns:a16="http://schemas.microsoft.com/office/drawing/2014/main" xmlns="" id="{1B70C3F8-3DAA-4563-A8E2-F00B4E7E5AE0}"/>
              </a:ext>
            </a:extLst>
          </p:cNvPr>
          <p:cNvSpPr/>
          <p:nvPr/>
        </p:nvSpPr>
        <p:spPr>
          <a:xfrm>
            <a:off x="595377" y="3848863"/>
            <a:ext cx="288713" cy="268605"/>
          </a:xfrm>
          <a:custGeom>
            <a:avLst/>
            <a:gdLst/>
            <a:ahLst/>
            <a:cxnLst/>
            <a:rect l="l" t="t" r="r" b="b"/>
            <a:pathLst>
              <a:path w="216534" h="268604">
                <a:moveTo>
                  <a:pt x="108204" y="0"/>
                </a:moveTo>
                <a:lnTo>
                  <a:pt x="0" y="134112"/>
                </a:lnTo>
                <a:lnTo>
                  <a:pt x="108204" y="268224"/>
                </a:lnTo>
                <a:lnTo>
                  <a:pt x="216408" y="134112"/>
                </a:lnTo>
                <a:lnTo>
                  <a:pt x="108204" y="0"/>
                </a:lnTo>
                <a:close/>
              </a:path>
            </a:pathLst>
          </a:custGeom>
          <a:solidFill>
            <a:srgbClr val="FFC000"/>
          </a:solidFill>
        </p:spPr>
        <p:txBody>
          <a:bodyPr wrap="square" lIns="0" tIns="0" rIns="0" bIns="0" rtlCol="0"/>
          <a:lstStyle/>
          <a:p>
            <a:endParaRPr/>
          </a:p>
        </p:txBody>
      </p:sp>
      <p:sp>
        <p:nvSpPr>
          <p:cNvPr id="83" name="object 66">
            <a:extLst>
              <a:ext uri="{FF2B5EF4-FFF2-40B4-BE49-F238E27FC236}">
                <a16:creationId xmlns:a16="http://schemas.microsoft.com/office/drawing/2014/main" xmlns="" id="{C2EF88F8-FCD3-4306-B7E5-EB5F907DA030}"/>
              </a:ext>
            </a:extLst>
          </p:cNvPr>
          <p:cNvSpPr/>
          <p:nvPr/>
        </p:nvSpPr>
        <p:spPr>
          <a:xfrm>
            <a:off x="595377" y="3848863"/>
            <a:ext cx="288713" cy="268605"/>
          </a:xfrm>
          <a:custGeom>
            <a:avLst/>
            <a:gdLst/>
            <a:ahLst/>
            <a:cxnLst/>
            <a:rect l="l" t="t" r="r" b="b"/>
            <a:pathLst>
              <a:path w="216534" h="268604">
                <a:moveTo>
                  <a:pt x="0" y="134112"/>
                </a:moveTo>
                <a:lnTo>
                  <a:pt x="108204" y="0"/>
                </a:lnTo>
                <a:lnTo>
                  <a:pt x="216408" y="134112"/>
                </a:lnTo>
                <a:lnTo>
                  <a:pt x="108204" y="268224"/>
                </a:lnTo>
                <a:lnTo>
                  <a:pt x="0" y="134112"/>
                </a:lnTo>
                <a:close/>
              </a:path>
            </a:pathLst>
          </a:custGeom>
          <a:ln w="12192">
            <a:solidFill>
              <a:srgbClr val="D0692F"/>
            </a:solidFill>
          </a:ln>
        </p:spPr>
        <p:txBody>
          <a:bodyPr wrap="square" lIns="0" tIns="0" rIns="0" bIns="0" rtlCol="0"/>
          <a:lstStyle/>
          <a:p>
            <a:endParaRPr/>
          </a:p>
        </p:txBody>
      </p:sp>
    </p:spTree>
    <p:extLst>
      <p:ext uri="{BB962C8B-B14F-4D97-AF65-F5344CB8AC3E}">
        <p14:creationId xmlns:p14="http://schemas.microsoft.com/office/powerpoint/2010/main" val="3922867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307071" y="3598926"/>
            <a:ext cx="266192" cy="19964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307073" y="3598928"/>
            <a:ext cx="266700" cy="200025"/>
          </a:xfrm>
          <a:custGeom>
            <a:avLst/>
            <a:gdLst/>
            <a:ahLst/>
            <a:cxnLst/>
            <a:rect l="l" t="t" r="r" b="b"/>
            <a:pathLst>
              <a:path w="200025" h="200025">
                <a:moveTo>
                  <a:pt x="0" y="99822"/>
                </a:moveTo>
                <a:lnTo>
                  <a:pt x="7846" y="60971"/>
                </a:lnTo>
                <a:lnTo>
                  <a:pt x="29241" y="29241"/>
                </a:lnTo>
                <a:lnTo>
                  <a:pt x="60971" y="7846"/>
                </a:lnTo>
                <a:lnTo>
                  <a:pt x="99822" y="0"/>
                </a:lnTo>
                <a:lnTo>
                  <a:pt x="138672" y="7846"/>
                </a:lnTo>
                <a:lnTo>
                  <a:pt x="170402" y="29241"/>
                </a:lnTo>
                <a:lnTo>
                  <a:pt x="191797" y="60971"/>
                </a:lnTo>
                <a:lnTo>
                  <a:pt x="199644" y="99822"/>
                </a:lnTo>
                <a:lnTo>
                  <a:pt x="191797" y="138672"/>
                </a:lnTo>
                <a:lnTo>
                  <a:pt x="170402" y="170402"/>
                </a:lnTo>
                <a:lnTo>
                  <a:pt x="138672" y="191797"/>
                </a:lnTo>
                <a:lnTo>
                  <a:pt x="99822" y="199644"/>
                </a:lnTo>
                <a:lnTo>
                  <a:pt x="60971" y="191797"/>
                </a:lnTo>
                <a:lnTo>
                  <a:pt x="29241" y="170402"/>
                </a:lnTo>
                <a:lnTo>
                  <a:pt x="7846" y="138672"/>
                </a:lnTo>
                <a:lnTo>
                  <a:pt x="0" y="99822"/>
                </a:lnTo>
                <a:close/>
              </a:path>
            </a:pathLst>
          </a:custGeom>
          <a:ln w="76200">
            <a:solidFill>
              <a:srgbClr val="F3D44E"/>
            </a:solidFill>
          </a:ln>
        </p:spPr>
        <p:txBody>
          <a:bodyPr wrap="square" lIns="0" tIns="0" rIns="0" bIns="0" rtlCol="0"/>
          <a:lstStyle/>
          <a:p>
            <a:endParaRPr/>
          </a:p>
        </p:txBody>
      </p:sp>
      <p:sp>
        <p:nvSpPr>
          <p:cNvPr id="4" name="object 4"/>
          <p:cNvSpPr/>
          <p:nvPr/>
        </p:nvSpPr>
        <p:spPr>
          <a:xfrm>
            <a:off x="6455665" y="3726942"/>
            <a:ext cx="266191" cy="1996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455665" y="3726944"/>
            <a:ext cx="266700" cy="200025"/>
          </a:xfrm>
          <a:custGeom>
            <a:avLst/>
            <a:gdLst/>
            <a:ahLst/>
            <a:cxnLst/>
            <a:rect l="l" t="t" r="r" b="b"/>
            <a:pathLst>
              <a:path w="200025" h="200025">
                <a:moveTo>
                  <a:pt x="0" y="99821"/>
                </a:moveTo>
                <a:lnTo>
                  <a:pt x="7846" y="60971"/>
                </a:lnTo>
                <a:lnTo>
                  <a:pt x="29241" y="29241"/>
                </a:lnTo>
                <a:lnTo>
                  <a:pt x="60971" y="7846"/>
                </a:lnTo>
                <a:lnTo>
                  <a:pt x="99822" y="0"/>
                </a:lnTo>
                <a:lnTo>
                  <a:pt x="138672" y="7846"/>
                </a:lnTo>
                <a:lnTo>
                  <a:pt x="170402" y="29241"/>
                </a:lnTo>
                <a:lnTo>
                  <a:pt x="191797" y="60971"/>
                </a:lnTo>
                <a:lnTo>
                  <a:pt x="199643" y="99821"/>
                </a:lnTo>
                <a:lnTo>
                  <a:pt x="191797" y="138672"/>
                </a:lnTo>
                <a:lnTo>
                  <a:pt x="170402" y="170402"/>
                </a:lnTo>
                <a:lnTo>
                  <a:pt x="138672" y="191797"/>
                </a:lnTo>
                <a:lnTo>
                  <a:pt x="99822" y="199644"/>
                </a:lnTo>
                <a:lnTo>
                  <a:pt x="60971" y="191797"/>
                </a:lnTo>
                <a:lnTo>
                  <a:pt x="29241" y="170402"/>
                </a:lnTo>
                <a:lnTo>
                  <a:pt x="7846" y="138672"/>
                </a:lnTo>
                <a:lnTo>
                  <a:pt x="0" y="99821"/>
                </a:lnTo>
                <a:close/>
              </a:path>
            </a:pathLst>
          </a:custGeom>
          <a:ln w="76200">
            <a:solidFill>
              <a:srgbClr val="F3D44E"/>
            </a:solidFill>
          </a:ln>
        </p:spPr>
        <p:txBody>
          <a:bodyPr wrap="square" lIns="0" tIns="0" rIns="0" bIns="0" rtlCol="0"/>
          <a:lstStyle/>
          <a:p>
            <a:endParaRPr/>
          </a:p>
        </p:txBody>
      </p:sp>
      <p:sp>
        <p:nvSpPr>
          <p:cNvPr id="6" name="object 6"/>
          <p:cNvSpPr/>
          <p:nvPr/>
        </p:nvSpPr>
        <p:spPr>
          <a:xfrm>
            <a:off x="6638546" y="4269485"/>
            <a:ext cx="266191" cy="19964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638546" y="4269487"/>
            <a:ext cx="266700" cy="200025"/>
          </a:xfrm>
          <a:custGeom>
            <a:avLst/>
            <a:gdLst/>
            <a:ahLst/>
            <a:cxnLst/>
            <a:rect l="l" t="t" r="r" b="b"/>
            <a:pathLst>
              <a:path w="200025" h="200025">
                <a:moveTo>
                  <a:pt x="0" y="99821"/>
                </a:moveTo>
                <a:lnTo>
                  <a:pt x="7846" y="60971"/>
                </a:lnTo>
                <a:lnTo>
                  <a:pt x="29241" y="29241"/>
                </a:lnTo>
                <a:lnTo>
                  <a:pt x="60971" y="7846"/>
                </a:lnTo>
                <a:lnTo>
                  <a:pt x="99821" y="0"/>
                </a:lnTo>
                <a:lnTo>
                  <a:pt x="138672" y="7846"/>
                </a:lnTo>
                <a:lnTo>
                  <a:pt x="170402" y="29241"/>
                </a:lnTo>
                <a:lnTo>
                  <a:pt x="191797" y="60971"/>
                </a:lnTo>
                <a:lnTo>
                  <a:pt x="199643" y="99821"/>
                </a:lnTo>
                <a:lnTo>
                  <a:pt x="191797" y="138672"/>
                </a:lnTo>
                <a:lnTo>
                  <a:pt x="170402" y="170402"/>
                </a:lnTo>
                <a:lnTo>
                  <a:pt x="138672" y="191797"/>
                </a:lnTo>
                <a:lnTo>
                  <a:pt x="99821" y="199644"/>
                </a:lnTo>
                <a:lnTo>
                  <a:pt x="60971" y="191797"/>
                </a:lnTo>
                <a:lnTo>
                  <a:pt x="29241" y="170402"/>
                </a:lnTo>
                <a:lnTo>
                  <a:pt x="7846" y="138672"/>
                </a:lnTo>
                <a:lnTo>
                  <a:pt x="0" y="99821"/>
                </a:lnTo>
                <a:close/>
              </a:path>
            </a:pathLst>
          </a:custGeom>
          <a:ln w="76200">
            <a:solidFill>
              <a:srgbClr val="F3D44E"/>
            </a:solidFill>
          </a:ln>
        </p:spPr>
        <p:txBody>
          <a:bodyPr wrap="square" lIns="0" tIns="0" rIns="0" bIns="0" rtlCol="0"/>
          <a:lstStyle/>
          <a:p>
            <a:endParaRPr/>
          </a:p>
        </p:txBody>
      </p:sp>
      <p:sp>
        <p:nvSpPr>
          <p:cNvPr id="8" name="object 8"/>
          <p:cNvSpPr/>
          <p:nvPr/>
        </p:nvSpPr>
        <p:spPr>
          <a:xfrm>
            <a:off x="7134352" y="4011929"/>
            <a:ext cx="266192" cy="19964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7134354" y="4011931"/>
            <a:ext cx="266700" cy="200025"/>
          </a:xfrm>
          <a:custGeom>
            <a:avLst/>
            <a:gdLst/>
            <a:ahLst/>
            <a:cxnLst/>
            <a:rect l="l" t="t" r="r" b="b"/>
            <a:pathLst>
              <a:path w="200025" h="200025">
                <a:moveTo>
                  <a:pt x="0" y="99821"/>
                </a:moveTo>
                <a:lnTo>
                  <a:pt x="7846" y="60971"/>
                </a:lnTo>
                <a:lnTo>
                  <a:pt x="29241" y="29241"/>
                </a:lnTo>
                <a:lnTo>
                  <a:pt x="60971" y="7846"/>
                </a:lnTo>
                <a:lnTo>
                  <a:pt x="99822" y="0"/>
                </a:lnTo>
                <a:lnTo>
                  <a:pt x="138672" y="7846"/>
                </a:lnTo>
                <a:lnTo>
                  <a:pt x="170402" y="29241"/>
                </a:lnTo>
                <a:lnTo>
                  <a:pt x="191797" y="60971"/>
                </a:lnTo>
                <a:lnTo>
                  <a:pt x="199644" y="99821"/>
                </a:lnTo>
                <a:lnTo>
                  <a:pt x="191797" y="138672"/>
                </a:lnTo>
                <a:lnTo>
                  <a:pt x="170402" y="170402"/>
                </a:lnTo>
                <a:lnTo>
                  <a:pt x="138672" y="191797"/>
                </a:lnTo>
                <a:lnTo>
                  <a:pt x="99822" y="199644"/>
                </a:lnTo>
                <a:lnTo>
                  <a:pt x="60971" y="191797"/>
                </a:lnTo>
                <a:lnTo>
                  <a:pt x="29241" y="170402"/>
                </a:lnTo>
                <a:lnTo>
                  <a:pt x="7846" y="138672"/>
                </a:lnTo>
                <a:lnTo>
                  <a:pt x="0" y="99821"/>
                </a:lnTo>
                <a:close/>
              </a:path>
            </a:pathLst>
          </a:custGeom>
          <a:ln w="76200">
            <a:solidFill>
              <a:srgbClr val="F3D44E"/>
            </a:solidFill>
          </a:ln>
        </p:spPr>
        <p:txBody>
          <a:bodyPr wrap="square" lIns="0" tIns="0" rIns="0" bIns="0" rtlCol="0"/>
          <a:lstStyle/>
          <a:p>
            <a:endParaRPr/>
          </a:p>
        </p:txBody>
      </p:sp>
      <p:sp>
        <p:nvSpPr>
          <p:cNvPr id="11" name="object 11"/>
          <p:cNvSpPr txBox="1"/>
          <p:nvPr/>
        </p:nvSpPr>
        <p:spPr>
          <a:xfrm>
            <a:off x="4411135" y="4850231"/>
            <a:ext cx="175260" cy="228268"/>
          </a:xfrm>
          <a:prstGeom prst="rect">
            <a:avLst/>
          </a:prstGeom>
        </p:spPr>
        <p:txBody>
          <a:bodyPr vert="horz" wrap="square" lIns="0" tIns="12700" rIns="0" bIns="0" rtlCol="0">
            <a:spAutoFit/>
          </a:bodyPr>
          <a:lstStyle/>
          <a:p>
            <a:pPr marL="12700">
              <a:spcBef>
                <a:spcPts val="100"/>
              </a:spcBef>
            </a:pPr>
            <a:r>
              <a:rPr sz="1400" spc="55" dirty="0">
                <a:solidFill>
                  <a:srgbClr val="344B5E"/>
                </a:solidFill>
                <a:latin typeface="Arial"/>
                <a:cs typeface="Arial"/>
              </a:rPr>
              <a:t>0</a:t>
            </a:r>
            <a:endParaRPr sz="1400">
              <a:latin typeface="Arial"/>
              <a:cs typeface="Arial"/>
            </a:endParaRPr>
          </a:p>
        </p:txBody>
      </p:sp>
      <p:sp>
        <p:nvSpPr>
          <p:cNvPr id="12" name="object 12"/>
          <p:cNvSpPr txBox="1"/>
          <p:nvPr/>
        </p:nvSpPr>
        <p:spPr>
          <a:xfrm>
            <a:off x="592667" y="1926844"/>
            <a:ext cx="3252893" cy="1643399"/>
          </a:xfrm>
          <a:prstGeom prst="rect">
            <a:avLst/>
          </a:prstGeom>
        </p:spPr>
        <p:txBody>
          <a:bodyPr vert="horz" wrap="square" lIns="0" tIns="12065" rIns="0" bIns="0" rtlCol="0">
            <a:spAutoFit/>
          </a:bodyPr>
          <a:lstStyle/>
          <a:p>
            <a:pPr marL="299085" indent="-286385">
              <a:spcBef>
                <a:spcPts val="95"/>
              </a:spcBef>
              <a:buFont typeface="Wingdings"/>
              <a:buChar char=""/>
              <a:tabLst>
                <a:tab pos="299085" algn="l"/>
                <a:tab pos="299720" algn="l"/>
              </a:tabLst>
            </a:pPr>
            <a:r>
              <a:rPr lang="zh-CN" altLang="en-US" sz="2400" dirty="0">
                <a:latin typeface="Arial"/>
                <a:cs typeface="Arial"/>
              </a:rPr>
              <a:t>正确的“</a:t>
            </a:r>
            <a:r>
              <a:rPr sz="2400" dirty="0">
                <a:latin typeface="Arial"/>
                <a:cs typeface="Arial"/>
              </a:rPr>
              <a:t>K</a:t>
            </a:r>
            <a:r>
              <a:rPr lang="zh-CN" altLang="en-US" sz="2400" dirty="0">
                <a:latin typeface="Arial"/>
                <a:cs typeface="Arial"/>
              </a:rPr>
              <a:t>”值</a:t>
            </a:r>
            <a:endParaRPr sz="2400" dirty="0">
              <a:latin typeface="Arial"/>
              <a:cs typeface="Arial"/>
            </a:endParaRPr>
          </a:p>
          <a:p>
            <a:pPr marL="299085" marR="638175" indent="-286385">
              <a:spcBef>
                <a:spcPts val="1205"/>
              </a:spcBef>
              <a:buFont typeface="Wingdings"/>
              <a:buChar char=""/>
              <a:tabLst>
                <a:tab pos="299085" algn="l"/>
                <a:tab pos="299720" algn="l"/>
              </a:tabLst>
            </a:pPr>
            <a:r>
              <a:rPr lang="zh-CN" altLang="en-US" sz="2400" dirty="0">
                <a:latin typeface="Arial"/>
                <a:cs typeface="Arial"/>
              </a:rPr>
              <a:t>如何度量相邻两点之间的相似性</a:t>
            </a:r>
            <a:r>
              <a:rPr lang="en-US" altLang="zh-CN" sz="2400" dirty="0">
                <a:latin typeface="Arial"/>
                <a:cs typeface="Arial"/>
              </a:rPr>
              <a:t>/</a:t>
            </a:r>
            <a:r>
              <a:rPr lang="zh-CN" altLang="en-US" sz="2400" dirty="0">
                <a:latin typeface="Arial"/>
                <a:cs typeface="Arial"/>
              </a:rPr>
              <a:t>距离？</a:t>
            </a:r>
            <a:endParaRPr sz="2400" dirty="0">
              <a:latin typeface="Arial"/>
              <a:cs typeface="Arial"/>
            </a:endParaRPr>
          </a:p>
        </p:txBody>
      </p:sp>
      <p:sp>
        <p:nvSpPr>
          <p:cNvPr id="13" name="object 13"/>
          <p:cNvSpPr txBox="1"/>
          <p:nvPr/>
        </p:nvSpPr>
        <p:spPr>
          <a:xfrm>
            <a:off x="4061289" y="1913460"/>
            <a:ext cx="298027" cy="228909"/>
          </a:xfrm>
          <a:prstGeom prst="rect">
            <a:avLst/>
          </a:prstGeom>
        </p:spPr>
        <p:txBody>
          <a:bodyPr vert="horz" wrap="square" lIns="0" tIns="13335" rIns="0" bIns="0" rtlCol="0">
            <a:spAutoFit/>
          </a:bodyPr>
          <a:lstStyle/>
          <a:p>
            <a:pPr marL="12700">
              <a:spcBef>
                <a:spcPts val="105"/>
              </a:spcBef>
            </a:pPr>
            <a:r>
              <a:rPr sz="1400" spc="-5" dirty="0">
                <a:solidFill>
                  <a:srgbClr val="344B5E"/>
                </a:solidFill>
                <a:latin typeface="Arial"/>
                <a:cs typeface="Arial"/>
              </a:rPr>
              <a:t>60</a:t>
            </a:r>
            <a:endParaRPr sz="1400">
              <a:latin typeface="Arial"/>
              <a:cs typeface="Arial"/>
            </a:endParaRPr>
          </a:p>
        </p:txBody>
      </p:sp>
      <p:sp>
        <p:nvSpPr>
          <p:cNvPr id="14" name="object 14"/>
          <p:cNvSpPr txBox="1"/>
          <p:nvPr/>
        </p:nvSpPr>
        <p:spPr>
          <a:xfrm>
            <a:off x="4061289" y="2950718"/>
            <a:ext cx="298027" cy="228268"/>
          </a:xfrm>
          <a:prstGeom prst="rect">
            <a:avLst/>
          </a:prstGeom>
        </p:spPr>
        <p:txBody>
          <a:bodyPr vert="horz" wrap="square" lIns="0" tIns="12700" rIns="0" bIns="0" rtlCol="0">
            <a:spAutoFit/>
          </a:bodyPr>
          <a:lstStyle/>
          <a:p>
            <a:pPr marL="12700">
              <a:spcBef>
                <a:spcPts val="100"/>
              </a:spcBef>
            </a:pPr>
            <a:r>
              <a:rPr sz="1400" spc="-5" dirty="0">
                <a:solidFill>
                  <a:srgbClr val="344B5E"/>
                </a:solidFill>
                <a:latin typeface="Arial"/>
                <a:cs typeface="Arial"/>
              </a:rPr>
              <a:t>40</a:t>
            </a:r>
            <a:endParaRPr sz="1400">
              <a:latin typeface="Arial"/>
              <a:cs typeface="Arial"/>
            </a:endParaRPr>
          </a:p>
        </p:txBody>
      </p:sp>
      <p:sp>
        <p:nvSpPr>
          <p:cNvPr id="15" name="object 15"/>
          <p:cNvSpPr txBox="1"/>
          <p:nvPr/>
        </p:nvSpPr>
        <p:spPr>
          <a:xfrm>
            <a:off x="4042156" y="3986989"/>
            <a:ext cx="318347" cy="228909"/>
          </a:xfrm>
          <a:prstGeom prst="rect">
            <a:avLst/>
          </a:prstGeom>
        </p:spPr>
        <p:txBody>
          <a:bodyPr vert="horz" wrap="square" lIns="0" tIns="13335" rIns="0" bIns="0" rtlCol="0">
            <a:spAutoFit/>
          </a:bodyPr>
          <a:lstStyle/>
          <a:p>
            <a:pPr marL="12700">
              <a:spcBef>
                <a:spcPts val="105"/>
              </a:spcBef>
            </a:pPr>
            <a:r>
              <a:rPr sz="1400" spc="55" dirty="0">
                <a:solidFill>
                  <a:srgbClr val="344B5E"/>
                </a:solidFill>
                <a:latin typeface="Arial"/>
                <a:cs typeface="Arial"/>
              </a:rPr>
              <a:t>20</a:t>
            </a:r>
            <a:endParaRPr sz="1400">
              <a:latin typeface="Arial"/>
              <a:cs typeface="Arial"/>
            </a:endParaRPr>
          </a:p>
        </p:txBody>
      </p:sp>
      <p:sp>
        <p:nvSpPr>
          <p:cNvPr id="16" name="object 16"/>
          <p:cNvSpPr txBox="1"/>
          <p:nvPr/>
        </p:nvSpPr>
        <p:spPr>
          <a:xfrm>
            <a:off x="5797806" y="4798483"/>
            <a:ext cx="3589020" cy="593725"/>
          </a:xfrm>
          <a:prstGeom prst="rect">
            <a:avLst/>
          </a:prstGeom>
        </p:spPr>
        <p:txBody>
          <a:bodyPr vert="horz" wrap="square" lIns="0" tIns="64769" rIns="0" bIns="0" rtlCol="0">
            <a:spAutoFit/>
          </a:bodyPr>
          <a:lstStyle/>
          <a:p>
            <a:pPr marL="668655">
              <a:spcBef>
                <a:spcPts val="509"/>
              </a:spcBef>
              <a:tabLst>
                <a:tab pos="2465070" algn="l"/>
              </a:tabLst>
            </a:pPr>
            <a:r>
              <a:rPr sz="1400" spc="60" dirty="0">
                <a:solidFill>
                  <a:srgbClr val="344B5E"/>
                </a:solidFill>
                <a:latin typeface="Arial"/>
                <a:cs typeface="Arial"/>
              </a:rPr>
              <a:t>1</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20</a:t>
            </a:r>
            <a:endParaRPr sz="1400">
              <a:latin typeface="Arial"/>
              <a:cs typeface="Arial"/>
            </a:endParaRPr>
          </a:p>
          <a:p>
            <a:pPr marL="12700">
              <a:spcBef>
                <a:spcPts val="459"/>
              </a:spcBef>
            </a:pPr>
            <a:r>
              <a:rPr sz="1600" b="1" spc="20" dirty="0">
                <a:solidFill>
                  <a:srgbClr val="344B5E"/>
                </a:solidFill>
                <a:latin typeface="Trebuchet MS"/>
                <a:cs typeface="Trebuchet MS"/>
              </a:rPr>
              <a:t>Number</a:t>
            </a:r>
            <a:r>
              <a:rPr sz="1600" b="1" spc="-145" dirty="0">
                <a:solidFill>
                  <a:srgbClr val="344B5E"/>
                </a:solidFill>
                <a:latin typeface="Trebuchet MS"/>
                <a:cs typeface="Trebuchet MS"/>
              </a:rPr>
              <a:t> </a:t>
            </a:r>
            <a:r>
              <a:rPr sz="1600" b="1" spc="15" dirty="0">
                <a:solidFill>
                  <a:srgbClr val="344B5E"/>
                </a:solidFill>
                <a:latin typeface="Trebuchet MS"/>
                <a:cs typeface="Trebuchet MS"/>
              </a:rPr>
              <a:t>of</a:t>
            </a:r>
            <a:r>
              <a:rPr sz="1600" b="1" spc="-135" dirty="0">
                <a:solidFill>
                  <a:srgbClr val="344B5E"/>
                </a:solidFill>
                <a:latin typeface="Trebuchet MS"/>
                <a:cs typeface="Trebuchet MS"/>
              </a:rPr>
              <a:t> </a:t>
            </a:r>
            <a:r>
              <a:rPr sz="1600" b="1" spc="25" dirty="0">
                <a:solidFill>
                  <a:srgbClr val="344B5E"/>
                </a:solidFill>
                <a:latin typeface="Trebuchet MS"/>
                <a:cs typeface="Trebuchet MS"/>
              </a:rPr>
              <a:t>Malignant</a:t>
            </a:r>
            <a:r>
              <a:rPr sz="1600" b="1" spc="-135" dirty="0">
                <a:solidFill>
                  <a:srgbClr val="344B5E"/>
                </a:solidFill>
                <a:latin typeface="Trebuchet MS"/>
                <a:cs typeface="Trebuchet MS"/>
              </a:rPr>
              <a:t> </a:t>
            </a:r>
            <a:r>
              <a:rPr sz="1600" b="1" spc="50" dirty="0">
                <a:solidFill>
                  <a:srgbClr val="344B5E"/>
                </a:solidFill>
                <a:latin typeface="Trebuchet MS"/>
                <a:cs typeface="Trebuchet MS"/>
              </a:rPr>
              <a:t>Nodes</a:t>
            </a:r>
            <a:endParaRPr sz="1600">
              <a:latin typeface="Trebuchet MS"/>
              <a:cs typeface="Trebuchet MS"/>
            </a:endParaRPr>
          </a:p>
        </p:txBody>
      </p:sp>
      <p:sp>
        <p:nvSpPr>
          <p:cNvPr id="17" name="object 17"/>
          <p:cNvSpPr/>
          <p:nvPr/>
        </p:nvSpPr>
        <p:spPr>
          <a:xfrm>
            <a:off x="4402328" y="1789177"/>
            <a:ext cx="101600" cy="3030855"/>
          </a:xfrm>
          <a:custGeom>
            <a:avLst/>
            <a:gdLst/>
            <a:ahLst/>
            <a:cxnLst/>
            <a:rect l="l" t="t" r="r" b="b"/>
            <a:pathLst>
              <a:path w="76200" h="3030854">
                <a:moveTo>
                  <a:pt x="48005" y="63500"/>
                </a:moveTo>
                <a:lnTo>
                  <a:pt x="28193" y="63500"/>
                </a:lnTo>
                <a:lnTo>
                  <a:pt x="28193" y="3030397"/>
                </a:lnTo>
                <a:lnTo>
                  <a:pt x="48005" y="3030397"/>
                </a:lnTo>
                <a:lnTo>
                  <a:pt x="48005" y="63500"/>
                </a:lnTo>
                <a:close/>
              </a:path>
              <a:path w="76200" h="3030854">
                <a:moveTo>
                  <a:pt x="38100" y="0"/>
                </a:moveTo>
                <a:lnTo>
                  <a:pt x="0" y="76200"/>
                </a:lnTo>
                <a:lnTo>
                  <a:pt x="28193" y="76200"/>
                </a:lnTo>
                <a:lnTo>
                  <a:pt x="28193" y="63500"/>
                </a:lnTo>
                <a:lnTo>
                  <a:pt x="69850" y="63500"/>
                </a:lnTo>
                <a:lnTo>
                  <a:pt x="38100" y="0"/>
                </a:lnTo>
                <a:close/>
              </a:path>
              <a:path w="76200" h="3030854">
                <a:moveTo>
                  <a:pt x="69850" y="63500"/>
                </a:moveTo>
                <a:lnTo>
                  <a:pt x="48005" y="63500"/>
                </a:lnTo>
                <a:lnTo>
                  <a:pt x="48005" y="76200"/>
                </a:lnTo>
                <a:lnTo>
                  <a:pt x="76200" y="76200"/>
                </a:lnTo>
                <a:lnTo>
                  <a:pt x="69850" y="63500"/>
                </a:lnTo>
                <a:close/>
              </a:path>
            </a:pathLst>
          </a:custGeom>
          <a:solidFill>
            <a:srgbClr val="344B5E"/>
          </a:solidFill>
        </p:spPr>
        <p:txBody>
          <a:bodyPr wrap="square" lIns="0" tIns="0" rIns="0" bIns="0" rtlCol="0"/>
          <a:lstStyle/>
          <a:p>
            <a:endParaRPr/>
          </a:p>
        </p:txBody>
      </p:sp>
      <p:sp>
        <p:nvSpPr>
          <p:cNvPr id="18" name="object 18"/>
          <p:cNvSpPr/>
          <p:nvPr/>
        </p:nvSpPr>
        <p:spPr>
          <a:xfrm>
            <a:off x="4442968" y="4759718"/>
            <a:ext cx="6055360" cy="76200"/>
          </a:xfrm>
          <a:custGeom>
            <a:avLst/>
            <a:gdLst/>
            <a:ahLst/>
            <a:cxnLst/>
            <a:rect l="l" t="t" r="r" b="b"/>
            <a:pathLst>
              <a:path w="4541520" h="76200">
                <a:moveTo>
                  <a:pt x="4521430" y="28143"/>
                </a:moveTo>
                <a:lnTo>
                  <a:pt x="4477384" y="28143"/>
                </a:lnTo>
                <a:lnTo>
                  <a:pt x="4477512" y="47955"/>
                </a:lnTo>
                <a:lnTo>
                  <a:pt x="4464797" y="47999"/>
                </a:lnTo>
                <a:lnTo>
                  <a:pt x="4464939" y="76200"/>
                </a:lnTo>
                <a:lnTo>
                  <a:pt x="4541012" y="37833"/>
                </a:lnTo>
                <a:lnTo>
                  <a:pt x="4521430" y="28143"/>
                </a:lnTo>
                <a:close/>
              </a:path>
              <a:path w="4541520" h="76200">
                <a:moveTo>
                  <a:pt x="4464698" y="28187"/>
                </a:moveTo>
                <a:lnTo>
                  <a:pt x="0" y="43853"/>
                </a:lnTo>
                <a:lnTo>
                  <a:pt x="0" y="63665"/>
                </a:lnTo>
                <a:lnTo>
                  <a:pt x="4464797" y="47999"/>
                </a:lnTo>
                <a:lnTo>
                  <a:pt x="4464698" y="28187"/>
                </a:lnTo>
                <a:close/>
              </a:path>
              <a:path w="4541520" h="76200">
                <a:moveTo>
                  <a:pt x="4477384" y="28143"/>
                </a:moveTo>
                <a:lnTo>
                  <a:pt x="4464698" y="28187"/>
                </a:lnTo>
                <a:lnTo>
                  <a:pt x="4464797" y="47999"/>
                </a:lnTo>
                <a:lnTo>
                  <a:pt x="4477512" y="47955"/>
                </a:lnTo>
                <a:lnTo>
                  <a:pt x="4477384" y="28143"/>
                </a:lnTo>
                <a:close/>
              </a:path>
              <a:path w="4541520" h="76200">
                <a:moveTo>
                  <a:pt x="4464558" y="0"/>
                </a:moveTo>
                <a:lnTo>
                  <a:pt x="4464698" y="28187"/>
                </a:lnTo>
                <a:lnTo>
                  <a:pt x="4521430" y="28143"/>
                </a:lnTo>
                <a:lnTo>
                  <a:pt x="4464558" y="0"/>
                </a:lnTo>
                <a:close/>
              </a:path>
            </a:pathLst>
          </a:custGeom>
          <a:solidFill>
            <a:srgbClr val="344B5E"/>
          </a:solidFill>
        </p:spPr>
        <p:txBody>
          <a:bodyPr wrap="square" lIns="0" tIns="0" rIns="0" bIns="0" rtlCol="0"/>
          <a:lstStyle/>
          <a:p>
            <a:endParaRPr/>
          </a:p>
        </p:txBody>
      </p:sp>
      <p:sp>
        <p:nvSpPr>
          <p:cNvPr id="19" name="object 19"/>
          <p:cNvSpPr/>
          <p:nvPr/>
        </p:nvSpPr>
        <p:spPr>
          <a:xfrm>
            <a:off x="7134352" y="4011929"/>
            <a:ext cx="266192" cy="199644"/>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8282433" y="3443477"/>
            <a:ext cx="266191" cy="199644"/>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7325362" y="3160014"/>
            <a:ext cx="266191" cy="199644"/>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7183120" y="2800350"/>
            <a:ext cx="268224" cy="199644"/>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6908802" y="2405635"/>
            <a:ext cx="268223" cy="199643"/>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7636255" y="2036825"/>
            <a:ext cx="266192" cy="199644"/>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8044687" y="2315717"/>
            <a:ext cx="266192" cy="199644"/>
          </a:xfrm>
          <a:prstGeom prst="rect">
            <a:avLst/>
          </a:prstGeom>
          <a:blipFill>
            <a:blip r:embed="rId2" cstate="print"/>
            <a:stretch>
              <a:fillRect/>
            </a:stretch>
          </a:blipFill>
        </p:spPr>
        <p:txBody>
          <a:bodyPr wrap="square" lIns="0" tIns="0" rIns="0" bIns="0" rtlCol="0"/>
          <a:lstStyle/>
          <a:p>
            <a:endParaRPr/>
          </a:p>
        </p:txBody>
      </p:sp>
      <p:sp>
        <p:nvSpPr>
          <p:cNvPr id="26" name="object 26"/>
          <p:cNvSpPr/>
          <p:nvPr/>
        </p:nvSpPr>
        <p:spPr>
          <a:xfrm>
            <a:off x="8272271" y="2797301"/>
            <a:ext cx="266192" cy="199644"/>
          </a:xfrm>
          <a:prstGeom prst="rect">
            <a:avLst/>
          </a:prstGeom>
          <a:blipFill>
            <a:blip r:embed="rId2" cstate="print"/>
            <a:stretch>
              <a:fillRect/>
            </a:stretch>
          </a:blipFill>
        </p:spPr>
        <p:txBody>
          <a:bodyPr wrap="square" lIns="0" tIns="0" rIns="0" bIns="0" rtlCol="0"/>
          <a:lstStyle/>
          <a:p>
            <a:endParaRPr/>
          </a:p>
        </p:txBody>
      </p:sp>
      <p:sp>
        <p:nvSpPr>
          <p:cNvPr id="27" name="object 27"/>
          <p:cNvSpPr/>
          <p:nvPr/>
        </p:nvSpPr>
        <p:spPr>
          <a:xfrm>
            <a:off x="7829297" y="2908554"/>
            <a:ext cx="266191" cy="199644"/>
          </a:xfrm>
          <a:prstGeom prst="rect">
            <a:avLst/>
          </a:prstGeom>
          <a:blipFill>
            <a:blip r:embed="rId2" cstate="print"/>
            <a:stretch>
              <a:fillRect/>
            </a:stretch>
          </a:blipFill>
        </p:spPr>
        <p:txBody>
          <a:bodyPr wrap="square" lIns="0" tIns="0" rIns="0" bIns="0" rtlCol="0"/>
          <a:lstStyle/>
          <a:p>
            <a:endParaRPr/>
          </a:p>
        </p:txBody>
      </p:sp>
      <p:sp>
        <p:nvSpPr>
          <p:cNvPr id="28" name="object 28"/>
          <p:cNvSpPr/>
          <p:nvPr/>
        </p:nvSpPr>
        <p:spPr>
          <a:xfrm>
            <a:off x="8764015" y="2516887"/>
            <a:ext cx="266192" cy="199643"/>
          </a:xfrm>
          <a:prstGeom prst="rect">
            <a:avLst/>
          </a:prstGeom>
          <a:blipFill>
            <a:blip r:embed="rId2" cstate="print"/>
            <a:stretch>
              <a:fillRect/>
            </a:stretch>
          </a:blipFill>
        </p:spPr>
        <p:txBody>
          <a:bodyPr wrap="square" lIns="0" tIns="0" rIns="0" bIns="0" rtlCol="0"/>
          <a:lstStyle/>
          <a:p>
            <a:endParaRPr/>
          </a:p>
        </p:txBody>
      </p:sp>
      <p:sp>
        <p:nvSpPr>
          <p:cNvPr id="29" name="object 29"/>
          <p:cNvSpPr/>
          <p:nvPr/>
        </p:nvSpPr>
        <p:spPr>
          <a:xfrm>
            <a:off x="8359649" y="1907288"/>
            <a:ext cx="266191" cy="199643"/>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9097263" y="2114550"/>
            <a:ext cx="266192" cy="199644"/>
          </a:xfrm>
          <a:prstGeom prst="rect">
            <a:avLst/>
          </a:prstGeom>
          <a:blipFill>
            <a:blip r:embed="rId2" cstate="print"/>
            <a:stretch>
              <a:fillRect/>
            </a:stretch>
          </a:blipFill>
        </p:spPr>
        <p:txBody>
          <a:bodyPr wrap="square" lIns="0" tIns="0" rIns="0" bIns="0" rtlCol="0"/>
          <a:lstStyle/>
          <a:p>
            <a:endParaRPr/>
          </a:p>
        </p:txBody>
      </p:sp>
      <p:sp>
        <p:nvSpPr>
          <p:cNvPr id="31" name="object 31"/>
          <p:cNvSpPr/>
          <p:nvPr/>
        </p:nvSpPr>
        <p:spPr>
          <a:xfrm>
            <a:off x="10170159" y="2320289"/>
            <a:ext cx="266192" cy="199644"/>
          </a:xfrm>
          <a:prstGeom prst="rect">
            <a:avLst/>
          </a:prstGeom>
          <a:blipFill>
            <a:blip r:embed="rId2" cstate="print"/>
            <a:stretch>
              <a:fillRect/>
            </a:stretch>
          </a:blipFill>
        </p:spPr>
        <p:txBody>
          <a:bodyPr wrap="square" lIns="0" tIns="0" rIns="0" bIns="0" rtlCol="0"/>
          <a:lstStyle/>
          <a:p>
            <a:endParaRPr/>
          </a:p>
        </p:txBody>
      </p:sp>
      <p:sp>
        <p:nvSpPr>
          <p:cNvPr id="32" name="object 32"/>
          <p:cNvSpPr/>
          <p:nvPr/>
        </p:nvSpPr>
        <p:spPr>
          <a:xfrm>
            <a:off x="9662159" y="2783585"/>
            <a:ext cx="266192" cy="199644"/>
          </a:xfrm>
          <a:prstGeom prst="rect">
            <a:avLst/>
          </a:prstGeom>
          <a:blipFill>
            <a:blip r:embed="rId2" cstate="print"/>
            <a:stretch>
              <a:fillRect/>
            </a:stretch>
          </a:blipFill>
        </p:spPr>
        <p:txBody>
          <a:bodyPr wrap="square" lIns="0" tIns="0" rIns="0" bIns="0" rtlCol="0"/>
          <a:lstStyle/>
          <a:p>
            <a:endParaRPr/>
          </a:p>
        </p:txBody>
      </p:sp>
      <p:sp>
        <p:nvSpPr>
          <p:cNvPr id="33" name="object 33"/>
          <p:cNvSpPr/>
          <p:nvPr/>
        </p:nvSpPr>
        <p:spPr>
          <a:xfrm>
            <a:off x="9204959" y="3160014"/>
            <a:ext cx="266192" cy="199644"/>
          </a:xfrm>
          <a:prstGeom prst="rect">
            <a:avLst/>
          </a:prstGeom>
          <a:blipFill>
            <a:blip r:embed="rId3" cstate="print"/>
            <a:stretch>
              <a:fillRect/>
            </a:stretch>
          </a:blipFill>
        </p:spPr>
        <p:txBody>
          <a:bodyPr wrap="square" lIns="0" tIns="0" rIns="0" bIns="0" rtlCol="0"/>
          <a:lstStyle/>
          <a:p>
            <a:endParaRPr/>
          </a:p>
        </p:txBody>
      </p:sp>
      <p:sp>
        <p:nvSpPr>
          <p:cNvPr id="34" name="object 34"/>
          <p:cNvSpPr/>
          <p:nvPr/>
        </p:nvSpPr>
        <p:spPr>
          <a:xfrm>
            <a:off x="9836911" y="3327654"/>
            <a:ext cx="266192" cy="199644"/>
          </a:xfrm>
          <a:prstGeom prst="rect">
            <a:avLst/>
          </a:prstGeom>
          <a:blipFill>
            <a:blip r:embed="rId2" cstate="print"/>
            <a:stretch>
              <a:fillRect/>
            </a:stretch>
          </a:blipFill>
        </p:spPr>
        <p:txBody>
          <a:bodyPr wrap="square" lIns="0" tIns="0" rIns="0" bIns="0" rtlCol="0"/>
          <a:lstStyle/>
          <a:p>
            <a:endParaRPr/>
          </a:p>
        </p:txBody>
      </p:sp>
      <p:sp>
        <p:nvSpPr>
          <p:cNvPr id="35" name="object 35"/>
          <p:cNvSpPr/>
          <p:nvPr/>
        </p:nvSpPr>
        <p:spPr>
          <a:xfrm>
            <a:off x="6455665" y="3726942"/>
            <a:ext cx="266191" cy="199644"/>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5970017" y="3449573"/>
            <a:ext cx="266191" cy="199644"/>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6431281" y="3035045"/>
            <a:ext cx="266191" cy="199644"/>
          </a:xfrm>
          <a:prstGeom prst="rect">
            <a:avLst/>
          </a:prstGeom>
          <a:blipFill>
            <a:blip r:embed="rId7" cstate="print"/>
            <a:stretch>
              <a:fillRect/>
            </a:stretch>
          </a:blipFill>
        </p:spPr>
        <p:txBody>
          <a:bodyPr wrap="square" lIns="0" tIns="0" rIns="0" bIns="0" rtlCol="0"/>
          <a:lstStyle/>
          <a:p>
            <a:endParaRPr/>
          </a:p>
        </p:txBody>
      </p:sp>
      <p:sp>
        <p:nvSpPr>
          <p:cNvPr id="38" name="object 38"/>
          <p:cNvSpPr/>
          <p:nvPr/>
        </p:nvSpPr>
        <p:spPr>
          <a:xfrm>
            <a:off x="7307071" y="3601973"/>
            <a:ext cx="266192" cy="199644"/>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7957314" y="3761994"/>
            <a:ext cx="266191" cy="199644"/>
          </a:xfrm>
          <a:prstGeom prst="rect">
            <a:avLst/>
          </a:prstGeom>
          <a:blipFill>
            <a:blip r:embed="rId7" cstate="print"/>
            <a:stretch>
              <a:fillRect/>
            </a:stretch>
          </a:blipFill>
        </p:spPr>
        <p:txBody>
          <a:bodyPr wrap="square" lIns="0" tIns="0" rIns="0" bIns="0" rtlCol="0"/>
          <a:lstStyle/>
          <a:p>
            <a:endParaRPr/>
          </a:p>
        </p:txBody>
      </p:sp>
      <p:sp>
        <p:nvSpPr>
          <p:cNvPr id="40" name="object 40"/>
          <p:cNvSpPr/>
          <p:nvPr/>
        </p:nvSpPr>
        <p:spPr>
          <a:xfrm>
            <a:off x="8709154" y="2993898"/>
            <a:ext cx="266191" cy="199644"/>
          </a:xfrm>
          <a:prstGeom prst="rect">
            <a:avLst/>
          </a:prstGeom>
          <a:blipFill>
            <a:blip r:embed="rId8" cstate="print"/>
            <a:stretch>
              <a:fillRect/>
            </a:stretch>
          </a:blipFill>
        </p:spPr>
        <p:txBody>
          <a:bodyPr wrap="square" lIns="0" tIns="0" rIns="0" bIns="0" rtlCol="0"/>
          <a:lstStyle/>
          <a:p>
            <a:endParaRPr/>
          </a:p>
        </p:txBody>
      </p:sp>
      <p:sp>
        <p:nvSpPr>
          <p:cNvPr id="41" name="object 41"/>
          <p:cNvSpPr/>
          <p:nvPr/>
        </p:nvSpPr>
        <p:spPr>
          <a:xfrm>
            <a:off x="7955281" y="4184141"/>
            <a:ext cx="266191" cy="199644"/>
          </a:xfrm>
          <a:prstGeom prst="rect">
            <a:avLst/>
          </a:prstGeom>
          <a:blipFill>
            <a:blip r:embed="rId6" cstate="print"/>
            <a:stretch>
              <a:fillRect/>
            </a:stretch>
          </a:blipFill>
        </p:spPr>
        <p:txBody>
          <a:bodyPr wrap="square" lIns="0" tIns="0" rIns="0" bIns="0" rtlCol="0"/>
          <a:lstStyle/>
          <a:p>
            <a:endParaRPr/>
          </a:p>
        </p:txBody>
      </p:sp>
      <p:sp>
        <p:nvSpPr>
          <p:cNvPr id="42" name="object 42"/>
          <p:cNvSpPr/>
          <p:nvPr/>
        </p:nvSpPr>
        <p:spPr>
          <a:xfrm>
            <a:off x="7487920" y="4542282"/>
            <a:ext cx="266192" cy="199644"/>
          </a:xfrm>
          <a:prstGeom prst="rect">
            <a:avLst/>
          </a:prstGeom>
          <a:blipFill>
            <a:blip r:embed="rId7" cstate="print"/>
            <a:stretch>
              <a:fillRect/>
            </a:stretch>
          </a:blipFill>
        </p:spPr>
        <p:txBody>
          <a:bodyPr wrap="square" lIns="0" tIns="0" rIns="0" bIns="0" rtlCol="0"/>
          <a:lstStyle/>
          <a:p>
            <a:endParaRPr/>
          </a:p>
        </p:txBody>
      </p:sp>
      <p:sp>
        <p:nvSpPr>
          <p:cNvPr id="43" name="object 43"/>
          <p:cNvSpPr/>
          <p:nvPr/>
        </p:nvSpPr>
        <p:spPr>
          <a:xfrm>
            <a:off x="8316978" y="4534661"/>
            <a:ext cx="268223" cy="199644"/>
          </a:xfrm>
          <a:prstGeom prst="rect">
            <a:avLst/>
          </a:prstGeom>
          <a:blipFill>
            <a:blip r:embed="rId9" cstate="print"/>
            <a:stretch>
              <a:fillRect/>
            </a:stretch>
          </a:blipFill>
        </p:spPr>
        <p:txBody>
          <a:bodyPr wrap="square" lIns="0" tIns="0" rIns="0" bIns="0" rtlCol="0"/>
          <a:lstStyle/>
          <a:p>
            <a:endParaRPr/>
          </a:p>
        </p:txBody>
      </p:sp>
      <p:sp>
        <p:nvSpPr>
          <p:cNvPr id="44" name="object 44"/>
          <p:cNvSpPr/>
          <p:nvPr/>
        </p:nvSpPr>
        <p:spPr>
          <a:xfrm>
            <a:off x="6640578" y="4274058"/>
            <a:ext cx="266191" cy="199644"/>
          </a:xfrm>
          <a:prstGeom prst="rect">
            <a:avLst/>
          </a:prstGeom>
          <a:blipFill>
            <a:blip r:embed="rId7" cstate="print"/>
            <a:stretch>
              <a:fillRect/>
            </a:stretch>
          </a:blipFill>
        </p:spPr>
        <p:txBody>
          <a:bodyPr wrap="square" lIns="0" tIns="0" rIns="0" bIns="0" rtlCol="0"/>
          <a:lstStyle/>
          <a:p>
            <a:endParaRPr/>
          </a:p>
        </p:txBody>
      </p:sp>
      <p:sp>
        <p:nvSpPr>
          <p:cNvPr id="45" name="object 45"/>
          <p:cNvSpPr/>
          <p:nvPr/>
        </p:nvSpPr>
        <p:spPr>
          <a:xfrm>
            <a:off x="6020817" y="4421885"/>
            <a:ext cx="266191" cy="199644"/>
          </a:xfrm>
          <a:prstGeom prst="rect">
            <a:avLst/>
          </a:prstGeom>
          <a:blipFill>
            <a:blip r:embed="rId7" cstate="print"/>
            <a:stretch>
              <a:fillRect/>
            </a:stretch>
          </a:blipFill>
        </p:spPr>
        <p:txBody>
          <a:bodyPr wrap="square" lIns="0" tIns="0" rIns="0" bIns="0" rtlCol="0"/>
          <a:lstStyle/>
          <a:p>
            <a:endParaRPr/>
          </a:p>
        </p:txBody>
      </p:sp>
      <p:sp>
        <p:nvSpPr>
          <p:cNvPr id="46" name="object 46"/>
          <p:cNvSpPr/>
          <p:nvPr/>
        </p:nvSpPr>
        <p:spPr>
          <a:xfrm>
            <a:off x="5372609" y="4310636"/>
            <a:ext cx="266700" cy="200025"/>
          </a:xfrm>
          <a:custGeom>
            <a:avLst/>
            <a:gdLst/>
            <a:ahLst/>
            <a:cxnLst/>
            <a:rect l="l" t="t" r="r" b="b"/>
            <a:pathLst>
              <a:path w="200025" h="200025">
                <a:moveTo>
                  <a:pt x="99822" y="0"/>
                </a:moveTo>
                <a:lnTo>
                  <a:pt x="60971" y="7846"/>
                </a:lnTo>
                <a:lnTo>
                  <a:pt x="29241" y="29241"/>
                </a:lnTo>
                <a:lnTo>
                  <a:pt x="7846" y="60971"/>
                </a:lnTo>
                <a:lnTo>
                  <a:pt x="0" y="99822"/>
                </a:lnTo>
                <a:lnTo>
                  <a:pt x="7846" y="138672"/>
                </a:lnTo>
                <a:lnTo>
                  <a:pt x="29241" y="170402"/>
                </a:lnTo>
                <a:lnTo>
                  <a:pt x="60971" y="191797"/>
                </a:lnTo>
                <a:lnTo>
                  <a:pt x="99822" y="199644"/>
                </a:lnTo>
                <a:lnTo>
                  <a:pt x="138672" y="191797"/>
                </a:lnTo>
                <a:lnTo>
                  <a:pt x="170402" y="170402"/>
                </a:lnTo>
                <a:lnTo>
                  <a:pt x="191797" y="138672"/>
                </a:lnTo>
                <a:lnTo>
                  <a:pt x="199644" y="99822"/>
                </a:lnTo>
                <a:lnTo>
                  <a:pt x="191797" y="60971"/>
                </a:lnTo>
                <a:lnTo>
                  <a:pt x="170402" y="29241"/>
                </a:lnTo>
                <a:lnTo>
                  <a:pt x="138672" y="7846"/>
                </a:lnTo>
                <a:lnTo>
                  <a:pt x="99822" y="0"/>
                </a:lnTo>
                <a:close/>
              </a:path>
            </a:pathLst>
          </a:custGeom>
          <a:solidFill>
            <a:srgbClr val="84ADAC"/>
          </a:solidFill>
        </p:spPr>
        <p:txBody>
          <a:bodyPr wrap="square" lIns="0" tIns="0" rIns="0" bIns="0" rtlCol="0"/>
          <a:lstStyle/>
          <a:p>
            <a:endParaRPr/>
          </a:p>
        </p:txBody>
      </p:sp>
      <p:sp>
        <p:nvSpPr>
          <p:cNvPr id="47" name="object 47"/>
          <p:cNvSpPr/>
          <p:nvPr/>
        </p:nvSpPr>
        <p:spPr>
          <a:xfrm>
            <a:off x="4793487" y="4293870"/>
            <a:ext cx="268224" cy="199644"/>
          </a:xfrm>
          <a:prstGeom prst="rect">
            <a:avLst/>
          </a:prstGeom>
          <a:blipFill>
            <a:blip r:embed="rId9" cstate="print"/>
            <a:stretch>
              <a:fillRect/>
            </a:stretch>
          </a:blipFill>
        </p:spPr>
        <p:txBody>
          <a:bodyPr wrap="square" lIns="0" tIns="0" rIns="0" bIns="0" rtlCol="0"/>
          <a:lstStyle/>
          <a:p>
            <a:endParaRPr/>
          </a:p>
        </p:txBody>
      </p:sp>
      <p:sp>
        <p:nvSpPr>
          <p:cNvPr id="48" name="object 48"/>
          <p:cNvSpPr/>
          <p:nvPr/>
        </p:nvSpPr>
        <p:spPr>
          <a:xfrm>
            <a:off x="5573778" y="3833622"/>
            <a:ext cx="266191" cy="199644"/>
          </a:xfrm>
          <a:prstGeom prst="rect">
            <a:avLst/>
          </a:prstGeom>
          <a:blipFill>
            <a:blip r:embed="rId7" cstate="print"/>
            <a:stretch>
              <a:fillRect/>
            </a:stretch>
          </a:blipFill>
        </p:spPr>
        <p:txBody>
          <a:bodyPr wrap="square" lIns="0" tIns="0" rIns="0" bIns="0" rtlCol="0"/>
          <a:lstStyle/>
          <a:p>
            <a:endParaRPr/>
          </a:p>
        </p:txBody>
      </p:sp>
      <p:sp>
        <p:nvSpPr>
          <p:cNvPr id="49" name="object 49"/>
          <p:cNvSpPr/>
          <p:nvPr/>
        </p:nvSpPr>
        <p:spPr>
          <a:xfrm>
            <a:off x="5262881" y="3446526"/>
            <a:ext cx="266191" cy="199644"/>
          </a:xfrm>
          <a:prstGeom prst="rect">
            <a:avLst/>
          </a:prstGeom>
          <a:blipFill>
            <a:blip r:embed="rId7" cstate="print"/>
            <a:stretch>
              <a:fillRect/>
            </a:stretch>
          </a:blipFill>
        </p:spPr>
        <p:txBody>
          <a:bodyPr wrap="square" lIns="0" tIns="0" rIns="0" bIns="0" rtlCol="0"/>
          <a:lstStyle/>
          <a:p>
            <a:endParaRPr/>
          </a:p>
        </p:txBody>
      </p:sp>
      <p:sp>
        <p:nvSpPr>
          <p:cNvPr id="50" name="object 50"/>
          <p:cNvSpPr/>
          <p:nvPr/>
        </p:nvSpPr>
        <p:spPr>
          <a:xfrm>
            <a:off x="5693665" y="2775966"/>
            <a:ext cx="268223" cy="199644"/>
          </a:xfrm>
          <a:prstGeom prst="rect">
            <a:avLst/>
          </a:prstGeom>
          <a:blipFill>
            <a:blip r:embed="rId9" cstate="print"/>
            <a:stretch>
              <a:fillRect/>
            </a:stretch>
          </a:blipFill>
        </p:spPr>
        <p:txBody>
          <a:bodyPr wrap="square" lIns="0" tIns="0" rIns="0" bIns="0" rtlCol="0"/>
          <a:lstStyle/>
          <a:p>
            <a:endParaRPr/>
          </a:p>
        </p:txBody>
      </p:sp>
      <p:sp>
        <p:nvSpPr>
          <p:cNvPr id="51" name="object 51"/>
          <p:cNvSpPr/>
          <p:nvPr/>
        </p:nvSpPr>
        <p:spPr>
          <a:xfrm>
            <a:off x="4661407" y="3242310"/>
            <a:ext cx="266192" cy="199644"/>
          </a:xfrm>
          <a:prstGeom prst="rect">
            <a:avLst/>
          </a:prstGeom>
          <a:blipFill>
            <a:blip r:embed="rId7" cstate="print"/>
            <a:stretch>
              <a:fillRect/>
            </a:stretch>
          </a:blipFill>
        </p:spPr>
        <p:txBody>
          <a:bodyPr wrap="square" lIns="0" tIns="0" rIns="0" bIns="0" rtlCol="0"/>
          <a:lstStyle/>
          <a:p>
            <a:endParaRPr/>
          </a:p>
        </p:txBody>
      </p:sp>
      <p:sp>
        <p:nvSpPr>
          <p:cNvPr id="52" name="object 52"/>
          <p:cNvSpPr/>
          <p:nvPr/>
        </p:nvSpPr>
        <p:spPr>
          <a:xfrm>
            <a:off x="5128768" y="2394966"/>
            <a:ext cx="266192" cy="199644"/>
          </a:xfrm>
          <a:prstGeom prst="rect">
            <a:avLst/>
          </a:prstGeom>
          <a:blipFill>
            <a:blip r:embed="rId7" cstate="print"/>
            <a:stretch>
              <a:fillRect/>
            </a:stretch>
          </a:blipFill>
        </p:spPr>
        <p:txBody>
          <a:bodyPr wrap="square" lIns="0" tIns="0" rIns="0" bIns="0" rtlCol="0"/>
          <a:lstStyle/>
          <a:p>
            <a:endParaRPr/>
          </a:p>
        </p:txBody>
      </p:sp>
      <p:sp>
        <p:nvSpPr>
          <p:cNvPr id="53" name="object 53"/>
          <p:cNvSpPr/>
          <p:nvPr/>
        </p:nvSpPr>
        <p:spPr>
          <a:xfrm>
            <a:off x="4775200" y="2775966"/>
            <a:ext cx="266192" cy="199644"/>
          </a:xfrm>
          <a:prstGeom prst="rect">
            <a:avLst/>
          </a:prstGeom>
          <a:blipFill>
            <a:blip r:embed="rId7" cstate="print"/>
            <a:stretch>
              <a:fillRect/>
            </a:stretch>
          </a:blipFill>
        </p:spPr>
        <p:txBody>
          <a:bodyPr wrap="square" lIns="0" tIns="0" rIns="0" bIns="0" rtlCol="0"/>
          <a:lstStyle/>
          <a:p>
            <a:endParaRPr/>
          </a:p>
        </p:txBody>
      </p:sp>
      <p:sp>
        <p:nvSpPr>
          <p:cNvPr id="54" name="object 54"/>
          <p:cNvSpPr/>
          <p:nvPr/>
        </p:nvSpPr>
        <p:spPr>
          <a:xfrm>
            <a:off x="4712207" y="2120648"/>
            <a:ext cx="266192" cy="199643"/>
          </a:xfrm>
          <a:prstGeom prst="rect">
            <a:avLst/>
          </a:prstGeom>
          <a:blipFill>
            <a:blip r:embed="rId7" cstate="print"/>
            <a:stretch>
              <a:fillRect/>
            </a:stretch>
          </a:blipFill>
        </p:spPr>
        <p:txBody>
          <a:bodyPr wrap="square" lIns="0" tIns="0" rIns="0" bIns="0" rtlCol="0"/>
          <a:lstStyle/>
          <a:p>
            <a:endParaRPr/>
          </a:p>
        </p:txBody>
      </p:sp>
      <p:sp>
        <p:nvSpPr>
          <p:cNvPr id="55" name="object 55"/>
          <p:cNvSpPr/>
          <p:nvPr/>
        </p:nvSpPr>
        <p:spPr>
          <a:xfrm>
            <a:off x="5262881" y="2993898"/>
            <a:ext cx="266191" cy="199644"/>
          </a:xfrm>
          <a:prstGeom prst="rect">
            <a:avLst/>
          </a:prstGeom>
          <a:blipFill>
            <a:blip r:embed="rId7" cstate="print"/>
            <a:stretch>
              <a:fillRect/>
            </a:stretch>
          </a:blipFill>
        </p:spPr>
        <p:txBody>
          <a:bodyPr wrap="square" lIns="0" tIns="0" rIns="0" bIns="0" rtlCol="0"/>
          <a:lstStyle/>
          <a:p>
            <a:endParaRPr/>
          </a:p>
        </p:txBody>
      </p:sp>
      <p:sp>
        <p:nvSpPr>
          <p:cNvPr id="56" name="object 56"/>
          <p:cNvSpPr/>
          <p:nvPr/>
        </p:nvSpPr>
        <p:spPr>
          <a:xfrm>
            <a:off x="4748784" y="3761994"/>
            <a:ext cx="266192" cy="199644"/>
          </a:xfrm>
          <a:prstGeom prst="rect">
            <a:avLst/>
          </a:prstGeom>
          <a:blipFill>
            <a:blip r:embed="rId7" cstate="print"/>
            <a:stretch>
              <a:fillRect/>
            </a:stretch>
          </a:blipFill>
        </p:spPr>
        <p:txBody>
          <a:bodyPr wrap="square" lIns="0" tIns="0" rIns="0" bIns="0" rtlCol="0"/>
          <a:lstStyle/>
          <a:p>
            <a:endParaRPr/>
          </a:p>
        </p:txBody>
      </p:sp>
      <p:sp>
        <p:nvSpPr>
          <p:cNvPr id="57" name="object 57"/>
          <p:cNvSpPr/>
          <p:nvPr/>
        </p:nvSpPr>
        <p:spPr>
          <a:xfrm>
            <a:off x="5161281" y="4016501"/>
            <a:ext cx="266191" cy="199644"/>
          </a:xfrm>
          <a:prstGeom prst="rect">
            <a:avLst/>
          </a:prstGeom>
          <a:blipFill>
            <a:blip r:embed="rId7" cstate="print"/>
            <a:stretch>
              <a:fillRect/>
            </a:stretch>
          </a:blipFill>
        </p:spPr>
        <p:txBody>
          <a:bodyPr wrap="square" lIns="0" tIns="0" rIns="0" bIns="0" rtlCol="0"/>
          <a:lstStyle/>
          <a:p>
            <a:endParaRPr/>
          </a:p>
        </p:txBody>
      </p:sp>
      <p:sp>
        <p:nvSpPr>
          <p:cNvPr id="58" name="object 58"/>
          <p:cNvSpPr/>
          <p:nvPr/>
        </p:nvSpPr>
        <p:spPr>
          <a:xfrm>
            <a:off x="5573778" y="2366012"/>
            <a:ext cx="266191" cy="199643"/>
          </a:xfrm>
          <a:prstGeom prst="rect">
            <a:avLst/>
          </a:prstGeom>
          <a:blipFill>
            <a:blip r:embed="rId7" cstate="print"/>
            <a:stretch>
              <a:fillRect/>
            </a:stretch>
          </a:blipFill>
        </p:spPr>
        <p:txBody>
          <a:bodyPr wrap="square" lIns="0" tIns="0" rIns="0" bIns="0" rtlCol="0"/>
          <a:lstStyle/>
          <a:p>
            <a:endParaRPr/>
          </a:p>
        </p:txBody>
      </p:sp>
      <p:sp>
        <p:nvSpPr>
          <p:cNvPr id="59" name="object 59"/>
          <p:cNvSpPr/>
          <p:nvPr/>
        </p:nvSpPr>
        <p:spPr>
          <a:xfrm>
            <a:off x="5669281" y="3158489"/>
            <a:ext cx="266191" cy="199644"/>
          </a:xfrm>
          <a:prstGeom prst="rect">
            <a:avLst/>
          </a:prstGeom>
          <a:blipFill>
            <a:blip r:embed="rId7" cstate="print"/>
            <a:stretch>
              <a:fillRect/>
            </a:stretch>
          </a:blipFill>
        </p:spPr>
        <p:txBody>
          <a:bodyPr wrap="square" lIns="0" tIns="0" rIns="0" bIns="0" rtlCol="0"/>
          <a:lstStyle/>
          <a:p>
            <a:endParaRPr/>
          </a:p>
        </p:txBody>
      </p:sp>
      <p:sp>
        <p:nvSpPr>
          <p:cNvPr id="60" name="object 60"/>
          <p:cNvSpPr/>
          <p:nvPr/>
        </p:nvSpPr>
        <p:spPr>
          <a:xfrm>
            <a:off x="5970017" y="4007357"/>
            <a:ext cx="266191" cy="199644"/>
          </a:xfrm>
          <a:prstGeom prst="rect">
            <a:avLst/>
          </a:prstGeom>
          <a:blipFill>
            <a:blip r:embed="rId7" cstate="print"/>
            <a:stretch>
              <a:fillRect/>
            </a:stretch>
          </a:blipFill>
        </p:spPr>
        <p:txBody>
          <a:bodyPr wrap="square" lIns="0" tIns="0" rIns="0" bIns="0" rtlCol="0"/>
          <a:lstStyle/>
          <a:p>
            <a:endParaRPr/>
          </a:p>
        </p:txBody>
      </p:sp>
      <p:sp>
        <p:nvSpPr>
          <p:cNvPr id="61" name="object 61"/>
          <p:cNvSpPr/>
          <p:nvPr/>
        </p:nvSpPr>
        <p:spPr>
          <a:xfrm>
            <a:off x="5094225" y="4516375"/>
            <a:ext cx="266700" cy="201295"/>
          </a:xfrm>
          <a:custGeom>
            <a:avLst/>
            <a:gdLst/>
            <a:ahLst/>
            <a:cxnLst/>
            <a:rect l="l" t="t" r="r" b="b"/>
            <a:pathLst>
              <a:path w="200025" h="201295">
                <a:moveTo>
                  <a:pt x="99822" y="0"/>
                </a:moveTo>
                <a:lnTo>
                  <a:pt x="60971" y="7911"/>
                </a:lnTo>
                <a:lnTo>
                  <a:pt x="29241" y="29479"/>
                </a:lnTo>
                <a:lnTo>
                  <a:pt x="7846" y="61454"/>
                </a:lnTo>
                <a:lnTo>
                  <a:pt x="0" y="100584"/>
                </a:lnTo>
                <a:lnTo>
                  <a:pt x="7846" y="139713"/>
                </a:lnTo>
                <a:lnTo>
                  <a:pt x="29241" y="171688"/>
                </a:lnTo>
                <a:lnTo>
                  <a:pt x="60971" y="193256"/>
                </a:lnTo>
                <a:lnTo>
                  <a:pt x="99822" y="201167"/>
                </a:lnTo>
                <a:lnTo>
                  <a:pt x="138672" y="193256"/>
                </a:lnTo>
                <a:lnTo>
                  <a:pt x="170402" y="171688"/>
                </a:lnTo>
                <a:lnTo>
                  <a:pt x="191797" y="139713"/>
                </a:lnTo>
                <a:lnTo>
                  <a:pt x="199644" y="100584"/>
                </a:lnTo>
                <a:lnTo>
                  <a:pt x="191797" y="61454"/>
                </a:lnTo>
                <a:lnTo>
                  <a:pt x="170402" y="29479"/>
                </a:lnTo>
                <a:lnTo>
                  <a:pt x="138672" y="7911"/>
                </a:lnTo>
                <a:lnTo>
                  <a:pt x="99822" y="0"/>
                </a:lnTo>
                <a:close/>
              </a:path>
            </a:pathLst>
          </a:custGeom>
          <a:solidFill>
            <a:srgbClr val="84ADAC"/>
          </a:solidFill>
        </p:spPr>
        <p:txBody>
          <a:bodyPr wrap="square" lIns="0" tIns="0" rIns="0" bIns="0" rtlCol="0"/>
          <a:lstStyle/>
          <a:p>
            <a:endParaRPr/>
          </a:p>
        </p:txBody>
      </p:sp>
      <p:sp>
        <p:nvSpPr>
          <p:cNvPr id="62" name="object 62"/>
          <p:cNvSpPr/>
          <p:nvPr/>
        </p:nvSpPr>
        <p:spPr>
          <a:xfrm>
            <a:off x="6431281" y="3353561"/>
            <a:ext cx="266191" cy="199644"/>
          </a:xfrm>
          <a:prstGeom prst="rect">
            <a:avLst/>
          </a:prstGeom>
          <a:blipFill>
            <a:blip r:embed="rId7" cstate="print"/>
            <a:stretch>
              <a:fillRect/>
            </a:stretch>
          </a:blipFill>
        </p:spPr>
        <p:txBody>
          <a:bodyPr wrap="square" lIns="0" tIns="0" rIns="0" bIns="0" rtlCol="0"/>
          <a:lstStyle/>
          <a:p>
            <a:endParaRPr/>
          </a:p>
        </p:txBody>
      </p:sp>
      <p:sp>
        <p:nvSpPr>
          <p:cNvPr id="63" name="object 63"/>
          <p:cNvSpPr/>
          <p:nvPr/>
        </p:nvSpPr>
        <p:spPr>
          <a:xfrm>
            <a:off x="6030978" y="3013710"/>
            <a:ext cx="266191" cy="199644"/>
          </a:xfrm>
          <a:prstGeom prst="rect">
            <a:avLst/>
          </a:prstGeom>
          <a:blipFill>
            <a:blip r:embed="rId7" cstate="print"/>
            <a:stretch>
              <a:fillRect/>
            </a:stretch>
          </a:blipFill>
        </p:spPr>
        <p:txBody>
          <a:bodyPr wrap="square" lIns="0" tIns="0" rIns="0" bIns="0" rtlCol="0"/>
          <a:lstStyle/>
          <a:p>
            <a:endParaRPr/>
          </a:p>
        </p:txBody>
      </p:sp>
      <p:sp>
        <p:nvSpPr>
          <p:cNvPr id="64" name="object 64"/>
          <p:cNvSpPr/>
          <p:nvPr/>
        </p:nvSpPr>
        <p:spPr>
          <a:xfrm>
            <a:off x="8885936" y="4525517"/>
            <a:ext cx="266192" cy="201168"/>
          </a:xfrm>
          <a:prstGeom prst="rect">
            <a:avLst/>
          </a:prstGeom>
          <a:blipFill>
            <a:blip r:embed="rId10" cstate="print"/>
            <a:stretch>
              <a:fillRect/>
            </a:stretch>
          </a:blipFill>
        </p:spPr>
        <p:txBody>
          <a:bodyPr wrap="square" lIns="0" tIns="0" rIns="0" bIns="0" rtlCol="0"/>
          <a:lstStyle/>
          <a:p>
            <a:endParaRPr/>
          </a:p>
        </p:txBody>
      </p:sp>
      <p:sp>
        <p:nvSpPr>
          <p:cNvPr id="65" name="object 65"/>
          <p:cNvSpPr/>
          <p:nvPr/>
        </p:nvSpPr>
        <p:spPr>
          <a:xfrm>
            <a:off x="8436863" y="4174997"/>
            <a:ext cx="266192" cy="199644"/>
          </a:xfrm>
          <a:prstGeom prst="rect">
            <a:avLst/>
          </a:prstGeom>
          <a:blipFill>
            <a:blip r:embed="rId7" cstate="print"/>
            <a:stretch>
              <a:fillRect/>
            </a:stretch>
          </a:blipFill>
        </p:spPr>
        <p:txBody>
          <a:bodyPr wrap="square" lIns="0" tIns="0" rIns="0" bIns="0" rtlCol="0"/>
          <a:lstStyle/>
          <a:p>
            <a:endParaRPr/>
          </a:p>
        </p:txBody>
      </p:sp>
      <p:sp>
        <p:nvSpPr>
          <p:cNvPr id="66" name="object 66"/>
          <p:cNvSpPr/>
          <p:nvPr/>
        </p:nvSpPr>
        <p:spPr>
          <a:xfrm>
            <a:off x="9558527" y="4516373"/>
            <a:ext cx="266192" cy="199644"/>
          </a:xfrm>
          <a:prstGeom prst="rect">
            <a:avLst/>
          </a:prstGeom>
          <a:blipFill>
            <a:blip r:embed="rId7" cstate="print"/>
            <a:stretch>
              <a:fillRect/>
            </a:stretch>
          </a:blipFill>
        </p:spPr>
        <p:txBody>
          <a:bodyPr wrap="square" lIns="0" tIns="0" rIns="0" bIns="0" rtlCol="0"/>
          <a:lstStyle/>
          <a:p>
            <a:endParaRPr/>
          </a:p>
        </p:txBody>
      </p:sp>
      <p:sp>
        <p:nvSpPr>
          <p:cNvPr id="67" name="object 67"/>
          <p:cNvSpPr/>
          <p:nvPr/>
        </p:nvSpPr>
        <p:spPr>
          <a:xfrm>
            <a:off x="6884415" y="3873247"/>
            <a:ext cx="291253" cy="268605"/>
          </a:xfrm>
          <a:custGeom>
            <a:avLst/>
            <a:gdLst/>
            <a:ahLst/>
            <a:cxnLst/>
            <a:rect l="l" t="t" r="r" b="b"/>
            <a:pathLst>
              <a:path w="218439" h="268604">
                <a:moveTo>
                  <a:pt x="108965" y="0"/>
                </a:moveTo>
                <a:lnTo>
                  <a:pt x="0" y="134112"/>
                </a:lnTo>
                <a:lnTo>
                  <a:pt x="108965" y="268224"/>
                </a:lnTo>
                <a:lnTo>
                  <a:pt x="217932" y="134112"/>
                </a:lnTo>
                <a:lnTo>
                  <a:pt x="108965" y="0"/>
                </a:lnTo>
                <a:close/>
              </a:path>
            </a:pathLst>
          </a:custGeom>
          <a:solidFill>
            <a:srgbClr val="FFC000"/>
          </a:solidFill>
        </p:spPr>
        <p:txBody>
          <a:bodyPr wrap="square" lIns="0" tIns="0" rIns="0" bIns="0" rtlCol="0"/>
          <a:lstStyle/>
          <a:p>
            <a:endParaRPr/>
          </a:p>
        </p:txBody>
      </p:sp>
      <p:sp>
        <p:nvSpPr>
          <p:cNvPr id="68" name="object 68"/>
          <p:cNvSpPr/>
          <p:nvPr/>
        </p:nvSpPr>
        <p:spPr>
          <a:xfrm>
            <a:off x="6884415" y="3873247"/>
            <a:ext cx="291253" cy="268605"/>
          </a:xfrm>
          <a:custGeom>
            <a:avLst/>
            <a:gdLst/>
            <a:ahLst/>
            <a:cxnLst/>
            <a:rect l="l" t="t" r="r" b="b"/>
            <a:pathLst>
              <a:path w="218439" h="268604">
                <a:moveTo>
                  <a:pt x="0" y="134112"/>
                </a:moveTo>
                <a:lnTo>
                  <a:pt x="108965" y="0"/>
                </a:lnTo>
                <a:lnTo>
                  <a:pt x="217932" y="134112"/>
                </a:lnTo>
                <a:lnTo>
                  <a:pt x="108965" y="268224"/>
                </a:lnTo>
                <a:lnTo>
                  <a:pt x="0" y="134112"/>
                </a:lnTo>
                <a:close/>
              </a:path>
            </a:pathLst>
          </a:custGeom>
          <a:ln w="12192">
            <a:solidFill>
              <a:srgbClr val="D0692F"/>
            </a:solidFill>
          </a:ln>
        </p:spPr>
        <p:txBody>
          <a:bodyPr wrap="square" lIns="0" tIns="0" rIns="0" bIns="0" rtlCol="0"/>
          <a:lstStyle/>
          <a:p>
            <a:endParaRPr/>
          </a:p>
        </p:txBody>
      </p:sp>
      <p:sp>
        <p:nvSpPr>
          <p:cNvPr id="71" name="标题 70">
            <a:extLst>
              <a:ext uri="{FF2B5EF4-FFF2-40B4-BE49-F238E27FC236}">
                <a16:creationId xmlns:a16="http://schemas.microsoft.com/office/drawing/2014/main" xmlns="" id="{5FCE67FB-9C3E-4FB8-86C2-4F08F71865F3}"/>
              </a:ext>
            </a:extLst>
          </p:cNvPr>
          <p:cNvSpPr>
            <a:spLocks noGrp="1"/>
          </p:cNvSpPr>
          <p:nvPr>
            <p:ph type="title"/>
          </p:nvPr>
        </p:nvSpPr>
        <p:spPr/>
        <p:txBody>
          <a:bodyPr/>
          <a:lstStyle/>
          <a:p>
            <a:r>
              <a:rPr lang="en-US" altLang="zh-CN" dirty="0"/>
              <a:t>K</a:t>
            </a:r>
            <a:r>
              <a:rPr lang="zh-CN" altLang="en-US" dirty="0"/>
              <a:t>近邻模型需要选择</a:t>
            </a:r>
          </a:p>
        </p:txBody>
      </p:sp>
      <p:sp>
        <p:nvSpPr>
          <p:cNvPr id="72" name="object 13">
            <a:extLst>
              <a:ext uri="{FF2B5EF4-FFF2-40B4-BE49-F238E27FC236}">
                <a16:creationId xmlns:a16="http://schemas.microsoft.com/office/drawing/2014/main" xmlns="" id="{3CA213F1-214B-4F80-91A7-FB22C54C3491}"/>
              </a:ext>
            </a:extLst>
          </p:cNvPr>
          <p:cNvSpPr txBox="1"/>
          <p:nvPr/>
        </p:nvSpPr>
        <p:spPr>
          <a:xfrm>
            <a:off x="3308266" y="2950720"/>
            <a:ext cx="1052407" cy="493395"/>
          </a:xfrm>
          <a:prstGeom prst="rect">
            <a:avLst/>
          </a:prstGeom>
        </p:spPr>
        <p:txBody>
          <a:bodyPr vert="horz" wrap="square" lIns="0" tIns="12700" rIns="0" bIns="0" rtlCol="0">
            <a:spAutoFit/>
          </a:bodyPr>
          <a:lstStyle/>
          <a:p>
            <a:pPr marR="5080" algn="r">
              <a:spcBef>
                <a:spcPts val="100"/>
              </a:spcBef>
            </a:pPr>
            <a:r>
              <a:rPr sz="1400" spc="-5" dirty="0">
                <a:solidFill>
                  <a:srgbClr val="344B5E"/>
                </a:solidFill>
                <a:latin typeface="Arial"/>
                <a:cs typeface="Arial"/>
              </a:rPr>
              <a:t>40</a:t>
            </a:r>
            <a:endParaRPr sz="1400" dirty="0">
              <a:latin typeface="Arial"/>
              <a:cs typeface="Arial"/>
            </a:endParaRPr>
          </a:p>
          <a:p>
            <a:pPr marL="12700">
              <a:spcBef>
                <a:spcPts val="80"/>
              </a:spcBef>
            </a:pPr>
            <a:r>
              <a:rPr sz="1600" b="1" spc="-20" dirty="0">
                <a:solidFill>
                  <a:srgbClr val="344B5E"/>
                </a:solidFill>
                <a:latin typeface="Arial"/>
                <a:cs typeface="Arial"/>
              </a:rPr>
              <a:t>Age</a:t>
            </a:r>
            <a:endParaRPr sz="1600" dirty="0">
              <a:latin typeface="Arial"/>
              <a:cs typeface="Arial"/>
            </a:endParaRPr>
          </a:p>
        </p:txBody>
      </p:sp>
    </p:spTree>
    <p:extLst>
      <p:ext uri="{BB962C8B-B14F-4D97-AF65-F5344CB8AC3E}">
        <p14:creationId xmlns:p14="http://schemas.microsoft.com/office/powerpoint/2010/main" val="2679367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nvGrpSpPr>
        <p:grpSpPr>
          <a:xfrm>
            <a:off x="2080021"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smtClean="0">
                  <a:solidFill>
                    <a:srgbClr val="009999"/>
                  </a:solidFill>
                  <a:latin typeface="Century Gothic" panose="020B0502020202020204" pitchFamily="34" charset="0"/>
                  <a:cs typeface="+mn-ea"/>
                  <a:sym typeface="+mn-lt"/>
                </a:rPr>
                <a:t>02</a:t>
              </a:r>
              <a:endParaRPr lang="zh-CN" altLang="en-US" sz="4000" kern="0" dirty="0">
                <a:solidFill>
                  <a:srgbClr val="009999"/>
                </a:solidFill>
                <a:latin typeface="Century Gothic" panose="020B0502020202020204" pitchFamily="34" charset="0"/>
                <a:cs typeface="+mn-ea"/>
                <a:sym typeface="+mn-lt"/>
              </a:endParaRPr>
            </a:p>
          </p:txBody>
        </p:sp>
      </p:grpSp>
      <p:grpSp>
        <p:nvGrpSpPr>
          <p:cNvPr id="6" name="组合 5"/>
          <p:cNvGrpSpPr>
            <a:grpSpLocks noChangeAspect="1"/>
          </p:cNvGrpSpPr>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nvSpPr>
        <p:spPr>
          <a:xfrm>
            <a:off x="4617683" y="2473182"/>
            <a:ext cx="7285969" cy="1107996"/>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r>
              <a:rPr lang="en-US" altLang="zh-CN" sz="6600" dirty="0" smtClean="0">
                <a:solidFill>
                  <a:srgbClr val="009999"/>
                </a:solidFill>
                <a:latin typeface="Noto Sans S Chinese Medium" panose="020B0600000000000000" pitchFamily="34" charset="-122"/>
                <a:ea typeface="Noto Sans S Chinese Medium" panose="020B0600000000000000" pitchFamily="34" charset="-122"/>
              </a:rPr>
              <a:t>KNN</a:t>
            </a:r>
            <a:r>
              <a:rPr lang="zh-CN" altLang="en-US" sz="6600" dirty="0" smtClean="0">
                <a:solidFill>
                  <a:srgbClr val="009999"/>
                </a:solidFill>
                <a:latin typeface="Noto Sans S Chinese Medium" panose="020B0600000000000000" pitchFamily="34" charset="-122"/>
                <a:ea typeface="Noto Sans S Chinese Medium" panose="020B0600000000000000" pitchFamily="34" charset="-122"/>
              </a:rPr>
              <a:t>算法关键问题</a:t>
            </a:r>
            <a:endParaRPr lang="zh-CN" altLang="en-US" sz="6600" dirty="0">
              <a:solidFill>
                <a:srgbClr val="009999"/>
              </a:solidFill>
              <a:latin typeface="Noto Sans S Chinese Medium" panose="020B0600000000000000" pitchFamily="34" charset="-122"/>
              <a:ea typeface="Noto Sans S Chinese Medium" panose="020B0600000000000000" pitchFamily="34" charset="-122"/>
            </a:endParaRPr>
          </a:p>
        </p:txBody>
      </p:sp>
      <p:sp>
        <p:nvSpPr>
          <p:cNvPr id="23" name="矩形 22"/>
          <p:cNvSpPr>
            <a:spLocks noChangeAspect="1"/>
          </p:cNvSpPr>
          <p:nvPr>
            <p:custDataLst>
              <p:tags r:id="rId1"/>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03793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
          <p:cNvSpPr>
            <a:spLocks noGrp="1"/>
          </p:cNvSpPr>
          <p:nvPr>
            <p:ph type="title"/>
          </p:nvPr>
        </p:nvSpPr>
        <p:spPr>
          <a:xfrm>
            <a:off x="295526" y="444704"/>
            <a:ext cx="9144001" cy="440147"/>
          </a:xfrm>
        </p:spPr>
        <p:txBody>
          <a:bodyPr/>
          <a:lstStyle/>
          <a:p>
            <a:r>
              <a:rPr kumimoji="1" lang="en-US" altLang="zh-CN" dirty="0" smtClean="0">
                <a:solidFill>
                  <a:schemeClr val="accent1">
                    <a:lumMod val="75000"/>
                  </a:schemeClr>
                </a:solidFill>
                <a:latin typeface="Times New Roman" panose="02020603050405020304" pitchFamily="18" charset="0"/>
                <a:cs typeface="Times New Roman" panose="02020603050405020304" pitchFamily="18" charset="0"/>
              </a:rPr>
              <a:t>1</a:t>
            </a:r>
            <a:r>
              <a:rPr kumimoji="1" lang="zh-CN" altLang="en-US" dirty="0" smtClean="0">
                <a:solidFill>
                  <a:schemeClr val="accent1">
                    <a:lumMod val="75000"/>
                  </a:schemeClr>
                </a:solidFill>
                <a:latin typeface="Times New Roman" panose="02020603050405020304" pitchFamily="18" charset="0"/>
                <a:cs typeface="Times New Roman" panose="02020603050405020304" pitchFamily="18" charset="0"/>
              </a:rPr>
              <a:t>、相似性</a:t>
            </a:r>
            <a:r>
              <a:rPr kumimoji="1" lang="zh-CN" altLang="en-US" dirty="0" smtClean="0">
                <a:solidFill>
                  <a:schemeClr val="accent1">
                    <a:lumMod val="75000"/>
                  </a:schemeClr>
                </a:solidFill>
                <a:latin typeface="Times New Roman" panose="02020603050405020304" pitchFamily="18" charset="0"/>
                <a:cs typeface="Times New Roman" panose="02020603050405020304" pitchFamily="18" charset="0"/>
              </a:rPr>
              <a:t>度量</a:t>
            </a:r>
            <a:r>
              <a:rPr kumimoji="1" lang="en-US" altLang="zh-CN" dirty="0" smtClean="0">
                <a:solidFill>
                  <a:schemeClr val="accent1">
                    <a:lumMod val="75000"/>
                  </a:schemeClr>
                </a:solidFill>
                <a:latin typeface="Times New Roman" panose="02020603050405020304" pitchFamily="18" charset="0"/>
                <a:cs typeface="Times New Roman" panose="02020603050405020304" pitchFamily="18" charset="0"/>
              </a:rPr>
              <a:t>——</a:t>
            </a:r>
            <a:r>
              <a:rPr kumimoji="1" lang="zh-CN" altLang="en-US" dirty="0" smtClean="0">
                <a:solidFill>
                  <a:schemeClr val="accent1">
                    <a:lumMod val="75000"/>
                  </a:schemeClr>
                </a:solidFill>
                <a:latin typeface="Times New Roman" panose="02020603050405020304" pitchFamily="18" charset="0"/>
                <a:cs typeface="Times New Roman" panose="02020603050405020304" pitchFamily="18" charset="0"/>
              </a:rPr>
              <a:t>欧氏距离</a:t>
            </a:r>
            <a:endParaRPr kumimoji="1" lang="zh-CN" altLang="en-US"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cstate="print"/>
          <a:stretch>
            <a:fillRect/>
          </a:stretch>
        </p:blipFill>
        <p:spPr>
          <a:xfrm>
            <a:off x="1565793" y="1475509"/>
            <a:ext cx="9082126" cy="4545485"/>
          </a:xfrm>
          <a:prstGeom prst="rect">
            <a:avLst/>
          </a:prstGeom>
        </p:spPr>
      </p:pic>
    </p:spTree>
    <p:extLst>
      <p:ext uri="{BB962C8B-B14F-4D97-AF65-F5344CB8AC3E}">
        <p14:creationId xmlns:p14="http://schemas.microsoft.com/office/powerpoint/2010/main" val="3348812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7168" y="280512"/>
            <a:ext cx="4963218" cy="523220"/>
          </a:xfrm>
          <a:prstGeom prst="rect">
            <a:avLst/>
          </a:prstGeom>
        </p:spPr>
        <p:txBody>
          <a:bodyPr wrap="none">
            <a:spAutoFit/>
          </a:bodyPr>
          <a:lstStyle/>
          <a:p>
            <a:r>
              <a:rPr lang="zh-CN" altLang="en-US" sz="2800" b="1" dirty="0" smtClean="0"/>
              <a:t>欧式</a:t>
            </a:r>
            <a:r>
              <a:rPr lang="zh-CN" altLang="en-US" sz="2800" b="1" dirty="0"/>
              <a:t>距离（</a:t>
            </a:r>
            <a:r>
              <a:rPr lang="en-US" altLang="zh-CN" sz="2800" b="1" dirty="0"/>
              <a:t>Euclidean distance</a:t>
            </a:r>
            <a:r>
              <a:rPr lang="zh-CN" altLang="en-US" sz="2800" b="1" dirty="0" smtClean="0"/>
              <a:t>）</a:t>
            </a:r>
            <a:endParaRPr lang="en-US" altLang="zh-CN" sz="2800" b="1" dirty="0" smtClean="0"/>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5380" y="1974307"/>
            <a:ext cx="3949700" cy="2771775"/>
          </a:xfrm>
          <a:prstGeom prst="rect">
            <a:avLst/>
          </a:prstGeom>
          <a:noFill/>
          <a:ln>
            <a:noFill/>
          </a:ln>
        </p:spPr>
      </p:pic>
      <p:sp>
        <p:nvSpPr>
          <p:cNvPr id="3" name="文本框 2"/>
          <p:cNvSpPr txBox="1"/>
          <p:nvPr/>
        </p:nvSpPr>
        <p:spPr>
          <a:xfrm>
            <a:off x="704314" y="2770989"/>
            <a:ext cx="5681921" cy="646331"/>
          </a:xfrm>
          <a:prstGeom prst="rect">
            <a:avLst/>
          </a:prstGeom>
          <a:noFill/>
        </p:spPr>
        <p:txBody>
          <a:bodyPr wrap="square" rtlCol="0">
            <a:spAutoFit/>
          </a:bodyPr>
          <a:lstStyle/>
          <a:p>
            <a:r>
              <a:rPr lang="zh-CN" altLang="en-US" dirty="0" smtClean="0"/>
              <a:t>右</a:t>
            </a:r>
            <a:r>
              <a:rPr lang="zh-CN" altLang="zh-CN" dirty="0" smtClean="0"/>
              <a:t>图</a:t>
            </a:r>
            <a:r>
              <a:rPr lang="en-US" altLang="zh-CN" dirty="0" smtClean="0"/>
              <a:t> </a:t>
            </a:r>
            <a:r>
              <a:rPr lang="zh-CN" altLang="zh-CN" dirty="0"/>
              <a:t>二维空间中，两个点之间的欧式距离等于直角三角形斜边的长度。</a:t>
            </a:r>
            <a:endParaRPr lang="zh-CN" altLang="en-US" dirty="0"/>
          </a:p>
        </p:txBody>
      </p:sp>
    </p:spTree>
    <p:extLst>
      <p:ext uri="{BB962C8B-B14F-4D97-AF65-F5344CB8AC3E}">
        <p14:creationId xmlns:p14="http://schemas.microsoft.com/office/powerpoint/2010/main" val="4162966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stretch>
            <a:fillRect/>
          </a:stretch>
        </p:blipFill>
        <p:spPr>
          <a:xfrm>
            <a:off x="1024991" y="1170878"/>
            <a:ext cx="10326949" cy="5248488"/>
          </a:xfrm>
          <a:prstGeom prst="rect">
            <a:avLst/>
          </a:prstGeom>
        </p:spPr>
      </p:pic>
      <p:sp>
        <p:nvSpPr>
          <p:cNvPr id="7" name="矩形 6"/>
          <p:cNvSpPr/>
          <p:nvPr/>
        </p:nvSpPr>
        <p:spPr>
          <a:xfrm>
            <a:off x="297168" y="280512"/>
            <a:ext cx="2698175" cy="523220"/>
          </a:xfrm>
          <a:prstGeom prst="rect">
            <a:avLst/>
          </a:prstGeom>
        </p:spPr>
        <p:txBody>
          <a:bodyPr wrap="none">
            <a:spAutoFit/>
          </a:bodyPr>
          <a:lstStyle/>
          <a:p>
            <a:r>
              <a:rPr lang="zh-CN" altLang="en-US" sz="2800" b="1" dirty="0" smtClean="0"/>
              <a:t>相似性度量实例</a:t>
            </a:r>
            <a:endParaRPr lang="en-US" altLang="zh-CN" sz="2800" b="1" dirty="0" smtClean="0"/>
          </a:p>
        </p:txBody>
      </p:sp>
    </p:spTree>
    <p:extLst>
      <p:ext uri="{BB962C8B-B14F-4D97-AF65-F5344CB8AC3E}">
        <p14:creationId xmlns:p14="http://schemas.microsoft.com/office/powerpoint/2010/main" val="2381054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
          <p:cNvSpPr>
            <a:spLocks noGrp="1"/>
          </p:cNvSpPr>
          <p:nvPr>
            <p:ph type="title"/>
          </p:nvPr>
        </p:nvSpPr>
        <p:spPr>
          <a:xfrm>
            <a:off x="295526" y="444704"/>
            <a:ext cx="9144001" cy="440147"/>
          </a:xfrm>
        </p:spPr>
        <p:txBody>
          <a:bodyPr/>
          <a:lstStyle/>
          <a:p>
            <a:r>
              <a:rPr kumimoji="1" lang="en-US" altLang="zh-CN" dirty="0" smtClean="0">
                <a:solidFill>
                  <a:schemeClr val="accent1">
                    <a:lumMod val="75000"/>
                  </a:schemeClr>
                </a:solidFill>
                <a:latin typeface="Times New Roman" panose="02020603050405020304" pitchFamily="18" charset="0"/>
                <a:cs typeface="Times New Roman" panose="02020603050405020304" pitchFamily="18" charset="0"/>
              </a:rPr>
              <a:t>2</a:t>
            </a:r>
            <a:r>
              <a:rPr kumimoji="1" lang="zh-CN" altLang="en-US" dirty="0" smtClean="0">
                <a:solidFill>
                  <a:schemeClr val="accent1">
                    <a:lumMod val="75000"/>
                  </a:schemeClr>
                </a:solidFill>
                <a:latin typeface="Times New Roman" panose="02020603050405020304" pitchFamily="18" charset="0"/>
                <a:cs typeface="Times New Roman" panose="02020603050405020304" pitchFamily="18" charset="0"/>
              </a:rPr>
              <a:t>、</a:t>
            </a:r>
            <a:r>
              <a:rPr kumimoji="1" lang="en-US" altLang="zh-CN" dirty="0" smtClean="0">
                <a:solidFill>
                  <a:schemeClr val="accent1">
                    <a:lumMod val="75000"/>
                  </a:schemeClr>
                </a:solidFill>
                <a:latin typeface="Times New Roman" panose="02020603050405020304" pitchFamily="18" charset="0"/>
                <a:cs typeface="Times New Roman" panose="02020603050405020304" pitchFamily="18" charset="0"/>
              </a:rPr>
              <a:t>K</a:t>
            </a:r>
            <a:r>
              <a:rPr kumimoji="1" lang="zh-CN" altLang="en-US" dirty="0" smtClean="0">
                <a:solidFill>
                  <a:schemeClr val="accent1">
                    <a:lumMod val="75000"/>
                  </a:schemeClr>
                </a:solidFill>
                <a:latin typeface="Times New Roman" panose="02020603050405020304" pitchFamily="18" charset="0"/>
                <a:cs typeface="Times New Roman" panose="02020603050405020304" pitchFamily="18" charset="0"/>
              </a:rPr>
              <a:t>值的选取</a:t>
            </a:r>
            <a:endParaRPr kumimoji="1" lang="zh-CN" altLang="en-US"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cstate="print"/>
          <a:stretch>
            <a:fillRect/>
          </a:stretch>
        </p:blipFill>
        <p:spPr>
          <a:xfrm>
            <a:off x="1662545" y="1497063"/>
            <a:ext cx="8916128" cy="4609638"/>
          </a:xfrm>
          <a:prstGeom prst="rect">
            <a:avLst/>
          </a:prstGeom>
        </p:spPr>
      </p:pic>
    </p:spTree>
    <p:extLst>
      <p:ext uri="{BB962C8B-B14F-4D97-AF65-F5344CB8AC3E}">
        <p14:creationId xmlns:p14="http://schemas.microsoft.com/office/powerpoint/2010/main" val="4266068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0"/>
          </p:nvPr>
        </p:nvSpPr>
        <p:spPr/>
        <p:txBody>
          <a:bodyPr/>
          <a:lstStyle/>
          <a:p>
            <a:endParaRPr lang="zh-CN" altLang="en-US"/>
          </a:p>
        </p:txBody>
      </p:sp>
      <p:pic>
        <p:nvPicPr>
          <p:cNvPr id="65538" name="Picture 2" descr="preview"/>
          <p:cNvPicPr>
            <a:picLocks noChangeAspect="1" noChangeArrowheads="1"/>
          </p:cNvPicPr>
          <p:nvPr/>
        </p:nvPicPr>
        <p:blipFill>
          <a:blip r:embed="rId2" cstate="print"/>
          <a:srcRect b="10929"/>
          <a:stretch>
            <a:fillRect/>
          </a:stretch>
        </p:blipFill>
        <p:spPr bwMode="auto">
          <a:xfrm>
            <a:off x="156582" y="404812"/>
            <a:ext cx="11868150" cy="6040593"/>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smtClean="0">
                  <a:solidFill>
                    <a:srgbClr val="009999"/>
                  </a:solidFill>
                  <a:latin typeface="Century Gothic" panose="020B0502020202020204" pitchFamily="34" charset="0"/>
                  <a:cs typeface="+mn-ea"/>
                  <a:sym typeface="+mn-lt"/>
                </a:rPr>
                <a:t>03</a:t>
              </a:r>
              <a:endParaRPr lang="zh-CN" altLang="en-US" sz="4000" kern="0" dirty="0">
                <a:solidFill>
                  <a:srgbClr val="009999"/>
                </a:solidFill>
                <a:latin typeface="Century Gothic" panose="020B0502020202020204" pitchFamily="34" charset="0"/>
                <a:cs typeface="+mn-ea"/>
                <a:sym typeface="+mn-lt"/>
              </a:endParaRPr>
            </a:p>
          </p:txBody>
        </p:sp>
      </p:grpSp>
      <p:grpSp>
        <p:nvGrpSpPr>
          <p:cNvPr id="6" name="组合 5"/>
          <p:cNvGrpSpPr>
            <a:grpSpLocks noChangeAspect="1"/>
          </p:cNvGrpSpPr>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nvSpPr>
        <p:spPr>
          <a:xfrm>
            <a:off x="5652205" y="2506213"/>
            <a:ext cx="5593198" cy="1107996"/>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r>
              <a:rPr lang="en-US" altLang="zh-CN" sz="6600" dirty="0" smtClean="0">
                <a:solidFill>
                  <a:srgbClr val="009999"/>
                </a:solidFill>
                <a:latin typeface="Noto Sans S Chinese Medium" panose="020B0600000000000000" pitchFamily="34" charset="-122"/>
                <a:ea typeface="Noto Sans S Chinese Medium" panose="020B0600000000000000" pitchFamily="34" charset="-122"/>
              </a:rPr>
              <a:t>KNN</a:t>
            </a:r>
            <a:r>
              <a:rPr lang="zh-CN" altLang="en-US" sz="6600" dirty="0" smtClean="0">
                <a:solidFill>
                  <a:srgbClr val="009999"/>
                </a:solidFill>
                <a:latin typeface="Noto Sans S Chinese Medium" panose="020B0600000000000000" pitchFamily="34" charset="-122"/>
                <a:ea typeface="Noto Sans S Chinese Medium" panose="020B0600000000000000" pitchFamily="34" charset="-122"/>
              </a:rPr>
              <a:t>算</a:t>
            </a:r>
            <a:r>
              <a:rPr lang="zh-CN" altLang="en-US" sz="6600" dirty="0">
                <a:solidFill>
                  <a:srgbClr val="009999"/>
                </a:solidFill>
                <a:latin typeface="Noto Sans S Chinese Medium" panose="020B0600000000000000" pitchFamily="34" charset="-122"/>
                <a:ea typeface="Noto Sans S Chinese Medium" panose="020B0600000000000000" pitchFamily="34" charset="-122"/>
              </a:rPr>
              <a:t>法流程</a:t>
            </a:r>
          </a:p>
        </p:txBody>
      </p:sp>
      <p:sp>
        <p:nvSpPr>
          <p:cNvPr id="23" name="矩形 22"/>
          <p:cNvSpPr>
            <a:spLocks noChangeAspect="1"/>
          </p:cNvSpPr>
          <p:nvPr>
            <p:custDataLst>
              <p:tags r:id="rId1"/>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04293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
          <p:cNvSpPr>
            <a:spLocks noGrp="1"/>
          </p:cNvSpPr>
          <p:nvPr>
            <p:ph type="title"/>
          </p:nvPr>
        </p:nvSpPr>
        <p:spPr>
          <a:xfrm>
            <a:off x="295526" y="444704"/>
            <a:ext cx="9144001" cy="440147"/>
          </a:xfrm>
        </p:spPr>
        <p:txBody>
          <a:bodyPr/>
          <a:lstStyle/>
          <a:p>
            <a:r>
              <a:rPr kumimoji="1" lang="en-US" altLang="zh-CN" dirty="0" smtClean="0">
                <a:solidFill>
                  <a:schemeClr val="accent1">
                    <a:lumMod val="75000"/>
                  </a:schemeClr>
                </a:solidFill>
                <a:latin typeface="Times New Roman" panose="02020603050405020304" pitchFamily="18" charset="0"/>
                <a:cs typeface="Times New Roman" panose="02020603050405020304" pitchFamily="18" charset="0"/>
              </a:rPr>
              <a:t>KNN</a:t>
            </a:r>
            <a:r>
              <a:rPr kumimoji="1" lang="zh-CN" altLang="en-US" dirty="0" smtClean="0">
                <a:solidFill>
                  <a:schemeClr val="accent1">
                    <a:lumMod val="75000"/>
                  </a:schemeClr>
                </a:solidFill>
                <a:latin typeface="Times New Roman" panose="02020603050405020304" pitchFamily="18" charset="0"/>
                <a:cs typeface="Times New Roman" panose="02020603050405020304" pitchFamily="18" charset="0"/>
              </a:rPr>
              <a:t>步骤</a:t>
            </a:r>
            <a:endParaRPr kumimoji="1" lang="zh-CN" altLang="en-US"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cstate="print"/>
          <a:stretch>
            <a:fillRect/>
          </a:stretch>
        </p:blipFill>
        <p:spPr>
          <a:xfrm>
            <a:off x="1914417" y="1618358"/>
            <a:ext cx="8464960" cy="4363652"/>
          </a:xfrm>
          <a:prstGeom prst="rect">
            <a:avLst/>
          </a:prstGeom>
        </p:spPr>
      </p:pic>
    </p:spTree>
    <p:extLst>
      <p:ext uri="{BB962C8B-B14F-4D97-AF65-F5344CB8AC3E}">
        <p14:creationId xmlns:p14="http://schemas.microsoft.com/office/powerpoint/2010/main" val="2747352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713365" y="-3153028"/>
            <a:ext cx="6311948" cy="6008653"/>
            <a:chOff x="5713365" y="-3153028"/>
            <a:chExt cx="6311948" cy="6008653"/>
          </a:xfrm>
        </p:grpSpPr>
        <p:grpSp>
          <p:nvGrpSpPr>
            <p:cNvPr id="402" name="组合 401"/>
            <p:cNvGrpSpPr/>
            <p:nvPr/>
          </p:nvGrpSpPr>
          <p:grpSpPr>
            <a:xfrm>
              <a:off x="8085157" y="-1579282"/>
              <a:ext cx="587486" cy="1728000"/>
              <a:chOff x="8085157" y="5279067"/>
              <a:chExt cx="587486" cy="1728000"/>
            </a:xfrm>
          </p:grpSpPr>
          <p:sp>
            <p:nvSpPr>
              <p:cNvPr id="403"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04" name="椭圆 403"/>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08" name="组合 407"/>
            <p:cNvGrpSpPr/>
            <p:nvPr/>
          </p:nvGrpSpPr>
          <p:grpSpPr>
            <a:xfrm>
              <a:off x="8930899" y="-1838751"/>
              <a:ext cx="771066" cy="2268000"/>
              <a:chOff x="8930899" y="5019598"/>
              <a:chExt cx="771066" cy="2268000"/>
            </a:xfrm>
          </p:grpSpPr>
          <p:sp>
            <p:nvSpPr>
              <p:cNvPr id="409"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0" name="椭圆 409"/>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14" name="组合 413"/>
            <p:cNvGrpSpPr/>
            <p:nvPr/>
          </p:nvGrpSpPr>
          <p:grpSpPr>
            <a:xfrm>
              <a:off x="8491539" y="-3153028"/>
              <a:ext cx="1248391" cy="3672000"/>
              <a:chOff x="8491539" y="3705321"/>
              <a:chExt cx="1248391" cy="3672000"/>
            </a:xfrm>
          </p:grpSpPr>
          <p:sp>
            <p:nvSpPr>
              <p:cNvPr id="415"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6" name="椭圆 415"/>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17" name="组合 416"/>
            <p:cNvGrpSpPr/>
            <p:nvPr/>
          </p:nvGrpSpPr>
          <p:grpSpPr>
            <a:xfrm>
              <a:off x="7678206" y="-2685027"/>
              <a:ext cx="905695" cy="2664001"/>
              <a:chOff x="7678206" y="4173322"/>
              <a:chExt cx="905695" cy="2664001"/>
            </a:xfrm>
          </p:grpSpPr>
          <p:sp>
            <p:nvSpPr>
              <p:cNvPr id="418"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9" name="椭圆 418"/>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20" name="组合 419"/>
            <p:cNvGrpSpPr/>
            <p:nvPr/>
          </p:nvGrpSpPr>
          <p:grpSpPr>
            <a:xfrm>
              <a:off x="8158768" y="-2346784"/>
              <a:ext cx="942412" cy="2772000"/>
              <a:chOff x="8158768" y="4511565"/>
              <a:chExt cx="942412" cy="2772000"/>
            </a:xfrm>
          </p:grpSpPr>
          <p:sp>
            <p:nvSpPr>
              <p:cNvPr id="421"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22" name="椭圆 421"/>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23" name="组合 422"/>
            <p:cNvGrpSpPr/>
            <p:nvPr/>
          </p:nvGrpSpPr>
          <p:grpSpPr>
            <a:xfrm>
              <a:off x="11309411" y="-847185"/>
              <a:ext cx="715902" cy="1980000"/>
              <a:chOff x="11309411" y="6011164"/>
              <a:chExt cx="715902" cy="1980000"/>
            </a:xfrm>
          </p:grpSpPr>
          <p:sp>
            <p:nvSpPr>
              <p:cNvPr id="424"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25" name="椭圆 424"/>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26" name="组合 425"/>
            <p:cNvGrpSpPr/>
            <p:nvPr/>
          </p:nvGrpSpPr>
          <p:grpSpPr>
            <a:xfrm>
              <a:off x="9272737" y="-684692"/>
              <a:ext cx="868978" cy="2556000"/>
              <a:chOff x="9272737" y="6173657"/>
              <a:chExt cx="868978" cy="2556000"/>
            </a:xfrm>
          </p:grpSpPr>
          <p:sp>
            <p:nvSpPr>
              <p:cNvPr id="427"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28" name="椭圆 427"/>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29" name="组合 428"/>
            <p:cNvGrpSpPr/>
            <p:nvPr/>
          </p:nvGrpSpPr>
          <p:grpSpPr>
            <a:xfrm>
              <a:off x="8447464" y="-1278114"/>
              <a:ext cx="1174957" cy="3455999"/>
              <a:chOff x="8447464" y="5580235"/>
              <a:chExt cx="1174957" cy="3455999"/>
            </a:xfrm>
          </p:grpSpPr>
          <p:sp>
            <p:nvSpPr>
              <p:cNvPr id="43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31" name="椭圆 43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32" name="组合 431"/>
            <p:cNvGrpSpPr/>
            <p:nvPr/>
          </p:nvGrpSpPr>
          <p:grpSpPr>
            <a:xfrm>
              <a:off x="5713365" y="-2216284"/>
              <a:ext cx="1358547" cy="3996000"/>
              <a:chOff x="5713365" y="4642065"/>
              <a:chExt cx="1358547" cy="3996000"/>
            </a:xfrm>
          </p:grpSpPr>
          <p:sp>
            <p:nvSpPr>
              <p:cNvPr id="43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34" name="椭圆 43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35" name="组合 434"/>
            <p:cNvGrpSpPr/>
            <p:nvPr/>
          </p:nvGrpSpPr>
          <p:grpSpPr>
            <a:xfrm>
              <a:off x="7146608" y="-1854039"/>
              <a:ext cx="820027" cy="2412000"/>
              <a:chOff x="7146608" y="5004310"/>
              <a:chExt cx="820027" cy="2412000"/>
            </a:xfrm>
          </p:grpSpPr>
          <p:sp>
            <p:nvSpPr>
              <p:cNvPr id="43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37" name="椭圆 43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38" name="组合 437"/>
            <p:cNvGrpSpPr/>
            <p:nvPr/>
          </p:nvGrpSpPr>
          <p:grpSpPr>
            <a:xfrm>
              <a:off x="6965950" y="-2432198"/>
              <a:ext cx="879620" cy="2555999"/>
              <a:chOff x="6965950" y="4426151"/>
              <a:chExt cx="879620" cy="2555999"/>
            </a:xfrm>
          </p:grpSpPr>
          <p:sp>
            <p:nvSpPr>
              <p:cNvPr id="439"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0" name="椭圆 439"/>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65" name="组合 464"/>
            <p:cNvGrpSpPr/>
            <p:nvPr/>
          </p:nvGrpSpPr>
          <p:grpSpPr>
            <a:xfrm>
              <a:off x="7245345" y="-1392019"/>
              <a:ext cx="1358542" cy="3996000"/>
              <a:chOff x="7245345" y="5466330"/>
              <a:chExt cx="1358542" cy="3996000"/>
            </a:xfrm>
          </p:grpSpPr>
          <p:sp>
            <p:nvSpPr>
              <p:cNvPr id="466"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67" name="椭圆 466"/>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68" name="组合 467"/>
            <p:cNvGrpSpPr/>
            <p:nvPr/>
          </p:nvGrpSpPr>
          <p:grpSpPr>
            <a:xfrm>
              <a:off x="6696365" y="-1511431"/>
              <a:ext cx="917938" cy="2700000"/>
              <a:chOff x="6696365" y="5346918"/>
              <a:chExt cx="917938" cy="2700000"/>
            </a:xfrm>
          </p:grpSpPr>
          <p:sp>
            <p:nvSpPr>
              <p:cNvPr id="469"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0" name="椭圆 469"/>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71" name="组合 470"/>
            <p:cNvGrpSpPr/>
            <p:nvPr/>
          </p:nvGrpSpPr>
          <p:grpSpPr>
            <a:xfrm>
              <a:off x="6245184" y="-600374"/>
              <a:ext cx="1174953" cy="3455999"/>
              <a:chOff x="6245184" y="6257975"/>
              <a:chExt cx="1174953" cy="3455999"/>
            </a:xfrm>
          </p:grpSpPr>
          <p:sp>
            <p:nvSpPr>
              <p:cNvPr id="47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3" name="椭圆 472"/>
              <p:cNvSpPr>
                <a:spLocks noChangeAspect="1"/>
              </p:cNvSpPr>
              <p:nvPr/>
            </p:nvSpPr>
            <p:spPr>
              <a:xfrm>
                <a:off x="6298564" y="6257975"/>
                <a:ext cx="1068195" cy="1068198"/>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77" name="组合 476"/>
            <p:cNvGrpSpPr/>
            <p:nvPr/>
          </p:nvGrpSpPr>
          <p:grpSpPr>
            <a:xfrm>
              <a:off x="9417129" y="-1960953"/>
              <a:ext cx="1077041" cy="3168000"/>
              <a:chOff x="9417129" y="4897396"/>
              <a:chExt cx="1077041" cy="3168000"/>
            </a:xfrm>
          </p:grpSpPr>
          <p:sp>
            <p:nvSpPr>
              <p:cNvPr id="478"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9" name="椭圆 478"/>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80" name="组合 479"/>
            <p:cNvGrpSpPr/>
            <p:nvPr/>
          </p:nvGrpSpPr>
          <p:grpSpPr>
            <a:xfrm>
              <a:off x="10073620" y="-1211944"/>
              <a:ext cx="632480" cy="1692000"/>
              <a:chOff x="10073620" y="5646405"/>
              <a:chExt cx="632480" cy="1692000"/>
            </a:xfrm>
          </p:grpSpPr>
          <p:sp>
            <p:nvSpPr>
              <p:cNvPr id="481"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82" name="椭圆 481"/>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83" name="组合 482"/>
            <p:cNvGrpSpPr/>
            <p:nvPr/>
          </p:nvGrpSpPr>
          <p:grpSpPr>
            <a:xfrm>
              <a:off x="10231003" y="-614663"/>
              <a:ext cx="1077041" cy="3168000"/>
              <a:chOff x="10231003" y="6243686"/>
              <a:chExt cx="1077041" cy="3168000"/>
            </a:xfrm>
          </p:grpSpPr>
          <p:sp>
            <p:nvSpPr>
              <p:cNvPr id="484"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85" name="椭圆 484"/>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sp>
        <p:nvSpPr>
          <p:cNvPr id="20" name="弧形 19"/>
          <p:cNvSpPr/>
          <p:nvPr/>
        </p:nvSpPr>
        <p:spPr>
          <a:xfrm>
            <a:off x="-3300491" y="-2235253"/>
            <a:ext cx="4767943" cy="4767943"/>
          </a:xfrm>
          <a:prstGeom prst="arc">
            <a:avLst>
              <a:gd name="adj1" fmla="val 1279359"/>
              <a:gd name="adj2" fmla="val 188280"/>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sp>
        <p:nvSpPr>
          <p:cNvPr id="53" name="任意多边形 52"/>
          <p:cNvSpPr/>
          <p:nvPr/>
        </p:nvSpPr>
        <p:spPr>
          <a:xfrm>
            <a:off x="-57150" y="5408413"/>
            <a:ext cx="12325350" cy="1330769"/>
          </a:xfrm>
          <a:custGeom>
            <a:avLst/>
            <a:gdLst>
              <a:gd name="connsiteX0" fmla="*/ 0 w 12325350"/>
              <a:gd name="connsiteY0" fmla="*/ 859037 h 1330769"/>
              <a:gd name="connsiteX1" fmla="*/ 323850 w 12325350"/>
              <a:gd name="connsiteY1" fmla="*/ 478037 h 1330769"/>
              <a:gd name="connsiteX2" fmla="*/ 638175 w 12325350"/>
              <a:gd name="connsiteY2" fmla="*/ 220862 h 1330769"/>
              <a:gd name="connsiteX3" fmla="*/ 895350 w 12325350"/>
              <a:gd name="connsiteY3" fmla="*/ 97037 h 1330769"/>
              <a:gd name="connsiteX4" fmla="*/ 1200150 w 12325350"/>
              <a:gd name="connsiteY4" fmla="*/ 135137 h 1330769"/>
              <a:gd name="connsiteX5" fmla="*/ 1419225 w 12325350"/>
              <a:gd name="connsiteY5" fmla="*/ 306587 h 1330769"/>
              <a:gd name="connsiteX6" fmla="*/ 1800225 w 12325350"/>
              <a:gd name="connsiteY6" fmla="*/ 754262 h 1330769"/>
              <a:gd name="connsiteX7" fmla="*/ 2105025 w 12325350"/>
              <a:gd name="connsiteY7" fmla="*/ 1040012 h 1330769"/>
              <a:gd name="connsiteX8" fmla="*/ 2305050 w 12325350"/>
              <a:gd name="connsiteY8" fmla="*/ 1173362 h 1330769"/>
              <a:gd name="connsiteX9" fmla="*/ 2533650 w 12325350"/>
              <a:gd name="connsiteY9" fmla="*/ 1240037 h 1330769"/>
              <a:gd name="connsiteX10" fmla="*/ 3000375 w 12325350"/>
              <a:gd name="connsiteY10" fmla="*/ 1173362 h 1330769"/>
              <a:gd name="connsiteX11" fmla="*/ 3914775 w 12325350"/>
              <a:gd name="connsiteY11" fmla="*/ 639962 h 1330769"/>
              <a:gd name="connsiteX12" fmla="*/ 4629150 w 12325350"/>
              <a:gd name="connsiteY12" fmla="*/ 230387 h 1330769"/>
              <a:gd name="connsiteX13" fmla="*/ 5124450 w 12325350"/>
              <a:gd name="connsiteY13" fmla="*/ 58937 h 1330769"/>
              <a:gd name="connsiteX14" fmla="*/ 5495925 w 12325350"/>
              <a:gd name="connsiteY14" fmla="*/ 30362 h 1330769"/>
              <a:gd name="connsiteX15" fmla="*/ 6181725 w 12325350"/>
              <a:gd name="connsiteY15" fmla="*/ 468512 h 1330769"/>
              <a:gd name="connsiteX16" fmla="*/ 6781800 w 12325350"/>
              <a:gd name="connsiteY16" fmla="*/ 1154312 h 1330769"/>
              <a:gd name="connsiteX17" fmla="*/ 7191375 w 12325350"/>
              <a:gd name="connsiteY17" fmla="*/ 1325762 h 1330769"/>
              <a:gd name="connsiteX18" fmla="*/ 7648575 w 12325350"/>
              <a:gd name="connsiteY18" fmla="*/ 1020962 h 1330769"/>
              <a:gd name="connsiteX19" fmla="*/ 8181975 w 12325350"/>
              <a:gd name="connsiteY19" fmla="*/ 316112 h 1330769"/>
              <a:gd name="connsiteX20" fmla="*/ 8505825 w 12325350"/>
              <a:gd name="connsiteY20" fmla="*/ 68462 h 1330769"/>
              <a:gd name="connsiteX21" fmla="*/ 8848725 w 12325350"/>
              <a:gd name="connsiteY21" fmla="*/ 163712 h 1330769"/>
              <a:gd name="connsiteX22" fmla="*/ 9391650 w 12325350"/>
              <a:gd name="connsiteY22" fmla="*/ 782837 h 1330769"/>
              <a:gd name="connsiteX23" fmla="*/ 9839325 w 12325350"/>
              <a:gd name="connsiteY23" fmla="*/ 1230512 h 1330769"/>
              <a:gd name="connsiteX24" fmla="*/ 10267950 w 12325350"/>
              <a:gd name="connsiteY24" fmla="*/ 1240037 h 1330769"/>
              <a:gd name="connsiteX25" fmla="*/ 10839450 w 12325350"/>
              <a:gd name="connsiteY25" fmla="*/ 782837 h 1330769"/>
              <a:gd name="connsiteX26" fmla="*/ 11153775 w 12325350"/>
              <a:gd name="connsiteY26" fmla="*/ 487562 h 1330769"/>
              <a:gd name="connsiteX27" fmla="*/ 11563350 w 12325350"/>
              <a:gd name="connsiteY27" fmla="*/ 354212 h 1330769"/>
              <a:gd name="connsiteX28" fmla="*/ 11896725 w 12325350"/>
              <a:gd name="connsiteY28" fmla="*/ 439937 h 1330769"/>
              <a:gd name="connsiteX29" fmla="*/ 12325350 w 12325350"/>
              <a:gd name="connsiteY29" fmla="*/ 763787 h 133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25350" h="1330769">
                <a:moveTo>
                  <a:pt x="0" y="859037"/>
                </a:moveTo>
                <a:cubicBezTo>
                  <a:pt x="108744" y="721718"/>
                  <a:pt x="217488" y="584399"/>
                  <a:pt x="323850" y="478037"/>
                </a:cubicBezTo>
                <a:cubicBezTo>
                  <a:pt x="430212" y="371675"/>
                  <a:pt x="542925" y="284362"/>
                  <a:pt x="638175" y="220862"/>
                </a:cubicBezTo>
                <a:cubicBezTo>
                  <a:pt x="733425" y="157362"/>
                  <a:pt x="801688" y="111324"/>
                  <a:pt x="895350" y="97037"/>
                </a:cubicBezTo>
                <a:cubicBezTo>
                  <a:pt x="989012" y="82750"/>
                  <a:pt x="1112838" y="100212"/>
                  <a:pt x="1200150" y="135137"/>
                </a:cubicBezTo>
                <a:cubicBezTo>
                  <a:pt x="1287462" y="170062"/>
                  <a:pt x="1319213" y="203400"/>
                  <a:pt x="1419225" y="306587"/>
                </a:cubicBezTo>
                <a:cubicBezTo>
                  <a:pt x="1519237" y="409774"/>
                  <a:pt x="1685925" y="632025"/>
                  <a:pt x="1800225" y="754262"/>
                </a:cubicBezTo>
                <a:cubicBezTo>
                  <a:pt x="1914525" y="876499"/>
                  <a:pt x="2020888" y="970162"/>
                  <a:pt x="2105025" y="1040012"/>
                </a:cubicBezTo>
                <a:cubicBezTo>
                  <a:pt x="2189163" y="1109862"/>
                  <a:pt x="2233613" y="1140025"/>
                  <a:pt x="2305050" y="1173362"/>
                </a:cubicBezTo>
                <a:cubicBezTo>
                  <a:pt x="2376487" y="1206699"/>
                  <a:pt x="2417763" y="1240037"/>
                  <a:pt x="2533650" y="1240037"/>
                </a:cubicBezTo>
                <a:cubicBezTo>
                  <a:pt x="2649537" y="1240037"/>
                  <a:pt x="2770188" y="1273374"/>
                  <a:pt x="3000375" y="1173362"/>
                </a:cubicBezTo>
                <a:cubicBezTo>
                  <a:pt x="3230562" y="1073350"/>
                  <a:pt x="3914775" y="639962"/>
                  <a:pt x="3914775" y="639962"/>
                </a:cubicBezTo>
                <a:cubicBezTo>
                  <a:pt x="4186238" y="482799"/>
                  <a:pt x="4427538" y="327224"/>
                  <a:pt x="4629150" y="230387"/>
                </a:cubicBezTo>
                <a:cubicBezTo>
                  <a:pt x="4830763" y="133549"/>
                  <a:pt x="4979988" y="92274"/>
                  <a:pt x="5124450" y="58937"/>
                </a:cubicBezTo>
                <a:cubicBezTo>
                  <a:pt x="5268913" y="25599"/>
                  <a:pt x="5319713" y="-37900"/>
                  <a:pt x="5495925" y="30362"/>
                </a:cubicBezTo>
                <a:cubicBezTo>
                  <a:pt x="5672137" y="98624"/>
                  <a:pt x="5967412" y="281187"/>
                  <a:pt x="6181725" y="468512"/>
                </a:cubicBezTo>
                <a:cubicBezTo>
                  <a:pt x="6396038" y="655837"/>
                  <a:pt x="6613525" y="1011437"/>
                  <a:pt x="6781800" y="1154312"/>
                </a:cubicBezTo>
                <a:cubicBezTo>
                  <a:pt x="6950075" y="1297187"/>
                  <a:pt x="7046913" y="1347987"/>
                  <a:pt x="7191375" y="1325762"/>
                </a:cubicBezTo>
                <a:cubicBezTo>
                  <a:pt x="7335837" y="1303537"/>
                  <a:pt x="7483475" y="1189237"/>
                  <a:pt x="7648575" y="1020962"/>
                </a:cubicBezTo>
                <a:cubicBezTo>
                  <a:pt x="7813675" y="852687"/>
                  <a:pt x="8039100" y="474862"/>
                  <a:pt x="8181975" y="316112"/>
                </a:cubicBezTo>
                <a:cubicBezTo>
                  <a:pt x="8324850" y="157362"/>
                  <a:pt x="8394700" y="93862"/>
                  <a:pt x="8505825" y="68462"/>
                </a:cubicBezTo>
                <a:cubicBezTo>
                  <a:pt x="8616950" y="43062"/>
                  <a:pt x="8701087" y="44649"/>
                  <a:pt x="8848725" y="163712"/>
                </a:cubicBezTo>
                <a:cubicBezTo>
                  <a:pt x="8996363" y="282775"/>
                  <a:pt x="9226550" y="605037"/>
                  <a:pt x="9391650" y="782837"/>
                </a:cubicBezTo>
                <a:cubicBezTo>
                  <a:pt x="9556750" y="960637"/>
                  <a:pt x="9693275" y="1154312"/>
                  <a:pt x="9839325" y="1230512"/>
                </a:cubicBezTo>
                <a:cubicBezTo>
                  <a:pt x="9985375" y="1306712"/>
                  <a:pt x="10101263" y="1314649"/>
                  <a:pt x="10267950" y="1240037"/>
                </a:cubicBezTo>
                <a:cubicBezTo>
                  <a:pt x="10434637" y="1165425"/>
                  <a:pt x="10691813" y="908249"/>
                  <a:pt x="10839450" y="782837"/>
                </a:cubicBezTo>
                <a:cubicBezTo>
                  <a:pt x="10987087" y="657425"/>
                  <a:pt x="11033125" y="558999"/>
                  <a:pt x="11153775" y="487562"/>
                </a:cubicBezTo>
                <a:cubicBezTo>
                  <a:pt x="11274425" y="416125"/>
                  <a:pt x="11439525" y="362149"/>
                  <a:pt x="11563350" y="354212"/>
                </a:cubicBezTo>
                <a:cubicBezTo>
                  <a:pt x="11687175" y="346274"/>
                  <a:pt x="11769725" y="371674"/>
                  <a:pt x="11896725" y="439937"/>
                </a:cubicBezTo>
                <a:cubicBezTo>
                  <a:pt x="12023725" y="508199"/>
                  <a:pt x="12174537" y="635993"/>
                  <a:pt x="12325350" y="763787"/>
                </a:cubicBezTo>
              </a:path>
            </a:pathLst>
          </a:custGeom>
          <a:noFill/>
          <a:ln w="25400" cap="rnd" cmpd="sng" algn="ctr">
            <a:solidFill>
              <a:srgbClr val="7C7C7C"/>
            </a:solidFill>
            <a:prstDash val="dash"/>
            <a:miter lim="800000"/>
          </a:ln>
          <a:effectLst/>
        </p:spPr>
        <p:txBody>
          <a:bodyPr rtlCol="0" anchor="ctr"/>
          <a:lstStyle/>
          <a:p>
            <a:pPr algn="ctr"/>
            <a:endParaRPr lang="zh-CN" altLang="en-US" kern="0">
              <a:solidFill>
                <a:prstClr val="white"/>
              </a:solidFill>
              <a:cs typeface="+mn-ea"/>
              <a:sym typeface="+mn-lt"/>
            </a:endParaRPr>
          </a:p>
        </p:txBody>
      </p:sp>
      <p:grpSp>
        <p:nvGrpSpPr>
          <p:cNvPr id="2" name="组合 1"/>
          <p:cNvGrpSpPr/>
          <p:nvPr/>
        </p:nvGrpSpPr>
        <p:grpSpPr>
          <a:xfrm>
            <a:off x="466871" y="5167055"/>
            <a:ext cx="1008000" cy="2936689"/>
            <a:chOff x="466871" y="5154355"/>
            <a:chExt cx="1008000" cy="2936689"/>
          </a:xfrm>
        </p:grpSpPr>
        <p:sp>
          <p:nvSpPr>
            <p:cNvPr id="48" name="等腰三角形 9"/>
            <p:cNvSpPr/>
            <p:nvPr/>
          </p:nvSpPr>
          <p:spPr>
            <a:xfrm rot="10800000">
              <a:off x="466871" y="5608198"/>
              <a:ext cx="1008000" cy="248284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9" name="椭圆 48"/>
            <p:cNvSpPr>
              <a:spLocks noChangeAspect="1"/>
            </p:cNvSpPr>
            <p:nvPr/>
          </p:nvSpPr>
          <p:spPr>
            <a:xfrm>
              <a:off x="517029" y="5154355"/>
              <a:ext cx="907686" cy="907687"/>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p:nvPr/>
        </p:nvGrpSpPr>
        <p:grpSpPr>
          <a:xfrm>
            <a:off x="1745295" y="6092326"/>
            <a:ext cx="741401" cy="2160000"/>
            <a:chOff x="1770695" y="6092326"/>
            <a:chExt cx="741401" cy="2160000"/>
          </a:xfrm>
        </p:grpSpPr>
        <p:sp>
          <p:nvSpPr>
            <p:cNvPr id="51" name="等腰三角形 9"/>
            <p:cNvSpPr/>
            <p:nvPr/>
          </p:nvSpPr>
          <p:spPr>
            <a:xfrm rot="10800000">
              <a:off x="1770695" y="6426137"/>
              <a:ext cx="741401" cy="18261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2" name="椭圆 51"/>
            <p:cNvSpPr>
              <a:spLocks noChangeAspect="1"/>
            </p:cNvSpPr>
            <p:nvPr/>
          </p:nvSpPr>
          <p:spPr>
            <a:xfrm>
              <a:off x="1807586" y="6092326"/>
              <a:ext cx="669600" cy="669605"/>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5" name="组合 4"/>
          <p:cNvGrpSpPr/>
          <p:nvPr/>
        </p:nvGrpSpPr>
        <p:grpSpPr>
          <a:xfrm>
            <a:off x="3127820" y="6074100"/>
            <a:ext cx="605980" cy="1656000"/>
            <a:chOff x="3127820" y="6086800"/>
            <a:chExt cx="605980" cy="1656000"/>
          </a:xfrm>
        </p:grpSpPr>
        <p:sp>
          <p:nvSpPr>
            <p:cNvPr id="76" name="等腰三角形 9"/>
            <p:cNvSpPr/>
            <p:nvPr/>
          </p:nvSpPr>
          <p:spPr>
            <a:xfrm rot="10800000">
              <a:off x="3127820" y="6342722"/>
              <a:ext cx="605980" cy="140007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3174892" y="6086800"/>
              <a:ext cx="513356" cy="51336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6" name="组合 5"/>
          <p:cNvGrpSpPr/>
          <p:nvPr/>
        </p:nvGrpSpPr>
        <p:grpSpPr>
          <a:xfrm>
            <a:off x="4445045" y="5183458"/>
            <a:ext cx="864000" cy="2517173"/>
            <a:chOff x="4445045" y="5208858"/>
            <a:chExt cx="864000" cy="2517173"/>
          </a:xfrm>
        </p:grpSpPr>
        <p:sp>
          <p:nvSpPr>
            <p:cNvPr id="79" name="等腰三角形 9"/>
            <p:cNvSpPr/>
            <p:nvPr/>
          </p:nvSpPr>
          <p:spPr>
            <a:xfrm rot="10800000">
              <a:off x="4445045" y="5597868"/>
              <a:ext cx="864000" cy="212816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4488037" y="5208858"/>
              <a:ext cx="780326" cy="780329"/>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 name="组合 6"/>
          <p:cNvGrpSpPr/>
          <p:nvPr/>
        </p:nvGrpSpPr>
        <p:grpSpPr>
          <a:xfrm>
            <a:off x="5845726" y="5660469"/>
            <a:ext cx="1037968" cy="3024000"/>
            <a:chOff x="5845726" y="5660469"/>
            <a:chExt cx="1037968" cy="3024000"/>
          </a:xfrm>
        </p:grpSpPr>
        <p:sp>
          <p:nvSpPr>
            <p:cNvPr id="82" name="等腰三角形 9"/>
            <p:cNvSpPr/>
            <p:nvPr/>
          </p:nvSpPr>
          <p:spPr>
            <a:xfrm rot="10800000">
              <a:off x="5845726" y="6127805"/>
              <a:ext cx="1037968" cy="255666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5897374" y="5660469"/>
              <a:ext cx="937446" cy="937447"/>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8" name="组合 7"/>
          <p:cNvGrpSpPr/>
          <p:nvPr/>
        </p:nvGrpSpPr>
        <p:grpSpPr>
          <a:xfrm>
            <a:off x="8682069" y="5544686"/>
            <a:ext cx="654812" cy="1783018"/>
            <a:chOff x="8682069" y="5557386"/>
            <a:chExt cx="654812" cy="1783018"/>
          </a:xfrm>
        </p:grpSpPr>
        <p:sp>
          <p:nvSpPr>
            <p:cNvPr id="85" name="等腰三角形 9"/>
            <p:cNvSpPr/>
            <p:nvPr/>
          </p:nvSpPr>
          <p:spPr>
            <a:xfrm rot="10800000">
              <a:off x="8682069" y="5832938"/>
              <a:ext cx="654812" cy="150746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8733927" y="5557386"/>
              <a:ext cx="552731" cy="55274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1" name="组合 30"/>
          <p:cNvGrpSpPr/>
          <p:nvPr/>
        </p:nvGrpSpPr>
        <p:grpSpPr>
          <a:xfrm>
            <a:off x="11330422" y="5471913"/>
            <a:ext cx="716685" cy="2088000"/>
            <a:chOff x="11330422" y="5408413"/>
            <a:chExt cx="716685" cy="2088000"/>
          </a:xfrm>
        </p:grpSpPr>
        <p:sp>
          <p:nvSpPr>
            <p:cNvPr id="88" name="等腰三角形 9"/>
            <p:cNvSpPr/>
            <p:nvPr/>
          </p:nvSpPr>
          <p:spPr>
            <a:xfrm rot="10800000">
              <a:off x="11330422" y="5731097"/>
              <a:ext cx="716685" cy="176531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11366083" y="5408413"/>
              <a:ext cx="647278" cy="647285"/>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91" name="文本框 90"/>
          <p:cNvSpPr txBox="1"/>
          <p:nvPr/>
        </p:nvSpPr>
        <p:spPr>
          <a:xfrm>
            <a:off x="-52613" y="96296"/>
            <a:ext cx="2954655" cy="923330"/>
          </a:xfrm>
          <a:prstGeom prst="rect">
            <a:avLst/>
          </a:prstGeom>
          <a:noFill/>
        </p:spPr>
        <p:txBody>
          <a:bodyPr wrap="none" rtlCol="0">
            <a:spAutoFit/>
          </a:bodyPr>
          <a:lstStyle/>
          <a:p>
            <a:r>
              <a:rPr lang="zh-CN" altLang="en-US" sz="5400" dirty="0">
                <a:solidFill>
                  <a:srgbClr val="000000">
                    <a:lumMod val="75000"/>
                    <a:lumOff val="25000"/>
                  </a:srgbClr>
                </a:solidFill>
                <a:effectLst>
                  <a:reflection blurRad="12700" stA="40000" endPos="40000" dist="12700" dir="5400000" sy="-100000" algn="bl" rotWithShape="0"/>
                </a:effectLst>
                <a:latin typeface="Noto Sans S Chinese Medium" panose="020B0600000000000000" pitchFamily="34" charset="-122"/>
                <a:ea typeface="Noto Sans S Chinese Medium" panose="020B0600000000000000" pitchFamily="34" charset="-122"/>
                <a:cs typeface="+mn-ea"/>
                <a:sym typeface="+mn-lt"/>
              </a:rPr>
              <a:t>本章内容</a:t>
            </a:r>
          </a:p>
        </p:txBody>
      </p:sp>
      <p:grpSp>
        <p:nvGrpSpPr>
          <p:cNvPr id="4" name="组合 3">
            <a:extLst>
              <a:ext uri="{FF2B5EF4-FFF2-40B4-BE49-F238E27FC236}">
                <a16:creationId xmlns:a16="http://schemas.microsoft.com/office/drawing/2014/main" xmlns="" id="{1622DB11-4A95-44EC-9A7B-280DD91A26BA}"/>
              </a:ext>
            </a:extLst>
          </p:cNvPr>
          <p:cNvGrpSpPr/>
          <p:nvPr/>
        </p:nvGrpSpPr>
        <p:grpSpPr>
          <a:xfrm>
            <a:off x="1556740" y="1251182"/>
            <a:ext cx="2490140" cy="584775"/>
            <a:chOff x="2152071" y="2425583"/>
            <a:chExt cx="2490140" cy="584775"/>
          </a:xfrm>
        </p:grpSpPr>
        <p:sp>
          <p:nvSpPr>
            <p:cNvPr id="13" name="椭圆 12"/>
            <p:cNvSpPr>
              <a:spLocks noChangeAspect="1"/>
            </p:cNvSpPr>
            <p:nvPr/>
          </p:nvSpPr>
          <p:spPr>
            <a:xfrm>
              <a:off x="2152071" y="2434358"/>
              <a:ext cx="576000" cy="576000"/>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800" smtClean="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rPr>
                <a:t>1</a:t>
              </a:r>
              <a:endParaRPr lang="zh-CN" altLang="en-US" sz="2800" dirty="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endParaRPr>
            </a:p>
          </p:txBody>
        </p:sp>
        <p:sp>
          <p:nvSpPr>
            <p:cNvPr id="15" name="文本框 14"/>
            <p:cNvSpPr txBox="1"/>
            <p:nvPr/>
          </p:nvSpPr>
          <p:spPr>
            <a:xfrm>
              <a:off x="2816070" y="2425583"/>
              <a:ext cx="1826141" cy="584775"/>
            </a:xfrm>
            <a:prstGeom prst="rect">
              <a:avLst/>
            </a:prstGeom>
            <a:noFill/>
          </p:spPr>
          <p:txBody>
            <a:bodyPr wrap="none" rtlCol="0">
              <a:spAutoFit/>
            </a:bodyPr>
            <a:lstStyle>
              <a:defPPr>
                <a:defRPr lang="zh-CN"/>
              </a:defPPr>
              <a:lvl1pPr>
                <a:defRPr sz="2800">
                  <a:solidFill>
                    <a:schemeClr val="tx1">
                      <a:lumMod val="75000"/>
                      <a:lumOff val="25000"/>
                    </a:schemeClr>
                  </a:solidFill>
                  <a:cs typeface="+mn-ea"/>
                </a:defRPr>
              </a:lvl1pPr>
            </a:lstStyle>
            <a:p>
              <a:r>
                <a:rPr lang="zh-CN" altLang="en-US" sz="3200" dirty="0" smtClean="0">
                  <a:latin typeface="Noto Sans S Chinese Medium" panose="020B0600000000000000" pitchFamily="34" charset="-122"/>
                  <a:ea typeface="Noto Sans S Chinese Medium" panose="020B0600000000000000" pitchFamily="34" charset="-122"/>
                  <a:sym typeface="+mn-lt"/>
                </a:rPr>
                <a:t>算</a:t>
              </a:r>
              <a:r>
                <a:rPr lang="zh-CN" altLang="en-US" sz="3200" dirty="0">
                  <a:latin typeface="Noto Sans S Chinese Medium" panose="020B0600000000000000" pitchFamily="34" charset="-122"/>
                  <a:ea typeface="Noto Sans S Chinese Medium" panose="020B0600000000000000" pitchFamily="34" charset="-122"/>
                  <a:sym typeface="+mn-lt"/>
                </a:rPr>
                <a:t>法概述</a:t>
              </a:r>
              <a:endParaRPr lang="en-US" altLang="zh-CN" sz="3200" dirty="0">
                <a:latin typeface="Noto Sans S Chinese Medium" panose="020B0600000000000000" pitchFamily="34" charset="-122"/>
                <a:ea typeface="Noto Sans S Chinese Medium" panose="020B0600000000000000" pitchFamily="34" charset="-122"/>
                <a:sym typeface="+mn-lt"/>
              </a:endParaRPr>
            </a:p>
          </p:txBody>
        </p:sp>
      </p:grpSp>
      <p:grpSp>
        <p:nvGrpSpPr>
          <p:cNvPr id="9" name="组合 8">
            <a:extLst>
              <a:ext uri="{FF2B5EF4-FFF2-40B4-BE49-F238E27FC236}">
                <a16:creationId xmlns:a16="http://schemas.microsoft.com/office/drawing/2014/main" xmlns="" id="{24D9CF1A-5320-49A7-BAC5-740997B831B8}"/>
              </a:ext>
            </a:extLst>
          </p:cNvPr>
          <p:cNvGrpSpPr/>
          <p:nvPr/>
        </p:nvGrpSpPr>
        <p:grpSpPr>
          <a:xfrm>
            <a:off x="6421046" y="1249595"/>
            <a:ext cx="3503713" cy="584776"/>
            <a:chOff x="6566362" y="2425582"/>
            <a:chExt cx="3503713" cy="584776"/>
          </a:xfrm>
        </p:grpSpPr>
        <p:sp>
          <p:nvSpPr>
            <p:cNvPr id="19" name="椭圆 18"/>
            <p:cNvSpPr>
              <a:spLocks noChangeAspect="1"/>
            </p:cNvSpPr>
            <p:nvPr/>
          </p:nvSpPr>
          <p:spPr>
            <a:xfrm>
              <a:off x="6566362" y="2434358"/>
              <a:ext cx="576000" cy="576000"/>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800" smtClean="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rPr>
                <a:t>2</a:t>
              </a:r>
              <a:endParaRPr lang="zh-CN" altLang="en-US" sz="2800" dirty="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endParaRPr>
            </a:p>
          </p:txBody>
        </p:sp>
        <p:sp>
          <p:nvSpPr>
            <p:cNvPr id="21" name="文本框 20"/>
            <p:cNvSpPr txBox="1"/>
            <p:nvPr/>
          </p:nvSpPr>
          <p:spPr>
            <a:xfrm>
              <a:off x="7315795" y="2425582"/>
              <a:ext cx="2754280" cy="584775"/>
            </a:xfrm>
            <a:prstGeom prst="rect">
              <a:avLst/>
            </a:prstGeom>
            <a:noFill/>
          </p:spPr>
          <p:txBody>
            <a:bodyPr wrap="none" rtlCol="0">
              <a:spAutoFit/>
            </a:bodyPr>
            <a:lstStyle/>
            <a:p>
              <a:r>
                <a:rPr lang="en-US" altLang="zh-CN" sz="3200" dirty="0" smtClean="0">
                  <a:solidFill>
                    <a:schemeClr val="tx1">
                      <a:lumMod val="75000"/>
                      <a:lumOff val="25000"/>
                    </a:schemeClr>
                  </a:solidFill>
                  <a:latin typeface="Noto Sans S Chinese Medium" panose="020B0600000000000000" pitchFamily="34" charset="-122"/>
                  <a:ea typeface="Noto Sans S Chinese Medium" panose="020B0600000000000000" pitchFamily="34" charset="-122"/>
                  <a:cs typeface="+mn-ea"/>
                  <a:sym typeface="+mn-lt"/>
                </a:rPr>
                <a:t>KNN</a:t>
              </a:r>
              <a:r>
                <a:rPr lang="zh-CN" altLang="en-US" sz="3200" dirty="0" smtClean="0">
                  <a:solidFill>
                    <a:schemeClr val="tx1">
                      <a:lumMod val="75000"/>
                      <a:lumOff val="25000"/>
                    </a:schemeClr>
                  </a:solidFill>
                  <a:latin typeface="Noto Sans S Chinese Medium" panose="020B0600000000000000" pitchFamily="34" charset="-122"/>
                  <a:ea typeface="Noto Sans S Chinese Medium" panose="020B0600000000000000" pitchFamily="34" charset="-122"/>
                  <a:cs typeface="+mn-ea"/>
                  <a:sym typeface="+mn-lt"/>
                </a:rPr>
                <a:t>算</a:t>
              </a:r>
              <a:r>
                <a:rPr lang="zh-CN" altLang="en-US" sz="3200" dirty="0">
                  <a:solidFill>
                    <a:schemeClr val="tx1">
                      <a:lumMod val="75000"/>
                      <a:lumOff val="25000"/>
                    </a:schemeClr>
                  </a:solidFill>
                  <a:latin typeface="Noto Sans S Chinese Medium" panose="020B0600000000000000" pitchFamily="34" charset="-122"/>
                  <a:ea typeface="Noto Sans S Chinese Medium" panose="020B0600000000000000" pitchFamily="34" charset="-122"/>
                  <a:cs typeface="+mn-ea"/>
                  <a:sym typeface="+mn-lt"/>
                </a:rPr>
                <a:t>法流程</a:t>
              </a:r>
              <a:endParaRPr lang="en-US" altLang="zh-CN" sz="3200" dirty="0">
                <a:solidFill>
                  <a:schemeClr val="tx1">
                    <a:lumMod val="75000"/>
                    <a:lumOff val="25000"/>
                  </a:schemeClr>
                </a:solidFill>
                <a:latin typeface="Noto Sans S Chinese Medium" panose="020B0600000000000000" pitchFamily="34" charset="-122"/>
                <a:ea typeface="Noto Sans S Chinese Medium" panose="020B0600000000000000" pitchFamily="34" charset="-122"/>
                <a:cs typeface="+mn-ea"/>
                <a:sym typeface="+mn-lt"/>
              </a:endParaRPr>
            </a:p>
          </p:txBody>
        </p:sp>
      </p:grpSp>
      <p:grpSp>
        <p:nvGrpSpPr>
          <p:cNvPr id="10" name="组合 9">
            <a:extLst>
              <a:ext uri="{FF2B5EF4-FFF2-40B4-BE49-F238E27FC236}">
                <a16:creationId xmlns:a16="http://schemas.microsoft.com/office/drawing/2014/main" xmlns="" id="{6DF61741-6909-44A2-8148-3C58B80DB523}"/>
              </a:ext>
            </a:extLst>
          </p:cNvPr>
          <p:cNvGrpSpPr/>
          <p:nvPr/>
        </p:nvGrpSpPr>
        <p:grpSpPr>
          <a:xfrm>
            <a:off x="1556740" y="2621045"/>
            <a:ext cx="4239016" cy="596266"/>
            <a:chOff x="2152071" y="3689711"/>
            <a:chExt cx="4239016" cy="596266"/>
          </a:xfrm>
        </p:grpSpPr>
        <p:sp>
          <p:nvSpPr>
            <p:cNvPr id="24" name="椭圆 23"/>
            <p:cNvSpPr>
              <a:spLocks noChangeAspect="1"/>
            </p:cNvSpPr>
            <p:nvPr/>
          </p:nvSpPr>
          <p:spPr>
            <a:xfrm>
              <a:off x="2152071" y="3689711"/>
              <a:ext cx="576000" cy="576000"/>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800" smtClean="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rPr>
                <a:t>3</a:t>
              </a:r>
              <a:endParaRPr lang="zh-CN" altLang="en-US" sz="2800" dirty="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endParaRPr>
            </a:p>
          </p:txBody>
        </p:sp>
        <p:sp>
          <p:nvSpPr>
            <p:cNvPr id="25" name="文本框 24"/>
            <p:cNvSpPr txBox="1"/>
            <p:nvPr/>
          </p:nvSpPr>
          <p:spPr>
            <a:xfrm>
              <a:off x="2816069" y="3701202"/>
              <a:ext cx="3575018" cy="584775"/>
            </a:xfrm>
            <a:prstGeom prst="rect">
              <a:avLst/>
            </a:prstGeom>
            <a:noFill/>
          </p:spPr>
          <p:txBody>
            <a:bodyPr wrap="none" rtlCol="0">
              <a:spAutoFit/>
            </a:bodyPr>
            <a:lstStyle/>
            <a:p>
              <a:r>
                <a:rPr lang="en-US" altLang="zh-CN" sz="3200" dirty="0" smtClean="0">
                  <a:solidFill>
                    <a:schemeClr val="tx1">
                      <a:lumMod val="75000"/>
                      <a:lumOff val="25000"/>
                    </a:schemeClr>
                  </a:solidFill>
                  <a:latin typeface="Noto Sans S Chinese Medium" panose="020B0600000000000000" pitchFamily="34" charset="-122"/>
                  <a:ea typeface="Noto Sans S Chinese Medium" panose="020B0600000000000000" pitchFamily="34" charset="-122"/>
                  <a:cs typeface="+mn-ea"/>
                  <a:sym typeface="+mn-lt"/>
                </a:rPr>
                <a:t>KNN</a:t>
              </a:r>
              <a:r>
                <a:rPr lang="zh-CN" altLang="en-US" sz="3200" dirty="0" smtClean="0">
                  <a:solidFill>
                    <a:schemeClr val="tx1">
                      <a:lumMod val="75000"/>
                      <a:lumOff val="25000"/>
                    </a:schemeClr>
                  </a:solidFill>
                  <a:latin typeface="Noto Sans S Chinese Medium" panose="020B0600000000000000" pitchFamily="34" charset="-122"/>
                  <a:ea typeface="Noto Sans S Chinese Medium" panose="020B0600000000000000" pitchFamily="34" charset="-122"/>
                  <a:cs typeface="+mn-ea"/>
                  <a:sym typeface="+mn-lt"/>
                </a:rPr>
                <a:t>算法关键问题</a:t>
              </a:r>
              <a:endParaRPr lang="en-US" altLang="zh-CN" sz="3200" dirty="0">
                <a:solidFill>
                  <a:schemeClr val="tx1">
                    <a:lumMod val="75000"/>
                    <a:lumOff val="25000"/>
                  </a:schemeClr>
                </a:solidFill>
                <a:latin typeface="Noto Sans S Chinese Medium" panose="020B0600000000000000" pitchFamily="34" charset="-122"/>
                <a:ea typeface="Noto Sans S Chinese Medium" panose="020B0600000000000000" pitchFamily="34" charset="-122"/>
                <a:cs typeface="+mn-ea"/>
                <a:sym typeface="+mn-lt"/>
              </a:endParaRPr>
            </a:p>
          </p:txBody>
        </p:sp>
      </p:grpSp>
      <p:grpSp>
        <p:nvGrpSpPr>
          <p:cNvPr id="11" name="组合 10">
            <a:extLst>
              <a:ext uri="{FF2B5EF4-FFF2-40B4-BE49-F238E27FC236}">
                <a16:creationId xmlns:a16="http://schemas.microsoft.com/office/drawing/2014/main" xmlns="" id="{2E927961-FC8F-449E-87A7-9E23BFA69AC8}"/>
              </a:ext>
            </a:extLst>
          </p:cNvPr>
          <p:cNvGrpSpPr/>
          <p:nvPr/>
        </p:nvGrpSpPr>
        <p:grpSpPr>
          <a:xfrm>
            <a:off x="6390419" y="2623020"/>
            <a:ext cx="2985943" cy="601320"/>
            <a:chOff x="6566362" y="3689711"/>
            <a:chExt cx="2985943" cy="601320"/>
          </a:xfrm>
        </p:grpSpPr>
        <p:sp>
          <p:nvSpPr>
            <p:cNvPr id="28" name="椭圆 27"/>
            <p:cNvSpPr>
              <a:spLocks noChangeAspect="1"/>
            </p:cNvSpPr>
            <p:nvPr/>
          </p:nvSpPr>
          <p:spPr>
            <a:xfrm>
              <a:off x="6566362" y="3689711"/>
              <a:ext cx="576000" cy="576000"/>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800" smtClean="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rPr>
                <a:t>4</a:t>
              </a:r>
              <a:endParaRPr lang="zh-CN" altLang="en-US" sz="2800" dirty="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endParaRPr>
            </a:p>
          </p:txBody>
        </p:sp>
        <p:sp>
          <p:nvSpPr>
            <p:cNvPr id="29" name="文本框 28"/>
            <p:cNvSpPr txBox="1"/>
            <p:nvPr/>
          </p:nvSpPr>
          <p:spPr>
            <a:xfrm>
              <a:off x="7315795" y="3706256"/>
              <a:ext cx="2236510" cy="584775"/>
            </a:xfrm>
            <a:prstGeom prst="rect">
              <a:avLst/>
            </a:prstGeom>
            <a:noFill/>
          </p:spPr>
          <p:txBody>
            <a:bodyPr wrap="none" rtlCol="0">
              <a:spAutoFit/>
            </a:bodyPr>
            <a:lstStyle/>
            <a:p>
              <a:r>
                <a:rPr lang="zh-CN" altLang="en-US" sz="3200" dirty="0" smtClean="0">
                  <a:solidFill>
                    <a:schemeClr val="tx1">
                      <a:lumMod val="75000"/>
                      <a:lumOff val="25000"/>
                    </a:schemeClr>
                  </a:solidFill>
                  <a:latin typeface="Noto Sans S Chinese Medium" panose="020B0600000000000000" pitchFamily="34" charset="-122"/>
                  <a:ea typeface="Noto Sans S Chinese Medium" panose="020B0600000000000000" pitchFamily="34" charset="-122"/>
                  <a:cs typeface="+mn-ea"/>
                  <a:sym typeface="+mn-lt"/>
                </a:rPr>
                <a:t>数据标准化</a:t>
              </a:r>
              <a:endParaRPr lang="en-US" altLang="zh-CN" sz="3200" dirty="0">
                <a:solidFill>
                  <a:schemeClr val="tx1">
                    <a:lumMod val="75000"/>
                    <a:lumOff val="25000"/>
                  </a:schemeClr>
                </a:solidFill>
                <a:latin typeface="Noto Sans S Chinese Medium" panose="020B0600000000000000" pitchFamily="34" charset="-122"/>
                <a:ea typeface="Noto Sans S Chinese Medium" panose="020B0600000000000000" pitchFamily="34" charset="-122"/>
                <a:cs typeface="+mn-ea"/>
                <a:sym typeface="+mn-lt"/>
              </a:endParaRPr>
            </a:p>
          </p:txBody>
        </p:sp>
      </p:grpSp>
      <p:grpSp>
        <p:nvGrpSpPr>
          <p:cNvPr id="90" name="组合 89">
            <a:extLst>
              <a:ext uri="{FF2B5EF4-FFF2-40B4-BE49-F238E27FC236}">
                <a16:creationId xmlns:a16="http://schemas.microsoft.com/office/drawing/2014/main" xmlns="" id="{1456333E-7474-41AD-A05B-6832CEEE0820}"/>
              </a:ext>
            </a:extLst>
          </p:cNvPr>
          <p:cNvGrpSpPr/>
          <p:nvPr/>
        </p:nvGrpSpPr>
        <p:grpSpPr>
          <a:xfrm>
            <a:off x="6390004" y="4227046"/>
            <a:ext cx="3806680" cy="601320"/>
            <a:chOff x="6566362" y="3689711"/>
            <a:chExt cx="3806680" cy="601320"/>
          </a:xfrm>
        </p:grpSpPr>
        <p:sp>
          <p:nvSpPr>
            <p:cNvPr id="92" name="椭圆 91">
              <a:extLst>
                <a:ext uri="{FF2B5EF4-FFF2-40B4-BE49-F238E27FC236}">
                  <a16:creationId xmlns:a16="http://schemas.microsoft.com/office/drawing/2014/main" xmlns="" id="{C80F7977-CEC5-4F2D-8CD4-5C40CB1832DD}"/>
                </a:ext>
              </a:extLst>
            </p:cNvPr>
            <p:cNvSpPr>
              <a:spLocks noChangeAspect="1"/>
            </p:cNvSpPr>
            <p:nvPr/>
          </p:nvSpPr>
          <p:spPr>
            <a:xfrm>
              <a:off x="6566362" y="3689711"/>
              <a:ext cx="576000" cy="576000"/>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800" smtClean="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rPr>
                <a:t>6</a:t>
              </a:r>
              <a:endParaRPr lang="zh-CN" altLang="en-US" sz="2800" dirty="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endParaRPr>
            </a:p>
          </p:txBody>
        </p:sp>
        <p:sp>
          <p:nvSpPr>
            <p:cNvPr id="93" name="文本框 92">
              <a:extLst>
                <a:ext uri="{FF2B5EF4-FFF2-40B4-BE49-F238E27FC236}">
                  <a16:creationId xmlns:a16="http://schemas.microsoft.com/office/drawing/2014/main" xmlns="" id="{4C1DC6A3-E136-454E-B070-BEB33F1FCBB8}"/>
                </a:ext>
              </a:extLst>
            </p:cNvPr>
            <p:cNvSpPr txBox="1"/>
            <p:nvPr/>
          </p:nvSpPr>
          <p:spPr>
            <a:xfrm>
              <a:off x="7315795" y="3706256"/>
              <a:ext cx="3057247" cy="584775"/>
            </a:xfrm>
            <a:prstGeom prst="rect">
              <a:avLst/>
            </a:prstGeom>
            <a:noFill/>
          </p:spPr>
          <p:txBody>
            <a:bodyPr wrap="none" rtlCol="0">
              <a:spAutoFit/>
            </a:bodyPr>
            <a:lstStyle/>
            <a:p>
              <a:r>
                <a:rPr lang="zh-CN" altLang="en-US" sz="3200" dirty="0">
                  <a:solidFill>
                    <a:schemeClr val="tx1">
                      <a:lumMod val="75000"/>
                      <a:lumOff val="25000"/>
                    </a:schemeClr>
                  </a:solidFill>
                  <a:latin typeface="Noto Sans S Chinese Medium" panose="020B0600000000000000" pitchFamily="34" charset="-122"/>
                  <a:ea typeface="Noto Sans S Chinese Medium" panose="020B0600000000000000" pitchFamily="34" charset="-122"/>
                  <a:cs typeface="+mn-ea"/>
                  <a:sym typeface="+mn-lt"/>
                </a:rPr>
                <a:t>算法改进与优化</a:t>
              </a:r>
              <a:endParaRPr lang="en-US" altLang="zh-CN" sz="3200" dirty="0">
                <a:solidFill>
                  <a:schemeClr val="tx1">
                    <a:lumMod val="75000"/>
                    <a:lumOff val="25000"/>
                  </a:schemeClr>
                </a:solidFill>
                <a:latin typeface="Noto Sans S Chinese Medium" panose="020B0600000000000000" pitchFamily="34" charset="-122"/>
                <a:ea typeface="Noto Sans S Chinese Medium" panose="020B0600000000000000" pitchFamily="34" charset="-122"/>
                <a:cs typeface="+mn-ea"/>
                <a:sym typeface="+mn-lt"/>
              </a:endParaRPr>
            </a:p>
          </p:txBody>
        </p:sp>
      </p:grpSp>
      <p:grpSp>
        <p:nvGrpSpPr>
          <p:cNvPr id="94" name="组合 93">
            <a:extLst>
              <a:ext uri="{FF2B5EF4-FFF2-40B4-BE49-F238E27FC236}">
                <a16:creationId xmlns:a16="http://schemas.microsoft.com/office/drawing/2014/main" xmlns="" id="{3FCCD115-6814-4267-A7F1-40ABF415DE9F}"/>
              </a:ext>
            </a:extLst>
          </p:cNvPr>
          <p:cNvGrpSpPr/>
          <p:nvPr/>
        </p:nvGrpSpPr>
        <p:grpSpPr>
          <a:xfrm>
            <a:off x="1556740" y="4227046"/>
            <a:ext cx="2575574" cy="601320"/>
            <a:chOff x="6566362" y="3689711"/>
            <a:chExt cx="2575574" cy="601320"/>
          </a:xfrm>
        </p:grpSpPr>
        <p:sp>
          <p:nvSpPr>
            <p:cNvPr id="95" name="椭圆 94">
              <a:extLst>
                <a:ext uri="{FF2B5EF4-FFF2-40B4-BE49-F238E27FC236}">
                  <a16:creationId xmlns:a16="http://schemas.microsoft.com/office/drawing/2014/main" xmlns="" id="{71C74686-5872-4566-9A42-F9FC1B3A7A45}"/>
                </a:ext>
              </a:extLst>
            </p:cNvPr>
            <p:cNvSpPr>
              <a:spLocks noChangeAspect="1"/>
            </p:cNvSpPr>
            <p:nvPr/>
          </p:nvSpPr>
          <p:spPr>
            <a:xfrm>
              <a:off x="6566362" y="3689711"/>
              <a:ext cx="576000" cy="576000"/>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800" smtClean="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rPr>
                <a:t>5</a:t>
              </a:r>
              <a:endParaRPr lang="zh-CN" altLang="en-US" sz="2800" dirty="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endParaRPr>
            </a:p>
          </p:txBody>
        </p:sp>
        <p:sp>
          <p:nvSpPr>
            <p:cNvPr id="96" name="文本框 95">
              <a:extLst>
                <a:ext uri="{FF2B5EF4-FFF2-40B4-BE49-F238E27FC236}">
                  <a16:creationId xmlns:a16="http://schemas.microsoft.com/office/drawing/2014/main" xmlns="" id="{D66E0B66-1558-43D8-8F02-51227AD5C475}"/>
                </a:ext>
              </a:extLst>
            </p:cNvPr>
            <p:cNvSpPr txBox="1"/>
            <p:nvPr/>
          </p:nvSpPr>
          <p:spPr>
            <a:xfrm>
              <a:off x="7315795" y="3706256"/>
              <a:ext cx="1826141" cy="584775"/>
            </a:xfrm>
            <a:prstGeom prst="rect">
              <a:avLst/>
            </a:prstGeom>
            <a:noFill/>
          </p:spPr>
          <p:txBody>
            <a:bodyPr wrap="none" rtlCol="0">
              <a:spAutoFit/>
            </a:bodyPr>
            <a:lstStyle/>
            <a:p>
              <a:r>
                <a:rPr lang="zh-CN" altLang="en-US" sz="3200" dirty="0">
                  <a:solidFill>
                    <a:schemeClr val="tx1">
                      <a:lumMod val="75000"/>
                      <a:lumOff val="25000"/>
                    </a:schemeClr>
                  </a:solidFill>
                  <a:latin typeface="Noto Sans S Chinese Medium" panose="020B0600000000000000" pitchFamily="34" charset="-122"/>
                  <a:ea typeface="Noto Sans S Chinese Medium" panose="020B0600000000000000" pitchFamily="34" charset="-122"/>
                  <a:cs typeface="+mn-ea"/>
                  <a:sym typeface="+mn-lt"/>
                </a:rPr>
                <a:t>算法应用</a:t>
              </a:r>
              <a:endParaRPr lang="en-US" altLang="zh-CN" sz="3200" dirty="0">
                <a:solidFill>
                  <a:schemeClr val="tx1">
                    <a:lumMod val="75000"/>
                    <a:lumOff val="25000"/>
                  </a:schemeClr>
                </a:solidFill>
                <a:latin typeface="Noto Sans S Chinese Medium" panose="020B0600000000000000" pitchFamily="34" charset="-122"/>
                <a:ea typeface="Noto Sans S Chinese Medium" panose="020B0600000000000000" pitchFamily="34" charset="-122"/>
                <a:cs typeface="+mn-ea"/>
                <a:sym typeface="+mn-lt"/>
              </a:endParaRPr>
            </a:p>
          </p:txBody>
        </p:sp>
      </p:grpSp>
    </p:spTree>
    <p:extLst>
      <p:ext uri="{BB962C8B-B14F-4D97-AF65-F5344CB8AC3E}">
        <p14:creationId xmlns:p14="http://schemas.microsoft.com/office/powerpoint/2010/main" val="41333109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2A648B8-FE68-4BE6-917E-E0AB6417B438}"/>
              </a:ext>
            </a:extLst>
          </p:cNvPr>
          <p:cNvSpPr>
            <a:spLocks noGrp="1"/>
          </p:cNvSpPr>
          <p:nvPr>
            <p:ph type="title"/>
          </p:nvPr>
        </p:nvSpPr>
        <p:spPr/>
        <p:txBody>
          <a:bodyPr/>
          <a:lstStyle/>
          <a:p>
            <a:r>
              <a:rPr lang="en-US" altLang="zh-CN" dirty="0" err="1"/>
              <a:t>kNN</a:t>
            </a:r>
            <a:r>
              <a:rPr lang="zh-CN" altLang="en-US" dirty="0"/>
              <a:t>算法流程</a:t>
            </a:r>
          </a:p>
        </p:txBody>
      </p:sp>
      <p:pic>
        <p:nvPicPr>
          <p:cNvPr id="3" name="图片 2">
            <a:extLst>
              <a:ext uri="{FF2B5EF4-FFF2-40B4-BE49-F238E27FC236}">
                <a16:creationId xmlns:a16="http://schemas.microsoft.com/office/drawing/2014/main" xmlns="" id="{C9D4DF32-4E0A-47B6-966F-95655CBCF30F}"/>
              </a:ext>
            </a:extLst>
          </p:cNvPr>
          <p:cNvPicPr>
            <a:picLocks noChangeAspect="1"/>
          </p:cNvPicPr>
          <p:nvPr/>
        </p:nvPicPr>
        <p:blipFill>
          <a:blip r:embed="rId2" cstate="print">
            <a:clrChange>
              <a:clrFrom>
                <a:srgbClr val="FFFFFF"/>
              </a:clrFrom>
              <a:clrTo>
                <a:srgbClr val="FFFFFF">
                  <a:alpha val="0"/>
                </a:srgbClr>
              </a:clrTo>
            </a:clrChange>
          </a:blip>
          <a:stretch>
            <a:fillRect/>
          </a:stretch>
        </p:blipFill>
        <p:spPr>
          <a:xfrm>
            <a:off x="3367668" y="-8047"/>
            <a:ext cx="4887098" cy="6519598"/>
          </a:xfrm>
          <a:prstGeom prst="rect">
            <a:avLst/>
          </a:prstGeom>
        </p:spPr>
      </p:pic>
    </p:spTree>
    <p:extLst>
      <p:ext uri="{BB962C8B-B14F-4D97-AF65-F5344CB8AC3E}">
        <p14:creationId xmlns:p14="http://schemas.microsoft.com/office/powerpoint/2010/main" val="2023261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2A648B8-FE68-4BE6-917E-E0AB6417B438}"/>
              </a:ext>
            </a:extLst>
          </p:cNvPr>
          <p:cNvSpPr>
            <a:spLocks noGrp="1"/>
          </p:cNvSpPr>
          <p:nvPr>
            <p:ph type="title"/>
          </p:nvPr>
        </p:nvSpPr>
        <p:spPr/>
        <p:txBody>
          <a:bodyPr/>
          <a:lstStyle/>
          <a:p>
            <a:r>
              <a:rPr lang="zh-CN" altLang="en-US" dirty="0"/>
              <a:t>算法步骤</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xmlns="" id="{1C4FAECF-2142-4011-9AB2-B6F57A041E22}"/>
                  </a:ext>
                </a:extLst>
              </p:cNvPr>
              <p:cNvSpPr txBox="1"/>
              <p:nvPr/>
            </p:nvSpPr>
            <p:spPr>
              <a:xfrm>
                <a:off x="644434" y="856357"/>
                <a:ext cx="11016343" cy="5355312"/>
              </a:xfrm>
              <a:prstGeom prst="rect">
                <a:avLst/>
              </a:prstGeom>
              <a:noFill/>
            </p:spPr>
            <p:txBody>
              <a:bodyPr wrap="square" rtlCol="0">
                <a:spAutoFit/>
              </a:bodyPr>
              <a:lstStyle/>
              <a:p>
                <a:pPr>
                  <a:spcBef>
                    <a:spcPts val="600"/>
                  </a:spcBef>
                </a:pPr>
                <a:r>
                  <a:rPr lang="zh-CN" altLang="en-US" sz="2400" dirty="0"/>
                  <a:t>准备数据，对数据进行预处理。</a:t>
                </a:r>
              </a:p>
              <a:p>
                <a:pPr marL="285750" indent="-285750">
                  <a:spcBef>
                    <a:spcPts val="600"/>
                  </a:spcBef>
                  <a:buFont typeface="Arial" panose="020B0604020202020204" pitchFamily="34" charset="0"/>
                  <a:buChar char="•"/>
                </a:pPr>
                <a:r>
                  <a:rPr lang="zh-CN" altLang="en-US" sz="2400" dirty="0"/>
                  <a:t>选用合适的测试元组和合适的数据存储结构训练数据。</a:t>
                </a:r>
              </a:p>
              <a:p>
                <a:pPr marL="285750" indent="-285750">
                  <a:spcBef>
                    <a:spcPts val="600"/>
                  </a:spcBef>
                  <a:buFont typeface="Arial" panose="020B0604020202020204" pitchFamily="34" charset="0"/>
                  <a:buChar char="•"/>
                </a:pPr>
                <a:r>
                  <a:rPr lang="zh-CN" altLang="en-US" sz="2400" dirty="0"/>
                  <a:t>维护一个大小为</a:t>
                </a:r>
                <a:r>
                  <a:rPr lang="en-US" altLang="zh-CN" sz="2400" dirty="0"/>
                  <a:t>k</a:t>
                </a:r>
                <a:r>
                  <a:rPr lang="zh-CN" altLang="en-US" sz="2400" dirty="0"/>
                  <a:t>，按距离由大到小的优先级队列，用于存储最近邻训练元组。随机从训练元组中选取</a:t>
                </a:r>
                <a:r>
                  <a:rPr lang="en-US" altLang="zh-CN" sz="2400" dirty="0"/>
                  <a:t>k</a:t>
                </a:r>
                <a:r>
                  <a:rPr lang="zh-CN" altLang="en-US" sz="2400" dirty="0"/>
                  <a:t>个元组作为初始的最近邻元组，分别计算测试元组到这</a:t>
                </a:r>
                <a:r>
                  <a:rPr lang="en-US" altLang="zh-CN" sz="2400" dirty="0"/>
                  <a:t>k</a:t>
                </a:r>
                <a:r>
                  <a:rPr lang="zh-CN" altLang="en-US" sz="2400" dirty="0"/>
                  <a:t>个元组的距离，将训练元组标号和距离存入优先级队列。</a:t>
                </a:r>
              </a:p>
              <a:p>
                <a:pPr marL="285750" indent="-285750">
                  <a:spcBef>
                    <a:spcPts val="600"/>
                  </a:spcBef>
                  <a:buFont typeface="Arial" panose="020B0604020202020204" pitchFamily="34" charset="0"/>
                  <a:buChar char="•"/>
                </a:pPr>
                <a:r>
                  <a:rPr lang="zh-CN" altLang="en-US" sz="2400" dirty="0"/>
                  <a:t>遍历训练元组集，计算当前训练元组与测试元组的距离。（通常使用欧氏距离）</a:t>
                </a:r>
                <a:endParaRPr lang="en-US" altLang="zh-CN" sz="2400" dirty="0"/>
              </a:p>
              <a:p>
                <a:pPr marL="285750" indent="-285750">
                  <a:spcBef>
                    <a:spcPts val="600"/>
                  </a:spcBef>
                  <a:buFont typeface="Arial" panose="020B0604020202020204" pitchFamily="34" charset="0"/>
                  <a:buChar char="•"/>
                </a:pPr>
                <a:r>
                  <a:rPr lang="zh-CN" altLang="en-US" sz="2400" dirty="0"/>
                  <a:t>之后将所得距离</a:t>
                </a:r>
                <a:r>
                  <a:rPr lang="en-US" altLang="zh-CN" sz="2400" dirty="0"/>
                  <a:t>L</a:t>
                </a:r>
                <a:r>
                  <a:rPr lang="zh-CN" altLang="en-US" sz="2400" dirty="0"/>
                  <a:t>与优先级队列中的最大距离</a:t>
                </a:r>
                <a:r>
                  <a:rPr lang="en-US" altLang="zh-CN" sz="2400" dirty="0" err="1"/>
                  <a:t>L_max</a:t>
                </a:r>
                <a:r>
                  <a:rPr lang="zh-CN" altLang="en-US" sz="2400" dirty="0"/>
                  <a:t>进行比较。若</a:t>
                </a:r>
                <a14:m>
                  <m:oMath xmlns:m="http://schemas.openxmlformats.org/officeDocument/2006/math">
                    <m:r>
                      <a:rPr lang="en-US" altLang="zh-CN" sz="2400" i="1">
                        <a:latin typeface="Cambria Math" panose="02040503050406030204" pitchFamily="18" charset="0"/>
                      </a:rPr>
                      <m:t>𝐿</m:t>
                    </m:r>
                    <m:r>
                      <a:rPr lang="en-US" altLang="zh-CN" sz="2400" i="1">
                        <a:latin typeface="Cambria Math" panose="02040503050406030204" pitchFamily="18" charset="0"/>
                      </a:rPr>
                      <m:t>≥</m:t>
                    </m:r>
                    <m:sSub>
                      <m:sSubPr>
                        <m:ctrlPr>
                          <a:rPr lang="zh-CN" altLang="zh-CN" sz="2400" i="1">
                            <a:latin typeface="Cambria Math"/>
                          </a:rPr>
                        </m:ctrlPr>
                      </m:sSubPr>
                      <m:e>
                        <m:r>
                          <a:rPr lang="en-US" altLang="zh-CN" sz="2400" i="1">
                            <a:latin typeface="Cambria Math" panose="02040503050406030204" pitchFamily="18" charset="0"/>
                          </a:rPr>
                          <m:t>𝐿</m:t>
                        </m:r>
                      </m:e>
                      <m:sub>
                        <m:r>
                          <a:rPr lang="en-US" altLang="zh-CN" sz="2400" i="1">
                            <a:latin typeface="Cambria Math" panose="02040503050406030204" pitchFamily="18" charset="0"/>
                          </a:rPr>
                          <m:t>𝑚𝑎𝑥</m:t>
                        </m:r>
                      </m:sub>
                    </m:sSub>
                  </m:oMath>
                </a14:m>
                <a:r>
                  <a:rPr lang="zh-CN" altLang="en-US" sz="2400" dirty="0"/>
                  <a:t>，则舍弃该元组，遍历下一个元组。若</a:t>
                </a:r>
                <a14:m>
                  <m:oMath xmlns:m="http://schemas.openxmlformats.org/officeDocument/2006/math">
                    <m:r>
                      <a:rPr lang="en-US" altLang="zh-CN" sz="2400" i="1">
                        <a:latin typeface="Cambria Math" panose="02040503050406030204" pitchFamily="18" charset="0"/>
                      </a:rPr>
                      <m:t>𝐿</m:t>
                    </m:r>
                    <m:r>
                      <a:rPr lang="en-US" altLang="zh-CN" sz="2400">
                        <a:latin typeface="Cambria Math" panose="02040503050406030204" pitchFamily="18" charset="0"/>
                      </a:rPr>
                      <m:t>&lt;</m:t>
                    </m:r>
                    <m:sSub>
                      <m:sSubPr>
                        <m:ctrlPr>
                          <a:rPr lang="zh-CN" altLang="zh-CN" sz="2400" i="1">
                            <a:latin typeface="Cambria Math"/>
                          </a:rPr>
                        </m:ctrlPr>
                      </m:sSubPr>
                      <m:e>
                        <m:r>
                          <a:rPr lang="en-US" altLang="zh-CN" sz="2400" i="1">
                            <a:latin typeface="Cambria Math" panose="02040503050406030204" pitchFamily="18" charset="0"/>
                          </a:rPr>
                          <m:t>𝐿</m:t>
                        </m:r>
                      </m:e>
                      <m:sub>
                        <m:r>
                          <a:rPr lang="en-US" altLang="zh-CN" sz="2400" i="1">
                            <a:latin typeface="Cambria Math" panose="02040503050406030204" pitchFamily="18" charset="0"/>
                          </a:rPr>
                          <m:t>𝑚𝑎𝑥</m:t>
                        </m:r>
                      </m:sub>
                    </m:sSub>
                  </m:oMath>
                </a14:m>
                <a:r>
                  <a:rPr lang="zh-CN" altLang="en-US" sz="2400" dirty="0"/>
                  <a:t>，删除优先级队列中最大距离的元组，将当前训练元组存入优先级队列。</a:t>
                </a:r>
              </a:p>
              <a:p>
                <a:pPr marL="285750" indent="-285750">
                  <a:spcBef>
                    <a:spcPts val="600"/>
                  </a:spcBef>
                  <a:buFont typeface="Arial" panose="020B0604020202020204" pitchFamily="34" charset="0"/>
                  <a:buChar char="•"/>
                </a:pPr>
                <a:r>
                  <a:rPr lang="zh-CN" altLang="en-US" sz="2400" dirty="0"/>
                  <a:t>遍历完毕后，计算优先级队列中</a:t>
                </a:r>
                <a:r>
                  <a:rPr lang="en-US" altLang="zh-CN" sz="2400" dirty="0"/>
                  <a:t>k </a:t>
                </a:r>
                <a:r>
                  <a:rPr lang="zh-CN" altLang="en-US" sz="2400" dirty="0"/>
                  <a:t>个元组的多数类，并将其作为测试元组的类别。</a:t>
                </a:r>
              </a:p>
              <a:p>
                <a:pPr marL="285750" indent="-285750">
                  <a:spcBef>
                    <a:spcPts val="600"/>
                  </a:spcBef>
                  <a:buFont typeface="Arial" panose="020B0604020202020204" pitchFamily="34" charset="0"/>
                  <a:buChar char="•"/>
                </a:pPr>
                <a:r>
                  <a:rPr lang="zh-CN" altLang="en-US" sz="2400" dirty="0"/>
                  <a:t>测试元组集测试完毕后计算误差率，继续设定不同的</a:t>
                </a:r>
                <a:r>
                  <a:rPr lang="en-US" altLang="zh-CN" sz="2400" dirty="0"/>
                  <a:t>k</a:t>
                </a:r>
                <a:r>
                  <a:rPr lang="zh-CN" altLang="en-US" sz="2400" dirty="0"/>
                  <a:t>值重新进行训练，最后取误差率最小的</a:t>
                </a:r>
                <a:r>
                  <a:rPr lang="en-US" altLang="zh-CN" sz="2400" dirty="0"/>
                  <a:t>k</a:t>
                </a:r>
                <a:r>
                  <a:rPr lang="zh-CN" altLang="en-US" sz="2400" dirty="0"/>
                  <a:t>值。</a:t>
                </a:r>
              </a:p>
            </p:txBody>
          </p:sp>
        </mc:Choice>
        <mc:Fallback xmlns="">
          <p:sp>
            <p:nvSpPr>
              <p:cNvPr id="7" name="文本框 6">
                <a:extLst>
                  <a:ext uri="{FF2B5EF4-FFF2-40B4-BE49-F238E27FC236}">
                    <a16:creationId xmlns:a16="http://schemas.microsoft.com/office/drawing/2014/main" id="{1C4FAECF-2142-4011-9AB2-B6F57A041E22}"/>
                  </a:ext>
                </a:extLst>
              </p:cNvPr>
              <p:cNvSpPr txBox="1">
                <a:spLocks noRot="1" noChangeAspect="1" noMove="1" noResize="1" noEditPoints="1" noAdjustHandles="1" noChangeArrowheads="1" noChangeShapeType="1" noTextEdit="1"/>
              </p:cNvSpPr>
              <p:nvPr/>
            </p:nvSpPr>
            <p:spPr>
              <a:xfrm>
                <a:off x="644434" y="856357"/>
                <a:ext cx="11016343" cy="5355312"/>
              </a:xfrm>
              <a:prstGeom prst="rect">
                <a:avLst/>
              </a:prstGeom>
              <a:blipFill>
                <a:blip r:embed="rId2"/>
                <a:stretch>
                  <a:fillRect l="-885" t="-1365" r="-1937" b="-17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93985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2A648B8-FE68-4BE6-917E-E0AB6417B438}"/>
              </a:ext>
            </a:extLst>
          </p:cNvPr>
          <p:cNvSpPr>
            <a:spLocks noGrp="1"/>
          </p:cNvSpPr>
          <p:nvPr>
            <p:ph type="title"/>
          </p:nvPr>
        </p:nvSpPr>
        <p:spPr/>
        <p:txBody>
          <a:bodyPr/>
          <a:lstStyle/>
          <a:p>
            <a:r>
              <a:rPr lang="zh-CN" altLang="en-US" dirty="0"/>
              <a:t>算法</a:t>
            </a:r>
            <a:r>
              <a:rPr lang="zh-CN" altLang="en-US" dirty="0" smtClean="0"/>
              <a:t>实现</a:t>
            </a:r>
            <a:endParaRPr lang="zh-CN" altLang="en-US" dirty="0"/>
          </a:p>
        </p:txBody>
      </p:sp>
      <p:sp>
        <p:nvSpPr>
          <p:cNvPr id="7" name="文本框 6">
            <a:extLst>
              <a:ext uri="{FF2B5EF4-FFF2-40B4-BE49-F238E27FC236}">
                <a16:creationId xmlns:a16="http://schemas.microsoft.com/office/drawing/2014/main" xmlns="" id="{1C4FAECF-2142-4011-9AB2-B6F57A041E22}"/>
              </a:ext>
            </a:extLst>
          </p:cNvPr>
          <p:cNvSpPr txBox="1"/>
          <p:nvPr/>
        </p:nvSpPr>
        <p:spPr>
          <a:xfrm>
            <a:off x="1137632" y="835327"/>
            <a:ext cx="8246533" cy="5632311"/>
          </a:xfrm>
          <a:prstGeom prst="rect">
            <a:avLst/>
          </a:prstGeom>
          <a:noFill/>
        </p:spPr>
        <p:txBody>
          <a:bodyPr wrap="square" rtlCol="0">
            <a:spAutoFit/>
          </a:bodyPr>
          <a:lstStyle/>
          <a:p>
            <a:r>
              <a:rPr lang="zh-CN" altLang="en-US" dirty="0"/>
              <a:t>在</a:t>
            </a:r>
            <a:r>
              <a:rPr lang="en-US" altLang="zh-CN" dirty="0" err="1"/>
              <a:t>kNN</a:t>
            </a:r>
            <a:r>
              <a:rPr lang="zh-CN" altLang="en-US" dirty="0"/>
              <a:t>中需要计算待分类数据与训练集中所有样本的距离（此处选用欧氏距离）</a:t>
            </a:r>
            <a:endParaRPr lang="en-US" altLang="zh-CN" dirty="0"/>
          </a:p>
          <a:p>
            <a:endParaRPr lang="zh-CN" altLang="en-US" dirty="0"/>
          </a:p>
          <a:p>
            <a:r>
              <a:rPr lang="en-US" altLang="zh-CN" dirty="0">
                <a:latin typeface="Consolas" panose="020B0609020204030204" pitchFamily="49" charset="0"/>
              </a:rPr>
              <a:t>def </a:t>
            </a:r>
            <a:r>
              <a:rPr lang="en-US" altLang="zh-CN" dirty="0" err="1">
                <a:latin typeface="Consolas" panose="020B0609020204030204" pitchFamily="49" charset="0"/>
              </a:rPr>
              <a:t>KNNClassify</a:t>
            </a:r>
            <a:r>
              <a:rPr lang="en-US" altLang="zh-CN" dirty="0">
                <a:latin typeface="Consolas" panose="020B0609020204030204" pitchFamily="49" charset="0"/>
              </a:rPr>
              <a:t>(</a:t>
            </a:r>
            <a:r>
              <a:rPr lang="en-US" altLang="zh-CN" dirty="0" err="1">
                <a:latin typeface="Consolas" panose="020B0609020204030204" pitchFamily="49" charset="0"/>
              </a:rPr>
              <a:t>newInput</a:t>
            </a:r>
            <a:r>
              <a:rPr lang="en-US" altLang="zh-CN" dirty="0">
                <a:latin typeface="Consolas" panose="020B0609020204030204" pitchFamily="49" charset="0"/>
              </a:rPr>
              <a:t>, </a:t>
            </a:r>
            <a:r>
              <a:rPr lang="en-US" altLang="zh-CN" dirty="0" err="1">
                <a:latin typeface="Consolas" panose="020B0609020204030204" pitchFamily="49" charset="0"/>
              </a:rPr>
              <a:t>dataSet</a:t>
            </a:r>
            <a:r>
              <a:rPr lang="en-US" altLang="zh-CN" dirty="0">
                <a:latin typeface="Consolas" panose="020B0609020204030204" pitchFamily="49" charset="0"/>
              </a:rPr>
              <a:t>, labels, k):  </a:t>
            </a:r>
          </a:p>
          <a:p>
            <a:r>
              <a:rPr lang="en-US" altLang="zh-CN" dirty="0">
                <a:latin typeface="Consolas" panose="020B0609020204030204" pitchFamily="49" charset="0"/>
              </a:rPr>
              <a:t>    </a:t>
            </a:r>
            <a:r>
              <a:rPr lang="en-US" altLang="zh-CN" dirty="0" err="1">
                <a:latin typeface="Consolas" panose="020B0609020204030204" pitchFamily="49" charset="0"/>
              </a:rPr>
              <a:t>numSamples</a:t>
            </a:r>
            <a:r>
              <a:rPr lang="en-US" altLang="zh-CN" dirty="0">
                <a:latin typeface="Consolas" panose="020B0609020204030204" pitchFamily="49" charset="0"/>
              </a:rPr>
              <a:t> = </a:t>
            </a:r>
            <a:r>
              <a:rPr lang="en-US" altLang="zh-CN" dirty="0" err="1">
                <a:latin typeface="Consolas" panose="020B0609020204030204" pitchFamily="49" charset="0"/>
              </a:rPr>
              <a:t>dataSet.shape</a:t>
            </a:r>
            <a:r>
              <a:rPr lang="en-US" altLang="zh-CN" dirty="0">
                <a:latin typeface="Consolas" panose="020B0609020204030204" pitchFamily="49" charset="0"/>
              </a:rPr>
              <a:t>[0] # shape[0] </a:t>
            </a:r>
            <a:r>
              <a:rPr lang="zh-CN" altLang="en-US" dirty="0">
                <a:latin typeface="Consolas" panose="020B0609020204030204" pitchFamily="49" charset="0"/>
              </a:rPr>
              <a:t>表示行数</a:t>
            </a:r>
          </a:p>
          <a:p>
            <a:r>
              <a:rPr lang="zh-CN" altLang="en-US" dirty="0">
                <a:latin typeface="Consolas" panose="020B0609020204030204" pitchFamily="49" charset="0"/>
              </a:rPr>
              <a:t> </a:t>
            </a:r>
          </a:p>
          <a:p>
            <a:r>
              <a:rPr lang="zh-CN" altLang="en-US" dirty="0">
                <a:latin typeface="Consolas" panose="020B0609020204030204" pitchFamily="49" charset="0"/>
              </a:rPr>
              <a:t>    </a:t>
            </a:r>
            <a:r>
              <a:rPr lang="en-US" altLang="zh-CN" dirty="0">
                <a:latin typeface="Consolas" panose="020B0609020204030204" pitchFamily="49" charset="0"/>
              </a:rPr>
              <a:t># </a:t>
            </a:r>
            <a:r>
              <a:rPr lang="zh-CN" altLang="en-US" dirty="0">
                <a:latin typeface="Consolas" panose="020B0609020204030204" pitchFamily="49" charset="0"/>
              </a:rPr>
              <a:t>计算欧氏距离</a:t>
            </a:r>
          </a:p>
          <a:p>
            <a:r>
              <a:rPr lang="zh-CN" altLang="en-US" dirty="0">
                <a:latin typeface="Consolas" panose="020B0609020204030204" pitchFamily="49" charset="0"/>
              </a:rPr>
              <a:t>    </a:t>
            </a:r>
            <a:r>
              <a:rPr lang="en-US" altLang="zh-CN" dirty="0">
                <a:latin typeface="Consolas" panose="020B0609020204030204" pitchFamily="49" charset="0"/>
              </a:rPr>
              <a:t>diff = tile(</a:t>
            </a:r>
            <a:r>
              <a:rPr lang="en-US" altLang="zh-CN" dirty="0" err="1">
                <a:latin typeface="Consolas" panose="020B0609020204030204" pitchFamily="49" charset="0"/>
              </a:rPr>
              <a:t>newInput</a:t>
            </a:r>
            <a:r>
              <a:rPr lang="en-US" altLang="zh-CN" dirty="0">
                <a:latin typeface="Consolas" panose="020B0609020204030204" pitchFamily="49" charset="0"/>
              </a:rPr>
              <a:t>, (</a:t>
            </a:r>
            <a:r>
              <a:rPr lang="en-US" altLang="zh-CN" dirty="0" err="1">
                <a:latin typeface="Consolas" panose="020B0609020204030204" pitchFamily="49" charset="0"/>
              </a:rPr>
              <a:t>numSamples</a:t>
            </a:r>
            <a:r>
              <a:rPr lang="en-US" altLang="zh-CN" dirty="0">
                <a:latin typeface="Consolas" panose="020B0609020204030204" pitchFamily="49" charset="0"/>
              </a:rPr>
              <a:t>, 1)) - </a:t>
            </a:r>
            <a:r>
              <a:rPr lang="en-US" altLang="zh-CN" dirty="0" err="1">
                <a:latin typeface="Consolas" panose="020B0609020204030204" pitchFamily="49" charset="0"/>
              </a:rPr>
              <a:t>dataSet</a:t>
            </a:r>
            <a:r>
              <a:rPr lang="en-US" altLang="zh-CN" dirty="0">
                <a:latin typeface="Consolas" panose="020B0609020204030204" pitchFamily="49" charset="0"/>
              </a:rPr>
              <a:t> # </a:t>
            </a:r>
            <a:r>
              <a:rPr lang="zh-CN" altLang="en-US" dirty="0">
                <a:latin typeface="Consolas" panose="020B0609020204030204" pitchFamily="49" charset="0"/>
              </a:rPr>
              <a:t>计算元素属性值的差</a:t>
            </a:r>
          </a:p>
          <a:p>
            <a:r>
              <a:rPr lang="zh-CN" altLang="en-US" dirty="0">
                <a:latin typeface="Consolas" panose="020B0609020204030204" pitchFamily="49" charset="0"/>
              </a:rPr>
              <a:t>    </a:t>
            </a:r>
            <a:r>
              <a:rPr lang="en-US" altLang="zh-CN" dirty="0" err="1">
                <a:latin typeface="Consolas" panose="020B0609020204030204" pitchFamily="49" charset="0"/>
              </a:rPr>
              <a:t>squaredDiff</a:t>
            </a:r>
            <a:r>
              <a:rPr lang="en-US" altLang="zh-CN" dirty="0">
                <a:latin typeface="Consolas" panose="020B0609020204030204" pitchFamily="49" charset="0"/>
              </a:rPr>
              <a:t> = diff ** 2 # </a:t>
            </a:r>
            <a:r>
              <a:rPr lang="zh-CN" altLang="en-US" dirty="0">
                <a:latin typeface="Consolas" panose="020B0609020204030204" pitchFamily="49" charset="0"/>
              </a:rPr>
              <a:t>对差值取平方  </a:t>
            </a:r>
          </a:p>
          <a:p>
            <a:r>
              <a:rPr lang="zh-CN" altLang="en-US" dirty="0">
                <a:latin typeface="Consolas" panose="020B0609020204030204" pitchFamily="49" charset="0"/>
              </a:rPr>
              <a:t>    </a:t>
            </a:r>
            <a:r>
              <a:rPr lang="en-US" altLang="zh-CN" dirty="0" err="1">
                <a:latin typeface="Consolas" panose="020B0609020204030204" pitchFamily="49" charset="0"/>
              </a:rPr>
              <a:t>squaredDist</a:t>
            </a:r>
            <a:r>
              <a:rPr lang="en-US" altLang="zh-CN" dirty="0">
                <a:latin typeface="Consolas" panose="020B0609020204030204" pitchFamily="49" charset="0"/>
              </a:rPr>
              <a:t> = sum(</a:t>
            </a:r>
            <a:r>
              <a:rPr lang="en-US" altLang="zh-CN" dirty="0" err="1">
                <a:latin typeface="Consolas" panose="020B0609020204030204" pitchFamily="49" charset="0"/>
              </a:rPr>
              <a:t>squaredDiff</a:t>
            </a:r>
            <a:r>
              <a:rPr lang="en-US" altLang="zh-CN" dirty="0">
                <a:latin typeface="Consolas" panose="020B0609020204030204" pitchFamily="49" charset="0"/>
              </a:rPr>
              <a:t>, axis = 1) # </a:t>
            </a:r>
            <a:r>
              <a:rPr lang="zh-CN" altLang="en-US" dirty="0">
                <a:latin typeface="Consolas" panose="020B0609020204030204" pitchFamily="49" charset="0"/>
              </a:rPr>
              <a:t>按行求和 </a:t>
            </a:r>
          </a:p>
          <a:p>
            <a:r>
              <a:rPr lang="zh-CN" altLang="en-US" dirty="0">
                <a:latin typeface="Consolas" panose="020B0609020204030204" pitchFamily="49" charset="0"/>
              </a:rPr>
              <a:t>    </a:t>
            </a:r>
            <a:r>
              <a:rPr lang="en-US" altLang="zh-CN" dirty="0">
                <a:latin typeface="Consolas" panose="020B0609020204030204" pitchFamily="49" charset="0"/>
              </a:rPr>
              <a:t>distance = </a:t>
            </a:r>
            <a:r>
              <a:rPr lang="en-US" altLang="zh-CN" dirty="0" err="1">
                <a:latin typeface="Consolas" panose="020B0609020204030204" pitchFamily="49" charset="0"/>
              </a:rPr>
              <a:t>squaredDist</a:t>
            </a:r>
            <a:r>
              <a:rPr lang="en-US" altLang="zh-CN" dirty="0">
                <a:latin typeface="Consolas" panose="020B0609020204030204" pitchFamily="49" charset="0"/>
              </a:rPr>
              <a:t> ** 0.5 </a:t>
            </a:r>
          </a:p>
          <a:p>
            <a:r>
              <a:rPr lang="en-US" altLang="zh-CN" dirty="0">
                <a:latin typeface="Consolas" panose="020B0609020204030204" pitchFamily="49" charset="0"/>
              </a:rPr>
              <a:t>    </a:t>
            </a:r>
            <a:r>
              <a:rPr lang="en-US" altLang="zh-CN" dirty="0" err="1">
                <a:latin typeface="Consolas" panose="020B0609020204030204" pitchFamily="49" charset="0"/>
              </a:rPr>
              <a:t>sortedDistIndices</a:t>
            </a:r>
            <a:r>
              <a:rPr lang="en-US" altLang="zh-CN" dirty="0">
                <a:latin typeface="Consolas" panose="020B0609020204030204" pitchFamily="49" charset="0"/>
              </a:rPr>
              <a:t> = </a:t>
            </a:r>
            <a:r>
              <a:rPr lang="en-US" altLang="zh-CN" dirty="0" err="1">
                <a:latin typeface="Consolas" panose="020B0609020204030204" pitchFamily="49" charset="0"/>
              </a:rPr>
              <a:t>argsort</a:t>
            </a:r>
            <a:r>
              <a:rPr lang="en-US" altLang="zh-CN" dirty="0">
                <a:latin typeface="Consolas" panose="020B0609020204030204" pitchFamily="49" charset="0"/>
              </a:rPr>
              <a:t>(distance)</a:t>
            </a:r>
          </a:p>
          <a:p>
            <a:endParaRPr lang="en-US" altLang="zh-CN" dirty="0"/>
          </a:p>
          <a:p>
            <a:r>
              <a:rPr lang="zh-CN" altLang="en-US" dirty="0"/>
              <a:t>返回得到的投票数最多的分类</a:t>
            </a:r>
            <a:endParaRPr lang="en-US" altLang="zh-CN" dirty="0"/>
          </a:p>
          <a:p>
            <a:r>
              <a:rPr lang="en-US" altLang="zh-CN" dirty="0">
                <a:latin typeface="Consolas" panose="020B0609020204030204" pitchFamily="49" charset="0"/>
              </a:rPr>
              <a:t> </a:t>
            </a:r>
            <a:r>
              <a:rPr lang="en-US" altLang="zh-CN" dirty="0" err="1">
                <a:latin typeface="Consolas" panose="020B0609020204030204" pitchFamily="49" charset="0"/>
              </a:rPr>
              <a:t>maxCount</a:t>
            </a:r>
            <a:r>
              <a:rPr lang="en-US" altLang="zh-CN" dirty="0">
                <a:latin typeface="Consolas" panose="020B0609020204030204" pitchFamily="49" charset="0"/>
              </a:rPr>
              <a:t> = 0  </a:t>
            </a:r>
          </a:p>
          <a:p>
            <a:r>
              <a:rPr lang="en-US" altLang="zh-CN" dirty="0">
                <a:latin typeface="Consolas" panose="020B0609020204030204" pitchFamily="49" charset="0"/>
              </a:rPr>
              <a:t>    for key, value in </a:t>
            </a:r>
            <a:r>
              <a:rPr lang="en-US" altLang="zh-CN" dirty="0" err="1">
                <a:latin typeface="Consolas" panose="020B0609020204030204" pitchFamily="49" charset="0"/>
              </a:rPr>
              <a:t>classCount.items</a:t>
            </a:r>
            <a:r>
              <a:rPr lang="en-US" altLang="zh-CN" dirty="0">
                <a:latin typeface="Consolas" panose="020B0609020204030204" pitchFamily="49" charset="0"/>
              </a:rPr>
              <a:t>():  </a:t>
            </a:r>
          </a:p>
          <a:p>
            <a:r>
              <a:rPr lang="en-US" altLang="zh-CN" dirty="0">
                <a:latin typeface="Consolas" panose="020B0609020204030204" pitchFamily="49" charset="0"/>
              </a:rPr>
              <a:t>        if value &gt; </a:t>
            </a:r>
            <a:r>
              <a:rPr lang="en-US" altLang="zh-CN" dirty="0" err="1">
                <a:latin typeface="Consolas" panose="020B0609020204030204" pitchFamily="49" charset="0"/>
              </a:rPr>
              <a:t>maxCount</a:t>
            </a:r>
            <a:r>
              <a:rPr lang="en-US" altLang="zh-CN" dirty="0">
                <a:latin typeface="Consolas" panose="020B0609020204030204" pitchFamily="49" charset="0"/>
              </a:rPr>
              <a:t>:  </a:t>
            </a:r>
          </a:p>
          <a:p>
            <a:r>
              <a:rPr lang="en-US" altLang="zh-CN" dirty="0">
                <a:latin typeface="Consolas" panose="020B0609020204030204" pitchFamily="49" charset="0"/>
              </a:rPr>
              <a:t>            </a:t>
            </a:r>
            <a:r>
              <a:rPr lang="en-US" altLang="zh-CN" dirty="0" err="1">
                <a:latin typeface="Consolas" panose="020B0609020204030204" pitchFamily="49" charset="0"/>
              </a:rPr>
              <a:t>maxCount</a:t>
            </a:r>
            <a:r>
              <a:rPr lang="en-US" altLang="zh-CN" dirty="0">
                <a:latin typeface="Consolas" panose="020B0609020204030204" pitchFamily="49" charset="0"/>
              </a:rPr>
              <a:t> = value  </a:t>
            </a:r>
          </a:p>
          <a:p>
            <a:r>
              <a:rPr lang="en-US" altLang="zh-CN" dirty="0">
                <a:latin typeface="Consolas" panose="020B0609020204030204" pitchFamily="49" charset="0"/>
              </a:rPr>
              <a:t>            </a:t>
            </a:r>
            <a:r>
              <a:rPr lang="en-US" altLang="zh-CN" dirty="0" err="1">
                <a:latin typeface="Consolas" panose="020B0609020204030204" pitchFamily="49" charset="0"/>
              </a:rPr>
              <a:t>maxIndex</a:t>
            </a:r>
            <a:r>
              <a:rPr lang="en-US" altLang="zh-CN" dirty="0">
                <a:latin typeface="Consolas" panose="020B0609020204030204" pitchFamily="49" charset="0"/>
              </a:rPr>
              <a:t> = key  </a:t>
            </a:r>
          </a:p>
          <a:p>
            <a:r>
              <a:rPr lang="en-US" altLang="zh-CN" dirty="0">
                <a:latin typeface="Consolas" panose="020B0609020204030204" pitchFamily="49" charset="0"/>
              </a:rPr>
              <a:t>    return </a:t>
            </a:r>
            <a:r>
              <a:rPr lang="en-US" altLang="zh-CN" dirty="0" err="1">
                <a:latin typeface="Consolas" panose="020B0609020204030204" pitchFamily="49" charset="0"/>
              </a:rPr>
              <a:t>maxIndex</a:t>
            </a:r>
            <a:endParaRPr lang="en-US" altLang="zh-CN" dirty="0">
              <a:latin typeface="Consolas" panose="020B0609020204030204" pitchFamily="49" charset="0"/>
            </a:endParaRPr>
          </a:p>
        </p:txBody>
      </p:sp>
    </p:spTree>
    <p:extLst>
      <p:ext uri="{BB962C8B-B14F-4D97-AF65-F5344CB8AC3E}">
        <p14:creationId xmlns:p14="http://schemas.microsoft.com/office/powerpoint/2010/main" val="4191783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a:solidFill>
                    <a:srgbClr val="009999"/>
                  </a:solidFill>
                  <a:latin typeface="Century Gothic" panose="020B0502020202020204" pitchFamily="34" charset="0"/>
                  <a:cs typeface="+mn-ea"/>
                  <a:sym typeface="+mn-lt"/>
                </a:rPr>
                <a:t>04</a:t>
              </a:r>
              <a:endParaRPr lang="zh-CN" altLang="en-US" sz="4000" kern="0" dirty="0">
                <a:solidFill>
                  <a:srgbClr val="009999"/>
                </a:solidFill>
                <a:latin typeface="Century Gothic" panose="020B0502020202020204" pitchFamily="34" charset="0"/>
                <a:cs typeface="+mn-ea"/>
                <a:sym typeface="+mn-lt"/>
              </a:endParaRPr>
            </a:p>
          </p:txBody>
        </p:sp>
      </p:grpSp>
      <p:grpSp>
        <p:nvGrpSpPr>
          <p:cNvPr id="6" name="组合 5"/>
          <p:cNvGrpSpPr>
            <a:grpSpLocks noChangeAspect="1"/>
          </p:cNvGrpSpPr>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nvSpPr>
        <p:spPr>
          <a:xfrm>
            <a:off x="6745025" y="2472759"/>
            <a:ext cx="4416594" cy="1107996"/>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r>
              <a:rPr lang="zh-CN" altLang="en-US" sz="6600" dirty="0" smtClean="0">
                <a:solidFill>
                  <a:srgbClr val="009999"/>
                </a:solidFill>
                <a:latin typeface="Noto Sans S Chinese Medium" panose="020B0600000000000000" pitchFamily="34" charset="-122"/>
                <a:ea typeface="Noto Sans S Chinese Medium" panose="020B0600000000000000" pitchFamily="34" charset="-122"/>
              </a:rPr>
              <a:t>数据标准化</a:t>
            </a:r>
            <a:endParaRPr lang="zh-CN" altLang="en-US" sz="6600" dirty="0">
              <a:solidFill>
                <a:srgbClr val="009999"/>
              </a:solidFill>
              <a:latin typeface="Noto Sans S Chinese Medium" panose="020B0600000000000000" pitchFamily="34" charset="-122"/>
              <a:ea typeface="Noto Sans S Chinese Medium" panose="020B0600000000000000" pitchFamily="34" charset="-122"/>
            </a:endParaRPr>
          </a:p>
        </p:txBody>
      </p:sp>
      <p:sp>
        <p:nvSpPr>
          <p:cNvPr id="23" name="矩形 22"/>
          <p:cNvSpPr>
            <a:spLocks noChangeAspect="1"/>
          </p:cNvSpPr>
          <p:nvPr>
            <p:custDataLst>
              <p:tags r:id="rId1"/>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6586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数据的所有特征都要做可比较的量化</a:t>
            </a:r>
            <a:endParaRPr lang="zh-CN" altLang="en-US" dirty="0"/>
          </a:p>
        </p:txBody>
      </p:sp>
      <p:pic>
        <p:nvPicPr>
          <p:cNvPr id="38914" name="Picture 2" descr="preview"/>
          <p:cNvPicPr>
            <a:picLocks noChangeAspect="1" noChangeArrowheads="1"/>
          </p:cNvPicPr>
          <p:nvPr/>
        </p:nvPicPr>
        <p:blipFill rotWithShape="1">
          <a:blip r:embed="rId2" cstate="print"/>
          <a:srcRect t="21673" b="13133"/>
          <a:stretch/>
        </p:blipFill>
        <p:spPr bwMode="auto">
          <a:xfrm>
            <a:off x="289389" y="1248939"/>
            <a:ext cx="11525250" cy="4750420"/>
          </a:xfrm>
          <a:prstGeom prst="rect">
            <a:avLst/>
          </a:prstGeom>
          <a:noFill/>
        </p:spPr>
      </p:pic>
    </p:spTree>
    <p:extLst>
      <p:ext uri="{BB962C8B-B14F-4D97-AF65-F5344CB8AC3E}">
        <p14:creationId xmlns:p14="http://schemas.microsoft.com/office/powerpoint/2010/main" val="2105062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标题 2">
            <a:extLst>
              <a:ext uri="{FF2B5EF4-FFF2-40B4-BE49-F238E27FC236}">
                <a16:creationId xmlns:a16="http://schemas.microsoft.com/office/drawing/2014/main" xmlns="" id="{02B63708-B0E4-4591-B8C8-CD8079CA809A}"/>
              </a:ext>
            </a:extLst>
          </p:cNvPr>
          <p:cNvSpPr>
            <a:spLocks noGrp="1"/>
          </p:cNvSpPr>
          <p:nvPr>
            <p:ph type="title"/>
          </p:nvPr>
        </p:nvSpPr>
        <p:spPr/>
        <p:txBody>
          <a:bodyPr/>
          <a:lstStyle/>
          <a:p>
            <a:r>
              <a:rPr lang="zh-CN" altLang="en-US" dirty="0">
                <a:solidFill>
                  <a:schemeClr val="tx1"/>
                </a:solidFill>
              </a:rPr>
              <a:t>离差标准化数据</a:t>
            </a:r>
          </a:p>
        </p:txBody>
      </p:sp>
      <p:sp>
        <p:nvSpPr>
          <p:cNvPr id="34820" name="内容占位符 3">
            <a:extLst>
              <a:ext uri="{FF2B5EF4-FFF2-40B4-BE49-F238E27FC236}">
                <a16:creationId xmlns:a16="http://schemas.microsoft.com/office/drawing/2014/main" xmlns="" id="{49914620-4E90-47C4-964B-3D45F807E5DD}"/>
              </a:ext>
            </a:extLst>
          </p:cNvPr>
          <p:cNvSpPr>
            <a:spLocks noGrp="1"/>
          </p:cNvSpPr>
          <p:nvPr>
            <p:ph idx="10"/>
          </p:nvPr>
        </p:nvSpPr>
        <p:spPr/>
        <p:txBody>
          <a:bodyPr/>
          <a:lstStyle/>
          <a:p>
            <a:r>
              <a:rPr b="1"/>
              <a:t>离差标准化公式</a:t>
            </a:r>
          </a:p>
        </p:txBody>
      </p:sp>
      <p:sp>
        <p:nvSpPr>
          <p:cNvPr id="4" name="内容占位符 3">
            <a:extLst>
              <a:ext uri="{FF2B5EF4-FFF2-40B4-BE49-F238E27FC236}">
                <a16:creationId xmlns:a16="http://schemas.microsoft.com/office/drawing/2014/main" xmlns="" id="{2486DEDF-0911-4CAF-A8BA-8900D40AC2E1}"/>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xmlns="" id="{4CE8B1CB-FD41-429C-BDDD-AD20414D8430}"/>
              </a:ext>
            </a:extLst>
          </p:cNvPr>
          <p:cNvPicPr>
            <a:picLocks noChangeAspect="1"/>
          </p:cNvPicPr>
          <p:nvPr/>
        </p:nvPicPr>
        <p:blipFill>
          <a:blip r:embed="rId2" cstate="print"/>
          <a:stretch>
            <a:fillRect/>
          </a:stretch>
        </p:blipFill>
        <p:spPr>
          <a:xfrm>
            <a:off x="446123" y="1039441"/>
            <a:ext cx="10058326" cy="1929317"/>
          </a:xfrm>
          <a:prstGeom prst="rect">
            <a:avLst/>
          </a:prstGeom>
        </p:spPr>
      </p:pic>
      <p:sp>
        <p:nvSpPr>
          <p:cNvPr id="6" name="内容占位符 1">
            <a:extLst>
              <a:ext uri="{FF2B5EF4-FFF2-40B4-BE49-F238E27FC236}">
                <a16:creationId xmlns:a16="http://schemas.microsoft.com/office/drawing/2014/main" xmlns="" id="{9D76687C-A3BC-4D6D-B13A-5AB9B425FD84}"/>
              </a:ext>
            </a:extLst>
          </p:cNvPr>
          <p:cNvSpPr txBox="1">
            <a:spLocks/>
          </p:cNvSpPr>
          <p:nvPr/>
        </p:nvSpPr>
        <p:spPr>
          <a:xfrm>
            <a:off x="464709" y="3031793"/>
            <a:ext cx="11104601" cy="3614334"/>
          </a:xfrm>
        </p:spPr>
        <p:txBody>
          <a:bodyPr>
            <a:noAutofit/>
          </a:bodyPr>
          <a:lstStyle/>
          <a:p>
            <a:pPr marL="361950" marR="0" lvl="0" indent="-361950" algn="l" defTabSz="914400" rtl="0" eaLnBrk="1" fontAlgn="auto" latinLnBrk="0" hangingPunct="1">
              <a:lnSpc>
                <a:spcPct val="150000"/>
              </a:lnSpc>
              <a:spcBef>
                <a:spcPts val="1000"/>
              </a:spcBef>
              <a:spcAft>
                <a:spcPts val="0"/>
              </a:spcAft>
              <a:buClr>
                <a:srgbClr val="00B050"/>
              </a:buClr>
              <a:buSzTx/>
              <a:buFont typeface="Wingdings" panose="05000000000000000000" pitchFamily="2" charset="2"/>
              <a:buChar char="Ø"/>
              <a:tabLst/>
              <a:defRPr/>
            </a:pPr>
            <a:r>
              <a:rPr kumimoji="0" lang="zh-CN" altLang="zh-CN" sz="1800" b="0" i="0" u="none" strike="noStrike" kern="1200" cap="none" spc="0" normalizeH="0" baseline="0" noProof="0" dirty="0" smtClean="0">
                <a:ln>
                  <a:noFill/>
                </a:ln>
                <a:effectLst/>
                <a:uLnTx/>
                <a:uFillTx/>
                <a:latin typeface="微软雅黑" pitchFamily="34" charset="-122"/>
                <a:ea typeface="微软雅黑" pitchFamily="34" charset="-122"/>
                <a:cs typeface="+mn-cs"/>
              </a:rPr>
              <a:t>数据的整体分布情况并</a:t>
            </a:r>
            <a:r>
              <a:rPr kumimoji="0" lang="zh-CN" altLang="en-US" sz="1800" b="0" i="0" u="none" strike="noStrike" kern="1200" cap="none" spc="0" normalizeH="0" baseline="0" noProof="0" dirty="0" smtClean="0">
                <a:ln>
                  <a:noFill/>
                </a:ln>
                <a:effectLst/>
                <a:uLnTx/>
                <a:uFillTx/>
                <a:latin typeface="微软雅黑" pitchFamily="34" charset="-122"/>
                <a:ea typeface="微软雅黑" pitchFamily="34" charset="-122"/>
                <a:cs typeface="+mn-cs"/>
              </a:rPr>
              <a:t>不会随离差标准化而</a:t>
            </a:r>
            <a:r>
              <a:rPr kumimoji="0" lang="zh-CN" altLang="zh-CN" sz="1800" b="0" i="0" u="none" strike="noStrike" kern="1200" cap="none" spc="0" normalizeH="0" baseline="0" noProof="0" dirty="0" smtClean="0">
                <a:ln>
                  <a:noFill/>
                </a:ln>
                <a:effectLst/>
                <a:uLnTx/>
                <a:uFillTx/>
                <a:latin typeface="微软雅黑" pitchFamily="34" charset="-122"/>
                <a:ea typeface="微软雅黑" pitchFamily="34" charset="-122"/>
                <a:cs typeface="+mn-cs"/>
              </a:rPr>
              <a:t>发生改变，原先取值较大的数据，在做完离差标准化后的值依旧较大。</a:t>
            </a:r>
            <a:endParaRPr kumimoji="0" lang="en-US" altLang="zh-CN" sz="1800" b="0" i="0" u="none" strike="noStrike" kern="1200" cap="none" spc="0" normalizeH="0" baseline="0" noProof="0" dirty="0" smtClean="0">
              <a:ln>
                <a:noFill/>
              </a:ln>
              <a:effectLst/>
              <a:uLnTx/>
              <a:uFillTx/>
              <a:latin typeface="微软雅黑" pitchFamily="34" charset="-122"/>
              <a:ea typeface="微软雅黑" pitchFamily="34" charset="-122"/>
              <a:cs typeface="+mn-cs"/>
            </a:endParaRPr>
          </a:p>
          <a:p>
            <a:pPr marL="361950" marR="0" lvl="0" indent="-361950" algn="l" defTabSz="914400" rtl="0" eaLnBrk="1" fontAlgn="auto" latinLnBrk="0" hangingPunct="1">
              <a:lnSpc>
                <a:spcPct val="150000"/>
              </a:lnSpc>
              <a:spcBef>
                <a:spcPts val="1000"/>
              </a:spcBef>
              <a:spcAft>
                <a:spcPts val="0"/>
              </a:spcAft>
              <a:buClr>
                <a:srgbClr val="00B050"/>
              </a:buClr>
              <a:buSzTx/>
              <a:buFont typeface="Wingdings" panose="05000000000000000000" pitchFamily="2" charset="2"/>
              <a:buChar char="Ø"/>
              <a:tabLst/>
              <a:defRPr/>
            </a:pPr>
            <a:r>
              <a:rPr kumimoji="0" lang="zh-CN" altLang="zh-CN" sz="1800" b="0" i="0" u="none" strike="noStrike" kern="1200" cap="none" spc="0" normalizeH="0" baseline="0" noProof="0" dirty="0" smtClean="0">
                <a:ln>
                  <a:noFill/>
                </a:ln>
                <a:effectLst/>
                <a:uLnTx/>
                <a:uFillTx/>
                <a:latin typeface="微软雅黑" pitchFamily="34" charset="-122"/>
                <a:ea typeface="微软雅黑" pitchFamily="34" charset="-122"/>
                <a:cs typeface="+mn-cs"/>
              </a:rPr>
              <a:t>当数据和最小值相等的时候</a:t>
            </a:r>
            <a:r>
              <a:rPr kumimoji="0" lang="zh-CN" altLang="en-US" sz="1800" b="0" i="0" u="none" strike="noStrike" kern="1200" cap="none" spc="0" normalizeH="0" baseline="0" noProof="0" dirty="0" smtClean="0">
                <a:ln>
                  <a:noFill/>
                </a:ln>
                <a:effectLst/>
                <a:uLnTx/>
                <a:uFillTx/>
                <a:latin typeface="微软雅黑" pitchFamily="34" charset="-122"/>
                <a:ea typeface="微软雅黑" pitchFamily="34" charset="-122"/>
                <a:cs typeface="+mn-cs"/>
              </a:rPr>
              <a:t>，</a:t>
            </a:r>
            <a:r>
              <a:rPr kumimoji="0" lang="zh-CN" altLang="zh-CN" sz="1800" b="0" i="0" u="none" strike="noStrike" kern="1200" cap="none" spc="0" normalizeH="0" baseline="0" noProof="0" dirty="0" smtClean="0">
                <a:ln>
                  <a:noFill/>
                </a:ln>
                <a:effectLst/>
                <a:uLnTx/>
                <a:uFillTx/>
                <a:latin typeface="微软雅黑" pitchFamily="34" charset="-122"/>
                <a:ea typeface="微软雅黑" pitchFamily="34" charset="-122"/>
                <a:cs typeface="+mn-cs"/>
              </a:rPr>
              <a:t>通过离差标准化</a:t>
            </a:r>
            <a:r>
              <a:rPr kumimoji="0" lang="zh-CN" altLang="en-US" sz="1800" b="0" i="0" u="none" strike="noStrike" kern="1200" cap="none" spc="0" normalizeH="0" baseline="0" noProof="0" dirty="0" smtClean="0">
                <a:ln>
                  <a:noFill/>
                </a:ln>
                <a:effectLst/>
                <a:uLnTx/>
                <a:uFillTx/>
                <a:latin typeface="微软雅黑" pitchFamily="34" charset="-122"/>
                <a:ea typeface="微软雅黑" pitchFamily="34" charset="-122"/>
                <a:cs typeface="+mn-cs"/>
              </a:rPr>
              <a:t>可以发现数据变为</a:t>
            </a:r>
            <a:r>
              <a:rPr kumimoji="0" lang="en-US" altLang="zh-CN" sz="1800" b="0" i="0" u="none" strike="noStrike" kern="1200" cap="none" spc="0" normalizeH="0" baseline="0" noProof="0" dirty="0" smtClean="0">
                <a:ln>
                  <a:noFill/>
                </a:ln>
                <a:effectLst/>
                <a:uLnTx/>
                <a:uFillTx/>
                <a:latin typeface="微软雅黑" pitchFamily="34" charset="-122"/>
                <a:ea typeface="微软雅黑" pitchFamily="34" charset="-122"/>
                <a:cs typeface="+mn-cs"/>
              </a:rPr>
              <a:t>0</a:t>
            </a:r>
            <a:r>
              <a:rPr kumimoji="0" lang="zh-CN" altLang="en-US" sz="1800" b="0" i="0" u="none" strike="noStrike" kern="1200" cap="none" spc="0" normalizeH="0" baseline="0" noProof="0" dirty="0" smtClean="0">
                <a:ln>
                  <a:noFill/>
                </a:ln>
                <a:effectLst/>
                <a:uLnTx/>
                <a:uFillTx/>
                <a:latin typeface="微软雅黑" pitchFamily="34" charset="-122"/>
                <a:ea typeface="微软雅黑" pitchFamily="34" charset="-122"/>
                <a:cs typeface="+mn-cs"/>
              </a:rPr>
              <a:t>。</a:t>
            </a:r>
            <a:endParaRPr kumimoji="0" lang="en-US" altLang="zh-CN" sz="1800" b="0" i="0" u="none" strike="noStrike" kern="1200" cap="none" spc="0" normalizeH="0" baseline="0" noProof="0" dirty="0" smtClean="0">
              <a:ln>
                <a:noFill/>
              </a:ln>
              <a:effectLst/>
              <a:uLnTx/>
              <a:uFillTx/>
              <a:latin typeface="微软雅黑" pitchFamily="34" charset="-122"/>
              <a:ea typeface="微软雅黑" pitchFamily="34" charset="-122"/>
              <a:cs typeface="+mn-cs"/>
            </a:endParaRPr>
          </a:p>
          <a:p>
            <a:pPr marL="361950" marR="0" lvl="0" indent="-361950" algn="l" defTabSz="914400" rtl="0" eaLnBrk="1" fontAlgn="auto" latinLnBrk="0" hangingPunct="1">
              <a:lnSpc>
                <a:spcPct val="150000"/>
              </a:lnSpc>
              <a:spcBef>
                <a:spcPts val="1000"/>
              </a:spcBef>
              <a:spcAft>
                <a:spcPts val="0"/>
              </a:spcAft>
              <a:buClr>
                <a:srgbClr val="00B050"/>
              </a:buClr>
              <a:buSzTx/>
              <a:buFont typeface="Wingdings" panose="05000000000000000000" pitchFamily="2" charset="2"/>
              <a:buChar char="Ø"/>
              <a:tabLst/>
              <a:defRPr/>
            </a:pPr>
            <a:r>
              <a:rPr kumimoji="0" lang="zh-CN" altLang="en-US" sz="1800" b="0" i="0" u="none" strike="noStrike" kern="1200" cap="none" spc="0" normalizeH="0" baseline="0" noProof="0" dirty="0" smtClean="0">
                <a:ln>
                  <a:noFill/>
                </a:ln>
                <a:effectLst/>
                <a:uLnTx/>
                <a:uFillTx/>
                <a:latin typeface="微软雅黑" pitchFamily="34" charset="-122"/>
                <a:ea typeface="微软雅黑" pitchFamily="34" charset="-122"/>
                <a:cs typeface="+mn-cs"/>
              </a:rPr>
              <a:t>若</a:t>
            </a:r>
            <a:r>
              <a:rPr kumimoji="0" lang="zh-CN" altLang="zh-CN" sz="1800" b="0" i="0" u="none" strike="noStrike" kern="1200" cap="none" spc="0" normalizeH="0" baseline="0" noProof="0" dirty="0" smtClean="0">
                <a:ln>
                  <a:noFill/>
                </a:ln>
                <a:effectLst/>
                <a:uLnTx/>
                <a:uFillTx/>
                <a:latin typeface="微软雅黑" pitchFamily="34" charset="-122"/>
                <a:ea typeface="微软雅黑" pitchFamily="34" charset="-122"/>
                <a:cs typeface="+mn-cs"/>
              </a:rPr>
              <a:t>数据极差过大</a:t>
            </a:r>
            <a:r>
              <a:rPr kumimoji="0" lang="zh-CN" altLang="en-US" sz="1800" b="0" i="0" u="none" strike="noStrike" kern="1200" cap="none" spc="0" normalizeH="0" baseline="0" noProof="0" dirty="0" smtClean="0">
                <a:ln>
                  <a:noFill/>
                </a:ln>
                <a:effectLst/>
                <a:uLnTx/>
                <a:uFillTx/>
                <a:latin typeface="微软雅黑" pitchFamily="34" charset="-122"/>
                <a:ea typeface="微软雅黑" pitchFamily="34" charset="-122"/>
                <a:cs typeface="+mn-cs"/>
              </a:rPr>
              <a:t>就会出现</a:t>
            </a:r>
            <a:r>
              <a:rPr kumimoji="0" lang="zh-CN" altLang="zh-CN" sz="1800" b="0" i="0" u="none" strike="noStrike" kern="1200" cap="none" spc="0" normalizeH="0" baseline="0" noProof="0" dirty="0" smtClean="0">
                <a:ln>
                  <a:noFill/>
                </a:ln>
                <a:effectLst/>
                <a:uLnTx/>
                <a:uFillTx/>
                <a:latin typeface="微软雅黑" pitchFamily="34" charset="-122"/>
                <a:ea typeface="微软雅黑" pitchFamily="34" charset="-122"/>
                <a:cs typeface="+mn-cs"/>
              </a:rPr>
              <a:t>数据在离差标准化后数据之间的差值非常小</a:t>
            </a:r>
            <a:r>
              <a:rPr kumimoji="0" lang="zh-CN" altLang="en-US" sz="1800" b="0" i="0" u="none" strike="noStrike" kern="1200" cap="none" spc="0" normalizeH="0" baseline="0" noProof="0" dirty="0" smtClean="0">
                <a:ln>
                  <a:noFill/>
                </a:ln>
                <a:effectLst/>
                <a:uLnTx/>
                <a:uFillTx/>
                <a:latin typeface="微软雅黑" pitchFamily="34" charset="-122"/>
                <a:ea typeface="微软雅黑" pitchFamily="34" charset="-122"/>
                <a:cs typeface="+mn-cs"/>
              </a:rPr>
              <a:t>的情况。</a:t>
            </a:r>
            <a:endParaRPr kumimoji="0" lang="zh-CN" altLang="zh-CN" sz="1800" b="0" i="0" u="none" strike="noStrike" kern="1200" cap="none" spc="0" normalizeH="0" baseline="0" noProof="0" dirty="0" smtClean="0">
              <a:ln>
                <a:noFill/>
              </a:ln>
              <a:effectLst/>
              <a:uLnTx/>
              <a:uFillTx/>
              <a:latin typeface="微软雅黑" pitchFamily="34" charset="-122"/>
              <a:ea typeface="微软雅黑" pitchFamily="34" charset="-122"/>
              <a:cs typeface="+mn-cs"/>
            </a:endParaRPr>
          </a:p>
          <a:p>
            <a:pPr marL="361950" marR="0" lvl="0" indent="-361950" algn="l" defTabSz="914400" rtl="0" eaLnBrk="1" fontAlgn="auto" latinLnBrk="0" hangingPunct="1">
              <a:lnSpc>
                <a:spcPct val="150000"/>
              </a:lnSpc>
              <a:spcBef>
                <a:spcPts val="1000"/>
              </a:spcBef>
              <a:spcAft>
                <a:spcPts val="0"/>
              </a:spcAft>
              <a:buClr>
                <a:srgbClr val="00B050"/>
              </a:buClr>
              <a:buSzTx/>
              <a:buFont typeface="Wingdings" panose="05000000000000000000" pitchFamily="2" charset="2"/>
              <a:buChar char="Ø"/>
              <a:tabLst/>
              <a:defRPr/>
            </a:pPr>
            <a:r>
              <a:rPr kumimoji="0" lang="zh-CN" altLang="zh-CN" sz="1800" b="0" i="0" u="none" strike="noStrike" kern="1200" cap="none" spc="0" normalizeH="0" baseline="0" noProof="0" dirty="0" smtClean="0">
                <a:ln>
                  <a:noFill/>
                </a:ln>
                <a:effectLst/>
                <a:uLnTx/>
                <a:uFillTx/>
                <a:latin typeface="微软雅黑" pitchFamily="34" charset="-122"/>
                <a:ea typeface="微软雅黑" pitchFamily="34" charset="-122"/>
                <a:cs typeface="+mn-cs"/>
              </a:rPr>
              <a:t>同时，还可以看出离差标准化的缺点：若数据集中某个数值很大，则离差标准化的值就会接近于</a:t>
            </a:r>
            <a:r>
              <a:rPr kumimoji="0" lang="en-US" altLang="zh-CN" sz="1800" b="0" i="0" u="none" strike="noStrike" kern="1200" cap="none" spc="0" normalizeH="0" baseline="0" noProof="0" dirty="0" smtClean="0">
                <a:ln>
                  <a:noFill/>
                </a:ln>
                <a:effectLst/>
                <a:uLnTx/>
                <a:uFillTx/>
                <a:latin typeface="微软雅黑" pitchFamily="34" charset="-122"/>
                <a:ea typeface="微软雅黑" pitchFamily="34" charset="-122"/>
                <a:cs typeface="+mn-cs"/>
              </a:rPr>
              <a:t>0</a:t>
            </a:r>
            <a:r>
              <a:rPr kumimoji="0" lang="zh-CN" altLang="zh-CN" sz="1800" b="0" i="0" u="none" strike="noStrike" kern="1200" cap="none" spc="0" normalizeH="0" baseline="0" noProof="0" dirty="0" smtClean="0">
                <a:ln>
                  <a:noFill/>
                </a:ln>
                <a:effectLst/>
                <a:uLnTx/>
                <a:uFillTx/>
                <a:latin typeface="微软雅黑" pitchFamily="34" charset="-122"/>
                <a:ea typeface="微软雅黑" pitchFamily="34" charset="-122"/>
                <a:cs typeface="+mn-cs"/>
              </a:rPr>
              <a:t>，并且相互之间差别不大。若将来遇到超过目前属性</a:t>
            </a:r>
            <a:r>
              <a:rPr kumimoji="0" lang="en-US" altLang="zh-CN" sz="1800" b="0" i="0" u="none" strike="noStrike" kern="1200" cap="none" spc="0" normalizeH="0" baseline="0" noProof="0" dirty="0" smtClean="0">
                <a:ln>
                  <a:noFill/>
                </a:ln>
                <a:effectLst/>
                <a:uLnTx/>
                <a:uFillTx/>
                <a:latin typeface="微软雅黑" pitchFamily="34" charset="-122"/>
                <a:ea typeface="微软雅黑" pitchFamily="34" charset="-122"/>
                <a:cs typeface="+mn-cs"/>
              </a:rPr>
              <a:t>[min,max]</a:t>
            </a:r>
            <a:r>
              <a:rPr kumimoji="0" lang="zh-CN" altLang="zh-CN" sz="1800" b="0" i="0" u="none" strike="noStrike" kern="1200" cap="none" spc="0" normalizeH="0" baseline="0" noProof="0" dirty="0" smtClean="0">
                <a:ln>
                  <a:noFill/>
                </a:ln>
                <a:effectLst/>
                <a:uLnTx/>
                <a:uFillTx/>
                <a:latin typeface="微软雅黑" pitchFamily="34" charset="-122"/>
                <a:ea typeface="微软雅黑" pitchFamily="34" charset="-122"/>
                <a:cs typeface="+mn-cs"/>
              </a:rPr>
              <a:t>取值范围的时候，会引起系统出错，这时便需要重新确定</a:t>
            </a:r>
            <a:r>
              <a:rPr kumimoji="0" lang="en-US" altLang="zh-CN" sz="1800" b="0" i="0" u="none" strike="noStrike" kern="1200" cap="none" spc="0" normalizeH="0" baseline="0" noProof="0" dirty="0" smtClean="0">
                <a:ln>
                  <a:noFill/>
                </a:ln>
                <a:effectLst/>
                <a:uLnTx/>
                <a:uFillTx/>
                <a:latin typeface="微软雅黑" pitchFamily="34" charset="-122"/>
                <a:ea typeface="微软雅黑" pitchFamily="34" charset="-122"/>
                <a:cs typeface="+mn-cs"/>
              </a:rPr>
              <a:t>min</a:t>
            </a:r>
            <a:r>
              <a:rPr kumimoji="0" lang="zh-CN" altLang="zh-CN" sz="1800" b="0" i="0" u="none" strike="noStrike" kern="1200" cap="none" spc="0" normalizeH="0" baseline="0" noProof="0" dirty="0" smtClean="0">
                <a:ln>
                  <a:noFill/>
                </a:ln>
                <a:effectLst/>
                <a:uLnTx/>
                <a:uFillTx/>
                <a:latin typeface="微软雅黑" pitchFamily="34" charset="-122"/>
                <a:ea typeface="微软雅黑" pitchFamily="34" charset="-122"/>
                <a:cs typeface="+mn-cs"/>
              </a:rPr>
              <a:t>和</a:t>
            </a:r>
            <a:r>
              <a:rPr kumimoji="0" lang="en-US" altLang="zh-CN" sz="1800" b="0" i="0" u="none" strike="noStrike" kern="1200" cap="none" spc="0" normalizeH="0" baseline="0" noProof="0" dirty="0" smtClean="0">
                <a:ln>
                  <a:noFill/>
                </a:ln>
                <a:effectLst/>
                <a:uLnTx/>
                <a:uFillTx/>
                <a:latin typeface="微软雅黑" pitchFamily="34" charset="-122"/>
                <a:ea typeface="微软雅黑" pitchFamily="34" charset="-122"/>
                <a:cs typeface="+mn-cs"/>
              </a:rPr>
              <a:t>max</a:t>
            </a:r>
            <a:r>
              <a:rPr kumimoji="0" lang="zh-CN" altLang="zh-CN" sz="1800" b="0" i="0" u="none" strike="noStrike" kern="1200" cap="none" spc="0" normalizeH="0" baseline="0" noProof="0" dirty="0" smtClean="0">
                <a:ln>
                  <a:noFill/>
                </a:ln>
                <a:effectLst/>
                <a:uLnTx/>
                <a:uFillTx/>
                <a:latin typeface="微软雅黑" pitchFamily="34" charset="-122"/>
                <a:ea typeface="微软雅黑" pitchFamily="34" charset="-122"/>
                <a:cs typeface="+mn-cs"/>
              </a:rPr>
              <a:t>。</a:t>
            </a:r>
            <a:endParaRPr kumimoji="0" lang="zh-CN" altLang="en-US" sz="1800" b="0" i="0" u="none" strike="noStrike" kern="1200" cap="none" spc="0" normalizeH="0" baseline="0" noProof="0" dirty="0">
              <a:ln>
                <a:noFill/>
              </a:ln>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2214540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标题 2">
            <a:extLst>
              <a:ext uri="{FF2B5EF4-FFF2-40B4-BE49-F238E27FC236}">
                <a16:creationId xmlns:a16="http://schemas.microsoft.com/office/drawing/2014/main" xmlns="" id="{9A636765-C687-4C70-977E-57F8AF93BAB8}"/>
              </a:ext>
            </a:extLst>
          </p:cNvPr>
          <p:cNvSpPr>
            <a:spLocks noGrp="1"/>
          </p:cNvSpPr>
          <p:nvPr>
            <p:ph type="title"/>
          </p:nvPr>
        </p:nvSpPr>
        <p:spPr/>
        <p:txBody>
          <a:bodyPr/>
          <a:lstStyle/>
          <a:p>
            <a:r>
              <a:rPr lang="zh-CN" altLang="en-US" dirty="0">
                <a:solidFill>
                  <a:schemeClr val="tx1"/>
                </a:solidFill>
              </a:rPr>
              <a:t>标准差标准化数据</a:t>
            </a:r>
          </a:p>
        </p:txBody>
      </p:sp>
      <p:sp>
        <p:nvSpPr>
          <p:cNvPr id="36868" name="内容占位符 3">
            <a:extLst>
              <a:ext uri="{FF2B5EF4-FFF2-40B4-BE49-F238E27FC236}">
                <a16:creationId xmlns:a16="http://schemas.microsoft.com/office/drawing/2014/main" xmlns="" id="{A58BD75F-75B9-43E3-9CA5-1330FAA569EF}"/>
              </a:ext>
            </a:extLst>
          </p:cNvPr>
          <p:cNvSpPr>
            <a:spLocks noGrp="1"/>
          </p:cNvSpPr>
          <p:nvPr>
            <p:ph idx="10"/>
          </p:nvPr>
        </p:nvSpPr>
        <p:spPr/>
        <p:txBody>
          <a:bodyPr/>
          <a:lstStyle/>
          <a:p>
            <a:r>
              <a:rPr altLang="zh-CN" b="1" dirty="0">
                <a:solidFill>
                  <a:schemeClr val="tx1"/>
                </a:solidFill>
              </a:rPr>
              <a:t>标准差标准化</a:t>
            </a:r>
            <a:r>
              <a:rPr b="1" dirty="0">
                <a:solidFill>
                  <a:schemeClr val="tx1"/>
                </a:solidFill>
              </a:rPr>
              <a:t>的公式及特点</a:t>
            </a:r>
          </a:p>
        </p:txBody>
      </p:sp>
      <p:sp>
        <p:nvSpPr>
          <p:cNvPr id="4" name="内容占位符 3">
            <a:extLst>
              <a:ext uri="{FF2B5EF4-FFF2-40B4-BE49-F238E27FC236}">
                <a16:creationId xmlns:a16="http://schemas.microsoft.com/office/drawing/2014/main" xmlns="" id="{2D05478D-67C6-4E10-8A1F-E4DDF9D94C53}"/>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xmlns="" id="{DE996E97-A853-4D96-84EA-23789D537A1D}"/>
              </a:ext>
            </a:extLst>
          </p:cNvPr>
          <p:cNvPicPr>
            <a:picLocks noChangeAspect="1"/>
          </p:cNvPicPr>
          <p:nvPr/>
        </p:nvPicPr>
        <p:blipFill>
          <a:blip r:embed="rId2" cstate="print"/>
          <a:stretch>
            <a:fillRect/>
          </a:stretch>
        </p:blipFill>
        <p:spPr>
          <a:xfrm>
            <a:off x="423821" y="1741968"/>
            <a:ext cx="11551390" cy="2629310"/>
          </a:xfrm>
          <a:prstGeom prst="rect">
            <a:avLst/>
          </a:prstGeom>
        </p:spPr>
      </p:pic>
    </p:spTree>
    <p:extLst>
      <p:ext uri="{BB962C8B-B14F-4D97-AF65-F5344CB8AC3E}">
        <p14:creationId xmlns:p14="http://schemas.microsoft.com/office/powerpoint/2010/main" val="11092645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标题 2">
            <a:extLst>
              <a:ext uri="{FF2B5EF4-FFF2-40B4-BE49-F238E27FC236}">
                <a16:creationId xmlns:a16="http://schemas.microsoft.com/office/drawing/2014/main" xmlns="" id="{71F1984C-4958-4157-AF52-9B0FE4803F3E}"/>
              </a:ext>
            </a:extLst>
          </p:cNvPr>
          <p:cNvSpPr>
            <a:spLocks noGrp="1"/>
          </p:cNvSpPr>
          <p:nvPr>
            <p:ph type="title"/>
          </p:nvPr>
        </p:nvSpPr>
        <p:spPr/>
        <p:txBody>
          <a:bodyPr/>
          <a:lstStyle/>
          <a:p>
            <a:r>
              <a:rPr lang="zh-CN" altLang="en-US" dirty="0">
                <a:solidFill>
                  <a:schemeClr val="tx1"/>
                </a:solidFill>
              </a:rPr>
              <a:t>小数定标标准化数据</a:t>
            </a:r>
          </a:p>
        </p:txBody>
      </p:sp>
      <p:sp>
        <p:nvSpPr>
          <p:cNvPr id="37892" name="内容占位符 3">
            <a:extLst>
              <a:ext uri="{FF2B5EF4-FFF2-40B4-BE49-F238E27FC236}">
                <a16:creationId xmlns:a16="http://schemas.microsoft.com/office/drawing/2014/main" xmlns="" id="{FF560A5C-4F7F-4BD5-A78C-A580AEE554C4}"/>
              </a:ext>
            </a:extLst>
          </p:cNvPr>
          <p:cNvSpPr>
            <a:spLocks noGrp="1"/>
          </p:cNvSpPr>
          <p:nvPr>
            <p:ph idx="10"/>
          </p:nvPr>
        </p:nvSpPr>
        <p:spPr/>
        <p:txBody>
          <a:bodyPr/>
          <a:lstStyle/>
          <a:p>
            <a:r>
              <a:rPr b="1" dirty="0">
                <a:solidFill>
                  <a:schemeClr val="tx1"/>
                </a:solidFill>
              </a:rPr>
              <a:t>小数定标标准化公式及对比</a:t>
            </a:r>
          </a:p>
        </p:txBody>
      </p:sp>
      <p:sp>
        <p:nvSpPr>
          <p:cNvPr id="4" name="内容占位符 3">
            <a:extLst>
              <a:ext uri="{FF2B5EF4-FFF2-40B4-BE49-F238E27FC236}">
                <a16:creationId xmlns:a16="http://schemas.microsoft.com/office/drawing/2014/main" xmlns="" id="{286F437E-4AFD-411F-B355-CBE04A949FD8}"/>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xmlns="" id="{5D9CDC69-87D1-4194-900F-F30AF926037A}"/>
              </a:ext>
            </a:extLst>
          </p:cNvPr>
          <p:cNvPicPr>
            <a:picLocks noChangeAspect="1"/>
          </p:cNvPicPr>
          <p:nvPr/>
        </p:nvPicPr>
        <p:blipFill>
          <a:blip r:embed="rId2" cstate="print"/>
          <a:stretch>
            <a:fillRect/>
          </a:stretch>
        </p:blipFill>
        <p:spPr>
          <a:xfrm>
            <a:off x="423821" y="1741967"/>
            <a:ext cx="10675950" cy="3844793"/>
          </a:xfrm>
          <a:prstGeom prst="rect">
            <a:avLst/>
          </a:prstGeom>
        </p:spPr>
      </p:pic>
    </p:spTree>
    <p:extLst>
      <p:ext uri="{BB962C8B-B14F-4D97-AF65-F5344CB8AC3E}">
        <p14:creationId xmlns:p14="http://schemas.microsoft.com/office/powerpoint/2010/main" val="8290606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a:extLst>
              <a:ext uri="{FF2B5EF4-FFF2-40B4-BE49-F238E27FC236}">
                <a16:creationId xmlns:a16="http://schemas.microsoft.com/office/drawing/2014/main" xmlns="" id="{30521034-3A7A-4CB3-BD20-886374C92AB4}"/>
              </a:ext>
            </a:extLst>
          </p:cNvPr>
          <p:cNvSpPr>
            <a:spLocks noGrp="1"/>
          </p:cNvSpPr>
          <p:nvPr>
            <p:ph idx="1"/>
          </p:nvPr>
        </p:nvSpPr>
        <p:spPr>
          <a:xfrm>
            <a:off x="423863" y="1530350"/>
            <a:ext cx="11107737" cy="4368800"/>
          </a:xfrm>
        </p:spPr>
        <p:txBody>
          <a:bodyPr/>
          <a:lstStyle/>
          <a:p>
            <a:pPr marL="361950" indent="-361950"/>
            <a:r>
              <a:rPr lang="en-US" altLang="zh-CN" dirty="0">
                <a:solidFill>
                  <a:schemeClr val="tx1"/>
                </a:solidFill>
              </a:rPr>
              <a:t>sklearn</a:t>
            </a:r>
            <a:r>
              <a:rPr lang="zh-CN" altLang="zh-CN" dirty="0">
                <a:solidFill>
                  <a:schemeClr val="tx1"/>
                </a:solidFill>
              </a:rPr>
              <a:t>把相关的功能封装为转换器（</a:t>
            </a:r>
            <a:r>
              <a:rPr lang="en-US" altLang="zh-CN" dirty="0">
                <a:solidFill>
                  <a:schemeClr val="tx1"/>
                </a:solidFill>
              </a:rPr>
              <a:t>transformer</a:t>
            </a:r>
            <a:r>
              <a:rPr lang="zh-CN" altLang="zh-CN" dirty="0">
                <a:solidFill>
                  <a:schemeClr val="tx1"/>
                </a:solidFill>
              </a:rPr>
              <a:t>）。使用</a:t>
            </a:r>
            <a:r>
              <a:rPr lang="en-US" altLang="zh-CN" dirty="0">
                <a:solidFill>
                  <a:schemeClr val="tx1"/>
                </a:solidFill>
              </a:rPr>
              <a:t>sklearn</a:t>
            </a:r>
            <a:r>
              <a:rPr lang="zh-CN" altLang="zh-CN" dirty="0">
                <a:solidFill>
                  <a:schemeClr val="tx1"/>
                </a:solidFill>
              </a:rPr>
              <a:t>转换器能够实现对传入的</a:t>
            </a:r>
            <a:r>
              <a:rPr lang="en-US" altLang="zh-CN" dirty="0">
                <a:solidFill>
                  <a:schemeClr val="tx1"/>
                </a:solidFill>
              </a:rPr>
              <a:t>NumPy</a:t>
            </a:r>
            <a:r>
              <a:rPr lang="zh-CN" altLang="zh-CN" dirty="0">
                <a:solidFill>
                  <a:schemeClr val="tx1"/>
                </a:solidFill>
              </a:rPr>
              <a:t>数组进行标准化处理，归一化处理，二值化处理，</a:t>
            </a:r>
            <a:r>
              <a:rPr lang="en-US" altLang="zh-CN" dirty="0">
                <a:solidFill>
                  <a:schemeClr val="tx1"/>
                </a:solidFill>
              </a:rPr>
              <a:t>PCA</a:t>
            </a:r>
            <a:r>
              <a:rPr lang="zh-CN" altLang="zh-CN" dirty="0">
                <a:solidFill>
                  <a:schemeClr val="tx1"/>
                </a:solidFill>
              </a:rPr>
              <a:t>降维等操作。转换器主要包括三个方法</a:t>
            </a:r>
            <a:r>
              <a:rPr lang="zh-CN" altLang="en-US" dirty="0">
                <a:solidFill>
                  <a:schemeClr val="tx1"/>
                </a:solidFill>
              </a:rPr>
              <a:t>：</a:t>
            </a:r>
          </a:p>
        </p:txBody>
      </p:sp>
      <p:sp>
        <p:nvSpPr>
          <p:cNvPr id="17411" name="标题 2">
            <a:extLst>
              <a:ext uri="{FF2B5EF4-FFF2-40B4-BE49-F238E27FC236}">
                <a16:creationId xmlns:a16="http://schemas.microsoft.com/office/drawing/2014/main" xmlns="" id="{1EB95E8F-2118-49A5-A8A1-3A02C47849FA}"/>
              </a:ext>
            </a:extLst>
          </p:cNvPr>
          <p:cNvSpPr>
            <a:spLocks noGrp="1"/>
          </p:cNvSpPr>
          <p:nvPr>
            <p:ph type="title"/>
          </p:nvPr>
        </p:nvSpPr>
        <p:spPr/>
        <p:txBody>
          <a:bodyPr/>
          <a:lstStyle/>
          <a:p>
            <a:r>
              <a:rPr lang="zh-CN" altLang="en-US" dirty="0">
                <a:solidFill>
                  <a:schemeClr val="tx1"/>
                </a:solidFill>
              </a:rPr>
              <a:t>使用</a:t>
            </a:r>
            <a:r>
              <a:rPr lang="en-US" altLang="zh-CN" dirty="0">
                <a:solidFill>
                  <a:schemeClr val="tx1"/>
                </a:solidFill>
              </a:rPr>
              <a:t>sklearn</a:t>
            </a:r>
            <a:r>
              <a:rPr lang="zh-CN" altLang="en-US" dirty="0">
                <a:solidFill>
                  <a:schemeClr val="tx1"/>
                </a:solidFill>
              </a:rPr>
              <a:t>转换器进</a:t>
            </a:r>
            <a:r>
              <a:rPr lang="zh-CN" altLang="en-US" dirty="0" smtClean="0">
                <a:solidFill>
                  <a:schemeClr val="tx1"/>
                </a:solidFill>
              </a:rPr>
              <a:t>行特征缩放</a:t>
            </a:r>
            <a:endParaRPr lang="zh-CN" altLang="en-US" dirty="0">
              <a:solidFill>
                <a:schemeClr val="tx1"/>
              </a:solidFill>
            </a:endParaRPr>
          </a:p>
        </p:txBody>
      </p:sp>
      <p:sp>
        <p:nvSpPr>
          <p:cNvPr id="17412" name="内容占位符 3">
            <a:extLst>
              <a:ext uri="{FF2B5EF4-FFF2-40B4-BE49-F238E27FC236}">
                <a16:creationId xmlns:a16="http://schemas.microsoft.com/office/drawing/2014/main" xmlns="" id="{87F2A7F3-4765-46F1-B0D4-8F42659CCC09}"/>
              </a:ext>
            </a:extLst>
          </p:cNvPr>
          <p:cNvSpPr>
            <a:spLocks noGrp="1"/>
          </p:cNvSpPr>
          <p:nvPr>
            <p:ph idx="10"/>
          </p:nvPr>
        </p:nvSpPr>
        <p:spPr/>
        <p:txBody>
          <a:bodyPr/>
          <a:lstStyle/>
          <a:p>
            <a:r>
              <a:rPr lang="en-US" altLang="zh-CN" b="1" dirty="0">
                <a:solidFill>
                  <a:schemeClr val="tx1"/>
                </a:solidFill>
              </a:rPr>
              <a:t>sklearn</a:t>
            </a:r>
            <a:r>
              <a:rPr altLang="zh-CN" b="1" dirty="0">
                <a:solidFill>
                  <a:schemeClr val="tx1"/>
                </a:solidFill>
              </a:rPr>
              <a:t>转换器三个方法</a:t>
            </a:r>
            <a:endParaRPr b="1" dirty="0">
              <a:solidFill>
                <a:schemeClr val="tx1"/>
              </a:solidFill>
            </a:endParaRPr>
          </a:p>
        </p:txBody>
      </p:sp>
      <p:graphicFrame>
        <p:nvGraphicFramePr>
          <p:cNvPr id="5" name="表格 4">
            <a:extLst>
              <a:ext uri="{FF2B5EF4-FFF2-40B4-BE49-F238E27FC236}">
                <a16:creationId xmlns:a16="http://schemas.microsoft.com/office/drawing/2014/main" xmlns="" id="{9489BA8B-43A7-42DA-93BD-B64030148C92}"/>
              </a:ext>
            </a:extLst>
          </p:cNvPr>
          <p:cNvGraphicFramePr>
            <a:graphicFrameLocks noGrp="1"/>
          </p:cNvGraphicFramePr>
          <p:nvPr>
            <p:extLst/>
          </p:nvPr>
        </p:nvGraphicFramePr>
        <p:xfrm>
          <a:off x="660400" y="2523504"/>
          <a:ext cx="10479668" cy="3291840"/>
        </p:xfrm>
        <a:graphic>
          <a:graphicData uri="http://schemas.openxmlformats.org/drawingml/2006/table">
            <a:tbl>
              <a:tblPr firstRow="1" firstCol="1" bandRow="1">
                <a:tableStyleId>{5C22544A-7EE6-4342-B048-85BDC9FD1C3A}</a:tableStyleId>
              </a:tblPr>
              <a:tblGrid>
                <a:gridCol w="1885567">
                  <a:extLst>
                    <a:ext uri="{9D8B030D-6E8A-4147-A177-3AD203B41FA5}">
                      <a16:colId xmlns:a16="http://schemas.microsoft.com/office/drawing/2014/main" xmlns="" val="20000"/>
                    </a:ext>
                  </a:extLst>
                </a:gridCol>
                <a:gridCol w="8594101">
                  <a:extLst>
                    <a:ext uri="{9D8B030D-6E8A-4147-A177-3AD203B41FA5}">
                      <a16:colId xmlns:a16="http://schemas.microsoft.com/office/drawing/2014/main" xmlns="" val="20001"/>
                    </a:ext>
                  </a:extLst>
                </a:gridCol>
              </a:tblGrid>
              <a:tr h="0">
                <a:tc>
                  <a:txBody>
                    <a:bodyPr/>
                    <a:lstStyle/>
                    <a:p>
                      <a:pPr algn="ctr">
                        <a:lnSpc>
                          <a:spcPct val="150000"/>
                        </a:lnSpc>
                        <a:spcAft>
                          <a:spcPts val="0"/>
                        </a:spcAft>
                      </a:pPr>
                      <a:r>
                        <a:rPr lang="zh-CN" sz="1600" kern="100" dirty="0">
                          <a:effectLst/>
                          <a:latin typeface="微软雅黑" pitchFamily="34" charset="-122"/>
                          <a:ea typeface="微软雅黑" pitchFamily="34" charset="-122"/>
                        </a:rPr>
                        <a:t>方法名称</a:t>
                      </a:r>
                      <a:endParaRPr lang="zh-CN" sz="1600" kern="100" dirty="0">
                        <a:effectLst/>
                        <a:latin typeface="微软雅黑" pitchFamily="34" charset="-122"/>
                        <a:ea typeface="微软雅黑" pitchFamily="34" charset="-122"/>
                        <a:cs typeface="宋体"/>
                      </a:endParaRPr>
                    </a:p>
                  </a:txBody>
                  <a:tcPr marL="25946" marR="25946" marT="0" marB="0" anchor="ctr"/>
                </a:tc>
                <a:tc>
                  <a:txBody>
                    <a:bodyPr/>
                    <a:lstStyle/>
                    <a:p>
                      <a:pPr algn="ctr">
                        <a:lnSpc>
                          <a:spcPct val="150000"/>
                        </a:lnSpc>
                        <a:spcAft>
                          <a:spcPts val="0"/>
                        </a:spcAft>
                      </a:pPr>
                      <a:r>
                        <a:rPr lang="zh-CN" sz="1600" kern="100" dirty="0">
                          <a:effectLst/>
                          <a:latin typeface="微软雅黑" pitchFamily="34" charset="-122"/>
                          <a:ea typeface="微软雅黑" pitchFamily="34" charset="-122"/>
                        </a:rPr>
                        <a:t>说明</a:t>
                      </a:r>
                      <a:endParaRPr lang="zh-CN" sz="1600" kern="100" dirty="0">
                        <a:effectLst/>
                        <a:latin typeface="微软雅黑" pitchFamily="34" charset="-122"/>
                        <a:ea typeface="微软雅黑" pitchFamily="34" charset="-122"/>
                        <a:cs typeface="宋体"/>
                      </a:endParaRPr>
                    </a:p>
                  </a:txBody>
                  <a:tcPr marL="25946" marR="25946" marT="0" marB="0" anchor="ctr"/>
                </a:tc>
                <a:extLst>
                  <a:ext uri="{0D108BD9-81ED-4DB2-BD59-A6C34878D82A}">
                    <a16:rowId xmlns:a16="http://schemas.microsoft.com/office/drawing/2014/main" xmlns="" val="10000"/>
                  </a:ext>
                </a:extLst>
              </a:tr>
              <a:tr h="0">
                <a:tc>
                  <a:txBody>
                    <a:bodyPr/>
                    <a:lstStyle/>
                    <a:p>
                      <a:pPr algn="ctr">
                        <a:lnSpc>
                          <a:spcPct val="150000"/>
                        </a:lnSpc>
                        <a:spcAft>
                          <a:spcPts val="0"/>
                        </a:spcAft>
                      </a:pPr>
                      <a:r>
                        <a:rPr lang="en-US" sz="1600" b="0" kern="100" dirty="0">
                          <a:effectLst/>
                          <a:latin typeface="微软雅黑" pitchFamily="34" charset="-122"/>
                          <a:ea typeface="微软雅黑" pitchFamily="34" charset="-122"/>
                        </a:rPr>
                        <a:t>fit</a:t>
                      </a:r>
                      <a:endParaRPr lang="zh-CN" sz="1600" b="0" kern="100" dirty="0">
                        <a:effectLst/>
                        <a:latin typeface="微软雅黑" pitchFamily="34" charset="-122"/>
                        <a:ea typeface="微软雅黑" pitchFamily="34" charset="-122"/>
                        <a:cs typeface="宋体"/>
                      </a:endParaRPr>
                    </a:p>
                  </a:txBody>
                  <a:tcPr marL="25946" marR="25946" marT="0" marB="0" anchor="ctr"/>
                </a:tc>
                <a:tc>
                  <a:txBody>
                    <a:bodyPr/>
                    <a:lstStyle/>
                    <a:p>
                      <a:pPr algn="just">
                        <a:lnSpc>
                          <a:spcPct val="150000"/>
                        </a:lnSpc>
                        <a:spcAft>
                          <a:spcPts val="0"/>
                        </a:spcAft>
                      </a:pPr>
                      <a:r>
                        <a:rPr lang="en-US" sz="1600" kern="100">
                          <a:effectLst/>
                          <a:latin typeface="微软雅黑" pitchFamily="34" charset="-122"/>
                          <a:ea typeface="微软雅黑" pitchFamily="34" charset="-122"/>
                        </a:rPr>
                        <a:t>fit</a:t>
                      </a:r>
                      <a:r>
                        <a:rPr lang="zh-CN" sz="1600" kern="100">
                          <a:effectLst/>
                          <a:latin typeface="微软雅黑" pitchFamily="34" charset="-122"/>
                          <a:ea typeface="微软雅黑" pitchFamily="34" charset="-122"/>
                        </a:rPr>
                        <a:t>方法主要通过分析特征和目标值，提取有价值的信息，这些信息可以是统计量，也可以是权值系数等。</a:t>
                      </a:r>
                      <a:endParaRPr lang="zh-CN" sz="1600" kern="100">
                        <a:effectLst/>
                        <a:latin typeface="微软雅黑" pitchFamily="34" charset="-122"/>
                        <a:ea typeface="微软雅黑" pitchFamily="34" charset="-122"/>
                        <a:cs typeface="宋体"/>
                      </a:endParaRPr>
                    </a:p>
                  </a:txBody>
                  <a:tcPr marL="25946" marR="25946" marT="0" marB="0" anchor="ctr"/>
                </a:tc>
                <a:extLst>
                  <a:ext uri="{0D108BD9-81ED-4DB2-BD59-A6C34878D82A}">
                    <a16:rowId xmlns:a16="http://schemas.microsoft.com/office/drawing/2014/main" xmlns="" val="10001"/>
                  </a:ext>
                </a:extLst>
              </a:tr>
              <a:tr h="0">
                <a:tc>
                  <a:txBody>
                    <a:bodyPr/>
                    <a:lstStyle/>
                    <a:p>
                      <a:pPr algn="ctr">
                        <a:lnSpc>
                          <a:spcPct val="150000"/>
                        </a:lnSpc>
                        <a:spcAft>
                          <a:spcPts val="0"/>
                        </a:spcAft>
                      </a:pPr>
                      <a:r>
                        <a:rPr lang="en-US" sz="1600" b="0" kern="100" dirty="0">
                          <a:effectLst/>
                          <a:latin typeface="微软雅黑" pitchFamily="34" charset="-122"/>
                          <a:ea typeface="微软雅黑" pitchFamily="34" charset="-122"/>
                        </a:rPr>
                        <a:t>transform</a:t>
                      </a:r>
                      <a:endParaRPr lang="zh-CN" sz="1600" b="0" kern="100" dirty="0">
                        <a:effectLst/>
                        <a:latin typeface="微软雅黑" pitchFamily="34" charset="-122"/>
                        <a:ea typeface="微软雅黑" pitchFamily="34" charset="-122"/>
                        <a:cs typeface="宋体"/>
                      </a:endParaRPr>
                    </a:p>
                  </a:txBody>
                  <a:tcPr marL="25946" marR="25946" marT="0" marB="0" anchor="ctr"/>
                </a:tc>
                <a:tc>
                  <a:txBody>
                    <a:bodyPr/>
                    <a:lstStyle/>
                    <a:p>
                      <a:pPr algn="just">
                        <a:lnSpc>
                          <a:spcPct val="150000"/>
                        </a:lnSpc>
                        <a:spcAft>
                          <a:spcPts val="0"/>
                        </a:spcAft>
                      </a:pPr>
                      <a:r>
                        <a:rPr lang="en-US" sz="1600" kern="100" dirty="0">
                          <a:effectLst/>
                          <a:latin typeface="微软雅黑" pitchFamily="34" charset="-122"/>
                          <a:ea typeface="微软雅黑" pitchFamily="34" charset="-122"/>
                        </a:rPr>
                        <a:t>transform</a:t>
                      </a:r>
                      <a:r>
                        <a:rPr lang="zh-CN" sz="1600" kern="100" dirty="0">
                          <a:effectLst/>
                          <a:latin typeface="微软雅黑" pitchFamily="34" charset="-122"/>
                          <a:ea typeface="微软雅黑" pitchFamily="34" charset="-122"/>
                        </a:rPr>
                        <a:t>方法主要用来对特征进行转换。从可利用信息的角度可分为无信息转换和有信息转换。无信息转换是指不利用任何其他信息进行转换，比如指数和对数函数转换等。有信息转换根据是否利用目标值向量又可分为无监督转换和有监督转换。无监督转换指只利用特征的统计信息的转换，比如标准化和</a:t>
                      </a:r>
                      <a:r>
                        <a:rPr lang="en-US" sz="1600" kern="100" dirty="0">
                          <a:effectLst/>
                          <a:latin typeface="微软雅黑" pitchFamily="34" charset="-122"/>
                          <a:ea typeface="微软雅黑" pitchFamily="34" charset="-122"/>
                        </a:rPr>
                        <a:t>PCA</a:t>
                      </a:r>
                      <a:r>
                        <a:rPr lang="zh-CN" sz="1600" kern="100" dirty="0">
                          <a:effectLst/>
                          <a:latin typeface="微软雅黑" pitchFamily="34" charset="-122"/>
                          <a:ea typeface="微软雅黑" pitchFamily="34" charset="-122"/>
                        </a:rPr>
                        <a:t>降维等。有监督转换指既利用了特征信息又利用了目标值信息的转换，比如通过模型选择特征和</a:t>
                      </a:r>
                      <a:r>
                        <a:rPr lang="en-US" sz="1600" kern="100" dirty="0">
                          <a:effectLst/>
                          <a:latin typeface="微软雅黑" pitchFamily="34" charset="-122"/>
                          <a:ea typeface="微软雅黑" pitchFamily="34" charset="-122"/>
                        </a:rPr>
                        <a:t>LDA</a:t>
                      </a:r>
                      <a:r>
                        <a:rPr lang="zh-CN" sz="1600" kern="100" dirty="0">
                          <a:effectLst/>
                          <a:latin typeface="微软雅黑" pitchFamily="34" charset="-122"/>
                          <a:ea typeface="微软雅黑" pitchFamily="34" charset="-122"/>
                        </a:rPr>
                        <a:t>降维等。</a:t>
                      </a:r>
                      <a:endParaRPr lang="zh-CN" sz="1600" kern="100" dirty="0">
                        <a:effectLst/>
                        <a:latin typeface="微软雅黑" pitchFamily="34" charset="-122"/>
                        <a:ea typeface="微软雅黑" pitchFamily="34" charset="-122"/>
                        <a:cs typeface="宋体"/>
                      </a:endParaRPr>
                    </a:p>
                  </a:txBody>
                  <a:tcPr marL="25946" marR="25946" marT="0" marB="0" anchor="ctr"/>
                </a:tc>
                <a:extLst>
                  <a:ext uri="{0D108BD9-81ED-4DB2-BD59-A6C34878D82A}">
                    <a16:rowId xmlns:a16="http://schemas.microsoft.com/office/drawing/2014/main" xmlns="" val="10002"/>
                  </a:ext>
                </a:extLst>
              </a:tr>
              <a:tr h="0">
                <a:tc>
                  <a:txBody>
                    <a:bodyPr/>
                    <a:lstStyle/>
                    <a:p>
                      <a:pPr algn="ctr">
                        <a:lnSpc>
                          <a:spcPct val="150000"/>
                        </a:lnSpc>
                        <a:spcAft>
                          <a:spcPts val="0"/>
                        </a:spcAft>
                      </a:pPr>
                      <a:r>
                        <a:rPr lang="en-US" sz="1600" b="0" kern="100" dirty="0" err="1">
                          <a:effectLst/>
                          <a:latin typeface="微软雅黑" pitchFamily="34" charset="-122"/>
                          <a:ea typeface="微软雅黑" pitchFamily="34" charset="-122"/>
                        </a:rPr>
                        <a:t>fit_transform</a:t>
                      </a:r>
                      <a:endParaRPr lang="zh-CN" sz="1600" b="0" kern="100" dirty="0">
                        <a:effectLst/>
                        <a:latin typeface="微软雅黑" pitchFamily="34" charset="-122"/>
                        <a:ea typeface="微软雅黑" pitchFamily="34" charset="-122"/>
                        <a:cs typeface="宋体"/>
                      </a:endParaRPr>
                    </a:p>
                  </a:txBody>
                  <a:tcPr marL="25946" marR="25946" marT="0" marB="0" anchor="ctr"/>
                </a:tc>
                <a:tc>
                  <a:txBody>
                    <a:bodyPr/>
                    <a:lstStyle/>
                    <a:p>
                      <a:pPr algn="just">
                        <a:lnSpc>
                          <a:spcPct val="150000"/>
                        </a:lnSpc>
                        <a:spcAft>
                          <a:spcPts val="0"/>
                        </a:spcAft>
                      </a:pPr>
                      <a:r>
                        <a:rPr lang="en-US" sz="1600" kern="100" dirty="0" err="1">
                          <a:effectLst/>
                          <a:latin typeface="微软雅黑" pitchFamily="34" charset="-122"/>
                          <a:ea typeface="微软雅黑" pitchFamily="34" charset="-122"/>
                        </a:rPr>
                        <a:t>fit_transform</a:t>
                      </a:r>
                      <a:r>
                        <a:rPr lang="zh-CN" sz="1600" kern="100" dirty="0">
                          <a:effectLst/>
                          <a:latin typeface="微软雅黑" pitchFamily="34" charset="-122"/>
                          <a:ea typeface="微软雅黑" pitchFamily="34" charset="-122"/>
                        </a:rPr>
                        <a:t>方法就是先调用</a:t>
                      </a:r>
                      <a:r>
                        <a:rPr lang="en-US" sz="1600" kern="100" dirty="0">
                          <a:effectLst/>
                          <a:latin typeface="微软雅黑" pitchFamily="34" charset="-122"/>
                          <a:ea typeface="微软雅黑" pitchFamily="34" charset="-122"/>
                        </a:rPr>
                        <a:t>fit</a:t>
                      </a:r>
                      <a:r>
                        <a:rPr lang="zh-CN" sz="1600" kern="100" dirty="0">
                          <a:effectLst/>
                          <a:latin typeface="微软雅黑" pitchFamily="34" charset="-122"/>
                          <a:ea typeface="微软雅黑" pitchFamily="34" charset="-122"/>
                        </a:rPr>
                        <a:t>方法，然后调用</a:t>
                      </a:r>
                      <a:r>
                        <a:rPr lang="en-US" sz="1600" kern="100" dirty="0">
                          <a:effectLst/>
                          <a:latin typeface="微软雅黑" pitchFamily="34" charset="-122"/>
                          <a:ea typeface="微软雅黑" pitchFamily="34" charset="-122"/>
                        </a:rPr>
                        <a:t>transform</a:t>
                      </a:r>
                      <a:r>
                        <a:rPr lang="zh-CN" sz="1600" kern="100" dirty="0">
                          <a:effectLst/>
                          <a:latin typeface="微软雅黑" pitchFamily="34" charset="-122"/>
                          <a:ea typeface="微软雅黑" pitchFamily="34" charset="-122"/>
                        </a:rPr>
                        <a:t>方法。</a:t>
                      </a:r>
                      <a:endParaRPr lang="zh-CN" sz="1600" kern="100" dirty="0">
                        <a:effectLst/>
                        <a:latin typeface="微软雅黑" pitchFamily="34" charset="-122"/>
                        <a:ea typeface="微软雅黑" pitchFamily="34" charset="-122"/>
                        <a:cs typeface="宋体"/>
                      </a:endParaRPr>
                    </a:p>
                  </a:txBody>
                  <a:tcPr marL="25946" marR="25946" marT="0" marB="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0408765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0262" y="1382245"/>
            <a:ext cx="4510518" cy="5060360"/>
          </a:xfrm>
          <a:prstGeom prst="rect">
            <a:avLst/>
          </a:prstGeom>
        </p:spPr>
        <p:txBody>
          <a:bodyPr vert="horz" wrap="square" lIns="0" tIns="165100" rIns="0" bIns="0" rtlCol="0">
            <a:spAutoFit/>
          </a:bodyPr>
          <a:lstStyle/>
          <a:p>
            <a:pPr marL="299085" indent="-286385">
              <a:spcBef>
                <a:spcPts val="1300"/>
              </a:spcBef>
              <a:buFont typeface="Wingdings"/>
              <a:buChar char=""/>
              <a:tabLst>
                <a:tab pos="299085" algn="l"/>
                <a:tab pos="299720" algn="l"/>
              </a:tabLst>
            </a:pPr>
            <a:r>
              <a:rPr sz="2400" b="1" dirty="0">
                <a:latin typeface="Trebuchet MS"/>
                <a:cs typeface="Trebuchet MS"/>
              </a:rPr>
              <a:t>Standard Scaler</a:t>
            </a:r>
            <a:r>
              <a:rPr lang="zh-CN" altLang="en-US" sz="2400" b="1" dirty="0">
                <a:latin typeface="Trebuchet MS"/>
                <a:cs typeface="Trebuchet MS"/>
              </a:rPr>
              <a:t>：</a:t>
            </a:r>
            <a:r>
              <a:rPr lang="zh-CN" altLang="en-US" sz="2400" dirty="0">
                <a:latin typeface="Trebuchet MS"/>
                <a:cs typeface="Trebuchet MS"/>
              </a:rPr>
              <a:t>即标准化，尽量将数据转化为均值为</a:t>
            </a:r>
            <a:r>
              <a:rPr lang="en-US" altLang="zh-CN" sz="2400" dirty="0">
                <a:latin typeface="Trebuchet MS"/>
                <a:cs typeface="Trebuchet MS"/>
              </a:rPr>
              <a:t>0</a:t>
            </a:r>
            <a:r>
              <a:rPr lang="zh-CN" altLang="en-US" sz="2400" dirty="0">
                <a:latin typeface="Trebuchet MS"/>
                <a:cs typeface="Trebuchet MS"/>
              </a:rPr>
              <a:t>，方差为</a:t>
            </a:r>
            <a:r>
              <a:rPr lang="en-US" altLang="zh-CN" sz="2400" dirty="0">
                <a:latin typeface="Trebuchet MS"/>
                <a:cs typeface="Trebuchet MS"/>
              </a:rPr>
              <a:t>1</a:t>
            </a:r>
            <a:r>
              <a:rPr lang="zh-CN" altLang="en-US" sz="2400" dirty="0">
                <a:latin typeface="Trebuchet MS"/>
                <a:cs typeface="Trebuchet MS"/>
              </a:rPr>
              <a:t>的数据，形如标准正态分布（高斯分布）。</a:t>
            </a:r>
            <a:endParaRPr sz="2400" dirty="0">
              <a:latin typeface="Trebuchet MS"/>
              <a:cs typeface="Trebuchet MS"/>
            </a:endParaRPr>
          </a:p>
          <a:p>
            <a:pPr marL="299085" indent="-286385">
              <a:spcBef>
                <a:spcPts val="1205"/>
              </a:spcBef>
              <a:buFont typeface="Wingdings"/>
              <a:buChar char=""/>
              <a:tabLst>
                <a:tab pos="299085" algn="l"/>
                <a:tab pos="299720" algn="l"/>
              </a:tabLst>
            </a:pPr>
            <a:r>
              <a:rPr sz="2400" b="1" dirty="0">
                <a:latin typeface="Trebuchet MS"/>
                <a:cs typeface="Trebuchet MS"/>
              </a:rPr>
              <a:t>Minimum-Maximum Scaler</a:t>
            </a:r>
            <a:r>
              <a:rPr lang="zh-CN" altLang="en-US" sz="2400" b="1" dirty="0">
                <a:latin typeface="Trebuchet MS"/>
                <a:cs typeface="Trebuchet MS"/>
              </a:rPr>
              <a:t>：</a:t>
            </a:r>
            <a:r>
              <a:rPr lang="zh-CN" altLang="en-US" sz="2400" dirty="0">
                <a:latin typeface="Trebuchet MS"/>
                <a:cs typeface="Trebuchet MS"/>
              </a:rPr>
              <a:t>将数据缩放到某一给定范围（通常是</a:t>
            </a:r>
            <a:r>
              <a:rPr lang="en-US" altLang="zh-CN" sz="2400" dirty="0">
                <a:latin typeface="Trebuchet MS"/>
                <a:cs typeface="Trebuchet MS"/>
              </a:rPr>
              <a:t>[</a:t>
            </a:r>
            <a:r>
              <a:rPr sz="2400" dirty="0">
                <a:latin typeface="Arial"/>
                <a:cs typeface="Arial"/>
              </a:rPr>
              <a:t>0</a:t>
            </a:r>
            <a:r>
              <a:rPr lang="en-US" altLang="zh-CN" sz="2400" dirty="0">
                <a:latin typeface="Arial"/>
                <a:cs typeface="Arial"/>
              </a:rPr>
              <a:t>, </a:t>
            </a:r>
            <a:r>
              <a:rPr sz="2400" dirty="0">
                <a:latin typeface="Arial"/>
                <a:cs typeface="Arial"/>
              </a:rPr>
              <a:t>1</a:t>
            </a:r>
            <a:r>
              <a:rPr lang="en-US" altLang="zh-CN" sz="2400" dirty="0">
                <a:latin typeface="Arial"/>
                <a:cs typeface="Arial"/>
              </a:rPr>
              <a:t>]</a:t>
            </a:r>
            <a:r>
              <a:rPr lang="zh-CN" altLang="en-US" sz="2400" dirty="0">
                <a:latin typeface="Arial"/>
                <a:cs typeface="Arial"/>
              </a:rPr>
              <a:t>）。</a:t>
            </a:r>
            <a:endParaRPr sz="2400" dirty="0">
              <a:latin typeface="Arial"/>
              <a:cs typeface="Arial"/>
            </a:endParaRPr>
          </a:p>
          <a:p>
            <a:pPr marL="299085" indent="-286385">
              <a:spcBef>
                <a:spcPts val="1200"/>
              </a:spcBef>
              <a:buFont typeface="Wingdings"/>
              <a:buChar char=""/>
              <a:tabLst>
                <a:tab pos="299085" algn="l"/>
                <a:tab pos="299720" algn="l"/>
              </a:tabLst>
            </a:pPr>
            <a:r>
              <a:rPr sz="2400" b="1" dirty="0">
                <a:latin typeface="Trebuchet MS"/>
                <a:cs typeface="Trebuchet MS"/>
              </a:rPr>
              <a:t>Maximum Absolute Value Scaler</a:t>
            </a:r>
            <a:r>
              <a:rPr lang="zh-CN" altLang="en-US" sz="2400" b="1" dirty="0">
                <a:latin typeface="Trebuchet MS"/>
                <a:cs typeface="Trebuchet MS"/>
              </a:rPr>
              <a:t>：</a:t>
            </a:r>
            <a:r>
              <a:rPr lang="zh-CN" altLang="en-US" sz="2400" dirty="0">
                <a:latin typeface="Trebuchet MS"/>
                <a:cs typeface="Trebuchet MS"/>
              </a:rPr>
              <a:t>通过除以最大绝对值，将数据缩放到</a:t>
            </a:r>
            <a:r>
              <a:rPr lang="en-US" altLang="zh-CN" sz="2400" dirty="0">
                <a:latin typeface="Trebuchet MS"/>
                <a:cs typeface="Trebuchet MS"/>
              </a:rPr>
              <a:t>[-1, 1]</a:t>
            </a:r>
            <a:r>
              <a:rPr lang="zh-CN" altLang="en-US" sz="2400" dirty="0" smtClean="0">
                <a:latin typeface="Trebuchet MS"/>
                <a:cs typeface="Trebuchet MS"/>
              </a:rPr>
              <a:t>。</a:t>
            </a:r>
            <a:endParaRPr lang="en-US" altLang="zh-CN" sz="2400" dirty="0">
              <a:latin typeface="Trebuchet MS"/>
              <a:cs typeface="Arial"/>
            </a:endParaRPr>
          </a:p>
          <a:p>
            <a:pPr marL="299085" indent="-286385">
              <a:spcBef>
                <a:spcPts val="1200"/>
              </a:spcBef>
              <a:buFont typeface="Wingdings"/>
              <a:buChar char=""/>
              <a:tabLst>
                <a:tab pos="299085" algn="l"/>
                <a:tab pos="299720" algn="l"/>
              </a:tabLst>
            </a:pPr>
            <a:r>
              <a:rPr lang="zh-CN" altLang="en-US" sz="2400" dirty="0">
                <a:latin typeface="Trebuchet MS"/>
                <a:cs typeface="Arial"/>
              </a:rPr>
              <a:t>使各特征的数值都处于同一数量级上。</a:t>
            </a:r>
            <a:endParaRPr sz="2400" dirty="0">
              <a:latin typeface="Arial"/>
              <a:cs typeface="Arial"/>
            </a:endParaRPr>
          </a:p>
        </p:txBody>
      </p:sp>
      <p:sp>
        <p:nvSpPr>
          <p:cNvPr id="6" name="标题 5">
            <a:extLst>
              <a:ext uri="{FF2B5EF4-FFF2-40B4-BE49-F238E27FC236}">
                <a16:creationId xmlns:a16="http://schemas.microsoft.com/office/drawing/2014/main" xmlns="" id="{7EBDEC55-3C30-4C3D-A233-48AB7BC3012B}"/>
              </a:ext>
            </a:extLst>
          </p:cNvPr>
          <p:cNvSpPr>
            <a:spLocks noGrp="1"/>
          </p:cNvSpPr>
          <p:nvPr>
            <p:ph type="title"/>
          </p:nvPr>
        </p:nvSpPr>
        <p:spPr/>
        <p:txBody>
          <a:bodyPr/>
          <a:lstStyle/>
          <a:p>
            <a:r>
              <a:rPr lang="zh-CN" altLang="en-US" dirty="0"/>
              <a:t>特征缩放的不同方法</a:t>
            </a:r>
          </a:p>
        </p:txBody>
      </p:sp>
      <p:graphicFrame>
        <p:nvGraphicFramePr>
          <p:cNvPr id="4" name="内容占位符 4">
            <a:extLst>
              <a:ext uri="{FF2B5EF4-FFF2-40B4-BE49-F238E27FC236}">
                <a16:creationId xmlns:a16="http://schemas.microsoft.com/office/drawing/2014/main" xmlns="" id="{2C855807-7BC7-47D0-A733-D6C2D0138BD2}"/>
              </a:ext>
            </a:extLst>
          </p:cNvPr>
          <p:cNvGraphicFramePr>
            <a:graphicFrameLocks noGrp="1"/>
          </p:cNvGraphicFramePr>
          <p:nvPr>
            <p:ph idx="1"/>
          </p:nvPr>
        </p:nvGraphicFramePr>
        <p:xfrm>
          <a:off x="5130878" y="2086015"/>
          <a:ext cx="6577013" cy="3049588"/>
        </p:xfrm>
        <a:graphic>
          <a:graphicData uri="http://schemas.openxmlformats.org/drawingml/2006/table">
            <a:tbl>
              <a:tblPr firstRow="1" firstCol="1" bandRow="1">
                <a:tableStyleId>{5C22544A-7EE6-4342-B048-85BDC9FD1C3A}</a:tableStyleId>
              </a:tblPr>
              <a:tblGrid>
                <a:gridCol w="2951626">
                  <a:extLst>
                    <a:ext uri="{9D8B030D-6E8A-4147-A177-3AD203B41FA5}">
                      <a16:colId xmlns:a16="http://schemas.microsoft.com/office/drawing/2014/main" xmlns="" val="20000"/>
                    </a:ext>
                  </a:extLst>
                </a:gridCol>
                <a:gridCol w="3625387">
                  <a:extLst>
                    <a:ext uri="{9D8B030D-6E8A-4147-A177-3AD203B41FA5}">
                      <a16:colId xmlns:a16="http://schemas.microsoft.com/office/drawing/2014/main" xmlns="" val="20001"/>
                    </a:ext>
                  </a:extLst>
                </a:gridCol>
              </a:tblGrid>
              <a:tr h="432055">
                <a:tc>
                  <a:txBody>
                    <a:bodyPr/>
                    <a:lstStyle/>
                    <a:p>
                      <a:pPr algn="ctr">
                        <a:lnSpc>
                          <a:spcPct val="150000"/>
                        </a:lnSpc>
                        <a:spcAft>
                          <a:spcPts val="0"/>
                        </a:spcAft>
                      </a:pPr>
                      <a:r>
                        <a:rPr lang="zh-CN" sz="1800" kern="100" dirty="0">
                          <a:effectLst/>
                          <a:latin typeface="微软雅黑" pitchFamily="34" charset="-122"/>
                          <a:ea typeface="微软雅黑" pitchFamily="34" charset="-122"/>
                        </a:rPr>
                        <a:t>函数名称</a:t>
                      </a:r>
                      <a:endParaRPr lang="zh-CN" sz="1800" kern="100" dirty="0">
                        <a:effectLst/>
                        <a:latin typeface="微软雅黑" pitchFamily="34" charset="-122"/>
                        <a:ea typeface="微软雅黑" pitchFamily="34" charset="-122"/>
                        <a:cs typeface="宋体"/>
                      </a:endParaRPr>
                    </a:p>
                  </a:txBody>
                  <a:tcPr marL="68573" marR="68573" marT="0" marB="0" anchor="ctr"/>
                </a:tc>
                <a:tc>
                  <a:txBody>
                    <a:bodyPr/>
                    <a:lstStyle/>
                    <a:p>
                      <a:pPr algn="ctr">
                        <a:lnSpc>
                          <a:spcPct val="150000"/>
                        </a:lnSpc>
                        <a:spcAft>
                          <a:spcPts val="0"/>
                        </a:spcAft>
                      </a:pPr>
                      <a:r>
                        <a:rPr lang="zh-CN" sz="1800" kern="100" dirty="0">
                          <a:effectLst/>
                          <a:latin typeface="微软雅黑" pitchFamily="34" charset="-122"/>
                          <a:ea typeface="微软雅黑" pitchFamily="34" charset="-122"/>
                        </a:rPr>
                        <a:t>说明</a:t>
                      </a:r>
                      <a:endParaRPr lang="zh-CN" sz="1800" kern="100" dirty="0">
                        <a:effectLst/>
                        <a:latin typeface="微软雅黑" pitchFamily="34" charset="-122"/>
                        <a:ea typeface="微软雅黑" pitchFamily="34" charset="-122"/>
                        <a:cs typeface="宋体"/>
                      </a:endParaRPr>
                    </a:p>
                  </a:txBody>
                  <a:tcPr marL="68573" marR="68573" marT="0" marB="0" anchor="ctr"/>
                </a:tc>
                <a:extLst>
                  <a:ext uri="{0D108BD9-81ED-4DB2-BD59-A6C34878D82A}">
                    <a16:rowId xmlns:a16="http://schemas.microsoft.com/office/drawing/2014/main" xmlns="" val="10000"/>
                  </a:ext>
                </a:extLst>
              </a:tr>
              <a:tr h="457258">
                <a:tc>
                  <a:txBody>
                    <a:bodyPr/>
                    <a:lstStyle/>
                    <a:p>
                      <a:pPr algn="ctr">
                        <a:lnSpc>
                          <a:spcPct val="150000"/>
                        </a:lnSpc>
                        <a:spcAft>
                          <a:spcPts val="0"/>
                        </a:spcAft>
                      </a:pPr>
                      <a:r>
                        <a:rPr lang="en-US" altLang="zh-CN" sz="1900" b="0" kern="1200" dirty="0" err="1">
                          <a:solidFill>
                            <a:schemeClr val="lt1"/>
                          </a:solidFill>
                          <a:effectLst/>
                          <a:latin typeface="微软雅黑" pitchFamily="34" charset="-122"/>
                          <a:ea typeface="微软雅黑" pitchFamily="34" charset="-122"/>
                          <a:cs typeface="+mn-cs"/>
                        </a:rPr>
                        <a:t>MinMaxScaler</a:t>
                      </a:r>
                      <a:endParaRPr lang="zh-CN" sz="1800" b="0" kern="100" dirty="0">
                        <a:effectLst/>
                        <a:latin typeface="微软雅黑" pitchFamily="34" charset="-122"/>
                        <a:ea typeface="微软雅黑" pitchFamily="34" charset="-122"/>
                        <a:cs typeface="宋体"/>
                      </a:endParaRPr>
                    </a:p>
                  </a:txBody>
                  <a:tcPr marL="68573" marR="68573" marT="0" marB="0" anchor="ctr"/>
                </a:tc>
                <a:tc>
                  <a:txBody>
                    <a:bodyPr/>
                    <a:lstStyle/>
                    <a:p>
                      <a:pPr algn="just">
                        <a:lnSpc>
                          <a:spcPct val="150000"/>
                        </a:lnSpc>
                        <a:spcAft>
                          <a:spcPts val="0"/>
                        </a:spcAft>
                      </a:pPr>
                      <a:r>
                        <a:rPr lang="zh-CN" altLang="zh-CN" sz="2000" kern="100" dirty="0">
                          <a:effectLst/>
                          <a:latin typeface="微软雅黑" pitchFamily="34" charset="-122"/>
                          <a:ea typeface="微软雅黑" pitchFamily="34" charset="-122"/>
                        </a:rPr>
                        <a:t>对特征进行</a:t>
                      </a:r>
                      <a:r>
                        <a:rPr lang="zh-CN" altLang="zh-CN" sz="1900" kern="1200" dirty="0">
                          <a:solidFill>
                            <a:schemeClr val="dk1"/>
                          </a:solidFill>
                          <a:effectLst/>
                          <a:latin typeface="微软雅黑" pitchFamily="34" charset="-122"/>
                          <a:ea typeface="微软雅黑" pitchFamily="34" charset="-122"/>
                          <a:cs typeface="+mn-cs"/>
                        </a:rPr>
                        <a:t>离差标准化</a:t>
                      </a:r>
                      <a:r>
                        <a:rPr lang="zh-CN" altLang="en-US" sz="1900" kern="1200" dirty="0">
                          <a:solidFill>
                            <a:schemeClr val="dk1"/>
                          </a:solidFill>
                          <a:effectLst/>
                          <a:latin typeface="微软雅黑" pitchFamily="34" charset="-122"/>
                          <a:ea typeface="微软雅黑" pitchFamily="34" charset="-122"/>
                          <a:cs typeface="+mn-cs"/>
                        </a:rPr>
                        <a:t>。</a:t>
                      </a:r>
                      <a:endParaRPr lang="zh-CN" sz="1800" kern="100" dirty="0">
                        <a:effectLst/>
                        <a:latin typeface="微软雅黑" pitchFamily="34" charset="-122"/>
                        <a:ea typeface="微软雅黑" pitchFamily="34" charset="-122"/>
                        <a:cs typeface="宋体"/>
                      </a:endParaRPr>
                    </a:p>
                  </a:txBody>
                  <a:tcPr marL="68573" marR="68573" marT="0" marB="0" anchor="ctr"/>
                </a:tc>
                <a:extLst>
                  <a:ext uri="{0D108BD9-81ED-4DB2-BD59-A6C34878D82A}">
                    <a16:rowId xmlns:a16="http://schemas.microsoft.com/office/drawing/2014/main" xmlns="" val="10001"/>
                  </a:ext>
                </a:extLst>
              </a:tr>
              <a:tr h="432055">
                <a:tc>
                  <a:txBody>
                    <a:bodyPr/>
                    <a:lstStyle/>
                    <a:p>
                      <a:pPr algn="ctr">
                        <a:lnSpc>
                          <a:spcPct val="150000"/>
                        </a:lnSpc>
                        <a:spcAft>
                          <a:spcPts val="0"/>
                        </a:spcAft>
                      </a:pPr>
                      <a:r>
                        <a:rPr lang="en-US" sz="1800" b="0" kern="100" dirty="0" err="1">
                          <a:effectLst/>
                          <a:latin typeface="微软雅黑" pitchFamily="34" charset="-122"/>
                          <a:ea typeface="微软雅黑" pitchFamily="34" charset="-122"/>
                        </a:rPr>
                        <a:t>StandardScaler</a:t>
                      </a:r>
                      <a:endParaRPr lang="zh-CN" sz="1800" b="0" kern="100" dirty="0">
                        <a:effectLst/>
                        <a:latin typeface="微软雅黑" pitchFamily="34" charset="-122"/>
                        <a:ea typeface="微软雅黑" pitchFamily="34" charset="-122"/>
                        <a:cs typeface="宋体"/>
                      </a:endParaRPr>
                    </a:p>
                  </a:txBody>
                  <a:tcPr marL="68573" marR="68573" marT="0" marB="0" anchor="ctr"/>
                </a:tc>
                <a:tc>
                  <a:txBody>
                    <a:bodyPr/>
                    <a:lstStyle/>
                    <a:p>
                      <a:pPr algn="just">
                        <a:lnSpc>
                          <a:spcPct val="150000"/>
                        </a:lnSpc>
                        <a:spcAft>
                          <a:spcPts val="0"/>
                        </a:spcAft>
                      </a:pPr>
                      <a:r>
                        <a:rPr lang="zh-CN" sz="1800" kern="100" dirty="0">
                          <a:effectLst/>
                          <a:latin typeface="微软雅黑" pitchFamily="34" charset="-122"/>
                          <a:ea typeface="微软雅黑" pitchFamily="34" charset="-122"/>
                        </a:rPr>
                        <a:t>对特征进行标准差标准化。</a:t>
                      </a:r>
                      <a:endParaRPr lang="zh-CN" sz="1800" kern="100" dirty="0">
                        <a:effectLst/>
                        <a:latin typeface="微软雅黑" pitchFamily="34" charset="-122"/>
                        <a:ea typeface="微软雅黑" pitchFamily="34" charset="-122"/>
                        <a:cs typeface="宋体"/>
                      </a:endParaRPr>
                    </a:p>
                  </a:txBody>
                  <a:tcPr marL="68573" marR="68573" marT="0" marB="0" anchor="ctr"/>
                </a:tc>
                <a:extLst>
                  <a:ext uri="{0D108BD9-81ED-4DB2-BD59-A6C34878D82A}">
                    <a16:rowId xmlns:a16="http://schemas.microsoft.com/office/drawing/2014/main" xmlns="" val="10002"/>
                  </a:ext>
                </a:extLst>
              </a:tr>
              <a:tr h="432055">
                <a:tc>
                  <a:txBody>
                    <a:bodyPr/>
                    <a:lstStyle/>
                    <a:p>
                      <a:pPr algn="ctr">
                        <a:lnSpc>
                          <a:spcPct val="150000"/>
                        </a:lnSpc>
                        <a:spcAft>
                          <a:spcPts val="0"/>
                        </a:spcAft>
                      </a:pPr>
                      <a:r>
                        <a:rPr lang="en-US" sz="1800" b="0" kern="100" dirty="0">
                          <a:effectLst/>
                          <a:latin typeface="微软雅黑" pitchFamily="34" charset="-122"/>
                          <a:ea typeface="微软雅黑" pitchFamily="34" charset="-122"/>
                        </a:rPr>
                        <a:t>Normalizer</a:t>
                      </a:r>
                      <a:endParaRPr lang="zh-CN" sz="1800" b="0" kern="100" dirty="0">
                        <a:effectLst/>
                        <a:latin typeface="微软雅黑" pitchFamily="34" charset="-122"/>
                        <a:ea typeface="微软雅黑" pitchFamily="34" charset="-122"/>
                        <a:cs typeface="宋体"/>
                      </a:endParaRPr>
                    </a:p>
                  </a:txBody>
                  <a:tcPr marL="68573" marR="68573" marT="0" marB="0" anchor="ctr"/>
                </a:tc>
                <a:tc>
                  <a:txBody>
                    <a:bodyPr/>
                    <a:lstStyle/>
                    <a:p>
                      <a:pPr algn="just">
                        <a:lnSpc>
                          <a:spcPct val="150000"/>
                        </a:lnSpc>
                        <a:spcAft>
                          <a:spcPts val="0"/>
                        </a:spcAft>
                      </a:pPr>
                      <a:r>
                        <a:rPr lang="zh-CN" sz="1800" kern="100">
                          <a:effectLst/>
                          <a:latin typeface="微软雅黑" pitchFamily="34" charset="-122"/>
                          <a:ea typeface="微软雅黑" pitchFamily="34" charset="-122"/>
                        </a:rPr>
                        <a:t>对特征进行归一化。</a:t>
                      </a:r>
                      <a:endParaRPr lang="zh-CN" sz="1800" kern="100">
                        <a:effectLst/>
                        <a:latin typeface="微软雅黑" pitchFamily="34" charset="-122"/>
                        <a:ea typeface="微软雅黑" pitchFamily="34" charset="-122"/>
                        <a:cs typeface="宋体"/>
                      </a:endParaRPr>
                    </a:p>
                  </a:txBody>
                  <a:tcPr marL="68573" marR="68573" marT="0" marB="0" anchor="ctr"/>
                </a:tc>
                <a:extLst>
                  <a:ext uri="{0D108BD9-81ED-4DB2-BD59-A6C34878D82A}">
                    <a16:rowId xmlns:a16="http://schemas.microsoft.com/office/drawing/2014/main" xmlns="" val="10003"/>
                  </a:ext>
                </a:extLst>
              </a:tr>
              <a:tr h="432055">
                <a:tc>
                  <a:txBody>
                    <a:bodyPr/>
                    <a:lstStyle/>
                    <a:p>
                      <a:pPr algn="ctr">
                        <a:lnSpc>
                          <a:spcPct val="150000"/>
                        </a:lnSpc>
                        <a:spcAft>
                          <a:spcPts val="0"/>
                        </a:spcAft>
                      </a:pPr>
                      <a:r>
                        <a:rPr lang="en-US" sz="1800" b="0" kern="100" dirty="0" err="1">
                          <a:effectLst/>
                          <a:latin typeface="微软雅黑" pitchFamily="34" charset="-122"/>
                          <a:ea typeface="微软雅黑" pitchFamily="34" charset="-122"/>
                        </a:rPr>
                        <a:t>Binarizer</a:t>
                      </a:r>
                      <a:endParaRPr lang="zh-CN" sz="1800" b="0" kern="100" dirty="0">
                        <a:effectLst/>
                        <a:latin typeface="微软雅黑" pitchFamily="34" charset="-122"/>
                        <a:ea typeface="微软雅黑" pitchFamily="34" charset="-122"/>
                        <a:cs typeface="宋体"/>
                      </a:endParaRPr>
                    </a:p>
                  </a:txBody>
                  <a:tcPr marL="68573" marR="68573" marT="0" marB="0" anchor="ctr"/>
                </a:tc>
                <a:tc>
                  <a:txBody>
                    <a:bodyPr/>
                    <a:lstStyle/>
                    <a:p>
                      <a:pPr algn="just">
                        <a:lnSpc>
                          <a:spcPct val="150000"/>
                        </a:lnSpc>
                        <a:spcAft>
                          <a:spcPts val="0"/>
                        </a:spcAft>
                      </a:pPr>
                      <a:r>
                        <a:rPr lang="zh-CN" sz="1800" kern="100">
                          <a:effectLst/>
                          <a:latin typeface="微软雅黑" pitchFamily="34" charset="-122"/>
                          <a:ea typeface="微软雅黑" pitchFamily="34" charset="-122"/>
                        </a:rPr>
                        <a:t>对定量特征进行二值化处理。</a:t>
                      </a:r>
                      <a:endParaRPr lang="zh-CN" sz="1800" kern="100">
                        <a:effectLst/>
                        <a:latin typeface="微软雅黑" pitchFamily="34" charset="-122"/>
                        <a:ea typeface="微软雅黑" pitchFamily="34" charset="-122"/>
                        <a:cs typeface="宋体"/>
                      </a:endParaRPr>
                    </a:p>
                  </a:txBody>
                  <a:tcPr marL="68573" marR="68573" marT="0" marB="0" anchor="ctr"/>
                </a:tc>
                <a:extLst>
                  <a:ext uri="{0D108BD9-81ED-4DB2-BD59-A6C34878D82A}">
                    <a16:rowId xmlns:a16="http://schemas.microsoft.com/office/drawing/2014/main" xmlns="" val="10004"/>
                  </a:ext>
                </a:extLst>
              </a:tr>
              <a:tr h="432055">
                <a:tc>
                  <a:txBody>
                    <a:bodyPr/>
                    <a:lstStyle/>
                    <a:p>
                      <a:pPr algn="ctr">
                        <a:lnSpc>
                          <a:spcPct val="150000"/>
                        </a:lnSpc>
                        <a:spcAft>
                          <a:spcPts val="0"/>
                        </a:spcAft>
                      </a:pPr>
                      <a:r>
                        <a:rPr lang="en-US" sz="1800" b="0" kern="100" dirty="0" err="1">
                          <a:effectLst/>
                          <a:latin typeface="微软雅黑" pitchFamily="34" charset="-122"/>
                          <a:ea typeface="微软雅黑" pitchFamily="34" charset="-122"/>
                        </a:rPr>
                        <a:t>OneHotEncoder</a:t>
                      </a:r>
                      <a:endParaRPr lang="zh-CN" sz="1800" b="0" kern="100" dirty="0">
                        <a:effectLst/>
                        <a:latin typeface="微软雅黑" pitchFamily="34" charset="-122"/>
                        <a:ea typeface="微软雅黑" pitchFamily="34" charset="-122"/>
                        <a:cs typeface="宋体"/>
                      </a:endParaRPr>
                    </a:p>
                  </a:txBody>
                  <a:tcPr marL="68573" marR="68573" marT="0" marB="0" anchor="ctr"/>
                </a:tc>
                <a:tc>
                  <a:txBody>
                    <a:bodyPr/>
                    <a:lstStyle/>
                    <a:p>
                      <a:pPr algn="just">
                        <a:lnSpc>
                          <a:spcPct val="150000"/>
                        </a:lnSpc>
                        <a:spcAft>
                          <a:spcPts val="0"/>
                        </a:spcAft>
                      </a:pPr>
                      <a:r>
                        <a:rPr lang="zh-CN" sz="1800" kern="100">
                          <a:effectLst/>
                          <a:latin typeface="微软雅黑" pitchFamily="34" charset="-122"/>
                          <a:ea typeface="微软雅黑" pitchFamily="34" charset="-122"/>
                        </a:rPr>
                        <a:t>对定性特征进行独热编码处理。</a:t>
                      </a:r>
                      <a:endParaRPr lang="zh-CN" sz="1800" kern="100">
                        <a:effectLst/>
                        <a:latin typeface="微软雅黑" pitchFamily="34" charset="-122"/>
                        <a:ea typeface="微软雅黑" pitchFamily="34" charset="-122"/>
                        <a:cs typeface="宋体"/>
                      </a:endParaRPr>
                    </a:p>
                  </a:txBody>
                  <a:tcPr marL="68573" marR="68573" marT="0" marB="0" anchor="ctr"/>
                </a:tc>
                <a:extLst>
                  <a:ext uri="{0D108BD9-81ED-4DB2-BD59-A6C34878D82A}">
                    <a16:rowId xmlns:a16="http://schemas.microsoft.com/office/drawing/2014/main" xmlns="" val="10005"/>
                  </a:ext>
                </a:extLst>
              </a:tr>
              <a:tr h="432055">
                <a:tc>
                  <a:txBody>
                    <a:bodyPr/>
                    <a:lstStyle/>
                    <a:p>
                      <a:pPr algn="ctr">
                        <a:lnSpc>
                          <a:spcPct val="150000"/>
                        </a:lnSpc>
                        <a:spcAft>
                          <a:spcPts val="0"/>
                        </a:spcAft>
                      </a:pPr>
                      <a:r>
                        <a:rPr lang="en-US" sz="1800" b="0" kern="100" dirty="0" err="1">
                          <a:effectLst/>
                          <a:latin typeface="微软雅黑" pitchFamily="34" charset="-122"/>
                          <a:ea typeface="微软雅黑" pitchFamily="34" charset="-122"/>
                        </a:rPr>
                        <a:t>FunctionTransformer</a:t>
                      </a:r>
                      <a:endParaRPr lang="zh-CN" sz="1800" b="0" kern="100" dirty="0">
                        <a:effectLst/>
                        <a:latin typeface="微软雅黑" pitchFamily="34" charset="-122"/>
                        <a:ea typeface="微软雅黑" pitchFamily="34" charset="-122"/>
                        <a:cs typeface="宋体"/>
                      </a:endParaRPr>
                    </a:p>
                  </a:txBody>
                  <a:tcPr marL="68573" marR="68573" marT="0" marB="0" anchor="ctr"/>
                </a:tc>
                <a:tc>
                  <a:txBody>
                    <a:bodyPr/>
                    <a:lstStyle/>
                    <a:p>
                      <a:pPr algn="just">
                        <a:lnSpc>
                          <a:spcPct val="150000"/>
                        </a:lnSpc>
                        <a:spcAft>
                          <a:spcPts val="0"/>
                        </a:spcAft>
                      </a:pPr>
                      <a:r>
                        <a:rPr lang="zh-CN" sz="1800" kern="100" dirty="0">
                          <a:effectLst/>
                          <a:latin typeface="微软雅黑" pitchFamily="34" charset="-122"/>
                          <a:ea typeface="微软雅黑" pitchFamily="34" charset="-122"/>
                        </a:rPr>
                        <a:t>对特征进行自定义函数变换。</a:t>
                      </a:r>
                      <a:endParaRPr lang="zh-CN" sz="1800" kern="100" dirty="0">
                        <a:effectLst/>
                        <a:latin typeface="微软雅黑" pitchFamily="34" charset="-122"/>
                        <a:ea typeface="微软雅黑" pitchFamily="34" charset="-122"/>
                        <a:cs typeface="宋体"/>
                      </a:endParaRPr>
                    </a:p>
                  </a:txBody>
                  <a:tcPr marL="68573" marR="68573" marT="0" marB="0"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683302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a:solidFill>
                    <a:srgbClr val="009999"/>
                  </a:solidFill>
                  <a:latin typeface="Century Gothic" panose="020B0502020202020204" pitchFamily="34" charset="0"/>
                  <a:cs typeface="+mn-ea"/>
                  <a:sym typeface="+mn-lt"/>
                </a:rPr>
                <a:t>01</a:t>
              </a:r>
              <a:endParaRPr lang="zh-CN" altLang="en-US" sz="4000" kern="0" dirty="0">
                <a:solidFill>
                  <a:srgbClr val="009999"/>
                </a:solidFill>
                <a:latin typeface="Century Gothic" panose="020B0502020202020204" pitchFamily="34" charset="0"/>
                <a:cs typeface="+mn-ea"/>
                <a:sym typeface="+mn-lt"/>
              </a:endParaRPr>
            </a:p>
          </p:txBody>
        </p:sp>
      </p:grpSp>
      <p:grpSp>
        <p:nvGrpSpPr>
          <p:cNvPr id="6" name="组合 5"/>
          <p:cNvGrpSpPr>
            <a:grpSpLocks noChangeAspect="1"/>
          </p:cNvGrpSpPr>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nvSpPr>
        <p:spPr>
          <a:xfrm>
            <a:off x="5997893" y="2517364"/>
            <a:ext cx="3570208" cy="1107996"/>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r>
              <a:rPr lang="zh-CN" altLang="en-US" sz="6600" dirty="0" smtClean="0">
                <a:solidFill>
                  <a:srgbClr val="009999"/>
                </a:solidFill>
                <a:latin typeface="Noto Sans S Chinese Medium" panose="020B0600000000000000" pitchFamily="34" charset="-122"/>
                <a:ea typeface="Noto Sans S Chinese Medium" panose="020B0600000000000000" pitchFamily="34" charset="-122"/>
              </a:rPr>
              <a:t>算</a:t>
            </a:r>
            <a:r>
              <a:rPr lang="zh-CN" altLang="en-US" sz="6600" dirty="0">
                <a:solidFill>
                  <a:srgbClr val="009999"/>
                </a:solidFill>
                <a:latin typeface="Noto Sans S Chinese Medium" panose="020B0600000000000000" pitchFamily="34" charset="-122"/>
                <a:ea typeface="Noto Sans S Chinese Medium" panose="020B0600000000000000" pitchFamily="34" charset="-122"/>
              </a:rPr>
              <a:t>法概述</a:t>
            </a:r>
          </a:p>
        </p:txBody>
      </p:sp>
      <p:sp>
        <p:nvSpPr>
          <p:cNvPr id="23" name="矩形 22"/>
          <p:cNvSpPr>
            <a:spLocks noChangeAspect="1"/>
          </p:cNvSpPr>
          <p:nvPr>
            <p:custDataLst>
              <p:tags r:id="rId1"/>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86283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8199" y="984165"/>
            <a:ext cx="10657184" cy="4573688"/>
          </a:xfrm>
          <a:prstGeom prst="rect">
            <a:avLst/>
          </a:prstGeom>
        </p:spPr>
        <p:txBody>
          <a:bodyPr vert="horz" wrap="square" lIns="0" tIns="104775" rIns="0" bIns="0" rtlCol="0">
            <a:spAutoFit/>
          </a:bodyPr>
          <a:lstStyle/>
          <a:p>
            <a:pPr marL="12700">
              <a:spcBef>
                <a:spcPts val="825"/>
              </a:spcBef>
            </a:pPr>
            <a:r>
              <a:rPr lang="zh-CN" altLang="en-US" sz="2400" b="1" spc="20" dirty="0">
                <a:latin typeface="Trebuchet MS"/>
                <a:cs typeface="Trebuchet MS"/>
              </a:rPr>
              <a:t>导入包含缩放方法的类：</a:t>
            </a:r>
            <a:endParaRPr lang="en-US" altLang="zh-CN" sz="2400" b="1" spc="20" dirty="0">
              <a:latin typeface="Trebuchet MS"/>
              <a:cs typeface="Trebuchet MS"/>
            </a:endParaRPr>
          </a:p>
          <a:p>
            <a:pPr marL="12700">
              <a:spcBef>
                <a:spcPts val="825"/>
              </a:spcBef>
            </a:pPr>
            <a:r>
              <a:rPr lang="en-US" altLang="zh-CN" sz="2400" b="1" spc="20" dirty="0">
                <a:solidFill>
                  <a:srgbClr val="84ADAF"/>
                </a:solidFill>
                <a:latin typeface="Trebuchet MS"/>
                <a:cs typeface="Courier New"/>
              </a:rPr>
              <a:t>    </a:t>
            </a:r>
            <a:r>
              <a:rPr sz="2000" b="1" spc="-5" dirty="0">
                <a:solidFill>
                  <a:srgbClr val="84ADAF"/>
                </a:solidFill>
                <a:latin typeface="Courier New"/>
                <a:cs typeface="Courier New"/>
              </a:rPr>
              <a:t>from sklearn.preprocessing import</a:t>
            </a:r>
            <a:r>
              <a:rPr sz="2000" b="1" spc="-70" dirty="0">
                <a:solidFill>
                  <a:srgbClr val="84ADAF"/>
                </a:solidFill>
                <a:latin typeface="Courier New"/>
                <a:cs typeface="Courier New"/>
              </a:rPr>
              <a:t> </a:t>
            </a:r>
            <a:r>
              <a:rPr sz="2000" b="1" spc="-5" dirty="0">
                <a:solidFill>
                  <a:srgbClr val="00ADEE"/>
                </a:solidFill>
                <a:latin typeface="Courier New"/>
                <a:cs typeface="Courier New"/>
              </a:rPr>
              <a:t>StandardScaler</a:t>
            </a:r>
            <a:endParaRPr sz="2000" dirty="0">
              <a:latin typeface="Courier New"/>
              <a:cs typeface="Courier New"/>
            </a:endParaRPr>
          </a:p>
          <a:p>
            <a:pPr>
              <a:spcBef>
                <a:spcPts val="50"/>
              </a:spcBef>
            </a:pPr>
            <a:endParaRPr sz="2400" dirty="0">
              <a:latin typeface="Times New Roman"/>
              <a:cs typeface="Times New Roman"/>
            </a:endParaRPr>
          </a:p>
          <a:p>
            <a:pPr marL="12700"/>
            <a:r>
              <a:rPr lang="zh-CN" altLang="en-US" sz="2400" b="1" spc="-30" dirty="0">
                <a:latin typeface="Trebuchet MS"/>
                <a:cs typeface="Trebuchet MS"/>
              </a:rPr>
              <a:t>创建该类的一个对象：</a:t>
            </a:r>
            <a:endParaRPr lang="en-US" altLang="zh-CN" sz="2400" b="1" spc="-30" dirty="0">
              <a:latin typeface="Trebuchet MS"/>
              <a:cs typeface="Trebuchet MS"/>
            </a:endParaRPr>
          </a:p>
          <a:p>
            <a:pPr marL="12700"/>
            <a:r>
              <a:rPr lang="en-US" altLang="zh-CN" sz="2400" b="1" spc="-30" dirty="0">
                <a:solidFill>
                  <a:srgbClr val="344B5E"/>
                </a:solidFill>
                <a:latin typeface="Trebuchet MS"/>
                <a:cs typeface="Courier New"/>
              </a:rPr>
              <a:t>     </a:t>
            </a:r>
            <a:r>
              <a:rPr sz="2000" b="1" spc="-5" dirty="0" err="1">
                <a:solidFill>
                  <a:srgbClr val="344B5E"/>
                </a:solidFill>
                <a:latin typeface="Courier New"/>
                <a:cs typeface="Courier New"/>
              </a:rPr>
              <a:t>StdSc</a:t>
            </a:r>
            <a:r>
              <a:rPr sz="2000" b="1" spc="-5" dirty="0">
                <a:solidFill>
                  <a:srgbClr val="344B5E"/>
                </a:solidFill>
                <a:latin typeface="Courier New"/>
                <a:cs typeface="Courier New"/>
              </a:rPr>
              <a:t> </a:t>
            </a:r>
            <a:r>
              <a:rPr sz="2000" b="1" dirty="0">
                <a:solidFill>
                  <a:srgbClr val="84ADAF"/>
                </a:solidFill>
                <a:latin typeface="Courier New"/>
                <a:cs typeface="Courier New"/>
              </a:rPr>
              <a:t>=</a:t>
            </a:r>
            <a:r>
              <a:rPr sz="2000" b="1" spc="-35" dirty="0">
                <a:solidFill>
                  <a:srgbClr val="84ADAF"/>
                </a:solidFill>
                <a:latin typeface="Courier New"/>
                <a:cs typeface="Courier New"/>
              </a:rPr>
              <a:t> </a:t>
            </a:r>
            <a:r>
              <a:rPr sz="2000" b="1" spc="-5" dirty="0">
                <a:solidFill>
                  <a:srgbClr val="00ADEE"/>
                </a:solidFill>
                <a:latin typeface="Courier New"/>
                <a:cs typeface="Courier New"/>
              </a:rPr>
              <a:t>StandardScaler()</a:t>
            </a:r>
            <a:endParaRPr sz="2000" dirty="0">
              <a:latin typeface="Courier New"/>
              <a:cs typeface="Courier New"/>
            </a:endParaRPr>
          </a:p>
          <a:p>
            <a:pPr>
              <a:spcBef>
                <a:spcPts val="50"/>
              </a:spcBef>
            </a:pPr>
            <a:endParaRPr sz="2400" dirty="0">
              <a:latin typeface="Times New Roman"/>
              <a:cs typeface="Times New Roman"/>
            </a:endParaRPr>
          </a:p>
          <a:p>
            <a:pPr marL="12700"/>
            <a:r>
              <a:rPr lang="zh-CN" altLang="en-US" sz="2400" b="1" spc="-45" dirty="0">
                <a:latin typeface="Trebuchet MS"/>
                <a:cs typeface="Trebuchet MS"/>
              </a:rPr>
              <a:t>拟合缩放的参数，然后对数据做转换：</a:t>
            </a:r>
            <a:endParaRPr lang="en-US" altLang="zh-CN" sz="2400" b="1" spc="-45" dirty="0">
              <a:latin typeface="Trebuchet MS"/>
              <a:cs typeface="Trebuchet MS"/>
            </a:endParaRPr>
          </a:p>
          <a:p>
            <a:pPr marL="12700"/>
            <a:r>
              <a:rPr lang="en-US" altLang="zh-CN" sz="2400" b="1" spc="-45" dirty="0">
                <a:solidFill>
                  <a:srgbClr val="344B5E"/>
                </a:solidFill>
                <a:latin typeface="Trebuchet MS"/>
                <a:cs typeface="Courier New"/>
              </a:rPr>
              <a:t>     </a:t>
            </a:r>
            <a:r>
              <a:rPr sz="2000" b="1" spc="-5" dirty="0" err="1">
                <a:solidFill>
                  <a:srgbClr val="344B5E"/>
                </a:solidFill>
                <a:latin typeface="Courier New"/>
                <a:cs typeface="Courier New"/>
              </a:rPr>
              <a:t>StdSc</a:t>
            </a:r>
            <a:r>
              <a:rPr sz="2000" b="1" spc="-5" dirty="0">
                <a:solidFill>
                  <a:srgbClr val="344B5E"/>
                </a:solidFill>
                <a:latin typeface="Courier New"/>
                <a:cs typeface="Courier New"/>
              </a:rPr>
              <a:t> </a:t>
            </a:r>
            <a:r>
              <a:rPr sz="2000" b="1" dirty="0">
                <a:solidFill>
                  <a:srgbClr val="84ADAF"/>
                </a:solidFill>
                <a:latin typeface="Courier New"/>
                <a:cs typeface="Courier New"/>
              </a:rPr>
              <a:t>=</a:t>
            </a:r>
            <a:r>
              <a:rPr sz="2000" b="1" spc="-35" dirty="0">
                <a:solidFill>
                  <a:srgbClr val="84ADAF"/>
                </a:solidFill>
                <a:latin typeface="Courier New"/>
                <a:cs typeface="Courier New"/>
              </a:rPr>
              <a:t> </a:t>
            </a:r>
            <a:r>
              <a:rPr sz="2000" b="1" spc="-5" dirty="0">
                <a:solidFill>
                  <a:srgbClr val="344B5E"/>
                </a:solidFill>
                <a:latin typeface="Courier New"/>
                <a:cs typeface="Courier New"/>
              </a:rPr>
              <a:t>StdSc</a:t>
            </a:r>
            <a:r>
              <a:rPr sz="2000" b="1" spc="-5" dirty="0">
                <a:solidFill>
                  <a:srgbClr val="84ADAF"/>
                </a:solidFill>
                <a:latin typeface="Courier New"/>
                <a:cs typeface="Courier New"/>
              </a:rPr>
              <a:t>.</a:t>
            </a:r>
            <a:r>
              <a:rPr sz="2000" b="1" spc="-5" dirty="0">
                <a:solidFill>
                  <a:srgbClr val="D0692F"/>
                </a:solidFill>
                <a:latin typeface="Courier New"/>
                <a:cs typeface="Courier New"/>
              </a:rPr>
              <a:t>fit</a:t>
            </a:r>
            <a:r>
              <a:rPr sz="2000" b="1" spc="-5" dirty="0">
                <a:solidFill>
                  <a:srgbClr val="84ADAF"/>
                </a:solidFill>
                <a:latin typeface="Courier New"/>
                <a:cs typeface="Courier New"/>
              </a:rPr>
              <a:t>(X_data)</a:t>
            </a:r>
            <a:endParaRPr sz="2000" dirty="0">
              <a:latin typeface="Courier New"/>
              <a:cs typeface="Courier New"/>
            </a:endParaRPr>
          </a:p>
          <a:p>
            <a:pPr marL="469900">
              <a:spcBef>
                <a:spcPts val="1200"/>
              </a:spcBef>
            </a:pPr>
            <a:r>
              <a:rPr sz="2000" b="1" spc="-5" dirty="0">
                <a:solidFill>
                  <a:srgbClr val="84ADAF"/>
                </a:solidFill>
                <a:latin typeface="Courier New"/>
                <a:cs typeface="Courier New"/>
              </a:rPr>
              <a:t>X_scaled </a:t>
            </a:r>
            <a:r>
              <a:rPr sz="2000" b="1" dirty="0">
                <a:solidFill>
                  <a:srgbClr val="84ADAF"/>
                </a:solidFill>
                <a:latin typeface="Courier New"/>
                <a:cs typeface="Courier New"/>
              </a:rPr>
              <a:t>=</a:t>
            </a:r>
            <a:r>
              <a:rPr sz="2000" b="1" spc="-35" dirty="0">
                <a:solidFill>
                  <a:srgbClr val="84ADAF"/>
                </a:solidFill>
                <a:latin typeface="Courier New"/>
                <a:cs typeface="Courier New"/>
              </a:rPr>
              <a:t> </a:t>
            </a:r>
            <a:r>
              <a:rPr lang="en-US" sz="2000" b="1" spc="-5" dirty="0" err="1">
                <a:solidFill>
                  <a:srgbClr val="344B5E"/>
                </a:solidFill>
                <a:latin typeface="Courier New"/>
                <a:cs typeface="Courier New"/>
              </a:rPr>
              <a:t>StdSc</a:t>
            </a:r>
            <a:r>
              <a:rPr sz="2000" b="1" spc="-5" dirty="0" err="1">
                <a:solidFill>
                  <a:srgbClr val="84ADAF"/>
                </a:solidFill>
                <a:latin typeface="Courier New"/>
                <a:cs typeface="Courier New"/>
              </a:rPr>
              <a:t>.</a:t>
            </a:r>
            <a:r>
              <a:rPr sz="2000" b="1" spc="-5" dirty="0" err="1">
                <a:solidFill>
                  <a:srgbClr val="D0692F"/>
                </a:solidFill>
                <a:latin typeface="Courier New"/>
                <a:cs typeface="Courier New"/>
              </a:rPr>
              <a:t>transform</a:t>
            </a:r>
            <a:r>
              <a:rPr sz="2000" b="1" spc="-5" dirty="0">
                <a:solidFill>
                  <a:srgbClr val="84ADAF"/>
                </a:solidFill>
                <a:latin typeface="Courier New"/>
                <a:cs typeface="Courier New"/>
              </a:rPr>
              <a:t>(</a:t>
            </a:r>
            <a:r>
              <a:rPr sz="2000" b="1" spc="-5" dirty="0" err="1">
                <a:solidFill>
                  <a:srgbClr val="84ADAF"/>
                </a:solidFill>
                <a:latin typeface="Courier New"/>
                <a:cs typeface="Courier New"/>
              </a:rPr>
              <a:t>X_data</a:t>
            </a:r>
            <a:r>
              <a:rPr sz="2000" b="1" spc="-5" dirty="0">
                <a:solidFill>
                  <a:srgbClr val="84ADAF"/>
                </a:solidFill>
                <a:latin typeface="Courier New"/>
                <a:cs typeface="Courier New"/>
              </a:rPr>
              <a:t>)</a:t>
            </a:r>
            <a:endParaRPr lang="en-US" altLang="zh-CN" sz="2000" b="1" spc="-5" dirty="0">
              <a:solidFill>
                <a:srgbClr val="84ADAF"/>
              </a:solidFill>
              <a:latin typeface="Courier New"/>
              <a:cs typeface="Courier New"/>
            </a:endParaRPr>
          </a:p>
          <a:p>
            <a:pPr marL="469900">
              <a:spcBef>
                <a:spcPts val="1200"/>
              </a:spcBef>
            </a:pPr>
            <a:endParaRPr lang="en-US" altLang="zh-CN" sz="2000" b="1" spc="-5" dirty="0">
              <a:solidFill>
                <a:srgbClr val="84ADAF"/>
              </a:solidFill>
              <a:latin typeface="Courier New"/>
              <a:cs typeface="Courier New"/>
            </a:endParaRPr>
          </a:p>
          <a:p>
            <a:pPr marL="469900">
              <a:spcBef>
                <a:spcPts val="1200"/>
              </a:spcBef>
            </a:pPr>
            <a:r>
              <a:rPr lang="zh-CN" altLang="en-US" sz="2000" b="1" spc="-5" dirty="0">
                <a:solidFill>
                  <a:srgbClr val="84ADAF"/>
                </a:solidFill>
                <a:latin typeface="Courier New"/>
                <a:cs typeface="Courier New"/>
              </a:rPr>
              <a:t>或者 </a:t>
            </a:r>
            <a:r>
              <a:rPr lang="en-US" altLang="zh-CN" sz="2000" b="1" spc="-5" dirty="0" err="1">
                <a:solidFill>
                  <a:srgbClr val="84ADAF"/>
                </a:solidFill>
                <a:latin typeface="Courier New"/>
                <a:cs typeface="Courier New"/>
              </a:rPr>
              <a:t>X_scaled</a:t>
            </a:r>
            <a:r>
              <a:rPr lang="en-US" altLang="zh-CN" sz="2000" b="1" spc="-5" dirty="0">
                <a:solidFill>
                  <a:srgbClr val="84ADAF"/>
                </a:solidFill>
                <a:latin typeface="Courier New"/>
                <a:cs typeface="Courier New"/>
              </a:rPr>
              <a:t> </a:t>
            </a:r>
            <a:r>
              <a:rPr lang="en-US" altLang="zh-CN" sz="2000" b="1" dirty="0">
                <a:solidFill>
                  <a:srgbClr val="84ADAF"/>
                </a:solidFill>
                <a:latin typeface="Courier New"/>
                <a:cs typeface="Courier New"/>
              </a:rPr>
              <a:t>=</a:t>
            </a:r>
            <a:r>
              <a:rPr lang="en-US" altLang="zh-CN" sz="2000" b="1" spc="-35" dirty="0">
                <a:solidFill>
                  <a:srgbClr val="84ADAF"/>
                </a:solidFill>
                <a:latin typeface="Courier New"/>
                <a:cs typeface="Courier New"/>
              </a:rPr>
              <a:t> </a:t>
            </a:r>
            <a:r>
              <a:rPr lang="en-US" altLang="zh-CN" sz="2000" b="1" spc="-5" dirty="0" err="1">
                <a:solidFill>
                  <a:srgbClr val="344B5E"/>
                </a:solidFill>
                <a:latin typeface="Courier New"/>
                <a:cs typeface="Courier New"/>
              </a:rPr>
              <a:t>StdSc</a:t>
            </a:r>
            <a:r>
              <a:rPr lang="en-US" altLang="zh-CN" sz="2000" b="1" spc="-5" dirty="0" err="1">
                <a:solidFill>
                  <a:srgbClr val="84ADAF"/>
                </a:solidFill>
                <a:latin typeface="Courier New"/>
                <a:cs typeface="Courier New"/>
              </a:rPr>
              <a:t>.</a:t>
            </a:r>
            <a:r>
              <a:rPr lang="en-US" altLang="zh-CN" sz="2000" b="1" spc="-5" dirty="0" err="1">
                <a:solidFill>
                  <a:srgbClr val="D0692F"/>
                </a:solidFill>
                <a:latin typeface="Courier New"/>
                <a:cs typeface="Courier New"/>
              </a:rPr>
              <a:t>fit_transform</a:t>
            </a:r>
            <a:r>
              <a:rPr lang="en-US" altLang="zh-CN" sz="2000" b="1" spc="-5" dirty="0">
                <a:solidFill>
                  <a:srgbClr val="84ADAF"/>
                </a:solidFill>
                <a:latin typeface="Courier New"/>
                <a:cs typeface="Courier New"/>
              </a:rPr>
              <a:t>(</a:t>
            </a:r>
            <a:r>
              <a:rPr lang="en-US" altLang="zh-CN" sz="2000" b="1" spc="-5" dirty="0" err="1">
                <a:solidFill>
                  <a:srgbClr val="84ADAF"/>
                </a:solidFill>
                <a:latin typeface="Courier New"/>
                <a:cs typeface="Courier New"/>
              </a:rPr>
              <a:t>X_data</a:t>
            </a:r>
            <a:r>
              <a:rPr lang="en-US" altLang="zh-CN" sz="2000" b="1" spc="-5" dirty="0">
                <a:solidFill>
                  <a:srgbClr val="84ADAF"/>
                </a:solidFill>
                <a:latin typeface="Courier New"/>
                <a:cs typeface="Courier New"/>
              </a:rPr>
              <a:t>)</a:t>
            </a:r>
          </a:p>
        </p:txBody>
      </p:sp>
      <p:sp>
        <p:nvSpPr>
          <p:cNvPr id="6" name="标题 5">
            <a:extLst>
              <a:ext uri="{FF2B5EF4-FFF2-40B4-BE49-F238E27FC236}">
                <a16:creationId xmlns:a16="http://schemas.microsoft.com/office/drawing/2014/main" xmlns="" id="{3416CD47-2686-476E-85B7-F12D63E8D040}"/>
              </a:ext>
            </a:extLst>
          </p:cNvPr>
          <p:cNvSpPr>
            <a:spLocks noGrp="1"/>
          </p:cNvSpPr>
          <p:nvPr>
            <p:ph type="title"/>
          </p:nvPr>
        </p:nvSpPr>
        <p:spPr/>
        <p:txBody>
          <a:bodyPr/>
          <a:lstStyle/>
          <a:p>
            <a:r>
              <a:rPr lang="zh-CN" altLang="en-US" dirty="0"/>
              <a:t>特征缩放的语法</a:t>
            </a:r>
          </a:p>
        </p:txBody>
      </p:sp>
      <p:sp>
        <p:nvSpPr>
          <p:cNvPr id="4" name="object 4">
            <a:extLst>
              <a:ext uri="{FF2B5EF4-FFF2-40B4-BE49-F238E27FC236}">
                <a16:creationId xmlns:a16="http://schemas.microsoft.com/office/drawing/2014/main" xmlns="" id="{07ACF988-1F13-4B16-967E-4C80BA67472D}"/>
              </a:ext>
            </a:extLst>
          </p:cNvPr>
          <p:cNvSpPr txBox="1"/>
          <p:nvPr/>
        </p:nvSpPr>
        <p:spPr>
          <a:xfrm>
            <a:off x="1934669" y="5861971"/>
            <a:ext cx="7140635" cy="320601"/>
          </a:xfrm>
          <a:prstGeom prst="rect">
            <a:avLst/>
          </a:prstGeom>
        </p:spPr>
        <p:txBody>
          <a:bodyPr vert="horz" wrap="square" lIns="0" tIns="12700" rIns="0" bIns="0" rtlCol="0">
            <a:spAutoFit/>
          </a:bodyPr>
          <a:lstStyle/>
          <a:p>
            <a:pPr marL="12700">
              <a:spcBef>
                <a:spcPts val="100"/>
              </a:spcBef>
            </a:pPr>
            <a:r>
              <a:rPr lang="zh-CN" altLang="en-US" sz="2000" b="1" spc="-5" dirty="0">
                <a:latin typeface="Trebuchet MS"/>
                <a:cs typeface="Trebuchet MS"/>
              </a:rPr>
              <a:t>其他缩放方法</a:t>
            </a:r>
            <a:r>
              <a:rPr sz="2000" b="1" spc="-55" dirty="0">
                <a:latin typeface="Trebuchet MS"/>
                <a:cs typeface="Trebuchet MS"/>
              </a:rPr>
              <a:t>: </a:t>
            </a:r>
            <a:r>
              <a:rPr sz="2000" b="1" spc="10" dirty="0">
                <a:solidFill>
                  <a:srgbClr val="00ADEE"/>
                </a:solidFill>
                <a:latin typeface="Trebuchet MS"/>
                <a:cs typeface="Trebuchet MS"/>
              </a:rPr>
              <a:t>MinMaxScaler</a:t>
            </a:r>
            <a:r>
              <a:rPr sz="2000" b="1" spc="10" dirty="0">
                <a:solidFill>
                  <a:srgbClr val="84ADAF"/>
                </a:solidFill>
                <a:latin typeface="Trebuchet MS"/>
                <a:cs typeface="Trebuchet MS"/>
              </a:rPr>
              <a:t>, </a:t>
            </a:r>
            <a:r>
              <a:rPr sz="2000" b="1" spc="15" dirty="0">
                <a:solidFill>
                  <a:srgbClr val="00ADEE"/>
                </a:solidFill>
                <a:latin typeface="Trebuchet MS"/>
                <a:cs typeface="Trebuchet MS"/>
              </a:rPr>
              <a:t>MaxAbsScaler</a:t>
            </a:r>
            <a:r>
              <a:rPr sz="2000" b="1" spc="15" dirty="0">
                <a:solidFill>
                  <a:srgbClr val="84ADAF"/>
                </a:solidFill>
                <a:latin typeface="Trebuchet MS"/>
                <a:cs typeface="Trebuchet MS"/>
              </a:rPr>
              <a:t>.</a:t>
            </a:r>
            <a:endParaRPr sz="2000" dirty="0">
              <a:latin typeface="Trebuchet MS"/>
              <a:cs typeface="Trebuchet MS"/>
            </a:endParaRPr>
          </a:p>
        </p:txBody>
      </p:sp>
    </p:spTree>
    <p:extLst>
      <p:ext uri="{BB962C8B-B14F-4D97-AF65-F5344CB8AC3E}">
        <p14:creationId xmlns:p14="http://schemas.microsoft.com/office/powerpoint/2010/main" val="17132068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a:solidFill>
                    <a:srgbClr val="009999"/>
                  </a:solidFill>
                  <a:latin typeface="Century Gothic" panose="020B0502020202020204" pitchFamily="34" charset="0"/>
                  <a:cs typeface="+mn-ea"/>
                  <a:sym typeface="+mn-lt"/>
                </a:rPr>
                <a:t>05</a:t>
              </a:r>
              <a:endParaRPr lang="zh-CN" altLang="en-US" sz="4000" kern="0" dirty="0">
                <a:solidFill>
                  <a:srgbClr val="009999"/>
                </a:solidFill>
                <a:latin typeface="Century Gothic" panose="020B0502020202020204" pitchFamily="34" charset="0"/>
                <a:cs typeface="+mn-ea"/>
                <a:sym typeface="+mn-lt"/>
              </a:endParaRPr>
            </a:p>
          </p:txBody>
        </p:sp>
      </p:grpSp>
      <p:grpSp>
        <p:nvGrpSpPr>
          <p:cNvPr id="6" name="组合 5"/>
          <p:cNvGrpSpPr>
            <a:grpSpLocks noChangeAspect="1"/>
          </p:cNvGrpSpPr>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nvSpPr>
        <p:spPr>
          <a:xfrm>
            <a:off x="6745025" y="2472759"/>
            <a:ext cx="3570208" cy="1107996"/>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r>
              <a:rPr lang="zh-CN" altLang="en-US" sz="6600" dirty="0" smtClean="0">
                <a:solidFill>
                  <a:srgbClr val="009999"/>
                </a:solidFill>
                <a:latin typeface="Noto Sans S Chinese Medium" panose="020B0600000000000000" pitchFamily="34" charset="-122"/>
                <a:ea typeface="Noto Sans S Chinese Medium" panose="020B0600000000000000" pitchFamily="34" charset="-122"/>
              </a:rPr>
              <a:t>算法实例</a:t>
            </a:r>
            <a:endParaRPr lang="zh-CN" altLang="en-US" sz="6600" dirty="0">
              <a:solidFill>
                <a:srgbClr val="009999"/>
              </a:solidFill>
              <a:latin typeface="Noto Sans S Chinese Medium" panose="020B0600000000000000" pitchFamily="34" charset="-122"/>
              <a:ea typeface="Noto Sans S Chinese Medium" panose="020B0600000000000000" pitchFamily="34" charset="-122"/>
            </a:endParaRPr>
          </a:p>
        </p:txBody>
      </p:sp>
      <p:sp>
        <p:nvSpPr>
          <p:cNvPr id="23" name="矩形 22"/>
          <p:cNvSpPr>
            <a:spLocks noChangeAspect="1"/>
          </p:cNvSpPr>
          <p:nvPr>
            <p:custDataLst>
              <p:tags r:id="rId1"/>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01099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1444CB4-1EA8-40F7-9551-342F3EA83BEC}"/>
              </a:ext>
            </a:extLst>
          </p:cNvPr>
          <p:cNvSpPr>
            <a:spLocks noGrp="1"/>
          </p:cNvSpPr>
          <p:nvPr>
            <p:ph type="title"/>
          </p:nvPr>
        </p:nvSpPr>
        <p:spPr/>
        <p:txBody>
          <a:bodyPr/>
          <a:lstStyle/>
          <a:p>
            <a:r>
              <a:rPr lang="zh-CN" altLang="en-US" dirty="0"/>
              <a:t>创建机器学习应用路线图</a:t>
            </a:r>
          </a:p>
        </p:txBody>
      </p:sp>
      <p:sp>
        <p:nvSpPr>
          <p:cNvPr id="4" name="object 4">
            <a:extLst>
              <a:ext uri="{FF2B5EF4-FFF2-40B4-BE49-F238E27FC236}">
                <a16:creationId xmlns:a16="http://schemas.microsoft.com/office/drawing/2014/main" xmlns="" id="{5169CDC4-9B6B-45AC-B2A2-41AAD71D863D}"/>
              </a:ext>
            </a:extLst>
          </p:cNvPr>
          <p:cNvSpPr/>
          <p:nvPr/>
        </p:nvSpPr>
        <p:spPr>
          <a:xfrm>
            <a:off x="397917" y="1106593"/>
            <a:ext cx="11329259" cy="5400600"/>
          </a:xfrm>
          <a:prstGeom prst="rect">
            <a:avLst/>
          </a:prstGeom>
          <a:blipFill>
            <a:blip r:embed="rId2" cstate="print"/>
            <a:stretch>
              <a:fillRect/>
            </a:stretch>
          </a:blipFill>
        </p:spPr>
        <p:txBody>
          <a:bodyPr wrap="square" lIns="0" tIns="0" rIns="0" bIns="0" rtlCol="0"/>
          <a:lstStyle/>
          <a:p>
            <a:endParaRPr sz="3567" dirty="0"/>
          </a:p>
        </p:txBody>
      </p:sp>
      <p:sp>
        <p:nvSpPr>
          <p:cNvPr id="6" name="文本框 5">
            <a:extLst>
              <a:ext uri="{FF2B5EF4-FFF2-40B4-BE49-F238E27FC236}">
                <a16:creationId xmlns:a16="http://schemas.microsoft.com/office/drawing/2014/main" xmlns="" id="{61AC1B71-099E-44A9-88D0-24398733B402}"/>
              </a:ext>
            </a:extLst>
          </p:cNvPr>
          <p:cNvSpPr txBox="1"/>
          <p:nvPr/>
        </p:nvSpPr>
        <p:spPr>
          <a:xfrm>
            <a:off x="1391478" y="5325371"/>
            <a:ext cx="1723549" cy="461665"/>
          </a:xfrm>
          <a:prstGeom prst="rect">
            <a:avLst/>
          </a:prstGeom>
          <a:noFill/>
        </p:spPr>
        <p:txBody>
          <a:bodyPr wrap="none" rtlCol="0">
            <a:spAutoFit/>
          </a:bodyPr>
          <a:lstStyle/>
          <a:p>
            <a:r>
              <a:rPr lang="zh-CN" altLang="en-US" sz="2400" dirty="0">
                <a:solidFill>
                  <a:srgbClr val="FF0000"/>
                </a:solidFill>
              </a:rPr>
              <a:t>数据预处理</a:t>
            </a:r>
          </a:p>
        </p:txBody>
      </p:sp>
      <p:sp>
        <p:nvSpPr>
          <p:cNvPr id="7" name="文本框 6">
            <a:extLst>
              <a:ext uri="{FF2B5EF4-FFF2-40B4-BE49-F238E27FC236}">
                <a16:creationId xmlns:a16="http://schemas.microsoft.com/office/drawing/2014/main" xmlns="" id="{FD0F619B-10B2-479D-B93B-42C7833412E0}"/>
              </a:ext>
            </a:extLst>
          </p:cNvPr>
          <p:cNvSpPr txBox="1"/>
          <p:nvPr/>
        </p:nvSpPr>
        <p:spPr>
          <a:xfrm>
            <a:off x="4873801" y="2396529"/>
            <a:ext cx="800219" cy="461665"/>
          </a:xfrm>
          <a:prstGeom prst="rect">
            <a:avLst/>
          </a:prstGeom>
          <a:noFill/>
        </p:spPr>
        <p:txBody>
          <a:bodyPr wrap="none" rtlCol="0">
            <a:spAutoFit/>
          </a:bodyPr>
          <a:lstStyle/>
          <a:p>
            <a:r>
              <a:rPr lang="zh-CN" altLang="en-US" sz="2400" dirty="0">
                <a:solidFill>
                  <a:srgbClr val="FF0000"/>
                </a:solidFill>
              </a:rPr>
              <a:t>学习</a:t>
            </a:r>
          </a:p>
        </p:txBody>
      </p:sp>
      <p:sp>
        <p:nvSpPr>
          <p:cNvPr id="8" name="文本框 7">
            <a:extLst>
              <a:ext uri="{FF2B5EF4-FFF2-40B4-BE49-F238E27FC236}">
                <a16:creationId xmlns:a16="http://schemas.microsoft.com/office/drawing/2014/main" xmlns="" id="{CA2D4E65-33A9-48CE-9C70-09BB05A5C9E5}"/>
              </a:ext>
            </a:extLst>
          </p:cNvPr>
          <p:cNvSpPr txBox="1"/>
          <p:nvPr/>
        </p:nvSpPr>
        <p:spPr>
          <a:xfrm>
            <a:off x="7248129" y="2396527"/>
            <a:ext cx="800219" cy="461665"/>
          </a:xfrm>
          <a:prstGeom prst="rect">
            <a:avLst/>
          </a:prstGeom>
          <a:noFill/>
        </p:spPr>
        <p:txBody>
          <a:bodyPr wrap="none" rtlCol="0">
            <a:spAutoFit/>
          </a:bodyPr>
          <a:lstStyle/>
          <a:p>
            <a:r>
              <a:rPr lang="zh-CN" altLang="en-US" sz="2400" dirty="0">
                <a:solidFill>
                  <a:srgbClr val="FF0000"/>
                </a:solidFill>
              </a:rPr>
              <a:t>评价</a:t>
            </a:r>
          </a:p>
        </p:txBody>
      </p:sp>
      <p:sp>
        <p:nvSpPr>
          <p:cNvPr id="9" name="文本框 8">
            <a:extLst>
              <a:ext uri="{FF2B5EF4-FFF2-40B4-BE49-F238E27FC236}">
                <a16:creationId xmlns:a16="http://schemas.microsoft.com/office/drawing/2014/main" xmlns="" id="{612AA5E8-5A19-4431-96E6-1332831265C6}"/>
              </a:ext>
            </a:extLst>
          </p:cNvPr>
          <p:cNvSpPr txBox="1"/>
          <p:nvPr/>
        </p:nvSpPr>
        <p:spPr>
          <a:xfrm>
            <a:off x="9744406" y="2396527"/>
            <a:ext cx="800219" cy="461665"/>
          </a:xfrm>
          <a:prstGeom prst="rect">
            <a:avLst/>
          </a:prstGeom>
          <a:noFill/>
        </p:spPr>
        <p:txBody>
          <a:bodyPr wrap="none" rtlCol="0">
            <a:spAutoFit/>
          </a:bodyPr>
          <a:lstStyle/>
          <a:p>
            <a:r>
              <a:rPr lang="zh-CN" altLang="en-US" sz="2400" dirty="0">
                <a:solidFill>
                  <a:srgbClr val="FF0000"/>
                </a:solidFill>
              </a:rPr>
              <a:t>预测</a:t>
            </a:r>
          </a:p>
        </p:txBody>
      </p:sp>
    </p:spTree>
    <p:extLst>
      <p:ext uri="{BB962C8B-B14F-4D97-AF65-F5344CB8AC3E}">
        <p14:creationId xmlns:p14="http://schemas.microsoft.com/office/powerpoint/2010/main" val="1952850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2B04E64-3284-4B9E-8797-4FD0A43501AC}"/>
              </a:ext>
            </a:extLst>
          </p:cNvPr>
          <p:cNvSpPr>
            <a:spLocks noGrp="1"/>
          </p:cNvSpPr>
          <p:nvPr>
            <p:ph type="title"/>
          </p:nvPr>
        </p:nvSpPr>
        <p:spPr/>
        <p:txBody>
          <a:bodyPr/>
          <a:lstStyle/>
          <a:p>
            <a:r>
              <a:rPr lang="zh-CN" altLang="en-US" dirty="0"/>
              <a:t>案例研究：鸢尾花数据集</a:t>
            </a:r>
          </a:p>
        </p:txBody>
      </p:sp>
      <p:sp>
        <p:nvSpPr>
          <p:cNvPr id="3" name="内容占位符 2">
            <a:extLst>
              <a:ext uri="{FF2B5EF4-FFF2-40B4-BE49-F238E27FC236}">
                <a16:creationId xmlns:a16="http://schemas.microsoft.com/office/drawing/2014/main" xmlns="" id="{E78AA81F-EBBC-4A96-8976-27CE0B0F248F}"/>
              </a:ext>
            </a:extLst>
          </p:cNvPr>
          <p:cNvSpPr>
            <a:spLocks noGrp="1"/>
          </p:cNvSpPr>
          <p:nvPr>
            <p:ph idx="1"/>
          </p:nvPr>
        </p:nvSpPr>
        <p:spPr/>
        <p:txBody>
          <a:bodyPr>
            <a:normAutofit/>
          </a:bodyPr>
          <a:lstStyle/>
          <a:p>
            <a:r>
              <a:rPr lang="en-US" altLang="zh-CN" dirty="0"/>
              <a:t>150</a:t>
            </a:r>
            <a:r>
              <a:rPr lang="zh-CN" altLang="en-US" dirty="0"/>
              <a:t>个鸢尾花样</a:t>
            </a:r>
            <a:r>
              <a:rPr lang="zh-CN" altLang="en-US" dirty="0" smtClean="0"/>
              <a:t>例 </a:t>
            </a:r>
            <a:r>
              <a:rPr lang="en-US" altLang="zh-CN" smtClean="0"/>
              <a:t>load_iris()</a:t>
            </a:r>
            <a:endParaRPr lang="en-US" altLang="zh-CN" dirty="0"/>
          </a:p>
          <a:p>
            <a:r>
              <a:rPr lang="zh-CN" altLang="en-US" dirty="0"/>
              <a:t>来自</a:t>
            </a:r>
            <a:r>
              <a:rPr lang="en-US" altLang="zh-CN" dirty="0"/>
              <a:t>3</a:t>
            </a:r>
            <a:r>
              <a:rPr lang="zh-CN" altLang="en-US" dirty="0"/>
              <a:t>个不同的属种</a:t>
            </a:r>
            <a:endParaRPr lang="en-US" altLang="zh-CN" dirty="0"/>
          </a:p>
          <a:p>
            <a:pPr lvl="1"/>
            <a:r>
              <a:rPr lang="en-US" altLang="zh-CN" dirty="0" err="1"/>
              <a:t>Setosa</a:t>
            </a:r>
            <a:r>
              <a:rPr lang="en-US" altLang="zh-CN" dirty="0"/>
              <a:t>, Versicolor, Virginica</a:t>
            </a:r>
          </a:p>
          <a:p>
            <a:pPr lvl="1"/>
            <a:r>
              <a:rPr lang="zh-CN" altLang="en-US" dirty="0"/>
              <a:t>每种</a:t>
            </a:r>
            <a:r>
              <a:rPr lang="en-US" altLang="zh-CN" dirty="0"/>
              <a:t>50</a:t>
            </a:r>
            <a:r>
              <a:rPr lang="zh-CN" altLang="en-US" dirty="0"/>
              <a:t>个样例</a:t>
            </a:r>
            <a:endParaRPr lang="en-US" altLang="zh-CN" dirty="0"/>
          </a:p>
          <a:p>
            <a:r>
              <a:rPr lang="zh-CN" altLang="en-US" dirty="0"/>
              <a:t>用</a:t>
            </a:r>
            <a:r>
              <a:rPr lang="en-US" altLang="zh-CN" dirty="0"/>
              <a:t>4</a:t>
            </a:r>
            <a:r>
              <a:rPr lang="zh-CN" altLang="en-US" dirty="0"/>
              <a:t>个特征度量</a:t>
            </a:r>
            <a:endParaRPr lang="en-US" altLang="zh-CN" dirty="0"/>
          </a:p>
          <a:p>
            <a:pPr lvl="1"/>
            <a:r>
              <a:rPr lang="zh-CN" altLang="en-US" dirty="0"/>
              <a:t>花萼的长度和宽度，花瓣的长度和宽度</a:t>
            </a:r>
            <a:endParaRPr lang="en-US" altLang="zh-CN" dirty="0"/>
          </a:p>
          <a:p>
            <a:endParaRPr lang="en-US" altLang="zh-CN" dirty="0"/>
          </a:p>
          <a:p>
            <a:r>
              <a:rPr lang="zh-CN" altLang="en-US" dirty="0"/>
              <a:t>分类问题：给定一株鸢尾花，判定其属种</a:t>
            </a:r>
          </a:p>
        </p:txBody>
      </p:sp>
    </p:spTree>
    <p:extLst>
      <p:ext uri="{BB962C8B-B14F-4D97-AF65-F5344CB8AC3E}">
        <p14:creationId xmlns:p14="http://schemas.microsoft.com/office/powerpoint/2010/main" val="9531991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1E5C80B-2B62-43C2-BDFB-80B7030A97D4}"/>
              </a:ext>
            </a:extLst>
          </p:cNvPr>
          <p:cNvSpPr>
            <a:spLocks noGrp="1"/>
          </p:cNvSpPr>
          <p:nvPr>
            <p:ph type="title"/>
          </p:nvPr>
        </p:nvSpPr>
        <p:spPr>
          <a:xfrm>
            <a:off x="886205" y="40567"/>
            <a:ext cx="10515600" cy="1325563"/>
          </a:xfrm>
        </p:spPr>
        <p:txBody>
          <a:bodyPr/>
          <a:lstStyle/>
          <a:p>
            <a:r>
              <a:rPr lang="zh-CN" altLang="en-US" dirty="0"/>
              <a:t>鸢尾花数据集</a:t>
            </a:r>
          </a:p>
        </p:txBody>
      </p:sp>
      <p:sp>
        <p:nvSpPr>
          <p:cNvPr id="4" name="object 4">
            <a:extLst>
              <a:ext uri="{FF2B5EF4-FFF2-40B4-BE49-F238E27FC236}">
                <a16:creationId xmlns:a16="http://schemas.microsoft.com/office/drawing/2014/main" xmlns="" id="{46D14EBA-E80C-4297-B8F4-830AF16B081A}"/>
              </a:ext>
            </a:extLst>
          </p:cNvPr>
          <p:cNvSpPr/>
          <p:nvPr/>
        </p:nvSpPr>
        <p:spPr>
          <a:xfrm>
            <a:off x="1161653" y="800408"/>
            <a:ext cx="9601067" cy="5472608"/>
          </a:xfrm>
          <a:prstGeom prst="rect">
            <a:avLst/>
          </a:prstGeom>
          <a:blipFill>
            <a:blip r:embed="rId2" cstate="print"/>
            <a:stretch>
              <a:fillRect/>
            </a:stretch>
          </a:blipFill>
        </p:spPr>
        <p:txBody>
          <a:bodyPr wrap="square" lIns="0" tIns="0" rIns="0" bIns="0" rtlCol="0"/>
          <a:lstStyle/>
          <a:p>
            <a:endParaRPr sz="3567" dirty="0"/>
          </a:p>
        </p:txBody>
      </p:sp>
      <p:sp>
        <p:nvSpPr>
          <p:cNvPr id="5" name="文本框 4">
            <a:extLst>
              <a:ext uri="{FF2B5EF4-FFF2-40B4-BE49-F238E27FC236}">
                <a16:creationId xmlns:a16="http://schemas.microsoft.com/office/drawing/2014/main" xmlns="" id="{F17197E1-D212-439F-ABE0-4FE3EA1667CE}"/>
              </a:ext>
            </a:extLst>
          </p:cNvPr>
          <p:cNvSpPr txBox="1"/>
          <p:nvPr/>
        </p:nvSpPr>
        <p:spPr>
          <a:xfrm>
            <a:off x="3119670" y="1268760"/>
            <a:ext cx="697627" cy="400110"/>
          </a:xfrm>
          <a:prstGeom prst="rect">
            <a:avLst/>
          </a:prstGeom>
          <a:noFill/>
        </p:spPr>
        <p:txBody>
          <a:bodyPr wrap="none" rtlCol="0">
            <a:spAutoFit/>
          </a:bodyPr>
          <a:lstStyle/>
          <a:p>
            <a:r>
              <a:rPr lang="zh-CN" altLang="en-US" sz="2000" dirty="0">
                <a:solidFill>
                  <a:srgbClr val="FF0000"/>
                </a:solidFill>
              </a:rPr>
              <a:t>样例</a:t>
            </a:r>
          </a:p>
        </p:txBody>
      </p:sp>
      <p:sp>
        <p:nvSpPr>
          <p:cNvPr id="6" name="文本框 5">
            <a:extLst>
              <a:ext uri="{FF2B5EF4-FFF2-40B4-BE49-F238E27FC236}">
                <a16:creationId xmlns:a16="http://schemas.microsoft.com/office/drawing/2014/main" xmlns="" id="{FAECBE6A-893B-4EA7-97A4-8417C0119C41}"/>
              </a:ext>
            </a:extLst>
          </p:cNvPr>
          <p:cNvSpPr txBox="1"/>
          <p:nvPr/>
        </p:nvSpPr>
        <p:spPr>
          <a:xfrm>
            <a:off x="3119669" y="6093296"/>
            <a:ext cx="697627" cy="400110"/>
          </a:xfrm>
          <a:prstGeom prst="rect">
            <a:avLst/>
          </a:prstGeom>
          <a:noFill/>
        </p:spPr>
        <p:txBody>
          <a:bodyPr wrap="none" rtlCol="0">
            <a:spAutoFit/>
          </a:bodyPr>
          <a:lstStyle/>
          <a:p>
            <a:r>
              <a:rPr lang="zh-CN" altLang="en-US" sz="2000" dirty="0">
                <a:solidFill>
                  <a:srgbClr val="FF0000"/>
                </a:solidFill>
              </a:rPr>
              <a:t>特征</a:t>
            </a:r>
          </a:p>
        </p:txBody>
      </p:sp>
      <p:sp>
        <p:nvSpPr>
          <p:cNvPr id="7" name="文本框 6">
            <a:extLst>
              <a:ext uri="{FF2B5EF4-FFF2-40B4-BE49-F238E27FC236}">
                <a16:creationId xmlns:a16="http://schemas.microsoft.com/office/drawing/2014/main" xmlns="" id="{A25A5F4E-7E4F-4E68-9E12-0F6BABF85108}"/>
              </a:ext>
            </a:extLst>
          </p:cNvPr>
          <p:cNvSpPr txBox="1"/>
          <p:nvPr/>
        </p:nvSpPr>
        <p:spPr>
          <a:xfrm>
            <a:off x="9892024" y="5805264"/>
            <a:ext cx="1107996" cy="369332"/>
          </a:xfrm>
          <a:prstGeom prst="rect">
            <a:avLst/>
          </a:prstGeom>
          <a:noFill/>
        </p:spPr>
        <p:txBody>
          <a:bodyPr wrap="none" rtlCol="0">
            <a:spAutoFit/>
          </a:bodyPr>
          <a:lstStyle/>
          <a:p>
            <a:r>
              <a:rPr lang="zh-CN" altLang="en-US" dirty="0">
                <a:solidFill>
                  <a:srgbClr val="FF0000"/>
                </a:solidFill>
              </a:rPr>
              <a:t>类别标签</a:t>
            </a:r>
          </a:p>
        </p:txBody>
      </p:sp>
    </p:spTree>
    <p:extLst>
      <p:ext uri="{BB962C8B-B14F-4D97-AF65-F5344CB8AC3E}">
        <p14:creationId xmlns:p14="http://schemas.microsoft.com/office/powerpoint/2010/main" val="17269545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0721" y="1628800"/>
            <a:ext cx="10879929" cy="3604192"/>
          </a:xfrm>
          <a:prstGeom prst="rect">
            <a:avLst/>
          </a:prstGeom>
        </p:spPr>
        <p:txBody>
          <a:bodyPr vert="horz" wrap="square" lIns="0" tIns="104775" rIns="0" bIns="0" rtlCol="0">
            <a:spAutoFit/>
          </a:bodyPr>
          <a:lstStyle/>
          <a:p>
            <a:pPr marL="12700">
              <a:spcBef>
                <a:spcPts val="825"/>
              </a:spcBef>
            </a:pPr>
            <a:r>
              <a:rPr lang="zh-CN" altLang="en-US" sz="2400" b="1" dirty="0">
                <a:latin typeface="Trebuchet MS"/>
                <a:cs typeface="Trebuchet MS"/>
              </a:rPr>
              <a:t>导入包含分类方法的类：</a:t>
            </a:r>
            <a:endParaRPr lang="en-US" altLang="zh-CN" sz="2400" b="1" dirty="0">
              <a:latin typeface="Trebuchet MS"/>
              <a:cs typeface="Trebuchet MS"/>
            </a:endParaRPr>
          </a:p>
          <a:p>
            <a:pPr marL="12700">
              <a:spcBef>
                <a:spcPts val="825"/>
              </a:spcBef>
            </a:pPr>
            <a:r>
              <a:rPr lang="en-US" altLang="zh-CN" sz="2000" b="1" dirty="0">
                <a:solidFill>
                  <a:srgbClr val="84ADAF"/>
                </a:solidFill>
                <a:latin typeface="Courier New"/>
                <a:cs typeface="Courier New"/>
              </a:rPr>
              <a:t>   </a:t>
            </a:r>
            <a:r>
              <a:rPr sz="2000" b="1" dirty="0">
                <a:solidFill>
                  <a:srgbClr val="84ADAF"/>
                </a:solidFill>
                <a:latin typeface="Courier New"/>
                <a:cs typeface="Courier New"/>
              </a:rPr>
              <a:t>from sklearn.neighbors import </a:t>
            </a:r>
            <a:r>
              <a:rPr sz="2000" b="1" dirty="0">
                <a:solidFill>
                  <a:srgbClr val="00ADEE"/>
                </a:solidFill>
                <a:latin typeface="Courier New"/>
                <a:cs typeface="Courier New"/>
              </a:rPr>
              <a:t>KNeighborsClassifier</a:t>
            </a:r>
            <a:endParaRPr sz="2000" dirty="0">
              <a:latin typeface="Courier New"/>
              <a:cs typeface="Courier New"/>
            </a:endParaRPr>
          </a:p>
          <a:p>
            <a:pPr>
              <a:spcBef>
                <a:spcPts val="50"/>
              </a:spcBef>
            </a:pPr>
            <a:endParaRPr sz="2400" dirty="0">
              <a:latin typeface="Times New Roman"/>
              <a:cs typeface="Times New Roman"/>
            </a:endParaRPr>
          </a:p>
          <a:p>
            <a:pPr marL="12700"/>
            <a:r>
              <a:rPr lang="zh-CN" altLang="en-US" sz="2400" b="1" dirty="0">
                <a:latin typeface="Trebuchet MS"/>
                <a:cs typeface="Trebuchet MS"/>
              </a:rPr>
              <a:t>创建该类的一个对象：</a:t>
            </a:r>
            <a:endParaRPr lang="en-US" altLang="zh-CN" sz="2400" b="1" dirty="0">
              <a:latin typeface="Trebuchet MS"/>
              <a:cs typeface="Trebuchet MS"/>
            </a:endParaRPr>
          </a:p>
          <a:p>
            <a:pPr marL="12700"/>
            <a:r>
              <a:rPr lang="en-US" altLang="zh-CN" sz="2400" b="1" dirty="0">
                <a:solidFill>
                  <a:srgbClr val="344B5E"/>
                </a:solidFill>
                <a:latin typeface="Trebuchet MS"/>
                <a:cs typeface="Courier New"/>
              </a:rPr>
              <a:t>    </a:t>
            </a:r>
            <a:r>
              <a:rPr sz="2000" b="1" dirty="0">
                <a:solidFill>
                  <a:srgbClr val="344B5E"/>
                </a:solidFill>
                <a:latin typeface="Courier New"/>
                <a:cs typeface="Courier New"/>
              </a:rPr>
              <a:t>KNN </a:t>
            </a:r>
            <a:r>
              <a:rPr sz="2000" b="1" dirty="0">
                <a:solidFill>
                  <a:srgbClr val="84ADAF"/>
                </a:solidFill>
                <a:latin typeface="Courier New"/>
                <a:cs typeface="Courier New"/>
              </a:rPr>
              <a:t>= </a:t>
            </a:r>
            <a:r>
              <a:rPr sz="2000" b="1" dirty="0" smtClean="0">
                <a:solidFill>
                  <a:srgbClr val="00ADEE"/>
                </a:solidFill>
                <a:latin typeface="Courier New"/>
                <a:cs typeface="Courier New"/>
              </a:rPr>
              <a:t>KNeighborsClassifier</a:t>
            </a:r>
            <a:r>
              <a:rPr sz="2000" b="1" dirty="0" smtClean="0">
                <a:solidFill>
                  <a:srgbClr val="84ADAF"/>
                </a:solidFill>
                <a:latin typeface="Courier New"/>
                <a:cs typeface="Courier New"/>
              </a:rPr>
              <a:t>(n_neighbors=</a:t>
            </a:r>
            <a:r>
              <a:rPr lang="en-US" sz="2000" b="1" dirty="0" smtClean="0">
                <a:solidFill>
                  <a:srgbClr val="84ADAF"/>
                </a:solidFill>
                <a:latin typeface="Courier New"/>
                <a:cs typeface="Courier New"/>
              </a:rPr>
              <a:t>k</a:t>
            </a:r>
            <a:r>
              <a:rPr sz="2000" b="1" dirty="0" smtClean="0">
                <a:solidFill>
                  <a:srgbClr val="84ADAF"/>
                </a:solidFill>
                <a:latin typeface="Courier New"/>
                <a:cs typeface="Courier New"/>
              </a:rPr>
              <a:t>)</a:t>
            </a:r>
            <a:endParaRPr sz="2000" dirty="0">
              <a:latin typeface="Courier New"/>
              <a:cs typeface="Courier New"/>
            </a:endParaRPr>
          </a:p>
          <a:p>
            <a:pPr>
              <a:spcBef>
                <a:spcPts val="50"/>
              </a:spcBef>
            </a:pPr>
            <a:endParaRPr sz="2400" dirty="0">
              <a:latin typeface="Times New Roman"/>
              <a:cs typeface="Times New Roman"/>
            </a:endParaRPr>
          </a:p>
          <a:p>
            <a:pPr marL="12700"/>
            <a:r>
              <a:rPr lang="zh-CN" altLang="en-US" sz="2400" b="1" dirty="0">
                <a:latin typeface="Trebuchet MS"/>
                <a:cs typeface="Trebuchet MS"/>
              </a:rPr>
              <a:t>拟合数据集，即训练</a:t>
            </a:r>
            <a:r>
              <a:rPr lang="en-US" altLang="zh-CN" sz="2400" b="1" dirty="0">
                <a:latin typeface="Trebuchet MS"/>
                <a:cs typeface="Trebuchet MS"/>
              </a:rPr>
              <a:t>KNN</a:t>
            </a:r>
            <a:r>
              <a:rPr lang="zh-CN" altLang="en-US" sz="2400" b="1" dirty="0">
                <a:latin typeface="Trebuchet MS"/>
                <a:cs typeface="Trebuchet MS"/>
              </a:rPr>
              <a:t>模型，并用训练好的模型预测数据的标签：</a:t>
            </a:r>
            <a:endParaRPr sz="2400" dirty="0">
              <a:latin typeface="Trebuchet MS"/>
              <a:cs typeface="Trebuchet MS"/>
            </a:endParaRPr>
          </a:p>
          <a:p>
            <a:pPr marL="469900">
              <a:spcBef>
                <a:spcPts val="570"/>
              </a:spcBef>
            </a:pPr>
            <a:r>
              <a:rPr sz="2000" b="1" dirty="0">
                <a:solidFill>
                  <a:srgbClr val="344B5E"/>
                </a:solidFill>
                <a:latin typeface="Courier New"/>
                <a:cs typeface="Courier New"/>
              </a:rPr>
              <a:t>KNN </a:t>
            </a:r>
            <a:r>
              <a:rPr sz="2000" b="1" dirty="0">
                <a:solidFill>
                  <a:srgbClr val="84ADAF"/>
                </a:solidFill>
                <a:latin typeface="Courier New"/>
                <a:cs typeface="Courier New"/>
              </a:rPr>
              <a:t>= </a:t>
            </a:r>
            <a:r>
              <a:rPr sz="2000" b="1" dirty="0">
                <a:solidFill>
                  <a:srgbClr val="344B5E"/>
                </a:solidFill>
                <a:latin typeface="Courier New"/>
                <a:cs typeface="Courier New"/>
              </a:rPr>
              <a:t>KNN</a:t>
            </a:r>
            <a:r>
              <a:rPr sz="2000" b="1" dirty="0">
                <a:solidFill>
                  <a:srgbClr val="84ADAF"/>
                </a:solidFill>
                <a:latin typeface="Courier New"/>
                <a:cs typeface="Courier New"/>
              </a:rPr>
              <a:t>.</a:t>
            </a:r>
            <a:r>
              <a:rPr sz="2000" b="1" dirty="0">
                <a:solidFill>
                  <a:srgbClr val="D0692F"/>
                </a:solidFill>
                <a:latin typeface="Courier New"/>
                <a:cs typeface="Courier New"/>
              </a:rPr>
              <a:t>fit</a:t>
            </a:r>
            <a:r>
              <a:rPr sz="2000" b="1" dirty="0">
                <a:solidFill>
                  <a:srgbClr val="84ADAF"/>
                </a:solidFill>
                <a:latin typeface="Courier New"/>
                <a:cs typeface="Courier New"/>
              </a:rPr>
              <a:t>(X_data, y_data)</a:t>
            </a:r>
            <a:endParaRPr sz="2000" dirty="0">
              <a:latin typeface="Courier New"/>
              <a:cs typeface="Courier New"/>
            </a:endParaRPr>
          </a:p>
          <a:p>
            <a:pPr marL="469900">
              <a:spcBef>
                <a:spcPts val="1200"/>
              </a:spcBef>
            </a:pPr>
            <a:r>
              <a:rPr sz="2000" b="1" dirty="0">
                <a:solidFill>
                  <a:srgbClr val="84ADAF"/>
                </a:solidFill>
                <a:latin typeface="Courier New"/>
                <a:cs typeface="Courier New"/>
              </a:rPr>
              <a:t>y_predict = </a:t>
            </a:r>
            <a:r>
              <a:rPr sz="2000" b="1" dirty="0">
                <a:solidFill>
                  <a:srgbClr val="344B5E"/>
                </a:solidFill>
                <a:latin typeface="Courier New"/>
                <a:cs typeface="Courier New"/>
              </a:rPr>
              <a:t>KNN</a:t>
            </a:r>
            <a:r>
              <a:rPr sz="2000" b="1" dirty="0">
                <a:solidFill>
                  <a:srgbClr val="84ADAF"/>
                </a:solidFill>
                <a:latin typeface="Courier New"/>
                <a:cs typeface="Courier New"/>
              </a:rPr>
              <a:t>.</a:t>
            </a:r>
            <a:r>
              <a:rPr sz="2000" b="1" dirty="0">
                <a:solidFill>
                  <a:srgbClr val="D0692F"/>
                </a:solidFill>
                <a:latin typeface="Courier New"/>
                <a:cs typeface="Courier New"/>
              </a:rPr>
              <a:t>predict</a:t>
            </a:r>
            <a:r>
              <a:rPr sz="2000" b="1" dirty="0">
                <a:solidFill>
                  <a:srgbClr val="84ADAF"/>
                </a:solidFill>
                <a:latin typeface="Courier New"/>
                <a:cs typeface="Courier New"/>
              </a:rPr>
              <a:t>(X_data)</a:t>
            </a:r>
            <a:endParaRPr sz="2000" dirty="0">
              <a:latin typeface="Courier New"/>
              <a:cs typeface="Courier New"/>
            </a:endParaRPr>
          </a:p>
        </p:txBody>
      </p:sp>
      <p:sp>
        <p:nvSpPr>
          <p:cNvPr id="6" name="标题 5">
            <a:extLst>
              <a:ext uri="{FF2B5EF4-FFF2-40B4-BE49-F238E27FC236}">
                <a16:creationId xmlns:a16="http://schemas.microsoft.com/office/drawing/2014/main" xmlns="" id="{196DE338-2A75-4709-9FEC-7AD49172AB5E}"/>
              </a:ext>
            </a:extLst>
          </p:cNvPr>
          <p:cNvSpPr>
            <a:spLocks noGrp="1"/>
          </p:cNvSpPr>
          <p:nvPr>
            <p:ph type="title"/>
          </p:nvPr>
        </p:nvSpPr>
        <p:spPr/>
        <p:txBody>
          <a:bodyPr/>
          <a:lstStyle/>
          <a:p>
            <a:r>
              <a:rPr lang="en-US" altLang="zh-CN" dirty="0"/>
              <a:t>K</a:t>
            </a:r>
            <a:r>
              <a:rPr lang="zh-CN" altLang="en-US" dirty="0"/>
              <a:t>近邻模型的语法</a:t>
            </a:r>
          </a:p>
        </p:txBody>
      </p:sp>
      <p:sp>
        <p:nvSpPr>
          <p:cNvPr id="4" name="object 4">
            <a:extLst>
              <a:ext uri="{FF2B5EF4-FFF2-40B4-BE49-F238E27FC236}">
                <a16:creationId xmlns:a16="http://schemas.microsoft.com/office/drawing/2014/main" xmlns="" id="{B78BE1FF-8E71-4CF7-A36E-1385B6FA4D24}"/>
              </a:ext>
            </a:extLst>
          </p:cNvPr>
          <p:cNvSpPr txBox="1"/>
          <p:nvPr/>
        </p:nvSpPr>
        <p:spPr>
          <a:xfrm>
            <a:off x="1295467" y="6021288"/>
            <a:ext cx="9601067" cy="382156"/>
          </a:xfrm>
          <a:prstGeom prst="rect">
            <a:avLst/>
          </a:prstGeom>
        </p:spPr>
        <p:txBody>
          <a:bodyPr vert="horz" wrap="square" lIns="0" tIns="12700" rIns="0" bIns="0" rtlCol="0">
            <a:spAutoFit/>
          </a:bodyPr>
          <a:lstStyle/>
          <a:p>
            <a:pPr marL="12700">
              <a:spcBef>
                <a:spcPts val="100"/>
              </a:spcBef>
            </a:pPr>
            <a:r>
              <a:rPr lang="zh-CN" altLang="en-US" sz="2400" b="1" dirty="0">
                <a:solidFill>
                  <a:srgbClr val="84ADAF"/>
                </a:solidFill>
                <a:latin typeface="Trebuchet MS"/>
                <a:cs typeface="Trebuchet MS"/>
              </a:rPr>
              <a:t>这种 </a:t>
            </a:r>
            <a:r>
              <a:rPr sz="2400" b="1" dirty="0">
                <a:solidFill>
                  <a:srgbClr val="D0692F"/>
                </a:solidFill>
                <a:latin typeface="Trebuchet MS"/>
                <a:cs typeface="Trebuchet MS"/>
              </a:rPr>
              <a:t>fit </a:t>
            </a:r>
            <a:r>
              <a:rPr lang="zh-CN" altLang="en-US" sz="2400" b="1" dirty="0">
                <a:solidFill>
                  <a:srgbClr val="84ADAF"/>
                </a:solidFill>
                <a:latin typeface="Trebuchet MS"/>
                <a:cs typeface="Trebuchet MS"/>
              </a:rPr>
              <a:t>和</a:t>
            </a:r>
            <a:r>
              <a:rPr sz="2400" b="1" dirty="0">
                <a:solidFill>
                  <a:srgbClr val="84ADAF"/>
                </a:solidFill>
                <a:latin typeface="Trebuchet MS"/>
                <a:cs typeface="Trebuchet MS"/>
              </a:rPr>
              <a:t> </a:t>
            </a:r>
            <a:r>
              <a:rPr sz="2400" b="1" dirty="0">
                <a:solidFill>
                  <a:srgbClr val="D0692F"/>
                </a:solidFill>
                <a:latin typeface="Trebuchet MS"/>
                <a:cs typeface="Trebuchet MS"/>
              </a:rPr>
              <a:t>predict</a:t>
            </a:r>
            <a:r>
              <a:rPr sz="2400" b="1" dirty="0">
                <a:solidFill>
                  <a:srgbClr val="84ADAF"/>
                </a:solidFill>
                <a:latin typeface="Trebuchet MS"/>
                <a:cs typeface="Trebuchet MS"/>
              </a:rPr>
              <a:t>/</a:t>
            </a:r>
            <a:r>
              <a:rPr sz="2400" b="1" dirty="0">
                <a:solidFill>
                  <a:srgbClr val="D0692F"/>
                </a:solidFill>
                <a:latin typeface="Trebuchet MS"/>
                <a:cs typeface="Trebuchet MS"/>
              </a:rPr>
              <a:t>transform </a:t>
            </a:r>
            <a:r>
              <a:rPr lang="zh-CN" altLang="en-US" sz="2400" b="1" dirty="0">
                <a:solidFill>
                  <a:srgbClr val="84ADAF"/>
                </a:solidFill>
                <a:latin typeface="Trebuchet MS"/>
                <a:cs typeface="Trebuchet MS"/>
              </a:rPr>
              <a:t>语法会贯穿整个课程</a:t>
            </a:r>
            <a:endParaRPr sz="2400" dirty="0">
              <a:latin typeface="Trebuchet MS"/>
              <a:cs typeface="Trebuchet MS"/>
            </a:endParaRPr>
          </a:p>
        </p:txBody>
      </p:sp>
    </p:spTree>
    <p:extLst>
      <p:ext uri="{BB962C8B-B14F-4D97-AF65-F5344CB8AC3E}">
        <p14:creationId xmlns:p14="http://schemas.microsoft.com/office/powerpoint/2010/main" val="24504613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79217" y="1195558"/>
            <a:ext cx="9980265" cy="4814949"/>
          </a:xfrm>
        </p:spPr>
        <p:txBody>
          <a:bodyPr lIns="109728" tIns="54864" rIns="109728" bIns="54864"/>
          <a:lstStyle/>
          <a:p>
            <a:pPr>
              <a:buClr>
                <a:srgbClr val="0070C0"/>
              </a:buClr>
              <a:buFont typeface="Arial"/>
              <a:buChar char="•"/>
            </a:pPr>
            <a:r>
              <a:rPr lang="en-US" altLang="zh-CN" dirty="0">
                <a:solidFill>
                  <a:schemeClr val="tx1"/>
                </a:solidFill>
              </a:rPr>
              <a:t>from </a:t>
            </a:r>
            <a:r>
              <a:rPr lang="en-US" altLang="zh-CN" dirty="0" smtClean="0">
                <a:solidFill>
                  <a:schemeClr val="tx1"/>
                </a:solidFill>
              </a:rPr>
              <a:t> sklearn.model_selection </a:t>
            </a:r>
            <a:r>
              <a:rPr lang="en-US" altLang="zh-CN" dirty="0">
                <a:solidFill>
                  <a:schemeClr val="tx1"/>
                </a:solidFill>
              </a:rPr>
              <a:t>import </a:t>
            </a:r>
            <a:r>
              <a:rPr lang="en-US" altLang="zh-CN" dirty="0" smtClean="0">
                <a:solidFill>
                  <a:schemeClr val="tx1"/>
                </a:solidFill>
              </a:rPr>
              <a:t> cross_val_score     #</a:t>
            </a:r>
            <a:r>
              <a:rPr lang="zh-CN" altLang="en-US" dirty="0" smtClean="0">
                <a:solidFill>
                  <a:schemeClr val="tx1"/>
                </a:solidFill>
              </a:rPr>
              <a:t>导入</a:t>
            </a:r>
            <a:r>
              <a:rPr lang="en-US" altLang="zh-CN" dirty="0" smtClean="0">
                <a:solidFill>
                  <a:schemeClr val="tx1"/>
                </a:solidFill>
              </a:rPr>
              <a:t>K</a:t>
            </a:r>
            <a:r>
              <a:rPr lang="zh-CN" altLang="en-US" dirty="0" smtClean="0">
                <a:solidFill>
                  <a:schemeClr val="tx1"/>
                </a:solidFill>
              </a:rPr>
              <a:t>折交叉验证模块</a:t>
            </a:r>
            <a:r>
              <a:rPr lang="en-US" altLang="zh-CN" dirty="0" smtClean="0">
                <a:solidFill>
                  <a:schemeClr val="tx1"/>
                </a:solidFill>
              </a:rPr>
              <a:t>     </a:t>
            </a:r>
            <a:endParaRPr lang="en-US" altLang="zh-CN" dirty="0">
              <a:solidFill>
                <a:schemeClr val="tx1"/>
              </a:solidFill>
            </a:endParaRPr>
          </a:p>
          <a:p>
            <a:pPr>
              <a:buClr>
                <a:srgbClr val="0070C0"/>
              </a:buClr>
              <a:buFont typeface="Arial"/>
              <a:buChar char="•"/>
            </a:pPr>
            <a:r>
              <a:rPr lang="en-US" altLang="zh-CN" dirty="0" smtClean="0">
                <a:solidFill>
                  <a:schemeClr val="tx1"/>
                </a:solidFill>
              </a:rPr>
              <a:t>from  </a:t>
            </a:r>
            <a:r>
              <a:rPr lang="en-US" altLang="zh-CN" dirty="0">
                <a:solidFill>
                  <a:schemeClr val="tx1"/>
                </a:solidFill>
              </a:rPr>
              <a:t>sklearn.datasets </a:t>
            </a:r>
            <a:r>
              <a:rPr lang="en-US" altLang="zh-CN" dirty="0" smtClean="0">
                <a:solidFill>
                  <a:schemeClr val="tx1"/>
                </a:solidFill>
              </a:rPr>
              <a:t> import  load_iris                            #</a:t>
            </a:r>
            <a:r>
              <a:rPr lang="zh-CN" altLang="en-US" dirty="0" smtClean="0">
                <a:solidFill>
                  <a:schemeClr val="tx1"/>
                </a:solidFill>
              </a:rPr>
              <a:t>导入</a:t>
            </a:r>
            <a:r>
              <a:rPr lang="en-US" altLang="zh-CN" dirty="0" smtClean="0">
                <a:solidFill>
                  <a:schemeClr val="tx1"/>
                </a:solidFill>
              </a:rPr>
              <a:t>iris</a:t>
            </a:r>
            <a:r>
              <a:rPr lang="zh-CN" altLang="en-US" dirty="0" smtClean="0">
                <a:solidFill>
                  <a:schemeClr val="tx1"/>
                </a:solidFill>
              </a:rPr>
              <a:t>数据集</a:t>
            </a:r>
            <a:endParaRPr lang="en-US" altLang="zh-CN" dirty="0">
              <a:solidFill>
                <a:schemeClr val="tx1"/>
              </a:solidFill>
            </a:endParaRPr>
          </a:p>
          <a:p>
            <a:pPr>
              <a:buClr>
                <a:srgbClr val="0070C0"/>
              </a:buClr>
              <a:buFont typeface="Arial"/>
              <a:buChar char="•"/>
            </a:pPr>
            <a:r>
              <a:rPr lang="en-US" altLang="zh-CN" dirty="0" smtClean="0">
                <a:solidFill>
                  <a:schemeClr val="tx1"/>
                </a:solidFill>
              </a:rPr>
              <a:t>from  sklearn.neighbors  import  KNeighborsClassifier     #</a:t>
            </a:r>
            <a:r>
              <a:rPr lang="zh-CN" altLang="en-US" dirty="0" smtClean="0">
                <a:solidFill>
                  <a:schemeClr val="tx1"/>
                </a:solidFill>
              </a:rPr>
              <a:t>导入</a:t>
            </a:r>
            <a:r>
              <a:rPr lang="en-US" altLang="zh-CN" dirty="0" smtClean="0">
                <a:solidFill>
                  <a:schemeClr val="tx1"/>
                </a:solidFill>
              </a:rPr>
              <a:t>K</a:t>
            </a:r>
            <a:r>
              <a:rPr lang="zh-CN" altLang="en-US" dirty="0" smtClean="0">
                <a:solidFill>
                  <a:schemeClr val="tx1"/>
                </a:solidFill>
              </a:rPr>
              <a:t>近邻分类算法</a:t>
            </a:r>
            <a:endParaRPr lang="en-US" altLang="zh-CN" dirty="0" smtClean="0">
              <a:solidFill>
                <a:schemeClr val="tx1"/>
              </a:solidFill>
            </a:endParaRPr>
          </a:p>
          <a:p>
            <a:pPr>
              <a:buClr>
                <a:srgbClr val="0070C0"/>
              </a:buClr>
              <a:buFont typeface="Arial"/>
              <a:buChar char="•"/>
            </a:pPr>
            <a:r>
              <a:rPr lang="en-US" altLang="zh-CN" dirty="0" smtClean="0">
                <a:solidFill>
                  <a:schemeClr val="tx1"/>
                </a:solidFill>
              </a:rPr>
              <a:t>iris </a:t>
            </a:r>
            <a:r>
              <a:rPr lang="en-US" altLang="zh-CN" dirty="0">
                <a:solidFill>
                  <a:schemeClr val="tx1"/>
                </a:solidFill>
              </a:rPr>
              <a:t>= load_iris</a:t>
            </a:r>
            <a:r>
              <a:rPr lang="en-US" altLang="zh-CN" dirty="0" smtClean="0">
                <a:solidFill>
                  <a:schemeClr val="tx1"/>
                </a:solidFill>
              </a:rPr>
              <a:t>()</a:t>
            </a:r>
          </a:p>
          <a:p>
            <a:pPr>
              <a:buClr>
                <a:srgbClr val="0070C0"/>
              </a:buClr>
              <a:buFont typeface="Arial"/>
              <a:buChar char="•"/>
            </a:pPr>
            <a:r>
              <a:rPr lang="en-US" altLang="zh-CN" dirty="0" smtClean="0">
                <a:solidFill>
                  <a:schemeClr val="tx1"/>
                </a:solidFill>
              </a:rPr>
              <a:t>X = iris.data</a:t>
            </a:r>
          </a:p>
          <a:p>
            <a:pPr>
              <a:buClr>
                <a:srgbClr val="0070C0"/>
              </a:buClr>
              <a:buFont typeface="Arial"/>
              <a:buChar char="•"/>
            </a:pPr>
            <a:r>
              <a:rPr lang="en-US" altLang="zh-CN" dirty="0" smtClean="0">
                <a:solidFill>
                  <a:schemeClr val="tx1"/>
                </a:solidFill>
              </a:rPr>
              <a:t>Y = iris.target</a:t>
            </a:r>
            <a:endParaRPr lang="en-US" altLang="zh-CN" dirty="0">
              <a:solidFill>
                <a:schemeClr val="tx1"/>
              </a:solidFill>
            </a:endParaRPr>
          </a:p>
          <a:p>
            <a:pPr>
              <a:buClr>
                <a:srgbClr val="0070C0"/>
              </a:buClr>
              <a:buFont typeface="Arial"/>
              <a:buChar char="•"/>
            </a:pPr>
            <a:r>
              <a:rPr lang="en-US" altLang="zh-CN" dirty="0" smtClean="0">
                <a:solidFill>
                  <a:schemeClr val="tx1"/>
                </a:solidFill>
              </a:rPr>
              <a:t>knn = KNeighborsClassifier(n_neighbors=k)                   #k</a:t>
            </a:r>
            <a:r>
              <a:rPr lang="zh-CN" altLang="en-US" dirty="0" smtClean="0">
                <a:solidFill>
                  <a:schemeClr val="tx1"/>
                </a:solidFill>
              </a:rPr>
              <a:t>是近邻个数</a:t>
            </a:r>
            <a:endParaRPr lang="en-US" altLang="zh-CN" dirty="0">
              <a:solidFill>
                <a:schemeClr val="tx1"/>
              </a:solidFill>
            </a:endParaRPr>
          </a:p>
          <a:p>
            <a:pPr>
              <a:buClr>
                <a:srgbClr val="0070C0"/>
              </a:buClr>
              <a:buFont typeface="Arial"/>
              <a:buChar char="•"/>
            </a:pPr>
            <a:r>
              <a:rPr lang="en-US" altLang="zh-CN" dirty="0">
                <a:solidFill>
                  <a:schemeClr val="tx1"/>
                </a:solidFill>
              </a:rPr>
              <a:t>scores = </a:t>
            </a:r>
            <a:r>
              <a:rPr lang="en-US" altLang="zh-CN" dirty="0" smtClean="0">
                <a:solidFill>
                  <a:schemeClr val="tx1"/>
                </a:solidFill>
              </a:rPr>
              <a:t>cross_val_score(knn, X, Y, cv=5)                       #5</a:t>
            </a:r>
            <a:r>
              <a:rPr lang="zh-CN" altLang="en-US" dirty="0" smtClean="0">
                <a:solidFill>
                  <a:schemeClr val="tx1"/>
                </a:solidFill>
              </a:rPr>
              <a:t>表示</a:t>
            </a:r>
            <a:r>
              <a:rPr lang="en-US" altLang="zh-CN" dirty="0" smtClean="0">
                <a:solidFill>
                  <a:schemeClr val="tx1"/>
                </a:solidFill>
              </a:rPr>
              <a:t>5</a:t>
            </a:r>
            <a:r>
              <a:rPr lang="zh-CN" altLang="en-US" dirty="0" smtClean="0">
                <a:solidFill>
                  <a:schemeClr val="tx1"/>
                </a:solidFill>
              </a:rPr>
              <a:t>折交叉验证</a:t>
            </a:r>
            <a:endParaRPr lang="en-US" altLang="zh-CN" dirty="0" smtClean="0">
              <a:solidFill>
                <a:schemeClr val="tx1"/>
              </a:solidFill>
            </a:endParaRPr>
          </a:p>
          <a:p>
            <a:pPr>
              <a:buClr>
                <a:srgbClr val="0070C0"/>
              </a:buClr>
              <a:buFont typeface="Arial"/>
              <a:buChar char="•"/>
            </a:pPr>
            <a:r>
              <a:rPr lang="en-US" altLang="zh-CN" dirty="0" smtClean="0">
                <a:solidFill>
                  <a:schemeClr val="tx1"/>
                </a:solidFill>
              </a:rPr>
              <a:t>print(scores.mean())</a:t>
            </a:r>
            <a:endParaRPr lang="en-US" altLang="zh-CN" dirty="0">
              <a:solidFill>
                <a:schemeClr val="tx1"/>
              </a:solidFill>
            </a:endParaRPr>
          </a:p>
          <a:p>
            <a:pPr>
              <a:buFont typeface="Arial"/>
              <a:buChar char="•"/>
            </a:pPr>
            <a:endParaRPr kumimoji="1" lang="en-US" altLang="zh-CN" dirty="0"/>
          </a:p>
        </p:txBody>
      </p:sp>
      <p:sp>
        <p:nvSpPr>
          <p:cNvPr id="3" name="标题 2"/>
          <p:cNvSpPr>
            <a:spLocks noGrp="1"/>
          </p:cNvSpPr>
          <p:nvPr>
            <p:ph type="title"/>
          </p:nvPr>
        </p:nvSpPr>
        <p:spPr/>
        <p:txBody>
          <a:bodyPr lIns="109728" tIns="54864" rIns="109728" bIns="54864"/>
          <a:lstStyle/>
          <a:p>
            <a:r>
              <a:rPr lang="en-US" altLang="zh-CN" dirty="0" smtClean="0">
                <a:solidFill>
                  <a:schemeClr val="tx1"/>
                </a:solidFill>
              </a:rPr>
              <a:t>K</a:t>
            </a:r>
            <a:r>
              <a:rPr lang="zh-CN" altLang="en-US" dirty="0" smtClean="0">
                <a:solidFill>
                  <a:schemeClr val="tx1"/>
                </a:solidFill>
              </a:rPr>
              <a:t>折交叉验证的</a:t>
            </a:r>
            <a:r>
              <a:rPr lang="en-US" altLang="zh-CN" dirty="0" smtClean="0">
                <a:solidFill>
                  <a:schemeClr val="tx1"/>
                </a:solidFill>
              </a:rPr>
              <a:t>sklearn</a:t>
            </a:r>
            <a:r>
              <a:rPr lang="zh-CN" altLang="en-US" dirty="0" smtClean="0">
                <a:solidFill>
                  <a:schemeClr val="tx1"/>
                </a:solidFill>
              </a:rPr>
              <a:t>代码实现</a:t>
            </a:r>
            <a:endParaRPr kumimoji="1" lang="en-US" altLang="zh-CN" dirty="0">
              <a:solidFill>
                <a:schemeClr val="tx1"/>
              </a:solidFill>
            </a:endParaRPr>
          </a:p>
        </p:txBody>
      </p:sp>
    </p:spTree>
    <p:extLst>
      <p:ext uri="{BB962C8B-B14F-4D97-AF65-F5344CB8AC3E}">
        <p14:creationId xmlns:p14="http://schemas.microsoft.com/office/powerpoint/2010/main" val="18067419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不同</a:t>
            </a:r>
            <a:r>
              <a:rPr lang="en-US" altLang="zh-CN" dirty="0" smtClean="0"/>
              <a:t>K</a:t>
            </a:r>
            <a:r>
              <a:rPr lang="zh-CN" altLang="en-US" dirty="0" smtClean="0"/>
              <a:t>值的分类决策边界</a:t>
            </a:r>
            <a:endParaRPr lang="zh-CN"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35" t="18280" r="7644" b="8675"/>
          <a:stretch/>
        </p:blipFill>
        <p:spPr bwMode="auto">
          <a:xfrm>
            <a:off x="579863" y="1538868"/>
            <a:ext cx="5374888" cy="4070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729" t="19281" r="5503" b="8675"/>
          <a:stretch/>
        </p:blipFill>
        <p:spPr bwMode="auto">
          <a:xfrm>
            <a:off x="6122019" y="1538868"/>
            <a:ext cx="5609065" cy="4014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352908" y="5704292"/>
            <a:ext cx="1059366" cy="523220"/>
          </a:xfrm>
          <a:prstGeom prst="rect">
            <a:avLst/>
          </a:prstGeom>
          <a:noFill/>
        </p:spPr>
        <p:txBody>
          <a:bodyPr wrap="square" rtlCol="0">
            <a:spAutoFit/>
          </a:bodyPr>
          <a:lstStyle/>
          <a:p>
            <a:r>
              <a:rPr lang="en-US" altLang="zh-CN" sz="2800" b="1" dirty="0" smtClean="0"/>
              <a:t>K=1</a:t>
            </a:r>
            <a:endParaRPr lang="zh-CN" altLang="en-US" sz="2800" b="1" dirty="0"/>
          </a:p>
        </p:txBody>
      </p:sp>
      <p:sp>
        <p:nvSpPr>
          <p:cNvPr id="9" name="TextBox 8"/>
          <p:cNvSpPr txBox="1"/>
          <p:nvPr/>
        </p:nvSpPr>
        <p:spPr>
          <a:xfrm>
            <a:off x="8396868" y="5706594"/>
            <a:ext cx="1059366" cy="523220"/>
          </a:xfrm>
          <a:prstGeom prst="rect">
            <a:avLst/>
          </a:prstGeom>
          <a:noFill/>
        </p:spPr>
        <p:txBody>
          <a:bodyPr wrap="square" rtlCol="0">
            <a:spAutoFit/>
          </a:bodyPr>
          <a:lstStyle/>
          <a:p>
            <a:r>
              <a:rPr lang="en-US" altLang="zh-CN" sz="2800" b="1" dirty="0" smtClean="0"/>
              <a:t>K=5</a:t>
            </a:r>
            <a:endParaRPr lang="zh-CN" altLang="en-US" sz="2800" b="1" dirty="0"/>
          </a:p>
        </p:txBody>
      </p:sp>
    </p:spTree>
    <p:extLst>
      <p:ext uri="{BB962C8B-B14F-4D97-AF65-F5344CB8AC3E}">
        <p14:creationId xmlns:p14="http://schemas.microsoft.com/office/powerpoint/2010/main" val="896504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a:solidFill>
                    <a:srgbClr val="009999"/>
                  </a:solidFill>
                  <a:latin typeface="Century Gothic" panose="020B0502020202020204" pitchFamily="34" charset="0"/>
                  <a:cs typeface="+mn-ea"/>
                  <a:sym typeface="+mn-lt"/>
                </a:rPr>
                <a:t>06</a:t>
              </a:r>
              <a:endParaRPr lang="zh-CN" altLang="en-US" sz="4000" kern="0" dirty="0">
                <a:solidFill>
                  <a:srgbClr val="009999"/>
                </a:solidFill>
                <a:latin typeface="Century Gothic" panose="020B0502020202020204" pitchFamily="34" charset="0"/>
                <a:cs typeface="+mn-ea"/>
                <a:sym typeface="+mn-lt"/>
              </a:endParaRPr>
            </a:p>
          </p:txBody>
        </p:sp>
      </p:grpSp>
      <p:grpSp>
        <p:nvGrpSpPr>
          <p:cNvPr id="6" name="组合 5"/>
          <p:cNvGrpSpPr>
            <a:grpSpLocks noChangeAspect="1"/>
          </p:cNvGrpSpPr>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nvSpPr>
        <p:spPr>
          <a:xfrm>
            <a:off x="5681939" y="2472759"/>
            <a:ext cx="6077670" cy="1107996"/>
          </a:xfrm>
          <a:prstGeom prst="rect">
            <a:avLst/>
          </a:prstGeom>
          <a:noFill/>
          <a:effectLst>
            <a:outerShdw dist="25400" dir="5400000" algn="t" rotWithShape="0">
              <a:schemeClr val="bg1">
                <a:alpha val="40000"/>
              </a:schemeClr>
            </a:outerShdw>
          </a:effectLst>
        </p:spPr>
        <p:txBody>
          <a:bodyPr wrap="squar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r>
              <a:rPr lang="zh-CN" altLang="en-US" sz="6600" dirty="0">
                <a:solidFill>
                  <a:srgbClr val="009999"/>
                </a:solidFill>
                <a:latin typeface="Noto Sans S Chinese Medium" panose="020B0600000000000000" pitchFamily="34" charset="-122"/>
                <a:ea typeface="Noto Sans S Chinese Medium" panose="020B0600000000000000" pitchFamily="34" charset="-122"/>
              </a:rPr>
              <a:t>算法改进与优化</a:t>
            </a:r>
          </a:p>
        </p:txBody>
      </p:sp>
      <p:sp>
        <p:nvSpPr>
          <p:cNvPr id="23" name="矩形 22"/>
          <p:cNvSpPr>
            <a:spLocks noChangeAspect="1"/>
          </p:cNvSpPr>
          <p:nvPr>
            <p:custDataLst>
              <p:tags r:id="rId1"/>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08358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xmlns="" id="{8D131901-B1AD-488E-95BA-759E2B93C834}"/>
              </a:ext>
            </a:extLst>
          </p:cNvPr>
          <p:cNvSpPr>
            <a:spLocks noGrp="1"/>
          </p:cNvSpPr>
          <p:nvPr>
            <p:ph type="title"/>
          </p:nvPr>
        </p:nvSpPr>
        <p:spPr/>
        <p:txBody>
          <a:bodyPr/>
          <a:lstStyle/>
          <a:p>
            <a:r>
              <a:rPr lang="en-US" altLang="zh-CN" dirty="0" smtClean="0"/>
              <a:t>K</a:t>
            </a:r>
            <a:r>
              <a:rPr lang="zh-CN" altLang="en-US" dirty="0"/>
              <a:t>近邻模型的特点</a:t>
            </a:r>
          </a:p>
        </p:txBody>
      </p:sp>
      <p:pic>
        <p:nvPicPr>
          <p:cNvPr id="43010" name="Picture 2" descr="preview"/>
          <p:cNvPicPr>
            <a:picLocks noChangeAspect="1" noChangeArrowheads="1"/>
          </p:cNvPicPr>
          <p:nvPr/>
        </p:nvPicPr>
        <p:blipFill>
          <a:blip r:embed="rId2" cstate="print"/>
          <a:srcRect t="16031" b="11478"/>
          <a:stretch>
            <a:fillRect/>
          </a:stretch>
        </p:blipFill>
        <p:spPr bwMode="auto">
          <a:xfrm>
            <a:off x="557019" y="1293541"/>
            <a:ext cx="11001375" cy="4605454"/>
          </a:xfrm>
          <a:prstGeom prst="rect">
            <a:avLst/>
          </a:prstGeom>
          <a:noFill/>
        </p:spPr>
      </p:pic>
    </p:spTree>
    <p:extLst>
      <p:ext uri="{BB962C8B-B14F-4D97-AF65-F5344CB8AC3E}">
        <p14:creationId xmlns:p14="http://schemas.microsoft.com/office/powerpoint/2010/main" val="3482073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EB0D992-334D-4BCF-8D1B-9D894A130953}"/>
              </a:ext>
            </a:extLst>
          </p:cNvPr>
          <p:cNvSpPr>
            <a:spLocks noGrp="1"/>
          </p:cNvSpPr>
          <p:nvPr>
            <p:ph type="title"/>
          </p:nvPr>
        </p:nvSpPr>
        <p:spPr>
          <a:xfrm>
            <a:off x="7211122" y="586872"/>
            <a:ext cx="4330390" cy="974299"/>
          </a:xfrm>
        </p:spPr>
        <p:txBody>
          <a:bodyPr/>
          <a:lstStyle/>
          <a:p>
            <a:r>
              <a:rPr lang="zh-CN" altLang="en-US" dirty="0"/>
              <a:t>分类需要什么？</a:t>
            </a:r>
          </a:p>
        </p:txBody>
      </p:sp>
      <p:sp>
        <p:nvSpPr>
          <p:cNvPr id="3" name="内容占位符 2">
            <a:extLst>
              <a:ext uri="{FF2B5EF4-FFF2-40B4-BE49-F238E27FC236}">
                <a16:creationId xmlns:a16="http://schemas.microsoft.com/office/drawing/2014/main" xmlns="" id="{1D1ABDDA-897D-416B-AFE9-0B6A730BBA9E}"/>
              </a:ext>
            </a:extLst>
          </p:cNvPr>
          <p:cNvSpPr>
            <a:spLocks noGrp="1"/>
          </p:cNvSpPr>
          <p:nvPr>
            <p:ph idx="1"/>
          </p:nvPr>
        </p:nvSpPr>
        <p:spPr>
          <a:xfrm>
            <a:off x="6947210" y="2124309"/>
            <a:ext cx="5244790" cy="2982949"/>
          </a:xfrm>
        </p:spPr>
        <p:txBody>
          <a:bodyPr/>
          <a:lstStyle/>
          <a:p>
            <a:pPr>
              <a:lnSpc>
                <a:spcPct val="150000"/>
              </a:lnSpc>
            </a:pPr>
            <a:r>
              <a:rPr lang="zh-CN" altLang="en-US" dirty="0"/>
              <a:t>数据：</a:t>
            </a:r>
            <a:endParaRPr lang="en-US" altLang="zh-CN" dirty="0"/>
          </a:p>
          <a:p>
            <a:pPr lvl="1">
              <a:lnSpc>
                <a:spcPct val="150000"/>
              </a:lnSpc>
            </a:pPr>
            <a:r>
              <a:rPr lang="zh-CN" altLang="en-US" dirty="0"/>
              <a:t>将对象表示为量化的一组特征</a:t>
            </a:r>
            <a:endParaRPr lang="en-US" altLang="zh-CN" dirty="0"/>
          </a:p>
          <a:p>
            <a:pPr lvl="1">
              <a:lnSpc>
                <a:spcPct val="150000"/>
              </a:lnSpc>
            </a:pPr>
            <a:r>
              <a:rPr lang="zh-CN" altLang="en-US" dirty="0"/>
              <a:t>给定类别标签</a:t>
            </a:r>
            <a:endParaRPr lang="en-US" altLang="zh-CN" dirty="0"/>
          </a:p>
          <a:p>
            <a:pPr>
              <a:lnSpc>
                <a:spcPct val="150000"/>
              </a:lnSpc>
            </a:pPr>
            <a:r>
              <a:rPr lang="zh-CN" altLang="en-US" dirty="0"/>
              <a:t>对象间相似性的度量</a:t>
            </a:r>
            <a:endParaRPr lang="en-US" altLang="zh-CN" dirty="0"/>
          </a:p>
          <a:p>
            <a:pPr lvl="1"/>
            <a:endParaRPr lang="zh-CN" altLang="en-US" dirty="0"/>
          </a:p>
        </p:txBody>
      </p:sp>
      <p:sp>
        <p:nvSpPr>
          <p:cNvPr id="4" name="矩形 3">
            <a:extLst>
              <a:ext uri="{FF2B5EF4-FFF2-40B4-BE49-F238E27FC236}">
                <a16:creationId xmlns:a16="http://schemas.microsoft.com/office/drawing/2014/main" xmlns="" id="{BD924030-0F7B-4885-A8DD-ABAABFCA32BA}"/>
              </a:ext>
            </a:extLst>
          </p:cNvPr>
          <p:cNvSpPr/>
          <p:nvPr/>
        </p:nvSpPr>
        <p:spPr>
          <a:xfrm>
            <a:off x="682418" y="1224937"/>
            <a:ext cx="4815134" cy="954107"/>
          </a:xfrm>
          <a:prstGeom prst="rect">
            <a:avLst/>
          </a:prstGeom>
        </p:spPr>
        <p:txBody>
          <a:bodyPr wrap="square">
            <a:spAutoFit/>
          </a:bodyPr>
          <a:lstStyle/>
          <a:p>
            <a:r>
              <a:rPr lang="zh-CN" altLang="en-US" sz="2800" dirty="0"/>
              <a:t>用于分类任务的机器学习模型称为分类模型或分类器</a:t>
            </a:r>
          </a:p>
        </p:txBody>
      </p:sp>
      <p:sp>
        <p:nvSpPr>
          <p:cNvPr id="5" name="矩形 4">
            <a:extLst>
              <a:ext uri="{FF2B5EF4-FFF2-40B4-BE49-F238E27FC236}">
                <a16:creationId xmlns:a16="http://schemas.microsoft.com/office/drawing/2014/main" xmlns="" id="{15672623-9A9F-45C3-87C7-0090DB8CB457}"/>
              </a:ext>
            </a:extLst>
          </p:cNvPr>
          <p:cNvSpPr/>
          <p:nvPr/>
        </p:nvSpPr>
        <p:spPr>
          <a:xfrm>
            <a:off x="660315" y="2312739"/>
            <a:ext cx="5026806" cy="1384995"/>
          </a:xfrm>
          <a:prstGeom prst="rect">
            <a:avLst/>
          </a:prstGeom>
        </p:spPr>
        <p:txBody>
          <a:bodyPr wrap="square">
            <a:spAutoFit/>
          </a:bodyPr>
          <a:lstStyle/>
          <a:p>
            <a:r>
              <a:rPr lang="zh-CN" altLang="en-US" sz="2800" dirty="0"/>
              <a:t>分类任务的目标是通过训练样本构建合适的分类器𝐶</a:t>
            </a:r>
            <a:r>
              <a:rPr lang="en-US" altLang="zh-CN" sz="2800" dirty="0"/>
              <a:t>(</a:t>
            </a:r>
            <a:r>
              <a:rPr lang="zh-CN" altLang="en-US" sz="2800" dirty="0"/>
              <a:t>𝑋</a:t>
            </a:r>
            <a:r>
              <a:rPr lang="en-US" altLang="zh-CN" sz="2800" dirty="0"/>
              <a:t>)</a:t>
            </a:r>
            <a:r>
              <a:rPr lang="zh-CN" altLang="en-US" sz="2800" dirty="0"/>
              <a:t>，完成对目标的分类。</a:t>
            </a:r>
          </a:p>
        </p:txBody>
      </p:sp>
      <p:sp>
        <p:nvSpPr>
          <p:cNvPr id="6" name="矩形 5">
            <a:extLst>
              <a:ext uri="{FF2B5EF4-FFF2-40B4-BE49-F238E27FC236}">
                <a16:creationId xmlns:a16="http://schemas.microsoft.com/office/drawing/2014/main" xmlns="" id="{2E364638-CE63-4C45-B629-D1C12233F9E8}"/>
              </a:ext>
            </a:extLst>
          </p:cNvPr>
          <p:cNvSpPr/>
          <p:nvPr/>
        </p:nvSpPr>
        <p:spPr>
          <a:xfrm>
            <a:off x="648963" y="3814478"/>
            <a:ext cx="5194275" cy="2677656"/>
          </a:xfrm>
          <a:prstGeom prst="rect">
            <a:avLst/>
          </a:prstGeom>
        </p:spPr>
        <p:txBody>
          <a:bodyPr wrap="square">
            <a:spAutoFit/>
          </a:bodyPr>
          <a:lstStyle/>
          <a:p>
            <a:r>
              <a:rPr lang="zh-CN" altLang="en-US" sz="2800" dirty="0"/>
              <a:t>分类类别只有两类的分类任务称为二值分类或二分类，这两个类别分别称为正类和负类，通常用</a:t>
            </a:r>
            <a:r>
              <a:rPr lang="en-US" altLang="zh-CN" sz="2800" dirty="0"/>
              <a:t>+1</a:t>
            </a:r>
            <a:r>
              <a:rPr lang="zh-CN" altLang="en-US" sz="2800" dirty="0"/>
              <a:t>和</a:t>
            </a:r>
            <a:r>
              <a:rPr lang="en-US" altLang="zh-CN" sz="2800" dirty="0"/>
              <a:t>-1</a:t>
            </a:r>
            <a:r>
              <a:rPr lang="zh-CN" altLang="en-US" sz="2800" dirty="0"/>
              <a:t>分别指代。</a:t>
            </a:r>
            <a:endParaRPr lang="en-US" altLang="zh-CN" sz="2800" dirty="0"/>
          </a:p>
          <a:p>
            <a:r>
              <a:rPr lang="zh-CN" altLang="en-US" sz="2800" dirty="0"/>
              <a:t>分类类别多于两类的分类任务通常称之为多值分类。</a:t>
            </a:r>
          </a:p>
        </p:txBody>
      </p:sp>
      <p:sp>
        <p:nvSpPr>
          <p:cNvPr id="7" name="标题 1">
            <a:extLst>
              <a:ext uri="{FF2B5EF4-FFF2-40B4-BE49-F238E27FC236}">
                <a16:creationId xmlns:a16="http://schemas.microsoft.com/office/drawing/2014/main" xmlns="" id="{6EB0D992-334D-4BCF-8D1B-9D894A130953}"/>
              </a:ext>
            </a:extLst>
          </p:cNvPr>
          <p:cNvSpPr txBox="1">
            <a:spLocks/>
          </p:cNvSpPr>
          <p:nvPr/>
        </p:nvSpPr>
        <p:spPr>
          <a:xfrm>
            <a:off x="1029629" y="460492"/>
            <a:ext cx="4330390" cy="974299"/>
          </a:xfrm>
          <a:prstGeom prst="rect">
            <a:avLst/>
          </a:prstGeom>
        </p:spPr>
        <p:txBody>
          <a:bodyPr/>
          <a:lstStyle/>
          <a:p>
            <a:pPr lvl="0">
              <a:lnSpc>
                <a:spcPct val="90000"/>
              </a:lnSpc>
              <a:spcBef>
                <a:spcPct val="0"/>
              </a:spcBef>
            </a:pPr>
            <a:r>
              <a:rPr lang="zh-CN" altLang="en-US" sz="4400" dirty="0" smtClean="0">
                <a:latin typeface="+mj-lt"/>
                <a:ea typeface="+mj-ea"/>
                <a:cs typeface="+mj-cs"/>
              </a:rPr>
              <a:t>什么是分类？</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38516354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
          <p:cNvSpPr>
            <a:spLocks noGrp="1"/>
          </p:cNvSpPr>
          <p:nvPr>
            <p:ph type="title"/>
          </p:nvPr>
        </p:nvSpPr>
        <p:spPr>
          <a:xfrm>
            <a:off x="295526" y="444704"/>
            <a:ext cx="9144001" cy="440147"/>
          </a:xfrm>
        </p:spPr>
        <p:txBody>
          <a:bodyPr/>
          <a:lstStyle/>
          <a:p>
            <a:r>
              <a:rPr kumimoji="1" lang="zh-CN" altLang="en-US" dirty="0" smtClean="0">
                <a:solidFill>
                  <a:schemeClr val="accent1">
                    <a:lumMod val="75000"/>
                  </a:schemeClr>
                </a:solidFill>
                <a:latin typeface="Times New Roman" panose="02020603050405020304" pitchFamily="18" charset="0"/>
                <a:cs typeface="Times New Roman" panose="02020603050405020304" pitchFamily="18" charset="0"/>
              </a:rPr>
              <a:t>算法缺点</a:t>
            </a:r>
            <a:endParaRPr kumimoji="1" lang="zh-CN" altLang="en-US"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cstate="print"/>
          <a:stretch>
            <a:fillRect/>
          </a:stretch>
        </p:blipFill>
        <p:spPr>
          <a:xfrm>
            <a:off x="2013437" y="1523361"/>
            <a:ext cx="8121164" cy="4775679"/>
          </a:xfrm>
          <a:prstGeom prst="rect">
            <a:avLst/>
          </a:prstGeom>
        </p:spPr>
      </p:pic>
    </p:spTree>
    <p:extLst>
      <p:ext uri="{BB962C8B-B14F-4D97-AF65-F5344CB8AC3E}">
        <p14:creationId xmlns:p14="http://schemas.microsoft.com/office/powerpoint/2010/main" val="22709808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5ED7359-2C4A-4653-99D2-8139B3088FA7}"/>
              </a:ext>
            </a:extLst>
          </p:cNvPr>
          <p:cNvSpPr>
            <a:spLocks noGrp="1"/>
          </p:cNvSpPr>
          <p:nvPr>
            <p:ph type="title"/>
          </p:nvPr>
        </p:nvSpPr>
        <p:spPr/>
        <p:txBody>
          <a:bodyPr/>
          <a:lstStyle/>
          <a:p>
            <a:r>
              <a:rPr lang="zh-CN" altLang="en-US" dirty="0" smtClean="0"/>
              <a:t>算法</a:t>
            </a:r>
            <a:r>
              <a:rPr lang="zh-CN" altLang="en-US" dirty="0"/>
              <a:t>改进与优化</a:t>
            </a:r>
          </a:p>
        </p:txBody>
      </p:sp>
      <p:sp>
        <p:nvSpPr>
          <p:cNvPr id="3" name="文本框 2">
            <a:extLst>
              <a:ext uri="{FF2B5EF4-FFF2-40B4-BE49-F238E27FC236}">
                <a16:creationId xmlns:a16="http://schemas.microsoft.com/office/drawing/2014/main" xmlns="" id="{4398F449-4E61-4A22-9F53-E4053589E055}"/>
              </a:ext>
            </a:extLst>
          </p:cNvPr>
          <p:cNvSpPr txBox="1"/>
          <p:nvPr/>
        </p:nvSpPr>
        <p:spPr>
          <a:xfrm>
            <a:off x="1253108" y="1253066"/>
            <a:ext cx="9592692" cy="5060231"/>
          </a:xfrm>
          <a:prstGeom prst="rect">
            <a:avLst/>
          </a:prstGeom>
          <a:noFill/>
        </p:spPr>
        <p:txBody>
          <a:bodyPr wrap="square" rtlCol="0">
            <a:spAutoFit/>
          </a:bodyPr>
          <a:lstStyle/>
          <a:p>
            <a:pPr>
              <a:lnSpc>
                <a:spcPts val="3000"/>
              </a:lnSpc>
            </a:pPr>
            <a:r>
              <a:rPr lang="en-US" altLang="zh-CN" sz="2000" dirty="0"/>
              <a:t>KNN</a:t>
            </a:r>
            <a:r>
              <a:rPr lang="zh-CN" altLang="zh-CN" sz="2000" dirty="0"/>
              <a:t>算法因其提出时间较早，随着其他技术的不断更新和完善，</a:t>
            </a:r>
            <a:r>
              <a:rPr lang="en-US" altLang="zh-CN" sz="2000" dirty="0"/>
              <a:t>KNN</a:t>
            </a:r>
            <a:r>
              <a:rPr lang="zh-CN" altLang="zh-CN" sz="2000" dirty="0"/>
              <a:t>算法的诸多不足之处也逐渐显露，因此许多针对</a:t>
            </a:r>
            <a:r>
              <a:rPr lang="en-US" altLang="zh-CN" sz="2000" dirty="0"/>
              <a:t>KNN</a:t>
            </a:r>
            <a:r>
              <a:rPr lang="zh-CN" altLang="zh-CN" sz="2000" dirty="0"/>
              <a:t>算法的改进算法也应运而生。</a:t>
            </a:r>
          </a:p>
          <a:p>
            <a:pPr marL="285750" indent="-285750">
              <a:lnSpc>
                <a:spcPts val="3000"/>
              </a:lnSpc>
              <a:buFont typeface="Arial" panose="020B0604020202020204" pitchFamily="34" charset="0"/>
              <a:buChar char="•"/>
            </a:pPr>
            <a:r>
              <a:rPr lang="zh-CN" altLang="zh-CN" sz="2000" b="1" dirty="0"/>
              <a:t>引入邻居权值</a:t>
            </a:r>
            <a:endParaRPr lang="zh-CN" altLang="zh-CN" sz="2000" dirty="0"/>
          </a:p>
          <a:p>
            <a:pPr lvl="1">
              <a:lnSpc>
                <a:spcPts val="3000"/>
              </a:lnSpc>
            </a:pPr>
            <a:r>
              <a:rPr lang="zh-CN" altLang="zh-CN" sz="2000" dirty="0"/>
              <a:t>为了优化</a:t>
            </a:r>
            <a:r>
              <a:rPr lang="en-US" altLang="zh-CN" sz="2000" dirty="0"/>
              <a:t>KNN</a:t>
            </a:r>
            <a:r>
              <a:rPr lang="zh-CN" altLang="zh-CN" sz="2000" dirty="0"/>
              <a:t>的分类效果，可以在其中引入权值机制作为对样本距离机制的补充。基本思想是：为与测试样本距离更小的邻居设置更大的权值，衡量权值累积以及训练样本集中各种分类的样本数目，来对算法中的</a:t>
            </a:r>
            <a:r>
              <a:rPr lang="en-US" altLang="zh-CN" sz="2000" dirty="0"/>
              <a:t>K</a:t>
            </a:r>
            <a:r>
              <a:rPr lang="zh-CN" altLang="zh-CN" sz="2000" dirty="0"/>
              <a:t>值进行调整，进而达到更合理或者平滑的分类效果。</a:t>
            </a:r>
          </a:p>
          <a:p>
            <a:pPr marL="285750" indent="-285750">
              <a:lnSpc>
                <a:spcPts val="3000"/>
              </a:lnSpc>
              <a:buFont typeface="Arial" panose="020B0604020202020204" pitchFamily="34" charset="0"/>
              <a:buChar char="•"/>
            </a:pPr>
            <a:r>
              <a:rPr lang="zh-CN" altLang="zh-CN" sz="2000" b="1" dirty="0"/>
              <a:t>特征降维与模式融合</a:t>
            </a:r>
            <a:endParaRPr lang="zh-CN" altLang="zh-CN" sz="2000" dirty="0"/>
          </a:p>
          <a:p>
            <a:pPr lvl="1">
              <a:lnSpc>
                <a:spcPts val="3000"/>
              </a:lnSpc>
            </a:pPr>
            <a:r>
              <a:rPr lang="en-US" altLang="zh-CN" sz="2000" dirty="0"/>
              <a:t>KNN</a:t>
            </a:r>
            <a:r>
              <a:rPr lang="zh-CN" altLang="zh-CN" sz="2000" dirty="0"/>
              <a:t>算法的主要缺点是</a:t>
            </a:r>
            <a:r>
              <a:rPr lang="en-US" altLang="zh-CN" sz="2000" dirty="0"/>
              <a:t>,</a:t>
            </a:r>
            <a:r>
              <a:rPr lang="zh-CN" altLang="zh-CN" sz="2000" dirty="0"/>
              <a:t>当训练样本数量很大时将导致很高的计算开销。为了对</a:t>
            </a:r>
            <a:r>
              <a:rPr lang="en-US" altLang="zh-CN" sz="2000" dirty="0"/>
              <a:t>KNN</a:t>
            </a:r>
            <a:r>
              <a:rPr lang="zh-CN" altLang="zh-CN" sz="2000" dirty="0"/>
              <a:t>的分类效率进行优化，可以在数据预处理阶段利用一些降维算法或者使用特征融合算法，对</a:t>
            </a:r>
            <a:r>
              <a:rPr lang="en-US" altLang="zh-CN" sz="2000" dirty="0"/>
              <a:t>KNN</a:t>
            </a:r>
            <a:r>
              <a:rPr lang="zh-CN" altLang="zh-CN" sz="2000" dirty="0"/>
              <a:t>训练样本集的维度进行简化，排除对分类结果影响较小的属性。通过优化训练样本集的分类，提高得出待分类样本类别的效率。该改进经常在类域的样本容量比较大时使用。</a:t>
            </a:r>
            <a:endParaRPr lang="zh-CN" altLang="en-US" sz="2000" dirty="0"/>
          </a:p>
        </p:txBody>
      </p:sp>
    </p:spTree>
    <p:extLst>
      <p:ext uri="{BB962C8B-B14F-4D97-AF65-F5344CB8AC3E}">
        <p14:creationId xmlns:p14="http://schemas.microsoft.com/office/powerpoint/2010/main" val="12165973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5CD128F-1AEA-47FA-AAC2-42855AAA6A0C}"/>
              </a:ext>
            </a:extLst>
          </p:cNvPr>
          <p:cNvSpPr>
            <a:spLocks noGrp="1"/>
          </p:cNvSpPr>
          <p:nvPr>
            <p:ph type="title"/>
          </p:nvPr>
        </p:nvSpPr>
        <p:spPr/>
        <p:txBody>
          <a:bodyPr/>
          <a:lstStyle/>
          <a:p>
            <a:r>
              <a:rPr lang="zh-CN" altLang="en-US" dirty="0"/>
              <a:t>快速检索</a:t>
            </a:r>
          </a:p>
        </p:txBody>
      </p:sp>
      <p:sp>
        <p:nvSpPr>
          <p:cNvPr id="3" name="内容占位符 2">
            <a:extLst>
              <a:ext uri="{FF2B5EF4-FFF2-40B4-BE49-F238E27FC236}">
                <a16:creationId xmlns:a16="http://schemas.microsoft.com/office/drawing/2014/main" xmlns="" id="{46B4676C-D8A7-4857-A683-AC82E63D56FB}"/>
              </a:ext>
            </a:extLst>
          </p:cNvPr>
          <p:cNvSpPr>
            <a:spLocks noGrp="1"/>
          </p:cNvSpPr>
          <p:nvPr>
            <p:ph idx="1"/>
          </p:nvPr>
        </p:nvSpPr>
        <p:spPr/>
        <p:txBody>
          <a:bodyPr>
            <a:noAutofit/>
          </a:bodyPr>
          <a:lstStyle/>
          <a:p>
            <a:pPr>
              <a:lnSpc>
                <a:spcPct val="150000"/>
              </a:lnSpc>
            </a:pPr>
            <a:r>
              <a:rPr lang="zh-CN" altLang="en-US" sz="2000" dirty="0"/>
              <a:t>当训练集合的规模很大时，如何快速的找到样本 </a:t>
            </a:r>
            <a:r>
              <a:rPr lang="en-US" altLang="zh-CN" sz="2000" dirty="0"/>
              <a:t>x </a:t>
            </a:r>
            <a:r>
              <a:rPr lang="zh-CN" altLang="en-US" sz="2000" dirty="0"/>
              <a:t>的 </a:t>
            </a:r>
            <a:r>
              <a:rPr lang="en-US" altLang="zh-CN" sz="2000" dirty="0"/>
              <a:t>k</a:t>
            </a:r>
            <a:r>
              <a:rPr lang="zh-CN" altLang="en-US" sz="2000" dirty="0"/>
              <a:t> 个近邻成为计算机实现</a:t>
            </a:r>
            <a:r>
              <a:rPr lang="en-US" altLang="zh-CN" sz="2000" dirty="0"/>
              <a:t>k-</a:t>
            </a:r>
            <a:r>
              <a:rPr lang="zh-CN" altLang="en-US" sz="2000" dirty="0"/>
              <a:t>近邻算法的关键。一个朴素的思想是</a:t>
            </a:r>
          </a:p>
          <a:p>
            <a:pPr>
              <a:lnSpc>
                <a:spcPct val="150000"/>
              </a:lnSpc>
            </a:pPr>
            <a:r>
              <a:rPr lang="en-US" altLang="zh-CN" sz="2000" dirty="0"/>
              <a:t>1)	</a:t>
            </a:r>
            <a:r>
              <a:rPr lang="zh-CN" altLang="en-US" sz="2000" dirty="0"/>
              <a:t>计算样本 </a:t>
            </a:r>
            <a:r>
              <a:rPr lang="en-US" altLang="zh-CN" sz="2000" dirty="0"/>
              <a:t>x </a:t>
            </a:r>
            <a:r>
              <a:rPr lang="zh-CN" altLang="en-US" sz="2000" dirty="0"/>
              <a:t>与训练集中所有样本的距离。</a:t>
            </a:r>
          </a:p>
          <a:p>
            <a:pPr>
              <a:lnSpc>
                <a:spcPct val="150000"/>
              </a:lnSpc>
            </a:pPr>
            <a:r>
              <a:rPr lang="en-US" altLang="zh-CN" sz="2000" dirty="0"/>
              <a:t>2)	</a:t>
            </a:r>
            <a:r>
              <a:rPr lang="zh-CN" altLang="en-US" sz="2000" dirty="0"/>
              <a:t>将这些点依据距离从小到大进行排序选择前 </a:t>
            </a:r>
            <a:r>
              <a:rPr lang="en-US" altLang="zh-CN" sz="2000" dirty="0"/>
              <a:t>k</a:t>
            </a:r>
            <a:r>
              <a:rPr lang="zh-CN" altLang="en-US" sz="2000" dirty="0"/>
              <a:t> 个。</a:t>
            </a:r>
          </a:p>
          <a:p>
            <a:pPr>
              <a:lnSpc>
                <a:spcPct val="150000"/>
              </a:lnSpc>
            </a:pPr>
            <a:r>
              <a:rPr lang="zh-CN" altLang="en-US" sz="2000" dirty="0"/>
              <a:t>算法的时间复杂度是计算到训练集中所有样本的距离的时间加上排序的时间。该算法的第</a:t>
            </a:r>
            <a:r>
              <a:rPr lang="en-US" altLang="zh-CN" sz="2000" dirty="0"/>
              <a:t>2</a:t>
            </a:r>
            <a:r>
              <a:rPr lang="zh-CN" altLang="en-US" sz="2000" dirty="0"/>
              <a:t>步可以用数据结构中的查找序列中前 </a:t>
            </a:r>
            <a:r>
              <a:rPr lang="en-US" altLang="zh-CN" sz="2000" dirty="0"/>
              <a:t>k </a:t>
            </a:r>
            <a:r>
              <a:rPr lang="zh-CN" altLang="en-US" sz="2000" dirty="0"/>
              <a:t>个最小的数的算法优化，而不必对所有距离都进行排序。</a:t>
            </a:r>
            <a:endParaRPr lang="en-US" altLang="zh-CN" sz="2000" dirty="0"/>
          </a:p>
        </p:txBody>
      </p:sp>
    </p:spTree>
    <p:extLst>
      <p:ext uri="{BB962C8B-B14F-4D97-AF65-F5344CB8AC3E}">
        <p14:creationId xmlns:p14="http://schemas.microsoft.com/office/powerpoint/2010/main" val="3619151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5CD128F-1AEA-47FA-AAC2-42855AAA6A0C}"/>
              </a:ext>
            </a:extLst>
          </p:cNvPr>
          <p:cNvSpPr>
            <a:spLocks noGrp="1"/>
          </p:cNvSpPr>
          <p:nvPr>
            <p:ph type="title"/>
          </p:nvPr>
        </p:nvSpPr>
        <p:spPr/>
        <p:txBody>
          <a:bodyPr/>
          <a:lstStyle/>
          <a:p>
            <a:r>
              <a:rPr lang="zh-CN" altLang="en-US" dirty="0"/>
              <a:t>快速检索</a:t>
            </a:r>
          </a:p>
        </p:txBody>
      </p:sp>
      <p:sp>
        <p:nvSpPr>
          <p:cNvPr id="3" name="内容占位符 2">
            <a:extLst>
              <a:ext uri="{FF2B5EF4-FFF2-40B4-BE49-F238E27FC236}">
                <a16:creationId xmlns:a16="http://schemas.microsoft.com/office/drawing/2014/main" xmlns="" id="{46B4676C-D8A7-4857-A683-AC82E63D56FB}"/>
              </a:ext>
            </a:extLst>
          </p:cNvPr>
          <p:cNvSpPr>
            <a:spLocks noGrp="1"/>
          </p:cNvSpPr>
          <p:nvPr>
            <p:ph idx="1"/>
          </p:nvPr>
        </p:nvSpPr>
        <p:spPr/>
        <p:txBody>
          <a:bodyPr>
            <a:noAutofit/>
          </a:bodyPr>
          <a:lstStyle/>
          <a:p>
            <a:pPr>
              <a:lnSpc>
                <a:spcPct val="150000"/>
              </a:lnSpc>
            </a:pPr>
            <a:r>
              <a:rPr lang="zh-CN" altLang="en-US" sz="2000" dirty="0"/>
              <a:t>一个更为可取的方法是为训练样本事先建立索引，以减少计算的规模。</a:t>
            </a:r>
            <a:r>
              <a:rPr lang="en-US" altLang="zh-CN" sz="2000" dirty="0" err="1"/>
              <a:t>kd</a:t>
            </a:r>
            <a:r>
              <a:rPr lang="en-US" altLang="zh-CN" sz="2000" dirty="0"/>
              <a:t> </a:t>
            </a:r>
            <a:r>
              <a:rPr lang="zh-CN" altLang="en-US" sz="2000" dirty="0"/>
              <a:t>树是一种典型的存储 </a:t>
            </a:r>
            <a:r>
              <a:rPr lang="en-US" altLang="zh-CN" sz="2000" dirty="0"/>
              <a:t>k </a:t>
            </a:r>
            <a:r>
              <a:rPr lang="zh-CN" altLang="en-US" sz="2000" dirty="0"/>
              <a:t>维空间数据的数据结构（此处的 </a:t>
            </a:r>
            <a:r>
              <a:rPr lang="en-US" altLang="zh-CN" sz="2000" dirty="0"/>
              <a:t>k </a:t>
            </a:r>
            <a:r>
              <a:rPr lang="zh-CN" altLang="en-US" sz="2000" dirty="0"/>
              <a:t>指 </a:t>
            </a:r>
            <a:r>
              <a:rPr lang="en-US" altLang="zh-CN" sz="2000" dirty="0"/>
              <a:t>x</a:t>
            </a:r>
            <a:r>
              <a:rPr lang="zh-CN" altLang="en-US" sz="2000" dirty="0"/>
              <a:t> 的维度大小，与</a:t>
            </a:r>
            <a:r>
              <a:rPr lang="en-US" altLang="zh-CN" sz="2000" dirty="0"/>
              <a:t>k-</a:t>
            </a:r>
            <a:r>
              <a:rPr lang="zh-CN" altLang="en-US" sz="2000" dirty="0"/>
              <a:t>近邻算法中的 没有任何关系）。</a:t>
            </a:r>
            <a:endParaRPr lang="en-US" altLang="zh-CN" sz="2000" dirty="0"/>
          </a:p>
          <a:p>
            <a:pPr>
              <a:lnSpc>
                <a:spcPct val="150000"/>
              </a:lnSpc>
            </a:pPr>
            <a:r>
              <a:rPr lang="zh-CN" altLang="en-US" sz="2000" dirty="0"/>
              <a:t>建立好 </a:t>
            </a:r>
            <a:r>
              <a:rPr lang="en-US" altLang="zh-CN" sz="2000" dirty="0" err="1"/>
              <a:t>kd</a:t>
            </a:r>
            <a:r>
              <a:rPr lang="en-US" altLang="zh-CN" sz="2000" dirty="0"/>
              <a:t> </a:t>
            </a:r>
            <a:r>
              <a:rPr lang="zh-CN" altLang="en-US" sz="2000" dirty="0"/>
              <a:t>树后，给定新样本后就可以在树上进行检索，这样就能够大大降低检索  </a:t>
            </a:r>
            <a:r>
              <a:rPr lang="en-US" altLang="zh-CN" sz="2000" dirty="0"/>
              <a:t>k</a:t>
            </a:r>
            <a:r>
              <a:rPr lang="zh-CN" altLang="en-US" sz="2000" dirty="0"/>
              <a:t>个近邻的时间，特别是当训练集的样本数远大于样本的维度时。</a:t>
            </a:r>
          </a:p>
          <a:p>
            <a:pPr>
              <a:lnSpc>
                <a:spcPct val="150000"/>
              </a:lnSpc>
            </a:pPr>
            <a:endParaRPr lang="zh-CN" altLang="en-US" sz="2000" dirty="0"/>
          </a:p>
          <a:p>
            <a:endParaRPr lang="zh-CN" altLang="en-US" dirty="0"/>
          </a:p>
        </p:txBody>
      </p:sp>
    </p:spTree>
    <p:extLst>
      <p:ext uri="{BB962C8B-B14F-4D97-AF65-F5344CB8AC3E}">
        <p14:creationId xmlns:p14="http://schemas.microsoft.com/office/powerpoint/2010/main" val="36554695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preview"/>
          <p:cNvPicPr>
            <a:picLocks noChangeAspect="1" noChangeArrowheads="1"/>
          </p:cNvPicPr>
          <p:nvPr/>
        </p:nvPicPr>
        <p:blipFill>
          <a:blip r:embed="rId2" cstate="print"/>
          <a:srcRect t="21480" b="4979"/>
          <a:stretch>
            <a:fillRect/>
          </a:stretch>
        </p:blipFill>
        <p:spPr bwMode="auto">
          <a:xfrm>
            <a:off x="0" y="1527717"/>
            <a:ext cx="12172950" cy="4427034"/>
          </a:xfrm>
          <a:prstGeom prst="rect">
            <a:avLst/>
          </a:prstGeom>
          <a:noFill/>
        </p:spPr>
      </p:pic>
      <p:sp>
        <p:nvSpPr>
          <p:cNvPr id="5" name="标题 1">
            <a:extLst>
              <a:ext uri="{FF2B5EF4-FFF2-40B4-BE49-F238E27FC236}">
                <a16:creationId xmlns:a16="http://schemas.microsoft.com/office/drawing/2014/main" xmlns="" id="{05ED7359-2C4A-4653-99D2-8139B3088FA7}"/>
              </a:ext>
            </a:extLst>
          </p:cNvPr>
          <p:cNvSpPr>
            <a:spLocks noGrp="1"/>
          </p:cNvSpPr>
          <p:nvPr>
            <p:ph type="title"/>
          </p:nvPr>
        </p:nvSpPr>
        <p:spPr/>
        <p:txBody>
          <a:bodyPr/>
          <a:lstStyle/>
          <a:p>
            <a:r>
              <a:rPr lang="zh-CN" altLang="en-US" dirty="0" smtClean="0"/>
              <a:t>算法</a:t>
            </a:r>
            <a:r>
              <a:rPr lang="zh-CN" altLang="en-US" dirty="0"/>
              <a:t>改进与优化</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3</a:t>
            </a:r>
            <a:r>
              <a:rPr lang="zh-CN" altLang="en-US" dirty="0" smtClean="0"/>
              <a:t>章实验要求</a:t>
            </a:r>
            <a:endParaRPr lang="zh-CN" altLang="en-US" dirty="0"/>
          </a:p>
        </p:txBody>
      </p:sp>
      <p:sp>
        <p:nvSpPr>
          <p:cNvPr id="3" name="TextBox 2"/>
          <p:cNvSpPr txBox="1"/>
          <p:nvPr/>
        </p:nvSpPr>
        <p:spPr>
          <a:xfrm>
            <a:off x="312233" y="880946"/>
            <a:ext cx="11106615" cy="5478423"/>
          </a:xfrm>
          <a:prstGeom prst="rect">
            <a:avLst/>
          </a:prstGeom>
          <a:noFill/>
        </p:spPr>
        <p:txBody>
          <a:bodyPr wrap="square" rtlCol="0">
            <a:spAutoFit/>
          </a:bodyPr>
          <a:lstStyle/>
          <a:p>
            <a:pPr>
              <a:lnSpc>
                <a:spcPct val="125000"/>
              </a:lnSpc>
            </a:pPr>
            <a:r>
              <a:rPr lang="en-US" altLang="zh-CN" sz="2800" dirty="0" smtClean="0"/>
              <a:t>1</a:t>
            </a:r>
            <a:r>
              <a:rPr lang="zh-CN" altLang="en-US" sz="2800" dirty="0" smtClean="0"/>
              <a:t>、编写代码，实现对</a:t>
            </a:r>
            <a:r>
              <a:rPr lang="en-US" altLang="zh-CN" sz="2800" dirty="0" smtClean="0"/>
              <a:t>iris</a:t>
            </a:r>
            <a:r>
              <a:rPr lang="zh-CN" altLang="en-US" sz="2800" dirty="0" smtClean="0"/>
              <a:t>数据集的</a:t>
            </a:r>
            <a:r>
              <a:rPr lang="en-US" altLang="zh-CN" sz="2800" dirty="0" smtClean="0"/>
              <a:t>KNN</a:t>
            </a:r>
            <a:r>
              <a:rPr lang="zh-CN" altLang="en-US" sz="2800" dirty="0" smtClean="0"/>
              <a:t>算法分类及预测，要求：</a:t>
            </a:r>
            <a:endParaRPr lang="en-US" altLang="zh-CN" sz="2800" dirty="0" smtClean="0"/>
          </a:p>
          <a:p>
            <a:pPr lvl="1">
              <a:lnSpc>
                <a:spcPct val="125000"/>
              </a:lnSpc>
            </a:pPr>
            <a:r>
              <a:rPr lang="zh-CN" altLang="en-US" sz="2800" dirty="0" smtClean="0"/>
              <a:t>（</a:t>
            </a:r>
            <a:r>
              <a:rPr lang="en-US" altLang="zh-CN" sz="2800" dirty="0" smtClean="0"/>
              <a:t>1</a:t>
            </a:r>
            <a:r>
              <a:rPr lang="zh-CN" altLang="en-US" sz="2800" dirty="0" smtClean="0"/>
              <a:t>）数据集划分为测试集占</a:t>
            </a:r>
            <a:r>
              <a:rPr lang="en-US" altLang="zh-CN" sz="2800" dirty="0" smtClean="0"/>
              <a:t>20%</a:t>
            </a:r>
            <a:r>
              <a:rPr lang="zh-CN" altLang="en-US" sz="2800" dirty="0" smtClean="0"/>
              <a:t>；</a:t>
            </a:r>
            <a:endParaRPr lang="en-US" altLang="zh-CN" sz="2800" dirty="0" smtClean="0"/>
          </a:p>
          <a:p>
            <a:pPr lvl="1">
              <a:lnSpc>
                <a:spcPct val="125000"/>
              </a:lnSpc>
            </a:pPr>
            <a:r>
              <a:rPr lang="zh-CN" altLang="en-US" sz="2800" dirty="0" smtClean="0"/>
              <a:t>（</a:t>
            </a:r>
            <a:r>
              <a:rPr lang="en-US" altLang="zh-CN" sz="2800" dirty="0" smtClean="0"/>
              <a:t>2</a:t>
            </a:r>
            <a:r>
              <a:rPr lang="zh-CN" altLang="en-US" sz="2800" dirty="0" smtClean="0"/>
              <a:t>）</a:t>
            </a:r>
            <a:r>
              <a:rPr lang="en-US" altLang="zh-CN" sz="2800" dirty="0" smtClean="0"/>
              <a:t>n_neighbors=5</a:t>
            </a:r>
            <a:r>
              <a:rPr lang="zh-CN" altLang="en-US" sz="2800" dirty="0" smtClean="0"/>
              <a:t>；</a:t>
            </a:r>
            <a:endParaRPr lang="en-US" altLang="zh-CN" sz="2800" dirty="0" smtClean="0"/>
          </a:p>
          <a:p>
            <a:pPr lvl="1">
              <a:lnSpc>
                <a:spcPct val="125000"/>
              </a:lnSpc>
            </a:pPr>
            <a:r>
              <a:rPr lang="zh-CN" altLang="en-US" sz="2800" dirty="0" smtClean="0"/>
              <a:t>（</a:t>
            </a:r>
            <a:r>
              <a:rPr lang="en-US" altLang="zh-CN" sz="2800" dirty="0" smtClean="0"/>
              <a:t>3</a:t>
            </a:r>
            <a:r>
              <a:rPr lang="zh-CN" altLang="en-US" sz="2800" dirty="0" smtClean="0"/>
              <a:t>）评价模型的准确率；</a:t>
            </a:r>
            <a:endParaRPr lang="en-US" altLang="zh-CN" sz="2800" dirty="0" smtClean="0"/>
          </a:p>
          <a:p>
            <a:pPr lvl="1">
              <a:lnSpc>
                <a:spcPct val="125000"/>
              </a:lnSpc>
            </a:pPr>
            <a:r>
              <a:rPr lang="zh-CN" altLang="en-US" sz="2800" dirty="0" smtClean="0"/>
              <a:t>（</a:t>
            </a:r>
            <a:r>
              <a:rPr lang="en-US" altLang="zh-CN" sz="2800" dirty="0" smtClean="0"/>
              <a:t>4</a:t>
            </a:r>
            <a:r>
              <a:rPr lang="zh-CN" altLang="en-US" sz="2800" dirty="0" smtClean="0"/>
              <a:t>）使用模型预测未知种类的鸢尾花。</a:t>
            </a:r>
            <a:endParaRPr lang="en-US" altLang="zh-CN" sz="2800" dirty="0" smtClean="0"/>
          </a:p>
          <a:p>
            <a:pPr>
              <a:lnSpc>
                <a:spcPct val="125000"/>
              </a:lnSpc>
            </a:pPr>
            <a:endParaRPr lang="en-US" altLang="zh-CN" sz="2800" dirty="0" smtClean="0"/>
          </a:p>
          <a:p>
            <a:pPr>
              <a:lnSpc>
                <a:spcPct val="125000"/>
              </a:lnSpc>
            </a:pPr>
            <a:r>
              <a:rPr lang="en-US" altLang="zh-CN" sz="2800" dirty="0" smtClean="0"/>
              <a:t>2</a:t>
            </a:r>
            <a:r>
              <a:rPr lang="zh-CN" altLang="en-US" sz="2800" dirty="0" smtClean="0"/>
              <a:t>、改进模型，要求：</a:t>
            </a:r>
            <a:endParaRPr lang="en-US" altLang="zh-CN" sz="2800" dirty="0" smtClean="0"/>
          </a:p>
          <a:p>
            <a:pPr lvl="1">
              <a:lnSpc>
                <a:spcPct val="125000"/>
              </a:lnSpc>
            </a:pPr>
            <a:r>
              <a:rPr lang="zh-CN" altLang="en-US" sz="2800" dirty="0" smtClean="0"/>
              <a:t>（</a:t>
            </a:r>
            <a:r>
              <a:rPr lang="en-US" altLang="zh-CN" sz="2800" dirty="0" smtClean="0"/>
              <a:t>1</a:t>
            </a:r>
            <a:r>
              <a:rPr lang="zh-CN" altLang="en-US" sz="2800" dirty="0" smtClean="0"/>
              <a:t>）数据集划分采用</a:t>
            </a:r>
            <a:r>
              <a:rPr lang="en-US" altLang="zh-CN" sz="2800" dirty="0" smtClean="0"/>
              <a:t>10</a:t>
            </a:r>
            <a:r>
              <a:rPr lang="zh-CN" altLang="en-US" sz="2800" dirty="0" smtClean="0"/>
              <a:t>折交叉验证；</a:t>
            </a:r>
            <a:endParaRPr lang="en-US" altLang="zh-CN" sz="2800" dirty="0" smtClean="0"/>
          </a:p>
          <a:p>
            <a:pPr lvl="1">
              <a:lnSpc>
                <a:spcPct val="125000"/>
              </a:lnSpc>
            </a:pPr>
            <a:r>
              <a:rPr lang="zh-CN" altLang="en-US" sz="2800" dirty="0" smtClean="0"/>
              <a:t>（</a:t>
            </a:r>
            <a:r>
              <a:rPr lang="en-US" altLang="zh-CN" sz="2800" dirty="0" smtClean="0"/>
              <a:t>2</a:t>
            </a:r>
            <a:r>
              <a:rPr lang="zh-CN" altLang="en-US" sz="2800" dirty="0" smtClean="0"/>
              <a:t>）寻找最优的</a:t>
            </a:r>
            <a:r>
              <a:rPr lang="en-US" altLang="zh-CN" sz="2800" dirty="0" smtClean="0"/>
              <a:t>n_neighbors</a:t>
            </a:r>
            <a:r>
              <a:rPr lang="zh-CN" altLang="en-US" sz="2800" dirty="0" smtClean="0"/>
              <a:t>值（在</a:t>
            </a:r>
            <a:r>
              <a:rPr lang="en-US" altLang="zh-CN" sz="2800" dirty="0" smtClean="0"/>
              <a:t>5-10</a:t>
            </a:r>
            <a:r>
              <a:rPr lang="zh-CN" altLang="en-US" sz="2800" dirty="0" smtClean="0"/>
              <a:t>之间）；</a:t>
            </a:r>
            <a:endParaRPr lang="en-US" altLang="zh-CN" sz="2800" dirty="0" smtClean="0"/>
          </a:p>
          <a:p>
            <a:pPr lvl="1">
              <a:lnSpc>
                <a:spcPct val="125000"/>
              </a:lnSpc>
            </a:pPr>
            <a:r>
              <a:rPr lang="zh-CN" altLang="en-US" sz="2800" dirty="0" smtClean="0"/>
              <a:t>（</a:t>
            </a:r>
            <a:r>
              <a:rPr lang="en-US" altLang="zh-CN" sz="2800" dirty="0" smtClean="0"/>
              <a:t>3</a:t>
            </a:r>
            <a:r>
              <a:rPr lang="zh-CN" altLang="en-US" sz="2800" dirty="0" smtClean="0"/>
              <a:t>）使用新的模型预测未知种类的鸢尾花。</a:t>
            </a:r>
            <a:endParaRPr lang="zh-CN" altLang="en-US" sz="2800" dirty="0"/>
          </a:p>
        </p:txBody>
      </p:sp>
      <p:sp>
        <p:nvSpPr>
          <p:cNvPr id="4" name="TextBox 3"/>
          <p:cNvSpPr txBox="1"/>
          <p:nvPr/>
        </p:nvSpPr>
        <p:spPr>
          <a:xfrm>
            <a:off x="5776331" y="1976866"/>
            <a:ext cx="6222380" cy="11079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zh-CN" altLang="en-US" sz="2400" dirty="0" smtClean="0"/>
              <a:t>待预测未知数据：</a:t>
            </a:r>
            <a:endParaRPr lang="en-US" altLang="zh-CN" sz="2400" dirty="0" smtClean="0"/>
          </a:p>
          <a:p>
            <a:r>
              <a:rPr lang="en-US" altLang="zh-CN" sz="2400" dirty="0" smtClean="0"/>
              <a:t>X1=[[1.5 , 3 , 5.8 , 2.2], [6.2 , 2.9 , 4.3 , 1.3]]</a:t>
            </a:r>
          </a:p>
          <a:p>
            <a:endParaRPr lang="zh-CN" altLang="en-US" dirty="0"/>
          </a:p>
        </p:txBody>
      </p:sp>
    </p:spTree>
    <p:extLst>
      <p:ext uri="{BB962C8B-B14F-4D97-AF65-F5344CB8AC3E}">
        <p14:creationId xmlns:p14="http://schemas.microsoft.com/office/powerpoint/2010/main" val="3292278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11631" y="2236471"/>
            <a:ext cx="266192" cy="19964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11631" y="2670812"/>
            <a:ext cx="266192" cy="201167"/>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4411135" y="4850231"/>
            <a:ext cx="175260" cy="228268"/>
          </a:xfrm>
          <a:prstGeom prst="rect">
            <a:avLst/>
          </a:prstGeom>
        </p:spPr>
        <p:txBody>
          <a:bodyPr vert="horz" wrap="square" lIns="0" tIns="12700" rIns="0" bIns="0" rtlCol="0">
            <a:spAutoFit/>
          </a:bodyPr>
          <a:lstStyle/>
          <a:p>
            <a:pPr marL="12700">
              <a:spcBef>
                <a:spcPts val="100"/>
              </a:spcBef>
            </a:pPr>
            <a:r>
              <a:rPr sz="1400" spc="55" dirty="0">
                <a:solidFill>
                  <a:srgbClr val="344B5E"/>
                </a:solidFill>
                <a:latin typeface="Arial"/>
                <a:cs typeface="Arial"/>
              </a:rPr>
              <a:t>0</a:t>
            </a:r>
            <a:endParaRPr sz="1400">
              <a:latin typeface="Arial"/>
              <a:cs typeface="Arial"/>
            </a:endParaRPr>
          </a:p>
        </p:txBody>
      </p:sp>
      <p:sp>
        <p:nvSpPr>
          <p:cNvPr id="6" name="object 6"/>
          <p:cNvSpPr txBox="1"/>
          <p:nvPr/>
        </p:nvSpPr>
        <p:spPr>
          <a:xfrm>
            <a:off x="1060432" y="1819947"/>
            <a:ext cx="3298613" cy="1623695"/>
          </a:xfrm>
          <a:prstGeom prst="rect">
            <a:avLst/>
          </a:prstGeom>
        </p:spPr>
        <p:txBody>
          <a:bodyPr vert="horz" wrap="square" lIns="0" tIns="106680" rIns="0" bIns="0" rtlCol="0">
            <a:spAutoFit/>
          </a:bodyPr>
          <a:lstStyle/>
          <a:p>
            <a:pPr marR="5080" algn="r">
              <a:spcBef>
                <a:spcPts val="840"/>
              </a:spcBef>
            </a:pPr>
            <a:r>
              <a:rPr sz="1400" spc="-5" dirty="0">
                <a:solidFill>
                  <a:srgbClr val="344B5E"/>
                </a:solidFill>
                <a:latin typeface="Arial"/>
                <a:cs typeface="Arial"/>
              </a:rPr>
              <a:t>60</a:t>
            </a:r>
            <a:endParaRPr sz="1400" dirty="0">
              <a:latin typeface="Arial"/>
              <a:cs typeface="Arial"/>
            </a:endParaRPr>
          </a:p>
          <a:p>
            <a:pPr marL="12700">
              <a:spcBef>
                <a:spcPts val="745"/>
              </a:spcBef>
            </a:pPr>
            <a:r>
              <a:rPr sz="1400" spc="10" dirty="0">
                <a:solidFill>
                  <a:srgbClr val="344B5E"/>
                </a:solidFill>
                <a:latin typeface="Arial"/>
                <a:cs typeface="Arial"/>
              </a:rPr>
              <a:t>Survived</a:t>
            </a:r>
            <a:endParaRPr sz="1400" dirty="0">
              <a:latin typeface="Arial"/>
              <a:cs typeface="Arial"/>
            </a:endParaRPr>
          </a:p>
          <a:p>
            <a:pPr>
              <a:spcBef>
                <a:spcPts val="45"/>
              </a:spcBef>
            </a:pPr>
            <a:endParaRPr sz="1400" dirty="0">
              <a:latin typeface="Times New Roman"/>
              <a:cs typeface="Times New Roman"/>
            </a:endParaRPr>
          </a:p>
          <a:p>
            <a:pPr marL="12700"/>
            <a:r>
              <a:rPr sz="1400" spc="20" dirty="0">
                <a:solidFill>
                  <a:srgbClr val="344B5E"/>
                </a:solidFill>
                <a:latin typeface="Arial"/>
                <a:cs typeface="Arial"/>
              </a:rPr>
              <a:t>Did </a:t>
            </a:r>
            <a:r>
              <a:rPr sz="1400" spc="65" dirty="0">
                <a:solidFill>
                  <a:srgbClr val="344B5E"/>
                </a:solidFill>
                <a:latin typeface="Arial"/>
                <a:cs typeface="Arial"/>
              </a:rPr>
              <a:t>not</a:t>
            </a:r>
            <a:r>
              <a:rPr sz="1400" spc="-175" dirty="0">
                <a:solidFill>
                  <a:srgbClr val="344B5E"/>
                </a:solidFill>
                <a:latin typeface="Arial"/>
                <a:cs typeface="Arial"/>
              </a:rPr>
              <a:t> </a:t>
            </a:r>
            <a:r>
              <a:rPr sz="1400" spc="5" dirty="0">
                <a:solidFill>
                  <a:srgbClr val="344B5E"/>
                </a:solidFill>
                <a:latin typeface="Arial"/>
                <a:cs typeface="Arial"/>
              </a:rPr>
              <a:t>survive</a:t>
            </a:r>
            <a:endParaRPr sz="1400" dirty="0">
              <a:latin typeface="Arial"/>
              <a:cs typeface="Arial"/>
            </a:endParaRPr>
          </a:p>
          <a:p>
            <a:pPr marR="5080" algn="r">
              <a:spcBef>
                <a:spcPts val="725"/>
              </a:spcBef>
            </a:pPr>
            <a:r>
              <a:rPr sz="1400" spc="-5" dirty="0">
                <a:solidFill>
                  <a:srgbClr val="344B5E"/>
                </a:solidFill>
                <a:latin typeface="Arial"/>
                <a:cs typeface="Arial"/>
              </a:rPr>
              <a:t>40</a:t>
            </a:r>
            <a:endParaRPr sz="1400" dirty="0">
              <a:latin typeface="Arial"/>
              <a:cs typeface="Arial"/>
            </a:endParaRPr>
          </a:p>
          <a:p>
            <a:pPr marR="390525" algn="r">
              <a:spcBef>
                <a:spcPts val="80"/>
              </a:spcBef>
            </a:pPr>
            <a:r>
              <a:rPr sz="1600" b="1" spc="-55" dirty="0">
                <a:solidFill>
                  <a:srgbClr val="344B5E"/>
                </a:solidFill>
                <a:latin typeface="Arial"/>
                <a:cs typeface="Arial"/>
              </a:rPr>
              <a:t>A</a:t>
            </a:r>
            <a:r>
              <a:rPr sz="1600" b="1" spc="-5" dirty="0">
                <a:solidFill>
                  <a:srgbClr val="344B5E"/>
                </a:solidFill>
                <a:latin typeface="Arial"/>
                <a:cs typeface="Arial"/>
              </a:rPr>
              <a:t>ge</a:t>
            </a:r>
            <a:endParaRPr sz="1600" dirty="0">
              <a:latin typeface="Arial"/>
              <a:cs typeface="Arial"/>
            </a:endParaRPr>
          </a:p>
        </p:txBody>
      </p:sp>
      <p:sp>
        <p:nvSpPr>
          <p:cNvPr id="7" name="object 7"/>
          <p:cNvSpPr txBox="1"/>
          <p:nvPr/>
        </p:nvSpPr>
        <p:spPr>
          <a:xfrm>
            <a:off x="4042156" y="3986989"/>
            <a:ext cx="318347" cy="228909"/>
          </a:xfrm>
          <a:prstGeom prst="rect">
            <a:avLst/>
          </a:prstGeom>
        </p:spPr>
        <p:txBody>
          <a:bodyPr vert="horz" wrap="square" lIns="0" tIns="13335" rIns="0" bIns="0" rtlCol="0">
            <a:spAutoFit/>
          </a:bodyPr>
          <a:lstStyle/>
          <a:p>
            <a:pPr marL="12700">
              <a:spcBef>
                <a:spcPts val="105"/>
              </a:spcBef>
            </a:pPr>
            <a:r>
              <a:rPr sz="1400" spc="55" dirty="0">
                <a:solidFill>
                  <a:srgbClr val="344B5E"/>
                </a:solidFill>
                <a:latin typeface="Arial"/>
                <a:cs typeface="Arial"/>
              </a:rPr>
              <a:t>20</a:t>
            </a:r>
            <a:endParaRPr sz="1400">
              <a:latin typeface="Arial"/>
              <a:cs typeface="Arial"/>
            </a:endParaRPr>
          </a:p>
        </p:txBody>
      </p:sp>
      <p:sp>
        <p:nvSpPr>
          <p:cNvPr id="8" name="object 8"/>
          <p:cNvSpPr txBox="1"/>
          <p:nvPr/>
        </p:nvSpPr>
        <p:spPr>
          <a:xfrm>
            <a:off x="5797806" y="4798483"/>
            <a:ext cx="3589020" cy="593725"/>
          </a:xfrm>
          <a:prstGeom prst="rect">
            <a:avLst/>
          </a:prstGeom>
        </p:spPr>
        <p:txBody>
          <a:bodyPr vert="horz" wrap="square" lIns="0" tIns="64769" rIns="0" bIns="0" rtlCol="0">
            <a:spAutoFit/>
          </a:bodyPr>
          <a:lstStyle/>
          <a:p>
            <a:pPr marL="668655">
              <a:spcBef>
                <a:spcPts val="509"/>
              </a:spcBef>
              <a:tabLst>
                <a:tab pos="2465070" algn="l"/>
              </a:tabLst>
            </a:pPr>
            <a:r>
              <a:rPr sz="1400" spc="60" dirty="0">
                <a:solidFill>
                  <a:srgbClr val="344B5E"/>
                </a:solidFill>
                <a:latin typeface="Arial"/>
                <a:cs typeface="Arial"/>
              </a:rPr>
              <a:t>1</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20</a:t>
            </a:r>
            <a:endParaRPr sz="1400">
              <a:latin typeface="Arial"/>
              <a:cs typeface="Arial"/>
            </a:endParaRPr>
          </a:p>
          <a:p>
            <a:pPr marL="12700">
              <a:spcBef>
                <a:spcPts val="459"/>
              </a:spcBef>
            </a:pPr>
            <a:r>
              <a:rPr sz="1600" b="1" spc="20" dirty="0">
                <a:solidFill>
                  <a:srgbClr val="344B5E"/>
                </a:solidFill>
                <a:latin typeface="Trebuchet MS"/>
                <a:cs typeface="Trebuchet MS"/>
              </a:rPr>
              <a:t>Number</a:t>
            </a:r>
            <a:r>
              <a:rPr sz="1600" b="1" spc="-145" dirty="0">
                <a:solidFill>
                  <a:srgbClr val="344B5E"/>
                </a:solidFill>
                <a:latin typeface="Trebuchet MS"/>
                <a:cs typeface="Trebuchet MS"/>
              </a:rPr>
              <a:t> </a:t>
            </a:r>
            <a:r>
              <a:rPr sz="1600" b="1" spc="15" dirty="0">
                <a:solidFill>
                  <a:srgbClr val="344B5E"/>
                </a:solidFill>
                <a:latin typeface="Trebuchet MS"/>
                <a:cs typeface="Trebuchet MS"/>
              </a:rPr>
              <a:t>of</a:t>
            </a:r>
            <a:r>
              <a:rPr sz="1600" b="1" spc="-135" dirty="0">
                <a:solidFill>
                  <a:srgbClr val="344B5E"/>
                </a:solidFill>
                <a:latin typeface="Trebuchet MS"/>
                <a:cs typeface="Trebuchet MS"/>
              </a:rPr>
              <a:t> </a:t>
            </a:r>
            <a:r>
              <a:rPr sz="1600" b="1" spc="25" dirty="0">
                <a:solidFill>
                  <a:srgbClr val="344B5E"/>
                </a:solidFill>
                <a:latin typeface="Trebuchet MS"/>
                <a:cs typeface="Trebuchet MS"/>
              </a:rPr>
              <a:t>Malignant</a:t>
            </a:r>
            <a:r>
              <a:rPr sz="1600" b="1" spc="-135" dirty="0">
                <a:solidFill>
                  <a:srgbClr val="344B5E"/>
                </a:solidFill>
                <a:latin typeface="Trebuchet MS"/>
                <a:cs typeface="Trebuchet MS"/>
              </a:rPr>
              <a:t> </a:t>
            </a:r>
            <a:r>
              <a:rPr sz="1600" b="1" spc="50" dirty="0">
                <a:solidFill>
                  <a:srgbClr val="344B5E"/>
                </a:solidFill>
                <a:latin typeface="Trebuchet MS"/>
                <a:cs typeface="Trebuchet MS"/>
              </a:rPr>
              <a:t>Nodes</a:t>
            </a:r>
            <a:endParaRPr sz="1600">
              <a:latin typeface="Trebuchet MS"/>
              <a:cs typeface="Trebuchet MS"/>
            </a:endParaRPr>
          </a:p>
        </p:txBody>
      </p:sp>
      <p:sp>
        <p:nvSpPr>
          <p:cNvPr id="9" name="object 9"/>
          <p:cNvSpPr/>
          <p:nvPr/>
        </p:nvSpPr>
        <p:spPr>
          <a:xfrm>
            <a:off x="4402328" y="1789177"/>
            <a:ext cx="101600" cy="3030855"/>
          </a:xfrm>
          <a:custGeom>
            <a:avLst/>
            <a:gdLst/>
            <a:ahLst/>
            <a:cxnLst/>
            <a:rect l="l" t="t" r="r" b="b"/>
            <a:pathLst>
              <a:path w="76200" h="3030854">
                <a:moveTo>
                  <a:pt x="48005" y="63500"/>
                </a:moveTo>
                <a:lnTo>
                  <a:pt x="28193" y="63500"/>
                </a:lnTo>
                <a:lnTo>
                  <a:pt x="28193" y="3030397"/>
                </a:lnTo>
                <a:lnTo>
                  <a:pt x="48005" y="3030397"/>
                </a:lnTo>
                <a:lnTo>
                  <a:pt x="48005" y="63500"/>
                </a:lnTo>
                <a:close/>
              </a:path>
              <a:path w="76200" h="3030854">
                <a:moveTo>
                  <a:pt x="38100" y="0"/>
                </a:moveTo>
                <a:lnTo>
                  <a:pt x="0" y="76200"/>
                </a:lnTo>
                <a:lnTo>
                  <a:pt x="28193" y="76200"/>
                </a:lnTo>
                <a:lnTo>
                  <a:pt x="28193" y="63500"/>
                </a:lnTo>
                <a:lnTo>
                  <a:pt x="69850" y="63500"/>
                </a:lnTo>
                <a:lnTo>
                  <a:pt x="38100" y="0"/>
                </a:lnTo>
                <a:close/>
              </a:path>
              <a:path w="76200" h="3030854">
                <a:moveTo>
                  <a:pt x="69850" y="63500"/>
                </a:moveTo>
                <a:lnTo>
                  <a:pt x="48005" y="63500"/>
                </a:lnTo>
                <a:lnTo>
                  <a:pt x="48005" y="76200"/>
                </a:lnTo>
                <a:lnTo>
                  <a:pt x="76200" y="76200"/>
                </a:lnTo>
                <a:lnTo>
                  <a:pt x="69850" y="63500"/>
                </a:lnTo>
                <a:close/>
              </a:path>
            </a:pathLst>
          </a:custGeom>
          <a:solidFill>
            <a:srgbClr val="344B5E"/>
          </a:solidFill>
        </p:spPr>
        <p:txBody>
          <a:bodyPr wrap="square" lIns="0" tIns="0" rIns="0" bIns="0" rtlCol="0"/>
          <a:lstStyle/>
          <a:p>
            <a:endParaRPr/>
          </a:p>
        </p:txBody>
      </p:sp>
      <p:sp>
        <p:nvSpPr>
          <p:cNvPr id="10" name="object 10"/>
          <p:cNvSpPr/>
          <p:nvPr/>
        </p:nvSpPr>
        <p:spPr>
          <a:xfrm>
            <a:off x="4442968" y="4759718"/>
            <a:ext cx="6055360" cy="76200"/>
          </a:xfrm>
          <a:custGeom>
            <a:avLst/>
            <a:gdLst/>
            <a:ahLst/>
            <a:cxnLst/>
            <a:rect l="l" t="t" r="r" b="b"/>
            <a:pathLst>
              <a:path w="4541520" h="76200">
                <a:moveTo>
                  <a:pt x="4521430" y="28143"/>
                </a:moveTo>
                <a:lnTo>
                  <a:pt x="4477384" y="28143"/>
                </a:lnTo>
                <a:lnTo>
                  <a:pt x="4477512" y="47955"/>
                </a:lnTo>
                <a:lnTo>
                  <a:pt x="4464797" y="47999"/>
                </a:lnTo>
                <a:lnTo>
                  <a:pt x="4464939" y="76200"/>
                </a:lnTo>
                <a:lnTo>
                  <a:pt x="4541012" y="37833"/>
                </a:lnTo>
                <a:lnTo>
                  <a:pt x="4521430" y="28143"/>
                </a:lnTo>
                <a:close/>
              </a:path>
              <a:path w="4541520" h="76200">
                <a:moveTo>
                  <a:pt x="4464698" y="28187"/>
                </a:moveTo>
                <a:lnTo>
                  <a:pt x="0" y="43853"/>
                </a:lnTo>
                <a:lnTo>
                  <a:pt x="0" y="63665"/>
                </a:lnTo>
                <a:lnTo>
                  <a:pt x="4464797" y="47999"/>
                </a:lnTo>
                <a:lnTo>
                  <a:pt x="4464698" y="28187"/>
                </a:lnTo>
                <a:close/>
              </a:path>
              <a:path w="4541520" h="76200">
                <a:moveTo>
                  <a:pt x="4477384" y="28143"/>
                </a:moveTo>
                <a:lnTo>
                  <a:pt x="4464698" y="28187"/>
                </a:lnTo>
                <a:lnTo>
                  <a:pt x="4464797" y="47999"/>
                </a:lnTo>
                <a:lnTo>
                  <a:pt x="4477512" y="47955"/>
                </a:lnTo>
                <a:lnTo>
                  <a:pt x="4477384" y="28143"/>
                </a:lnTo>
                <a:close/>
              </a:path>
              <a:path w="4541520" h="76200">
                <a:moveTo>
                  <a:pt x="4464558" y="0"/>
                </a:moveTo>
                <a:lnTo>
                  <a:pt x="4464698" y="28187"/>
                </a:lnTo>
                <a:lnTo>
                  <a:pt x="4521430" y="28143"/>
                </a:lnTo>
                <a:lnTo>
                  <a:pt x="4464558" y="0"/>
                </a:lnTo>
                <a:close/>
              </a:path>
            </a:pathLst>
          </a:custGeom>
          <a:solidFill>
            <a:srgbClr val="344B5E"/>
          </a:solidFill>
        </p:spPr>
        <p:txBody>
          <a:bodyPr wrap="square" lIns="0" tIns="0" rIns="0" bIns="0" rtlCol="0"/>
          <a:lstStyle/>
          <a:p>
            <a:endParaRPr/>
          </a:p>
        </p:txBody>
      </p:sp>
      <p:sp>
        <p:nvSpPr>
          <p:cNvPr id="11" name="object 11"/>
          <p:cNvSpPr/>
          <p:nvPr/>
        </p:nvSpPr>
        <p:spPr>
          <a:xfrm>
            <a:off x="8282433" y="3443477"/>
            <a:ext cx="266191" cy="199644"/>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7325362" y="3160014"/>
            <a:ext cx="266191" cy="199644"/>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7183120" y="2800350"/>
            <a:ext cx="268224" cy="199644"/>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6908802" y="2405635"/>
            <a:ext cx="268223" cy="199643"/>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7636255" y="2036825"/>
            <a:ext cx="266192" cy="199644"/>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8044687" y="2315717"/>
            <a:ext cx="266192" cy="199644"/>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8272271" y="2797301"/>
            <a:ext cx="266192" cy="199644"/>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7829297" y="2908554"/>
            <a:ext cx="266191" cy="199644"/>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8764015" y="2516887"/>
            <a:ext cx="266192" cy="199643"/>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8359649" y="1907288"/>
            <a:ext cx="266191" cy="199643"/>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9097263" y="2114550"/>
            <a:ext cx="266192" cy="199644"/>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10170159" y="2320289"/>
            <a:ext cx="266192" cy="199644"/>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9662159" y="2783585"/>
            <a:ext cx="266192" cy="199644"/>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9204959" y="3160014"/>
            <a:ext cx="266192" cy="199644"/>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9836911" y="3327654"/>
            <a:ext cx="266192" cy="19964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6455665" y="3726942"/>
            <a:ext cx="266191" cy="199644"/>
          </a:xfrm>
          <a:prstGeom prst="rect">
            <a:avLst/>
          </a:prstGeom>
          <a:blipFill>
            <a:blip r:embed="rId8" cstate="print"/>
            <a:stretch>
              <a:fillRect/>
            </a:stretch>
          </a:blipFill>
        </p:spPr>
        <p:txBody>
          <a:bodyPr wrap="square" lIns="0" tIns="0" rIns="0" bIns="0" rtlCol="0"/>
          <a:lstStyle/>
          <a:p>
            <a:endParaRPr/>
          </a:p>
        </p:txBody>
      </p:sp>
      <p:sp>
        <p:nvSpPr>
          <p:cNvPr id="27" name="object 27"/>
          <p:cNvSpPr/>
          <p:nvPr/>
        </p:nvSpPr>
        <p:spPr>
          <a:xfrm>
            <a:off x="5970017" y="3449573"/>
            <a:ext cx="266191" cy="199644"/>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6431281" y="3035045"/>
            <a:ext cx="266191" cy="199644"/>
          </a:xfrm>
          <a:prstGeom prst="rect">
            <a:avLst/>
          </a:prstGeom>
          <a:blipFill>
            <a:blip r:embed="rId9" cstate="print"/>
            <a:stretch>
              <a:fillRect/>
            </a:stretch>
          </a:blipFill>
        </p:spPr>
        <p:txBody>
          <a:bodyPr wrap="square" lIns="0" tIns="0" rIns="0" bIns="0" rtlCol="0"/>
          <a:lstStyle/>
          <a:p>
            <a:endParaRPr/>
          </a:p>
        </p:txBody>
      </p:sp>
      <p:sp>
        <p:nvSpPr>
          <p:cNvPr id="29" name="object 29"/>
          <p:cNvSpPr/>
          <p:nvPr/>
        </p:nvSpPr>
        <p:spPr>
          <a:xfrm>
            <a:off x="7307071" y="3601973"/>
            <a:ext cx="266192" cy="199644"/>
          </a:xfrm>
          <a:prstGeom prst="rect">
            <a:avLst/>
          </a:prstGeom>
          <a:blipFill>
            <a:blip r:embed="rId9" cstate="print"/>
            <a:stretch>
              <a:fillRect/>
            </a:stretch>
          </a:blipFill>
        </p:spPr>
        <p:txBody>
          <a:bodyPr wrap="square" lIns="0" tIns="0" rIns="0" bIns="0" rtlCol="0"/>
          <a:lstStyle/>
          <a:p>
            <a:endParaRPr/>
          </a:p>
        </p:txBody>
      </p:sp>
      <p:sp>
        <p:nvSpPr>
          <p:cNvPr id="30" name="object 30"/>
          <p:cNvSpPr/>
          <p:nvPr/>
        </p:nvSpPr>
        <p:spPr>
          <a:xfrm>
            <a:off x="7957314" y="3761994"/>
            <a:ext cx="266191" cy="199644"/>
          </a:xfrm>
          <a:prstGeom prst="rect">
            <a:avLst/>
          </a:prstGeom>
          <a:blipFill>
            <a:blip r:embed="rId9" cstate="print"/>
            <a:stretch>
              <a:fillRect/>
            </a:stretch>
          </a:blipFill>
        </p:spPr>
        <p:txBody>
          <a:bodyPr wrap="square" lIns="0" tIns="0" rIns="0" bIns="0" rtlCol="0"/>
          <a:lstStyle/>
          <a:p>
            <a:endParaRPr/>
          </a:p>
        </p:txBody>
      </p:sp>
      <p:sp>
        <p:nvSpPr>
          <p:cNvPr id="31" name="object 31"/>
          <p:cNvSpPr/>
          <p:nvPr/>
        </p:nvSpPr>
        <p:spPr>
          <a:xfrm>
            <a:off x="8709154" y="2993898"/>
            <a:ext cx="266191" cy="199644"/>
          </a:xfrm>
          <a:prstGeom prst="rect">
            <a:avLst/>
          </a:prstGeom>
          <a:blipFill>
            <a:blip r:embed="rId10" cstate="print"/>
            <a:stretch>
              <a:fillRect/>
            </a:stretch>
          </a:blipFill>
        </p:spPr>
        <p:txBody>
          <a:bodyPr wrap="square" lIns="0" tIns="0" rIns="0" bIns="0" rtlCol="0"/>
          <a:lstStyle/>
          <a:p>
            <a:endParaRPr/>
          </a:p>
        </p:txBody>
      </p:sp>
      <p:sp>
        <p:nvSpPr>
          <p:cNvPr id="32" name="object 32"/>
          <p:cNvSpPr/>
          <p:nvPr/>
        </p:nvSpPr>
        <p:spPr>
          <a:xfrm>
            <a:off x="7955281" y="4184141"/>
            <a:ext cx="266191" cy="199644"/>
          </a:xfrm>
          <a:prstGeom prst="rect">
            <a:avLst/>
          </a:prstGeom>
          <a:blipFill>
            <a:blip r:embed="rId8" cstate="print"/>
            <a:stretch>
              <a:fillRect/>
            </a:stretch>
          </a:blipFill>
        </p:spPr>
        <p:txBody>
          <a:bodyPr wrap="square" lIns="0" tIns="0" rIns="0" bIns="0" rtlCol="0"/>
          <a:lstStyle/>
          <a:p>
            <a:endParaRPr/>
          </a:p>
        </p:txBody>
      </p:sp>
      <p:sp>
        <p:nvSpPr>
          <p:cNvPr id="33" name="object 33"/>
          <p:cNvSpPr/>
          <p:nvPr/>
        </p:nvSpPr>
        <p:spPr>
          <a:xfrm>
            <a:off x="7487920" y="4542282"/>
            <a:ext cx="266192" cy="199644"/>
          </a:xfrm>
          <a:prstGeom prst="rect">
            <a:avLst/>
          </a:prstGeom>
          <a:blipFill>
            <a:blip r:embed="rId9" cstate="print"/>
            <a:stretch>
              <a:fillRect/>
            </a:stretch>
          </a:blipFill>
        </p:spPr>
        <p:txBody>
          <a:bodyPr wrap="square" lIns="0" tIns="0" rIns="0" bIns="0" rtlCol="0"/>
          <a:lstStyle/>
          <a:p>
            <a:endParaRPr/>
          </a:p>
        </p:txBody>
      </p:sp>
      <p:sp>
        <p:nvSpPr>
          <p:cNvPr id="34" name="object 34"/>
          <p:cNvSpPr/>
          <p:nvPr/>
        </p:nvSpPr>
        <p:spPr>
          <a:xfrm>
            <a:off x="8316978" y="4534661"/>
            <a:ext cx="268223" cy="199644"/>
          </a:xfrm>
          <a:prstGeom prst="rect">
            <a:avLst/>
          </a:prstGeom>
          <a:blipFill>
            <a:blip r:embed="rId11" cstate="print"/>
            <a:stretch>
              <a:fillRect/>
            </a:stretch>
          </a:blipFill>
        </p:spPr>
        <p:txBody>
          <a:bodyPr wrap="square" lIns="0" tIns="0" rIns="0" bIns="0" rtlCol="0"/>
          <a:lstStyle/>
          <a:p>
            <a:endParaRPr/>
          </a:p>
        </p:txBody>
      </p:sp>
      <p:sp>
        <p:nvSpPr>
          <p:cNvPr id="35" name="object 35"/>
          <p:cNvSpPr/>
          <p:nvPr/>
        </p:nvSpPr>
        <p:spPr>
          <a:xfrm>
            <a:off x="6640578" y="4274058"/>
            <a:ext cx="266191" cy="199644"/>
          </a:xfrm>
          <a:prstGeom prst="rect">
            <a:avLst/>
          </a:prstGeom>
          <a:blipFill>
            <a:blip r:embed="rId9" cstate="print"/>
            <a:stretch>
              <a:fillRect/>
            </a:stretch>
          </a:blipFill>
        </p:spPr>
        <p:txBody>
          <a:bodyPr wrap="square" lIns="0" tIns="0" rIns="0" bIns="0" rtlCol="0"/>
          <a:lstStyle/>
          <a:p>
            <a:endParaRPr/>
          </a:p>
        </p:txBody>
      </p:sp>
      <p:sp>
        <p:nvSpPr>
          <p:cNvPr id="36" name="object 36"/>
          <p:cNvSpPr/>
          <p:nvPr/>
        </p:nvSpPr>
        <p:spPr>
          <a:xfrm>
            <a:off x="6020817" y="4421885"/>
            <a:ext cx="266191" cy="199644"/>
          </a:xfrm>
          <a:prstGeom prst="rect">
            <a:avLst/>
          </a:prstGeom>
          <a:blipFill>
            <a:blip r:embed="rId9" cstate="print"/>
            <a:stretch>
              <a:fillRect/>
            </a:stretch>
          </a:blipFill>
        </p:spPr>
        <p:txBody>
          <a:bodyPr wrap="square" lIns="0" tIns="0" rIns="0" bIns="0" rtlCol="0"/>
          <a:lstStyle/>
          <a:p>
            <a:endParaRPr/>
          </a:p>
        </p:txBody>
      </p:sp>
      <p:sp>
        <p:nvSpPr>
          <p:cNvPr id="37" name="object 37"/>
          <p:cNvSpPr/>
          <p:nvPr/>
        </p:nvSpPr>
        <p:spPr>
          <a:xfrm>
            <a:off x="5372609" y="4310636"/>
            <a:ext cx="266700" cy="200025"/>
          </a:xfrm>
          <a:custGeom>
            <a:avLst/>
            <a:gdLst/>
            <a:ahLst/>
            <a:cxnLst/>
            <a:rect l="l" t="t" r="r" b="b"/>
            <a:pathLst>
              <a:path w="200025" h="200025">
                <a:moveTo>
                  <a:pt x="99822" y="0"/>
                </a:moveTo>
                <a:lnTo>
                  <a:pt x="60971" y="7846"/>
                </a:lnTo>
                <a:lnTo>
                  <a:pt x="29241" y="29241"/>
                </a:lnTo>
                <a:lnTo>
                  <a:pt x="7846" y="60971"/>
                </a:lnTo>
                <a:lnTo>
                  <a:pt x="0" y="99822"/>
                </a:lnTo>
                <a:lnTo>
                  <a:pt x="7846" y="138672"/>
                </a:lnTo>
                <a:lnTo>
                  <a:pt x="29241" y="170402"/>
                </a:lnTo>
                <a:lnTo>
                  <a:pt x="60971" y="191797"/>
                </a:lnTo>
                <a:lnTo>
                  <a:pt x="99822" y="199644"/>
                </a:lnTo>
                <a:lnTo>
                  <a:pt x="138672" y="191797"/>
                </a:lnTo>
                <a:lnTo>
                  <a:pt x="170402" y="170402"/>
                </a:lnTo>
                <a:lnTo>
                  <a:pt x="191797" y="138672"/>
                </a:lnTo>
                <a:lnTo>
                  <a:pt x="199644" y="99822"/>
                </a:lnTo>
                <a:lnTo>
                  <a:pt x="191797" y="60971"/>
                </a:lnTo>
                <a:lnTo>
                  <a:pt x="170402" y="29241"/>
                </a:lnTo>
                <a:lnTo>
                  <a:pt x="138672" y="7846"/>
                </a:lnTo>
                <a:lnTo>
                  <a:pt x="99822" y="0"/>
                </a:lnTo>
                <a:close/>
              </a:path>
            </a:pathLst>
          </a:custGeom>
          <a:solidFill>
            <a:srgbClr val="84ADAC"/>
          </a:solidFill>
        </p:spPr>
        <p:txBody>
          <a:bodyPr wrap="square" lIns="0" tIns="0" rIns="0" bIns="0" rtlCol="0"/>
          <a:lstStyle/>
          <a:p>
            <a:endParaRPr/>
          </a:p>
        </p:txBody>
      </p:sp>
      <p:sp>
        <p:nvSpPr>
          <p:cNvPr id="38" name="object 38"/>
          <p:cNvSpPr/>
          <p:nvPr/>
        </p:nvSpPr>
        <p:spPr>
          <a:xfrm>
            <a:off x="4793487" y="4293870"/>
            <a:ext cx="268224" cy="199644"/>
          </a:xfrm>
          <a:prstGeom prst="rect">
            <a:avLst/>
          </a:prstGeom>
          <a:blipFill>
            <a:blip r:embed="rId11" cstate="print"/>
            <a:stretch>
              <a:fillRect/>
            </a:stretch>
          </a:blipFill>
        </p:spPr>
        <p:txBody>
          <a:bodyPr wrap="square" lIns="0" tIns="0" rIns="0" bIns="0" rtlCol="0"/>
          <a:lstStyle/>
          <a:p>
            <a:endParaRPr/>
          </a:p>
        </p:txBody>
      </p:sp>
      <p:sp>
        <p:nvSpPr>
          <p:cNvPr id="39" name="object 39"/>
          <p:cNvSpPr/>
          <p:nvPr/>
        </p:nvSpPr>
        <p:spPr>
          <a:xfrm>
            <a:off x="5573778" y="3833622"/>
            <a:ext cx="266191" cy="199644"/>
          </a:xfrm>
          <a:prstGeom prst="rect">
            <a:avLst/>
          </a:prstGeom>
          <a:blipFill>
            <a:blip r:embed="rId9" cstate="print"/>
            <a:stretch>
              <a:fillRect/>
            </a:stretch>
          </a:blipFill>
        </p:spPr>
        <p:txBody>
          <a:bodyPr wrap="square" lIns="0" tIns="0" rIns="0" bIns="0" rtlCol="0"/>
          <a:lstStyle/>
          <a:p>
            <a:endParaRPr/>
          </a:p>
        </p:txBody>
      </p:sp>
      <p:sp>
        <p:nvSpPr>
          <p:cNvPr id="40" name="object 40"/>
          <p:cNvSpPr/>
          <p:nvPr/>
        </p:nvSpPr>
        <p:spPr>
          <a:xfrm>
            <a:off x="5262881" y="3446526"/>
            <a:ext cx="266191" cy="199644"/>
          </a:xfrm>
          <a:prstGeom prst="rect">
            <a:avLst/>
          </a:prstGeom>
          <a:blipFill>
            <a:blip r:embed="rId9" cstate="print"/>
            <a:stretch>
              <a:fillRect/>
            </a:stretch>
          </a:blipFill>
        </p:spPr>
        <p:txBody>
          <a:bodyPr wrap="square" lIns="0" tIns="0" rIns="0" bIns="0" rtlCol="0"/>
          <a:lstStyle/>
          <a:p>
            <a:endParaRPr/>
          </a:p>
        </p:txBody>
      </p:sp>
      <p:sp>
        <p:nvSpPr>
          <p:cNvPr id="41" name="object 41"/>
          <p:cNvSpPr/>
          <p:nvPr/>
        </p:nvSpPr>
        <p:spPr>
          <a:xfrm>
            <a:off x="5693665" y="2775966"/>
            <a:ext cx="268223" cy="199644"/>
          </a:xfrm>
          <a:prstGeom prst="rect">
            <a:avLst/>
          </a:prstGeom>
          <a:blipFill>
            <a:blip r:embed="rId11" cstate="print"/>
            <a:stretch>
              <a:fillRect/>
            </a:stretch>
          </a:blipFill>
        </p:spPr>
        <p:txBody>
          <a:bodyPr wrap="square" lIns="0" tIns="0" rIns="0" bIns="0" rtlCol="0"/>
          <a:lstStyle/>
          <a:p>
            <a:endParaRPr/>
          </a:p>
        </p:txBody>
      </p:sp>
      <p:sp>
        <p:nvSpPr>
          <p:cNvPr id="42" name="object 42"/>
          <p:cNvSpPr/>
          <p:nvPr/>
        </p:nvSpPr>
        <p:spPr>
          <a:xfrm>
            <a:off x="4661407" y="3242310"/>
            <a:ext cx="266192" cy="199644"/>
          </a:xfrm>
          <a:prstGeom prst="rect">
            <a:avLst/>
          </a:prstGeom>
          <a:blipFill>
            <a:blip r:embed="rId9" cstate="print"/>
            <a:stretch>
              <a:fillRect/>
            </a:stretch>
          </a:blipFill>
        </p:spPr>
        <p:txBody>
          <a:bodyPr wrap="square" lIns="0" tIns="0" rIns="0" bIns="0" rtlCol="0"/>
          <a:lstStyle/>
          <a:p>
            <a:endParaRPr/>
          </a:p>
        </p:txBody>
      </p:sp>
      <p:sp>
        <p:nvSpPr>
          <p:cNvPr id="43" name="object 43"/>
          <p:cNvSpPr/>
          <p:nvPr/>
        </p:nvSpPr>
        <p:spPr>
          <a:xfrm>
            <a:off x="5128768" y="2394966"/>
            <a:ext cx="266192" cy="199644"/>
          </a:xfrm>
          <a:prstGeom prst="rect">
            <a:avLst/>
          </a:prstGeom>
          <a:blipFill>
            <a:blip r:embed="rId9" cstate="print"/>
            <a:stretch>
              <a:fillRect/>
            </a:stretch>
          </a:blipFill>
        </p:spPr>
        <p:txBody>
          <a:bodyPr wrap="square" lIns="0" tIns="0" rIns="0" bIns="0" rtlCol="0"/>
          <a:lstStyle/>
          <a:p>
            <a:endParaRPr/>
          </a:p>
        </p:txBody>
      </p:sp>
      <p:sp>
        <p:nvSpPr>
          <p:cNvPr id="44" name="object 44"/>
          <p:cNvSpPr/>
          <p:nvPr/>
        </p:nvSpPr>
        <p:spPr>
          <a:xfrm>
            <a:off x="4775200" y="2775966"/>
            <a:ext cx="266192" cy="199644"/>
          </a:xfrm>
          <a:prstGeom prst="rect">
            <a:avLst/>
          </a:prstGeom>
          <a:blipFill>
            <a:blip r:embed="rId9" cstate="print"/>
            <a:stretch>
              <a:fillRect/>
            </a:stretch>
          </a:blipFill>
        </p:spPr>
        <p:txBody>
          <a:bodyPr wrap="square" lIns="0" tIns="0" rIns="0" bIns="0" rtlCol="0"/>
          <a:lstStyle/>
          <a:p>
            <a:endParaRPr/>
          </a:p>
        </p:txBody>
      </p:sp>
      <p:sp>
        <p:nvSpPr>
          <p:cNvPr id="45" name="object 45"/>
          <p:cNvSpPr/>
          <p:nvPr/>
        </p:nvSpPr>
        <p:spPr>
          <a:xfrm>
            <a:off x="4712207" y="2120648"/>
            <a:ext cx="266192" cy="199643"/>
          </a:xfrm>
          <a:prstGeom prst="rect">
            <a:avLst/>
          </a:prstGeom>
          <a:blipFill>
            <a:blip r:embed="rId9" cstate="print"/>
            <a:stretch>
              <a:fillRect/>
            </a:stretch>
          </a:blipFill>
        </p:spPr>
        <p:txBody>
          <a:bodyPr wrap="square" lIns="0" tIns="0" rIns="0" bIns="0" rtlCol="0"/>
          <a:lstStyle/>
          <a:p>
            <a:endParaRPr/>
          </a:p>
        </p:txBody>
      </p:sp>
      <p:sp>
        <p:nvSpPr>
          <p:cNvPr id="46" name="object 46"/>
          <p:cNvSpPr/>
          <p:nvPr/>
        </p:nvSpPr>
        <p:spPr>
          <a:xfrm>
            <a:off x="5262881" y="2993898"/>
            <a:ext cx="266191" cy="199644"/>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4748784" y="3761994"/>
            <a:ext cx="266192" cy="199644"/>
          </a:xfrm>
          <a:prstGeom prst="rect">
            <a:avLst/>
          </a:prstGeom>
          <a:blipFill>
            <a:blip r:embed="rId9" cstate="print"/>
            <a:stretch>
              <a:fillRect/>
            </a:stretch>
          </a:blipFill>
        </p:spPr>
        <p:txBody>
          <a:bodyPr wrap="square" lIns="0" tIns="0" rIns="0" bIns="0" rtlCol="0"/>
          <a:lstStyle/>
          <a:p>
            <a:endParaRPr/>
          </a:p>
        </p:txBody>
      </p:sp>
      <p:sp>
        <p:nvSpPr>
          <p:cNvPr id="48" name="object 48"/>
          <p:cNvSpPr/>
          <p:nvPr/>
        </p:nvSpPr>
        <p:spPr>
          <a:xfrm>
            <a:off x="5161281" y="4016501"/>
            <a:ext cx="266191" cy="199644"/>
          </a:xfrm>
          <a:prstGeom prst="rect">
            <a:avLst/>
          </a:prstGeom>
          <a:blipFill>
            <a:blip r:embed="rId9" cstate="print"/>
            <a:stretch>
              <a:fillRect/>
            </a:stretch>
          </a:blipFill>
        </p:spPr>
        <p:txBody>
          <a:bodyPr wrap="square" lIns="0" tIns="0" rIns="0" bIns="0" rtlCol="0"/>
          <a:lstStyle/>
          <a:p>
            <a:endParaRPr/>
          </a:p>
        </p:txBody>
      </p:sp>
      <p:sp>
        <p:nvSpPr>
          <p:cNvPr id="49" name="object 49"/>
          <p:cNvSpPr/>
          <p:nvPr/>
        </p:nvSpPr>
        <p:spPr>
          <a:xfrm>
            <a:off x="5573778" y="2366012"/>
            <a:ext cx="266191" cy="199643"/>
          </a:xfrm>
          <a:prstGeom prst="rect">
            <a:avLst/>
          </a:prstGeom>
          <a:blipFill>
            <a:blip r:embed="rId9" cstate="print"/>
            <a:stretch>
              <a:fillRect/>
            </a:stretch>
          </a:blipFill>
        </p:spPr>
        <p:txBody>
          <a:bodyPr wrap="square" lIns="0" tIns="0" rIns="0" bIns="0" rtlCol="0"/>
          <a:lstStyle/>
          <a:p>
            <a:endParaRPr/>
          </a:p>
        </p:txBody>
      </p:sp>
      <p:sp>
        <p:nvSpPr>
          <p:cNvPr id="50" name="object 50"/>
          <p:cNvSpPr/>
          <p:nvPr/>
        </p:nvSpPr>
        <p:spPr>
          <a:xfrm>
            <a:off x="5669281" y="3158489"/>
            <a:ext cx="266191" cy="199644"/>
          </a:xfrm>
          <a:prstGeom prst="rect">
            <a:avLst/>
          </a:prstGeom>
          <a:blipFill>
            <a:blip r:embed="rId9" cstate="print"/>
            <a:stretch>
              <a:fillRect/>
            </a:stretch>
          </a:blipFill>
        </p:spPr>
        <p:txBody>
          <a:bodyPr wrap="square" lIns="0" tIns="0" rIns="0" bIns="0" rtlCol="0"/>
          <a:lstStyle/>
          <a:p>
            <a:endParaRPr/>
          </a:p>
        </p:txBody>
      </p:sp>
      <p:sp>
        <p:nvSpPr>
          <p:cNvPr id="51" name="object 51"/>
          <p:cNvSpPr/>
          <p:nvPr/>
        </p:nvSpPr>
        <p:spPr>
          <a:xfrm>
            <a:off x="5970017" y="4007357"/>
            <a:ext cx="266191" cy="199644"/>
          </a:xfrm>
          <a:prstGeom prst="rect">
            <a:avLst/>
          </a:prstGeom>
          <a:blipFill>
            <a:blip r:embed="rId9" cstate="print"/>
            <a:stretch>
              <a:fillRect/>
            </a:stretch>
          </a:blipFill>
        </p:spPr>
        <p:txBody>
          <a:bodyPr wrap="square" lIns="0" tIns="0" rIns="0" bIns="0" rtlCol="0"/>
          <a:lstStyle/>
          <a:p>
            <a:endParaRPr/>
          </a:p>
        </p:txBody>
      </p:sp>
      <p:sp>
        <p:nvSpPr>
          <p:cNvPr id="52" name="object 52"/>
          <p:cNvSpPr/>
          <p:nvPr/>
        </p:nvSpPr>
        <p:spPr>
          <a:xfrm>
            <a:off x="5094225" y="4516375"/>
            <a:ext cx="266700" cy="201295"/>
          </a:xfrm>
          <a:custGeom>
            <a:avLst/>
            <a:gdLst/>
            <a:ahLst/>
            <a:cxnLst/>
            <a:rect l="l" t="t" r="r" b="b"/>
            <a:pathLst>
              <a:path w="200025" h="201295">
                <a:moveTo>
                  <a:pt x="99822" y="0"/>
                </a:moveTo>
                <a:lnTo>
                  <a:pt x="60971" y="7911"/>
                </a:lnTo>
                <a:lnTo>
                  <a:pt x="29241" y="29479"/>
                </a:lnTo>
                <a:lnTo>
                  <a:pt x="7846" y="61454"/>
                </a:lnTo>
                <a:lnTo>
                  <a:pt x="0" y="100584"/>
                </a:lnTo>
                <a:lnTo>
                  <a:pt x="7846" y="139713"/>
                </a:lnTo>
                <a:lnTo>
                  <a:pt x="29241" y="171688"/>
                </a:lnTo>
                <a:lnTo>
                  <a:pt x="60971" y="193256"/>
                </a:lnTo>
                <a:lnTo>
                  <a:pt x="99822" y="201167"/>
                </a:lnTo>
                <a:lnTo>
                  <a:pt x="138672" y="193256"/>
                </a:lnTo>
                <a:lnTo>
                  <a:pt x="170402" y="171688"/>
                </a:lnTo>
                <a:lnTo>
                  <a:pt x="191797" y="139713"/>
                </a:lnTo>
                <a:lnTo>
                  <a:pt x="199644" y="100584"/>
                </a:lnTo>
                <a:lnTo>
                  <a:pt x="191797" y="61454"/>
                </a:lnTo>
                <a:lnTo>
                  <a:pt x="170402" y="29479"/>
                </a:lnTo>
                <a:lnTo>
                  <a:pt x="138672" y="7911"/>
                </a:lnTo>
                <a:lnTo>
                  <a:pt x="99822" y="0"/>
                </a:lnTo>
                <a:close/>
              </a:path>
            </a:pathLst>
          </a:custGeom>
          <a:solidFill>
            <a:srgbClr val="84ADAC"/>
          </a:solidFill>
        </p:spPr>
        <p:txBody>
          <a:bodyPr wrap="square" lIns="0" tIns="0" rIns="0" bIns="0" rtlCol="0"/>
          <a:lstStyle/>
          <a:p>
            <a:endParaRPr/>
          </a:p>
        </p:txBody>
      </p:sp>
      <p:sp>
        <p:nvSpPr>
          <p:cNvPr id="53" name="object 53"/>
          <p:cNvSpPr/>
          <p:nvPr/>
        </p:nvSpPr>
        <p:spPr>
          <a:xfrm>
            <a:off x="6431281" y="3353561"/>
            <a:ext cx="266191" cy="199644"/>
          </a:xfrm>
          <a:prstGeom prst="rect">
            <a:avLst/>
          </a:prstGeom>
          <a:blipFill>
            <a:blip r:embed="rId9" cstate="print"/>
            <a:stretch>
              <a:fillRect/>
            </a:stretch>
          </a:blipFill>
        </p:spPr>
        <p:txBody>
          <a:bodyPr wrap="square" lIns="0" tIns="0" rIns="0" bIns="0" rtlCol="0"/>
          <a:lstStyle/>
          <a:p>
            <a:endParaRPr/>
          </a:p>
        </p:txBody>
      </p:sp>
      <p:sp>
        <p:nvSpPr>
          <p:cNvPr id="54" name="object 54"/>
          <p:cNvSpPr/>
          <p:nvPr/>
        </p:nvSpPr>
        <p:spPr>
          <a:xfrm>
            <a:off x="6030978" y="3013710"/>
            <a:ext cx="266191" cy="199644"/>
          </a:xfrm>
          <a:prstGeom prst="rect">
            <a:avLst/>
          </a:prstGeom>
          <a:blipFill>
            <a:blip r:embed="rId9" cstate="print"/>
            <a:stretch>
              <a:fillRect/>
            </a:stretch>
          </a:blipFill>
        </p:spPr>
        <p:txBody>
          <a:bodyPr wrap="square" lIns="0" tIns="0" rIns="0" bIns="0" rtlCol="0"/>
          <a:lstStyle/>
          <a:p>
            <a:endParaRPr/>
          </a:p>
        </p:txBody>
      </p:sp>
      <p:sp>
        <p:nvSpPr>
          <p:cNvPr id="55" name="object 55"/>
          <p:cNvSpPr/>
          <p:nvPr/>
        </p:nvSpPr>
        <p:spPr>
          <a:xfrm>
            <a:off x="8885936" y="4525517"/>
            <a:ext cx="266192" cy="201168"/>
          </a:xfrm>
          <a:prstGeom prst="rect">
            <a:avLst/>
          </a:prstGeom>
          <a:blipFill>
            <a:blip r:embed="rId12" cstate="print"/>
            <a:stretch>
              <a:fillRect/>
            </a:stretch>
          </a:blipFill>
        </p:spPr>
        <p:txBody>
          <a:bodyPr wrap="square" lIns="0" tIns="0" rIns="0" bIns="0" rtlCol="0"/>
          <a:lstStyle/>
          <a:p>
            <a:endParaRPr/>
          </a:p>
        </p:txBody>
      </p:sp>
      <p:sp>
        <p:nvSpPr>
          <p:cNvPr id="56" name="object 56"/>
          <p:cNvSpPr/>
          <p:nvPr/>
        </p:nvSpPr>
        <p:spPr>
          <a:xfrm>
            <a:off x="8436863" y="4174997"/>
            <a:ext cx="266192" cy="199644"/>
          </a:xfrm>
          <a:prstGeom prst="rect">
            <a:avLst/>
          </a:prstGeom>
          <a:blipFill>
            <a:blip r:embed="rId9" cstate="print"/>
            <a:stretch>
              <a:fillRect/>
            </a:stretch>
          </a:blipFill>
        </p:spPr>
        <p:txBody>
          <a:bodyPr wrap="square" lIns="0" tIns="0" rIns="0" bIns="0" rtlCol="0"/>
          <a:lstStyle/>
          <a:p>
            <a:endParaRPr/>
          </a:p>
        </p:txBody>
      </p:sp>
      <p:sp>
        <p:nvSpPr>
          <p:cNvPr id="57" name="object 57"/>
          <p:cNvSpPr/>
          <p:nvPr/>
        </p:nvSpPr>
        <p:spPr>
          <a:xfrm>
            <a:off x="9558527" y="4516373"/>
            <a:ext cx="266192" cy="199644"/>
          </a:xfrm>
          <a:prstGeom prst="rect">
            <a:avLst/>
          </a:prstGeom>
          <a:blipFill>
            <a:blip r:embed="rId9" cstate="print"/>
            <a:stretch>
              <a:fillRect/>
            </a:stretch>
          </a:blipFill>
        </p:spPr>
        <p:txBody>
          <a:bodyPr wrap="square" lIns="0" tIns="0" rIns="0" bIns="0" rtlCol="0"/>
          <a:lstStyle/>
          <a:p>
            <a:endParaRPr/>
          </a:p>
        </p:txBody>
      </p:sp>
      <p:sp>
        <p:nvSpPr>
          <p:cNvPr id="58" name="object 58"/>
          <p:cNvSpPr/>
          <p:nvPr/>
        </p:nvSpPr>
        <p:spPr>
          <a:xfrm>
            <a:off x="7134352" y="4011929"/>
            <a:ext cx="266192" cy="199644"/>
          </a:xfrm>
          <a:prstGeom prst="rect">
            <a:avLst/>
          </a:prstGeom>
          <a:blipFill>
            <a:blip r:embed="rId7" cstate="print"/>
            <a:stretch>
              <a:fillRect/>
            </a:stretch>
          </a:blipFill>
        </p:spPr>
        <p:txBody>
          <a:bodyPr wrap="square" lIns="0" tIns="0" rIns="0" bIns="0" rtlCol="0"/>
          <a:lstStyle/>
          <a:p>
            <a:endParaRPr/>
          </a:p>
        </p:txBody>
      </p:sp>
      <p:sp>
        <p:nvSpPr>
          <p:cNvPr id="61" name="标题 60">
            <a:extLst>
              <a:ext uri="{FF2B5EF4-FFF2-40B4-BE49-F238E27FC236}">
                <a16:creationId xmlns:a16="http://schemas.microsoft.com/office/drawing/2014/main" xmlns="" id="{003B6181-62FD-4A63-BC7F-666A44EB3D0B}"/>
              </a:ext>
            </a:extLst>
          </p:cNvPr>
          <p:cNvSpPr>
            <a:spLocks noGrp="1"/>
          </p:cNvSpPr>
          <p:nvPr>
            <p:ph type="title"/>
          </p:nvPr>
        </p:nvSpPr>
        <p:spPr/>
        <p:txBody>
          <a:bodyPr/>
          <a:lstStyle/>
          <a:p>
            <a:r>
              <a:rPr lang="en-US" altLang="zh-CN" dirty="0"/>
              <a:t>K</a:t>
            </a:r>
            <a:r>
              <a:rPr lang="zh-CN" altLang="en-US" dirty="0"/>
              <a:t>近邻（</a:t>
            </a:r>
            <a:r>
              <a:rPr lang="en-US" altLang="zh-CN" dirty="0"/>
              <a:t>KNN</a:t>
            </a:r>
            <a:r>
              <a:rPr lang="zh-CN" altLang="en-US" dirty="0"/>
              <a:t>）分类</a:t>
            </a:r>
          </a:p>
        </p:txBody>
      </p:sp>
      <p:sp>
        <p:nvSpPr>
          <p:cNvPr id="59" name="文本框 3">
            <a:extLst>
              <a:ext uri="{FF2B5EF4-FFF2-40B4-BE49-F238E27FC236}">
                <a16:creationId xmlns:a16="http://schemas.microsoft.com/office/drawing/2014/main" xmlns="" id="{8C06421D-31C2-411A-8FAF-E4718F09917E}"/>
              </a:ext>
            </a:extLst>
          </p:cNvPr>
          <p:cNvSpPr txBox="1"/>
          <p:nvPr/>
        </p:nvSpPr>
        <p:spPr>
          <a:xfrm>
            <a:off x="684395" y="966604"/>
            <a:ext cx="9445372" cy="646331"/>
          </a:xfrm>
          <a:prstGeom prst="rect">
            <a:avLst/>
          </a:prstGeom>
          <a:noFill/>
        </p:spPr>
        <p:txBody>
          <a:bodyPr wrap="square" rtlCol="0">
            <a:spAutoFit/>
          </a:bodyPr>
          <a:lstStyle/>
          <a:p>
            <a:r>
              <a:rPr lang="en-US" altLang="zh-CN" dirty="0"/>
              <a:t>k-</a:t>
            </a:r>
            <a:r>
              <a:rPr lang="zh-CN" altLang="zh-CN" dirty="0"/>
              <a:t>近邻算法</a:t>
            </a:r>
            <a:r>
              <a:rPr lang="en-US" altLang="zh-CN" dirty="0"/>
              <a:t>(k-</a:t>
            </a:r>
            <a:r>
              <a:rPr lang="en-US" altLang="zh-CN" dirty="0" err="1"/>
              <a:t>NearestNeighbor</a:t>
            </a:r>
            <a:r>
              <a:rPr lang="zh-CN" altLang="zh-CN" dirty="0"/>
              <a:t>，</a:t>
            </a:r>
            <a:r>
              <a:rPr lang="en-US" altLang="zh-CN" dirty="0" err="1"/>
              <a:t>kNN</a:t>
            </a:r>
            <a:r>
              <a:rPr lang="en-US" altLang="zh-CN" dirty="0"/>
              <a:t>)</a:t>
            </a:r>
            <a:r>
              <a:rPr lang="zh-CN" altLang="zh-CN" dirty="0"/>
              <a:t>，顾名思义，即由某样本</a:t>
            </a:r>
            <a:r>
              <a:rPr lang="en-US" altLang="zh-CN" dirty="0"/>
              <a:t>k</a:t>
            </a:r>
            <a:r>
              <a:rPr lang="zh-CN" altLang="zh-CN" dirty="0"/>
              <a:t>个邻居的类别来推断出该样本的类别。</a:t>
            </a:r>
            <a:endParaRPr lang="zh-CN" altLang="en-US" dirty="0"/>
          </a:p>
        </p:txBody>
      </p:sp>
      <p:sp>
        <p:nvSpPr>
          <p:cNvPr id="60" name="文本框 5">
            <a:extLst>
              <a:ext uri="{FF2B5EF4-FFF2-40B4-BE49-F238E27FC236}">
                <a16:creationId xmlns:a16="http://schemas.microsoft.com/office/drawing/2014/main" xmlns="" id="{E5FADC51-1503-44AB-A570-9EF22FA7C219}"/>
              </a:ext>
            </a:extLst>
          </p:cNvPr>
          <p:cNvSpPr txBox="1"/>
          <p:nvPr/>
        </p:nvSpPr>
        <p:spPr>
          <a:xfrm>
            <a:off x="303272" y="3733943"/>
            <a:ext cx="3042094" cy="1477328"/>
          </a:xfrm>
          <a:prstGeom prst="rect">
            <a:avLst/>
          </a:prstGeom>
          <a:noFill/>
        </p:spPr>
        <p:txBody>
          <a:bodyPr wrap="square" rtlCol="0">
            <a:spAutoFit/>
          </a:bodyPr>
          <a:lstStyle/>
          <a:p>
            <a:r>
              <a:rPr lang="zh-CN" altLang="en-US" dirty="0"/>
              <a:t>给定测试样本，基于特定的某种距离度量方式找到与训练集中最接近的</a:t>
            </a:r>
            <a:r>
              <a:rPr lang="en-US" altLang="zh-CN" dirty="0"/>
              <a:t>k</a:t>
            </a:r>
            <a:r>
              <a:rPr lang="zh-CN" altLang="en-US" dirty="0"/>
              <a:t>个样本，然后基于这</a:t>
            </a:r>
            <a:r>
              <a:rPr lang="en-US" altLang="zh-CN" dirty="0"/>
              <a:t>k</a:t>
            </a:r>
            <a:r>
              <a:rPr lang="zh-CN" altLang="en-US" dirty="0"/>
              <a:t>个样本的类别进行预测。</a:t>
            </a:r>
          </a:p>
        </p:txBody>
      </p:sp>
    </p:spTree>
    <p:extLst>
      <p:ext uri="{BB962C8B-B14F-4D97-AF65-F5344CB8AC3E}">
        <p14:creationId xmlns:p14="http://schemas.microsoft.com/office/powerpoint/2010/main" val="2737236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411135" y="4850231"/>
            <a:ext cx="175260" cy="228268"/>
          </a:xfrm>
          <a:prstGeom prst="rect">
            <a:avLst/>
          </a:prstGeom>
        </p:spPr>
        <p:txBody>
          <a:bodyPr vert="horz" wrap="square" lIns="0" tIns="12700" rIns="0" bIns="0" rtlCol="0">
            <a:spAutoFit/>
          </a:bodyPr>
          <a:lstStyle/>
          <a:p>
            <a:pPr marL="12700">
              <a:spcBef>
                <a:spcPts val="100"/>
              </a:spcBef>
            </a:pPr>
            <a:r>
              <a:rPr sz="1400" spc="55" dirty="0">
                <a:solidFill>
                  <a:srgbClr val="344B5E"/>
                </a:solidFill>
                <a:latin typeface="Arial"/>
                <a:cs typeface="Arial"/>
              </a:rPr>
              <a:t>0</a:t>
            </a:r>
            <a:endParaRPr sz="1400">
              <a:latin typeface="Arial"/>
              <a:cs typeface="Arial"/>
            </a:endParaRPr>
          </a:p>
        </p:txBody>
      </p:sp>
      <p:sp>
        <p:nvSpPr>
          <p:cNvPr id="4" name="object 4"/>
          <p:cNvSpPr txBox="1"/>
          <p:nvPr/>
        </p:nvSpPr>
        <p:spPr>
          <a:xfrm>
            <a:off x="4060952" y="1913460"/>
            <a:ext cx="298027" cy="228909"/>
          </a:xfrm>
          <a:prstGeom prst="rect">
            <a:avLst/>
          </a:prstGeom>
        </p:spPr>
        <p:txBody>
          <a:bodyPr vert="horz" wrap="square" lIns="0" tIns="13335" rIns="0" bIns="0" rtlCol="0">
            <a:spAutoFit/>
          </a:bodyPr>
          <a:lstStyle/>
          <a:p>
            <a:pPr marL="12700">
              <a:spcBef>
                <a:spcPts val="105"/>
              </a:spcBef>
            </a:pPr>
            <a:r>
              <a:rPr sz="1400" spc="-5" dirty="0">
                <a:solidFill>
                  <a:srgbClr val="344B5E"/>
                </a:solidFill>
                <a:latin typeface="Arial"/>
                <a:cs typeface="Arial"/>
              </a:rPr>
              <a:t>60</a:t>
            </a:r>
            <a:endParaRPr sz="1400">
              <a:latin typeface="Arial"/>
              <a:cs typeface="Arial"/>
            </a:endParaRPr>
          </a:p>
        </p:txBody>
      </p:sp>
      <p:sp>
        <p:nvSpPr>
          <p:cNvPr id="5" name="object 5"/>
          <p:cNvSpPr txBox="1"/>
          <p:nvPr/>
        </p:nvSpPr>
        <p:spPr>
          <a:xfrm>
            <a:off x="3308266" y="2950720"/>
            <a:ext cx="1050713" cy="493395"/>
          </a:xfrm>
          <a:prstGeom prst="rect">
            <a:avLst/>
          </a:prstGeom>
        </p:spPr>
        <p:txBody>
          <a:bodyPr vert="horz" wrap="square" lIns="0" tIns="12700" rIns="0" bIns="0" rtlCol="0">
            <a:spAutoFit/>
          </a:bodyPr>
          <a:lstStyle/>
          <a:p>
            <a:pPr marR="5080" algn="r">
              <a:spcBef>
                <a:spcPts val="100"/>
              </a:spcBef>
            </a:pPr>
            <a:r>
              <a:rPr sz="1400" spc="-5" dirty="0">
                <a:solidFill>
                  <a:srgbClr val="344B5E"/>
                </a:solidFill>
                <a:latin typeface="Arial"/>
                <a:cs typeface="Arial"/>
              </a:rPr>
              <a:t>40</a:t>
            </a:r>
            <a:endParaRPr sz="1400">
              <a:latin typeface="Arial"/>
              <a:cs typeface="Arial"/>
            </a:endParaRPr>
          </a:p>
          <a:p>
            <a:pPr marL="12700">
              <a:spcBef>
                <a:spcPts val="80"/>
              </a:spcBef>
            </a:pPr>
            <a:r>
              <a:rPr sz="1600" b="1" spc="-20" dirty="0">
                <a:solidFill>
                  <a:srgbClr val="344B5E"/>
                </a:solidFill>
                <a:latin typeface="Arial"/>
                <a:cs typeface="Arial"/>
              </a:rPr>
              <a:t>Age</a:t>
            </a:r>
            <a:endParaRPr sz="1600">
              <a:latin typeface="Arial"/>
              <a:cs typeface="Arial"/>
            </a:endParaRPr>
          </a:p>
        </p:txBody>
      </p:sp>
      <p:sp>
        <p:nvSpPr>
          <p:cNvPr id="6" name="object 6"/>
          <p:cNvSpPr txBox="1"/>
          <p:nvPr/>
        </p:nvSpPr>
        <p:spPr>
          <a:xfrm>
            <a:off x="4042156" y="3986989"/>
            <a:ext cx="318347" cy="228909"/>
          </a:xfrm>
          <a:prstGeom prst="rect">
            <a:avLst/>
          </a:prstGeom>
        </p:spPr>
        <p:txBody>
          <a:bodyPr vert="horz" wrap="square" lIns="0" tIns="13335" rIns="0" bIns="0" rtlCol="0">
            <a:spAutoFit/>
          </a:bodyPr>
          <a:lstStyle/>
          <a:p>
            <a:pPr marL="12700">
              <a:spcBef>
                <a:spcPts val="105"/>
              </a:spcBef>
            </a:pPr>
            <a:r>
              <a:rPr sz="1400" spc="55" dirty="0">
                <a:solidFill>
                  <a:srgbClr val="344B5E"/>
                </a:solidFill>
                <a:latin typeface="Arial"/>
                <a:cs typeface="Arial"/>
              </a:rPr>
              <a:t>20</a:t>
            </a:r>
            <a:endParaRPr sz="1400">
              <a:latin typeface="Arial"/>
              <a:cs typeface="Arial"/>
            </a:endParaRPr>
          </a:p>
        </p:txBody>
      </p:sp>
      <p:sp>
        <p:nvSpPr>
          <p:cNvPr id="7" name="object 7"/>
          <p:cNvSpPr txBox="1"/>
          <p:nvPr/>
        </p:nvSpPr>
        <p:spPr>
          <a:xfrm>
            <a:off x="5797806" y="4798483"/>
            <a:ext cx="3589020" cy="593725"/>
          </a:xfrm>
          <a:prstGeom prst="rect">
            <a:avLst/>
          </a:prstGeom>
        </p:spPr>
        <p:txBody>
          <a:bodyPr vert="horz" wrap="square" lIns="0" tIns="64769" rIns="0" bIns="0" rtlCol="0">
            <a:spAutoFit/>
          </a:bodyPr>
          <a:lstStyle/>
          <a:p>
            <a:pPr marL="668655">
              <a:spcBef>
                <a:spcPts val="509"/>
              </a:spcBef>
              <a:tabLst>
                <a:tab pos="2465070" algn="l"/>
              </a:tabLst>
            </a:pPr>
            <a:r>
              <a:rPr sz="1400" spc="60" dirty="0">
                <a:solidFill>
                  <a:srgbClr val="344B5E"/>
                </a:solidFill>
                <a:latin typeface="Arial"/>
                <a:cs typeface="Arial"/>
              </a:rPr>
              <a:t>1</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20</a:t>
            </a:r>
            <a:endParaRPr sz="1400">
              <a:latin typeface="Arial"/>
              <a:cs typeface="Arial"/>
            </a:endParaRPr>
          </a:p>
          <a:p>
            <a:pPr marL="12700">
              <a:spcBef>
                <a:spcPts val="459"/>
              </a:spcBef>
            </a:pPr>
            <a:r>
              <a:rPr sz="1600" b="1" spc="20" dirty="0">
                <a:solidFill>
                  <a:srgbClr val="344B5E"/>
                </a:solidFill>
                <a:latin typeface="Trebuchet MS"/>
                <a:cs typeface="Trebuchet MS"/>
              </a:rPr>
              <a:t>Number</a:t>
            </a:r>
            <a:r>
              <a:rPr sz="1600" b="1" spc="-145" dirty="0">
                <a:solidFill>
                  <a:srgbClr val="344B5E"/>
                </a:solidFill>
                <a:latin typeface="Trebuchet MS"/>
                <a:cs typeface="Trebuchet MS"/>
              </a:rPr>
              <a:t> </a:t>
            </a:r>
            <a:r>
              <a:rPr sz="1600" b="1" spc="15" dirty="0">
                <a:solidFill>
                  <a:srgbClr val="344B5E"/>
                </a:solidFill>
                <a:latin typeface="Trebuchet MS"/>
                <a:cs typeface="Trebuchet MS"/>
              </a:rPr>
              <a:t>of</a:t>
            </a:r>
            <a:r>
              <a:rPr sz="1600" b="1" spc="-135" dirty="0">
                <a:solidFill>
                  <a:srgbClr val="344B5E"/>
                </a:solidFill>
                <a:latin typeface="Trebuchet MS"/>
                <a:cs typeface="Trebuchet MS"/>
              </a:rPr>
              <a:t> </a:t>
            </a:r>
            <a:r>
              <a:rPr sz="1600" b="1" spc="25" dirty="0">
                <a:solidFill>
                  <a:srgbClr val="344B5E"/>
                </a:solidFill>
                <a:latin typeface="Trebuchet MS"/>
                <a:cs typeface="Trebuchet MS"/>
              </a:rPr>
              <a:t>Malignant</a:t>
            </a:r>
            <a:r>
              <a:rPr sz="1600" b="1" spc="-135" dirty="0">
                <a:solidFill>
                  <a:srgbClr val="344B5E"/>
                </a:solidFill>
                <a:latin typeface="Trebuchet MS"/>
                <a:cs typeface="Trebuchet MS"/>
              </a:rPr>
              <a:t> </a:t>
            </a:r>
            <a:r>
              <a:rPr sz="1600" b="1" spc="50" dirty="0">
                <a:solidFill>
                  <a:srgbClr val="344B5E"/>
                </a:solidFill>
                <a:latin typeface="Trebuchet MS"/>
                <a:cs typeface="Trebuchet MS"/>
              </a:rPr>
              <a:t>Nodes</a:t>
            </a:r>
            <a:endParaRPr sz="1600">
              <a:latin typeface="Trebuchet MS"/>
              <a:cs typeface="Trebuchet MS"/>
            </a:endParaRPr>
          </a:p>
        </p:txBody>
      </p:sp>
      <p:sp>
        <p:nvSpPr>
          <p:cNvPr id="8" name="object 8"/>
          <p:cNvSpPr/>
          <p:nvPr/>
        </p:nvSpPr>
        <p:spPr>
          <a:xfrm>
            <a:off x="4402328" y="1789177"/>
            <a:ext cx="101600" cy="3030855"/>
          </a:xfrm>
          <a:custGeom>
            <a:avLst/>
            <a:gdLst/>
            <a:ahLst/>
            <a:cxnLst/>
            <a:rect l="l" t="t" r="r" b="b"/>
            <a:pathLst>
              <a:path w="76200" h="3030854">
                <a:moveTo>
                  <a:pt x="48005" y="63500"/>
                </a:moveTo>
                <a:lnTo>
                  <a:pt x="28193" y="63500"/>
                </a:lnTo>
                <a:lnTo>
                  <a:pt x="28193" y="3030397"/>
                </a:lnTo>
                <a:lnTo>
                  <a:pt x="48005" y="3030397"/>
                </a:lnTo>
                <a:lnTo>
                  <a:pt x="48005" y="63500"/>
                </a:lnTo>
                <a:close/>
              </a:path>
              <a:path w="76200" h="3030854">
                <a:moveTo>
                  <a:pt x="38100" y="0"/>
                </a:moveTo>
                <a:lnTo>
                  <a:pt x="0" y="76200"/>
                </a:lnTo>
                <a:lnTo>
                  <a:pt x="28193" y="76200"/>
                </a:lnTo>
                <a:lnTo>
                  <a:pt x="28193" y="63500"/>
                </a:lnTo>
                <a:lnTo>
                  <a:pt x="69850" y="63500"/>
                </a:lnTo>
                <a:lnTo>
                  <a:pt x="38100" y="0"/>
                </a:lnTo>
                <a:close/>
              </a:path>
              <a:path w="76200" h="3030854">
                <a:moveTo>
                  <a:pt x="69850" y="63500"/>
                </a:moveTo>
                <a:lnTo>
                  <a:pt x="48005" y="63500"/>
                </a:lnTo>
                <a:lnTo>
                  <a:pt x="48005" y="76200"/>
                </a:lnTo>
                <a:lnTo>
                  <a:pt x="76200" y="76200"/>
                </a:lnTo>
                <a:lnTo>
                  <a:pt x="69850" y="63500"/>
                </a:lnTo>
                <a:close/>
              </a:path>
            </a:pathLst>
          </a:custGeom>
          <a:solidFill>
            <a:srgbClr val="344B5E"/>
          </a:solidFill>
        </p:spPr>
        <p:txBody>
          <a:bodyPr wrap="square" lIns="0" tIns="0" rIns="0" bIns="0" rtlCol="0"/>
          <a:lstStyle/>
          <a:p>
            <a:endParaRPr/>
          </a:p>
        </p:txBody>
      </p:sp>
      <p:sp>
        <p:nvSpPr>
          <p:cNvPr id="9" name="object 9"/>
          <p:cNvSpPr/>
          <p:nvPr/>
        </p:nvSpPr>
        <p:spPr>
          <a:xfrm>
            <a:off x="4442968" y="4759718"/>
            <a:ext cx="6055360" cy="76200"/>
          </a:xfrm>
          <a:custGeom>
            <a:avLst/>
            <a:gdLst/>
            <a:ahLst/>
            <a:cxnLst/>
            <a:rect l="l" t="t" r="r" b="b"/>
            <a:pathLst>
              <a:path w="4541520" h="76200">
                <a:moveTo>
                  <a:pt x="4521430" y="28143"/>
                </a:moveTo>
                <a:lnTo>
                  <a:pt x="4477384" y="28143"/>
                </a:lnTo>
                <a:lnTo>
                  <a:pt x="4477512" y="47955"/>
                </a:lnTo>
                <a:lnTo>
                  <a:pt x="4464797" y="47999"/>
                </a:lnTo>
                <a:lnTo>
                  <a:pt x="4464939" y="76200"/>
                </a:lnTo>
                <a:lnTo>
                  <a:pt x="4541012" y="37833"/>
                </a:lnTo>
                <a:lnTo>
                  <a:pt x="4521430" y="28143"/>
                </a:lnTo>
                <a:close/>
              </a:path>
              <a:path w="4541520" h="76200">
                <a:moveTo>
                  <a:pt x="4464698" y="28187"/>
                </a:moveTo>
                <a:lnTo>
                  <a:pt x="0" y="43853"/>
                </a:lnTo>
                <a:lnTo>
                  <a:pt x="0" y="63665"/>
                </a:lnTo>
                <a:lnTo>
                  <a:pt x="4464797" y="47999"/>
                </a:lnTo>
                <a:lnTo>
                  <a:pt x="4464698" y="28187"/>
                </a:lnTo>
                <a:close/>
              </a:path>
              <a:path w="4541520" h="76200">
                <a:moveTo>
                  <a:pt x="4477384" y="28143"/>
                </a:moveTo>
                <a:lnTo>
                  <a:pt x="4464698" y="28187"/>
                </a:lnTo>
                <a:lnTo>
                  <a:pt x="4464797" y="47999"/>
                </a:lnTo>
                <a:lnTo>
                  <a:pt x="4477512" y="47955"/>
                </a:lnTo>
                <a:lnTo>
                  <a:pt x="4477384" y="28143"/>
                </a:lnTo>
                <a:close/>
              </a:path>
              <a:path w="4541520" h="76200">
                <a:moveTo>
                  <a:pt x="4464558" y="0"/>
                </a:moveTo>
                <a:lnTo>
                  <a:pt x="4464698" y="28187"/>
                </a:lnTo>
                <a:lnTo>
                  <a:pt x="4521430" y="28143"/>
                </a:lnTo>
                <a:lnTo>
                  <a:pt x="4464558" y="0"/>
                </a:lnTo>
                <a:close/>
              </a:path>
            </a:pathLst>
          </a:custGeom>
          <a:solidFill>
            <a:srgbClr val="344B5E"/>
          </a:solidFill>
        </p:spPr>
        <p:txBody>
          <a:bodyPr wrap="square" lIns="0" tIns="0" rIns="0" bIns="0" rtlCol="0"/>
          <a:lstStyle/>
          <a:p>
            <a:endParaRPr/>
          </a:p>
        </p:txBody>
      </p:sp>
      <p:sp>
        <p:nvSpPr>
          <p:cNvPr id="10" name="object 10"/>
          <p:cNvSpPr/>
          <p:nvPr/>
        </p:nvSpPr>
        <p:spPr>
          <a:xfrm>
            <a:off x="7134352" y="4011929"/>
            <a:ext cx="266192" cy="199644"/>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8282433" y="3443477"/>
            <a:ext cx="266191" cy="199644"/>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325362" y="3160014"/>
            <a:ext cx="266191" cy="19964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7183120" y="2800350"/>
            <a:ext cx="268224" cy="199644"/>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6908802" y="2405635"/>
            <a:ext cx="268223" cy="199643"/>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7636255" y="2036825"/>
            <a:ext cx="266192" cy="199644"/>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8044687" y="2315717"/>
            <a:ext cx="266192" cy="19964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8272271" y="2797301"/>
            <a:ext cx="266192" cy="19964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7829297" y="2908554"/>
            <a:ext cx="266191" cy="19964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8764015" y="2516887"/>
            <a:ext cx="266192" cy="199643"/>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8359649" y="1907288"/>
            <a:ext cx="266191" cy="199643"/>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9097263" y="2114550"/>
            <a:ext cx="266192" cy="199644"/>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10170159" y="2320289"/>
            <a:ext cx="266192" cy="199644"/>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9662159" y="2783585"/>
            <a:ext cx="266192" cy="199644"/>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9204959" y="3160014"/>
            <a:ext cx="266192" cy="199644"/>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9836911" y="3327654"/>
            <a:ext cx="266192" cy="199644"/>
          </a:xfrm>
          <a:prstGeom prst="rect">
            <a:avLst/>
          </a:prstGeom>
          <a:blipFill>
            <a:blip r:embed="rId3" cstate="print"/>
            <a:stretch>
              <a:fillRect/>
            </a:stretch>
          </a:blipFill>
        </p:spPr>
        <p:txBody>
          <a:bodyPr wrap="square" lIns="0" tIns="0" rIns="0" bIns="0" rtlCol="0"/>
          <a:lstStyle/>
          <a:p>
            <a:endParaRPr/>
          </a:p>
        </p:txBody>
      </p:sp>
      <p:sp>
        <p:nvSpPr>
          <p:cNvPr id="26" name="object 26"/>
          <p:cNvSpPr/>
          <p:nvPr/>
        </p:nvSpPr>
        <p:spPr>
          <a:xfrm>
            <a:off x="6455665" y="3726942"/>
            <a:ext cx="266191" cy="199644"/>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5970017" y="3449573"/>
            <a:ext cx="266191" cy="199644"/>
          </a:xfrm>
          <a:prstGeom prst="rect">
            <a:avLst/>
          </a:prstGeom>
          <a:blipFill>
            <a:blip r:embed="rId7" cstate="print"/>
            <a:stretch>
              <a:fillRect/>
            </a:stretch>
          </a:blipFill>
        </p:spPr>
        <p:txBody>
          <a:bodyPr wrap="square" lIns="0" tIns="0" rIns="0" bIns="0" rtlCol="0"/>
          <a:lstStyle/>
          <a:p>
            <a:endParaRPr/>
          </a:p>
        </p:txBody>
      </p:sp>
      <p:sp>
        <p:nvSpPr>
          <p:cNvPr id="28" name="object 28"/>
          <p:cNvSpPr/>
          <p:nvPr/>
        </p:nvSpPr>
        <p:spPr>
          <a:xfrm>
            <a:off x="6431281" y="3035045"/>
            <a:ext cx="266191" cy="199644"/>
          </a:xfrm>
          <a:prstGeom prst="rect">
            <a:avLst/>
          </a:prstGeom>
          <a:blipFill>
            <a:blip r:embed="rId7" cstate="print"/>
            <a:stretch>
              <a:fillRect/>
            </a:stretch>
          </a:blipFill>
        </p:spPr>
        <p:txBody>
          <a:bodyPr wrap="square" lIns="0" tIns="0" rIns="0" bIns="0" rtlCol="0"/>
          <a:lstStyle/>
          <a:p>
            <a:endParaRPr/>
          </a:p>
        </p:txBody>
      </p:sp>
      <p:sp>
        <p:nvSpPr>
          <p:cNvPr id="29" name="object 29"/>
          <p:cNvSpPr/>
          <p:nvPr/>
        </p:nvSpPr>
        <p:spPr>
          <a:xfrm>
            <a:off x="7307071" y="3601973"/>
            <a:ext cx="266192" cy="199644"/>
          </a:xfrm>
          <a:prstGeom prst="rect">
            <a:avLst/>
          </a:prstGeom>
          <a:blipFill>
            <a:blip r:embed="rId7" cstate="print"/>
            <a:stretch>
              <a:fillRect/>
            </a:stretch>
          </a:blipFill>
        </p:spPr>
        <p:txBody>
          <a:bodyPr wrap="square" lIns="0" tIns="0" rIns="0" bIns="0" rtlCol="0"/>
          <a:lstStyle/>
          <a:p>
            <a:endParaRPr/>
          </a:p>
        </p:txBody>
      </p:sp>
      <p:sp>
        <p:nvSpPr>
          <p:cNvPr id="30" name="object 30"/>
          <p:cNvSpPr/>
          <p:nvPr/>
        </p:nvSpPr>
        <p:spPr>
          <a:xfrm>
            <a:off x="7957314" y="3761994"/>
            <a:ext cx="266191" cy="199644"/>
          </a:xfrm>
          <a:prstGeom prst="rect">
            <a:avLst/>
          </a:prstGeom>
          <a:blipFill>
            <a:blip r:embed="rId7" cstate="print"/>
            <a:stretch>
              <a:fillRect/>
            </a:stretch>
          </a:blipFill>
        </p:spPr>
        <p:txBody>
          <a:bodyPr wrap="square" lIns="0" tIns="0" rIns="0" bIns="0" rtlCol="0"/>
          <a:lstStyle/>
          <a:p>
            <a:endParaRPr/>
          </a:p>
        </p:txBody>
      </p:sp>
      <p:sp>
        <p:nvSpPr>
          <p:cNvPr id="31" name="object 31"/>
          <p:cNvSpPr/>
          <p:nvPr/>
        </p:nvSpPr>
        <p:spPr>
          <a:xfrm>
            <a:off x="8709154" y="2993898"/>
            <a:ext cx="266191" cy="199644"/>
          </a:xfrm>
          <a:prstGeom prst="rect">
            <a:avLst/>
          </a:prstGeom>
          <a:blipFill>
            <a:blip r:embed="rId8" cstate="print"/>
            <a:stretch>
              <a:fillRect/>
            </a:stretch>
          </a:blipFill>
        </p:spPr>
        <p:txBody>
          <a:bodyPr wrap="square" lIns="0" tIns="0" rIns="0" bIns="0" rtlCol="0"/>
          <a:lstStyle/>
          <a:p>
            <a:endParaRPr/>
          </a:p>
        </p:txBody>
      </p:sp>
      <p:sp>
        <p:nvSpPr>
          <p:cNvPr id="32" name="object 32"/>
          <p:cNvSpPr/>
          <p:nvPr/>
        </p:nvSpPr>
        <p:spPr>
          <a:xfrm>
            <a:off x="7955281" y="4184141"/>
            <a:ext cx="266191" cy="199644"/>
          </a:xfrm>
          <a:prstGeom prst="rect">
            <a:avLst/>
          </a:prstGeom>
          <a:blipFill>
            <a:blip r:embed="rId6" cstate="print"/>
            <a:stretch>
              <a:fillRect/>
            </a:stretch>
          </a:blipFill>
        </p:spPr>
        <p:txBody>
          <a:bodyPr wrap="square" lIns="0" tIns="0" rIns="0" bIns="0" rtlCol="0"/>
          <a:lstStyle/>
          <a:p>
            <a:endParaRPr/>
          </a:p>
        </p:txBody>
      </p:sp>
      <p:sp>
        <p:nvSpPr>
          <p:cNvPr id="33" name="object 33"/>
          <p:cNvSpPr/>
          <p:nvPr/>
        </p:nvSpPr>
        <p:spPr>
          <a:xfrm>
            <a:off x="7487920" y="4542282"/>
            <a:ext cx="266192" cy="199644"/>
          </a:xfrm>
          <a:prstGeom prst="rect">
            <a:avLst/>
          </a:prstGeom>
          <a:blipFill>
            <a:blip r:embed="rId7" cstate="print"/>
            <a:stretch>
              <a:fillRect/>
            </a:stretch>
          </a:blipFill>
        </p:spPr>
        <p:txBody>
          <a:bodyPr wrap="square" lIns="0" tIns="0" rIns="0" bIns="0" rtlCol="0"/>
          <a:lstStyle/>
          <a:p>
            <a:endParaRPr/>
          </a:p>
        </p:txBody>
      </p:sp>
      <p:sp>
        <p:nvSpPr>
          <p:cNvPr id="34" name="object 34"/>
          <p:cNvSpPr/>
          <p:nvPr/>
        </p:nvSpPr>
        <p:spPr>
          <a:xfrm>
            <a:off x="8316978" y="4534661"/>
            <a:ext cx="268223" cy="199644"/>
          </a:xfrm>
          <a:prstGeom prst="rect">
            <a:avLst/>
          </a:prstGeom>
          <a:blipFill>
            <a:blip r:embed="rId9" cstate="print"/>
            <a:stretch>
              <a:fillRect/>
            </a:stretch>
          </a:blipFill>
        </p:spPr>
        <p:txBody>
          <a:bodyPr wrap="square" lIns="0" tIns="0" rIns="0" bIns="0" rtlCol="0"/>
          <a:lstStyle/>
          <a:p>
            <a:endParaRPr/>
          </a:p>
        </p:txBody>
      </p:sp>
      <p:sp>
        <p:nvSpPr>
          <p:cNvPr id="35" name="object 35"/>
          <p:cNvSpPr/>
          <p:nvPr/>
        </p:nvSpPr>
        <p:spPr>
          <a:xfrm>
            <a:off x="6640578" y="4274058"/>
            <a:ext cx="266191" cy="199644"/>
          </a:xfrm>
          <a:prstGeom prst="rect">
            <a:avLst/>
          </a:prstGeom>
          <a:blipFill>
            <a:blip r:embed="rId7" cstate="print"/>
            <a:stretch>
              <a:fillRect/>
            </a:stretch>
          </a:blipFill>
        </p:spPr>
        <p:txBody>
          <a:bodyPr wrap="square" lIns="0" tIns="0" rIns="0" bIns="0" rtlCol="0"/>
          <a:lstStyle/>
          <a:p>
            <a:endParaRPr/>
          </a:p>
        </p:txBody>
      </p:sp>
      <p:sp>
        <p:nvSpPr>
          <p:cNvPr id="36" name="object 36"/>
          <p:cNvSpPr/>
          <p:nvPr/>
        </p:nvSpPr>
        <p:spPr>
          <a:xfrm>
            <a:off x="6020817" y="4421885"/>
            <a:ext cx="266191" cy="199644"/>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5372609" y="4310636"/>
            <a:ext cx="266700" cy="200025"/>
          </a:xfrm>
          <a:custGeom>
            <a:avLst/>
            <a:gdLst/>
            <a:ahLst/>
            <a:cxnLst/>
            <a:rect l="l" t="t" r="r" b="b"/>
            <a:pathLst>
              <a:path w="200025" h="200025">
                <a:moveTo>
                  <a:pt x="99822" y="0"/>
                </a:moveTo>
                <a:lnTo>
                  <a:pt x="60971" y="7846"/>
                </a:lnTo>
                <a:lnTo>
                  <a:pt x="29241" y="29241"/>
                </a:lnTo>
                <a:lnTo>
                  <a:pt x="7846" y="60971"/>
                </a:lnTo>
                <a:lnTo>
                  <a:pt x="0" y="99822"/>
                </a:lnTo>
                <a:lnTo>
                  <a:pt x="7846" y="138672"/>
                </a:lnTo>
                <a:lnTo>
                  <a:pt x="29241" y="170402"/>
                </a:lnTo>
                <a:lnTo>
                  <a:pt x="60971" y="191797"/>
                </a:lnTo>
                <a:lnTo>
                  <a:pt x="99822" y="199644"/>
                </a:lnTo>
                <a:lnTo>
                  <a:pt x="138672" y="191797"/>
                </a:lnTo>
                <a:lnTo>
                  <a:pt x="170402" y="170402"/>
                </a:lnTo>
                <a:lnTo>
                  <a:pt x="191797" y="138672"/>
                </a:lnTo>
                <a:lnTo>
                  <a:pt x="199644" y="99822"/>
                </a:lnTo>
                <a:lnTo>
                  <a:pt x="191797" y="60971"/>
                </a:lnTo>
                <a:lnTo>
                  <a:pt x="170402" y="29241"/>
                </a:lnTo>
                <a:lnTo>
                  <a:pt x="138672" y="7846"/>
                </a:lnTo>
                <a:lnTo>
                  <a:pt x="99822" y="0"/>
                </a:lnTo>
                <a:close/>
              </a:path>
            </a:pathLst>
          </a:custGeom>
          <a:solidFill>
            <a:srgbClr val="84ADAC"/>
          </a:solidFill>
        </p:spPr>
        <p:txBody>
          <a:bodyPr wrap="square" lIns="0" tIns="0" rIns="0" bIns="0" rtlCol="0"/>
          <a:lstStyle/>
          <a:p>
            <a:endParaRPr/>
          </a:p>
        </p:txBody>
      </p:sp>
      <p:sp>
        <p:nvSpPr>
          <p:cNvPr id="38" name="object 38"/>
          <p:cNvSpPr/>
          <p:nvPr/>
        </p:nvSpPr>
        <p:spPr>
          <a:xfrm>
            <a:off x="4793487" y="4293870"/>
            <a:ext cx="268224" cy="199644"/>
          </a:xfrm>
          <a:prstGeom prst="rect">
            <a:avLst/>
          </a:prstGeom>
          <a:blipFill>
            <a:blip r:embed="rId9" cstate="print"/>
            <a:stretch>
              <a:fillRect/>
            </a:stretch>
          </a:blipFill>
        </p:spPr>
        <p:txBody>
          <a:bodyPr wrap="square" lIns="0" tIns="0" rIns="0" bIns="0" rtlCol="0"/>
          <a:lstStyle/>
          <a:p>
            <a:endParaRPr/>
          </a:p>
        </p:txBody>
      </p:sp>
      <p:sp>
        <p:nvSpPr>
          <p:cNvPr id="39" name="object 39"/>
          <p:cNvSpPr/>
          <p:nvPr/>
        </p:nvSpPr>
        <p:spPr>
          <a:xfrm>
            <a:off x="5573778" y="3833622"/>
            <a:ext cx="266191" cy="199644"/>
          </a:xfrm>
          <a:prstGeom prst="rect">
            <a:avLst/>
          </a:prstGeom>
          <a:blipFill>
            <a:blip r:embed="rId7" cstate="print"/>
            <a:stretch>
              <a:fillRect/>
            </a:stretch>
          </a:blipFill>
        </p:spPr>
        <p:txBody>
          <a:bodyPr wrap="square" lIns="0" tIns="0" rIns="0" bIns="0" rtlCol="0"/>
          <a:lstStyle/>
          <a:p>
            <a:endParaRPr/>
          </a:p>
        </p:txBody>
      </p:sp>
      <p:sp>
        <p:nvSpPr>
          <p:cNvPr id="40" name="object 40"/>
          <p:cNvSpPr/>
          <p:nvPr/>
        </p:nvSpPr>
        <p:spPr>
          <a:xfrm>
            <a:off x="5262881" y="3446526"/>
            <a:ext cx="266191" cy="199644"/>
          </a:xfrm>
          <a:prstGeom prst="rect">
            <a:avLst/>
          </a:prstGeom>
          <a:blipFill>
            <a:blip r:embed="rId7" cstate="print"/>
            <a:stretch>
              <a:fillRect/>
            </a:stretch>
          </a:blipFill>
        </p:spPr>
        <p:txBody>
          <a:bodyPr wrap="square" lIns="0" tIns="0" rIns="0" bIns="0" rtlCol="0"/>
          <a:lstStyle/>
          <a:p>
            <a:endParaRPr/>
          </a:p>
        </p:txBody>
      </p:sp>
      <p:sp>
        <p:nvSpPr>
          <p:cNvPr id="41" name="object 41"/>
          <p:cNvSpPr/>
          <p:nvPr/>
        </p:nvSpPr>
        <p:spPr>
          <a:xfrm>
            <a:off x="5693665" y="2775966"/>
            <a:ext cx="268223" cy="199644"/>
          </a:xfrm>
          <a:prstGeom prst="rect">
            <a:avLst/>
          </a:prstGeom>
          <a:blipFill>
            <a:blip r:embed="rId9" cstate="print"/>
            <a:stretch>
              <a:fillRect/>
            </a:stretch>
          </a:blipFill>
        </p:spPr>
        <p:txBody>
          <a:bodyPr wrap="square" lIns="0" tIns="0" rIns="0" bIns="0" rtlCol="0"/>
          <a:lstStyle/>
          <a:p>
            <a:endParaRPr/>
          </a:p>
        </p:txBody>
      </p:sp>
      <p:sp>
        <p:nvSpPr>
          <p:cNvPr id="42" name="object 42"/>
          <p:cNvSpPr/>
          <p:nvPr/>
        </p:nvSpPr>
        <p:spPr>
          <a:xfrm>
            <a:off x="4661407" y="3242310"/>
            <a:ext cx="266192" cy="199644"/>
          </a:xfrm>
          <a:prstGeom prst="rect">
            <a:avLst/>
          </a:prstGeom>
          <a:blipFill>
            <a:blip r:embed="rId7" cstate="print"/>
            <a:stretch>
              <a:fillRect/>
            </a:stretch>
          </a:blipFill>
        </p:spPr>
        <p:txBody>
          <a:bodyPr wrap="square" lIns="0" tIns="0" rIns="0" bIns="0" rtlCol="0"/>
          <a:lstStyle/>
          <a:p>
            <a:endParaRPr/>
          </a:p>
        </p:txBody>
      </p:sp>
      <p:sp>
        <p:nvSpPr>
          <p:cNvPr id="43" name="object 43"/>
          <p:cNvSpPr/>
          <p:nvPr/>
        </p:nvSpPr>
        <p:spPr>
          <a:xfrm>
            <a:off x="5128768" y="2394966"/>
            <a:ext cx="266192" cy="199644"/>
          </a:xfrm>
          <a:prstGeom prst="rect">
            <a:avLst/>
          </a:prstGeom>
          <a:blipFill>
            <a:blip r:embed="rId7" cstate="print"/>
            <a:stretch>
              <a:fillRect/>
            </a:stretch>
          </a:blipFill>
        </p:spPr>
        <p:txBody>
          <a:bodyPr wrap="square" lIns="0" tIns="0" rIns="0" bIns="0" rtlCol="0"/>
          <a:lstStyle/>
          <a:p>
            <a:endParaRPr/>
          </a:p>
        </p:txBody>
      </p:sp>
      <p:sp>
        <p:nvSpPr>
          <p:cNvPr id="44" name="object 44"/>
          <p:cNvSpPr/>
          <p:nvPr/>
        </p:nvSpPr>
        <p:spPr>
          <a:xfrm>
            <a:off x="4775200" y="2775966"/>
            <a:ext cx="266192" cy="199644"/>
          </a:xfrm>
          <a:prstGeom prst="rect">
            <a:avLst/>
          </a:prstGeom>
          <a:blipFill>
            <a:blip r:embed="rId7" cstate="print"/>
            <a:stretch>
              <a:fillRect/>
            </a:stretch>
          </a:blipFill>
        </p:spPr>
        <p:txBody>
          <a:bodyPr wrap="square" lIns="0" tIns="0" rIns="0" bIns="0" rtlCol="0"/>
          <a:lstStyle/>
          <a:p>
            <a:endParaRPr/>
          </a:p>
        </p:txBody>
      </p:sp>
      <p:sp>
        <p:nvSpPr>
          <p:cNvPr id="45" name="object 45"/>
          <p:cNvSpPr/>
          <p:nvPr/>
        </p:nvSpPr>
        <p:spPr>
          <a:xfrm>
            <a:off x="4712207" y="2120648"/>
            <a:ext cx="266192" cy="199643"/>
          </a:xfrm>
          <a:prstGeom prst="rect">
            <a:avLst/>
          </a:prstGeom>
          <a:blipFill>
            <a:blip r:embed="rId7" cstate="print"/>
            <a:stretch>
              <a:fillRect/>
            </a:stretch>
          </a:blipFill>
        </p:spPr>
        <p:txBody>
          <a:bodyPr wrap="square" lIns="0" tIns="0" rIns="0" bIns="0" rtlCol="0"/>
          <a:lstStyle/>
          <a:p>
            <a:endParaRPr/>
          </a:p>
        </p:txBody>
      </p:sp>
      <p:sp>
        <p:nvSpPr>
          <p:cNvPr id="46" name="object 46"/>
          <p:cNvSpPr/>
          <p:nvPr/>
        </p:nvSpPr>
        <p:spPr>
          <a:xfrm>
            <a:off x="5262881" y="2993898"/>
            <a:ext cx="266191" cy="199644"/>
          </a:xfrm>
          <a:prstGeom prst="rect">
            <a:avLst/>
          </a:prstGeom>
          <a:blipFill>
            <a:blip r:embed="rId7" cstate="print"/>
            <a:stretch>
              <a:fillRect/>
            </a:stretch>
          </a:blipFill>
        </p:spPr>
        <p:txBody>
          <a:bodyPr wrap="square" lIns="0" tIns="0" rIns="0" bIns="0" rtlCol="0"/>
          <a:lstStyle/>
          <a:p>
            <a:endParaRPr/>
          </a:p>
        </p:txBody>
      </p:sp>
      <p:sp>
        <p:nvSpPr>
          <p:cNvPr id="47" name="object 47"/>
          <p:cNvSpPr/>
          <p:nvPr/>
        </p:nvSpPr>
        <p:spPr>
          <a:xfrm>
            <a:off x="4748784" y="3761994"/>
            <a:ext cx="266192" cy="199644"/>
          </a:xfrm>
          <a:prstGeom prst="rect">
            <a:avLst/>
          </a:prstGeom>
          <a:blipFill>
            <a:blip r:embed="rId7" cstate="print"/>
            <a:stretch>
              <a:fillRect/>
            </a:stretch>
          </a:blipFill>
        </p:spPr>
        <p:txBody>
          <a:bodyPr wrap="square" lIns="0" tIns="0" rIns="0" bIns="0" rtlCol="0"/>
          <a:lstStyle/>
          <a:p>
            <a:endParaRPr/>
          </a:p>
        </p:txBody>
      </p:sp>
      <p:sp>
        <p:nvSpPr>
          <p:cNvPr id="48" name="object 48"/>
          <p:cNvSpPr/>
          <p:nvPr/>
        </p:nvSpPr>
        <p:spPr>
          <a:xfrm>
            <a:off x="5161281" y="4016501"/>
            <a:ext cx="266191" cy="199644"/>
          </a:xfrm>
          <a:prstGeom prst="rect">
            <a:avLst/>
          </a:prstGeom>
          <a:blipFill>
            <a:blip r:embed="rId7" cstate="print"/>
            <a:stretch>
              <a:fillRect/>
            </a:stretch>
          </a:blipFill>
        </p:spPr>
        <p:txBody>
          <a:bodyPr wrap="square" lIns="0" tIns="0" rIns="0" bIns="0" rtlCol="0"/>
          <a:lstStyle/>
          <a:p>
            <a:endParaRPr/>
          </a:p>
        </p:txBody>
      </p:sp>
      <p:sp>
        <p:nvSpPr>
          <p:cNvPr id="49" name="object 49"/>
          <p:cNvSpPr/>
          <p:nvPr/>
        </p:nvSpPr>
        <p:spPr>
          <a:xfrm>
            <a:off x="5573778" y="2366012"/>
            <a:ext cx="266191" cy="199643"/>
          </a:xfrm>
          <a:prstGeom prst="rect">
            <a:avLst/>
          </a:prstGeom>
          <a:blipFill>
            <a:blip r:embed="rId7" cstate="print"/>
            <a:stretch>
              <a:fillRect/>
            </a:stretch>
          </a:blipFill>
        </p:spPr>
        <p:txBody>
          <a:bodyPr wrap="square" lIns="0" tIns="0" rIns="0" bIns="0" rtlCol="0"/>
          <a:lstStyle/>
          <a:p>
            <a:endParaRPr/>
          </a:p>
        </p:txBody>
      </p:sp>
      <p:sp>
        <p:nvSpPr>
          <p:cNvPr id="50" name="object 50"/>
          <p:cNvSpPr/>
          <p:nvPr/>
        </p:nvSpPr>
        <p:spPr>
          <a:xfrm>
            <a:off x="5669281" y="3158489"/>
            <a:ext cx="266191" cy="199644"/>
          </a:xfrm>
          <a:prstGeom prst="rect">
            <a:avLst/>
          </a:prstGeom>
          <a:blipFill>
            <a:blip r:embed="rId7" cstate="print"/>
            <a:stretch>
              <a:fillRect/>
            </a:stretch>
          </a:blipFill>
        </p:spPr>
        <p:txBody>
          <a:bodyPr wrap="square" lIns="0" tIns="0" rIns="0" bIns="0" rtlCol="0"/>
          <a:lstStyle/>
          <a:p>
            <a:endParaRPr/>
          </a:p>
        </p:txBody>
      </p:sp>
      <p:sp>
        <p:nvSpPr>
          <p:cNvPr id="51" name="object 51"/>
          <p:cNvSpPr/>
          <p:nvPr/>
        </p:nvSpPr>
        <p:spPr>
          <a:xfrm>
            <a:off x="5970017" y="4007357"/>
            <a:ext cx="266191" cy="199644"/>
          </a:xfrm>
          <a:prstGeom prst="rect">
            <a:avLst/>
          </a:prstGeom>
          <a:blipFill>
            <a:blip r:embed="rId7" cstate="print"/>
            <a:stretch>
              <a:fillRect/>
            </a:stretch>
          </a:blipFill>
        </p:spPr>
        <p:txBody>
          <a:bodyPr wrap="square" lIns="0" tIns="0" rIns="0" bIns="0" rtlCol="0"/>
          <a:lstStyle/>
          <a:p>
            <a:endParaRPr/>
          </a:p>
        </p:txBody>
      </p:sp>
      <p:sp>
        <p:nvSpPr>
          <p:cNvPr id="52" name="object 52"/>
          <p:cNvSpPr/>
          <p:nvPr/>
        </p:nvSpPr>
        <p:spPr>
          <a:xfrm>
            <a:off x="5094225" y="4516375"/>
            <a:ext cx="266700" cy="201295"/>
          </a:xfrm>
          <a:custGeom>
            <a:avLst/>
            <a:gdLst/>
            <a:ahLst/>
            <a:cxnLst/>
            <a:rect l="l" t="t" r="r" b="b"/>
            <a:pathLst>
              <a:path w="200025" h="201295">
                <a:moveTo>
                  <a:pt x="99822" y="0"/>
                </a:moveTo>
                <a:lnTo>
                  <a:pt x="60971" y="7911"/>
                </a:lnTo>
                <a:lnTo>
                  <a:pt x="29241" y="29479"/>
                </a:lnTo>
                <a:lnTo>
                  <a:pt x="7846" y="61454"/>
                </a:lnTo>
                <a:lnTo>
                  <a:pt x="0" y="100584"/>
                </a:lnTo>
                <a:lnTo>
                  <a:pt x="7846" y="139713"/>
                </a:lnTo>
                <a:lnTo>
                  <a:pt x="29241" y="171688"/>
                </a:lnTo>
                <a:lnTo>
                  <a:pt x="60971" y="193256"/>
                </a:lnTo>
                <a:lnTo>
                  <a:pt x="99822" y="201167"/>
                </a:lnTo>
                <a:lnTo>
                  <a:pt x="138672" y="193256"/>
                </a:lnTo>
                <a:lnTo>
                  <a:pt x="170402" y="171688"/>
                </a:lnTo>
                <a:lnTo>
                  <a:pt x="191797" y="139713"/>
                </a:lnTo>
                <a:lnTo>
                  <a:pt x="199644" y="100584"/>
                </a:lnTo>
                <a:lnTo>
                  <a:pt x="191797" y="61454"/>
                </a:lnTo>
                <a:lnTo>
                  <a:pt x="170402" y="29479"/>
                </a:lnTo>
                <a:lnTo>
                  <a:pt x="138672" y="7911"/>
                </a:lnTo>
                <a:lnTo>
                  <a:pt x="99822" y="0"/>
                </a:lnTo>
                <a:close/>
              </a:path>
            </a:pathLst>
          </a:custGeom>
          <a:solidFill>
            <a:srgbClr val="84ADAC"/>
          </a:solidFill>
        </p:spPr>
        <p:txBody>
          <a:bodyPr wrap="square" lIns="0" tIns="0" rIns="0" bIns="0" rtlCol="0"/>
          <a:lstStyle/>
          <a:p>
            <a:endParaRPr/>
          </a:p>
        </p:txBody>
      </p:sp>
      <p:sp>
        <p:nvSpPr>
          <p:cNvPr id="53" name="object 53"/>
          <p:cNvSpPr/>
          <p:nvPr/>
        </p:nvSpPr>
        <p:spPr>
          <a:xfrm>
            <a:off x="6431281" y="3353561"/>
            <a:ext cx="266191" cy="199644"/>
          </a:xfrm>
          <a:prstGeom prst="rect">
            <a:avLst/>
          </a:prstGeom>
          <a:blipFill>
            <a:blip r:embed="rId7" cstate="print"/>
            <a:stretch>
              <a:fillRect/>
            </a:stretch>
          </a:blipFill>
        </p:spPr>
        <p:txBody>
          <a:bodyPr wrap="square" lIns="0" tIns="0" rIns="0" bIns="0" rtlCol="0"/>
          <a:lstStyle/>
          <a:p>
            <a:endParaRPr/>
          </a:p>
        </p:txBody>
      </p:sp>
      <p:sp>
        <p:nvSpPr>
          <p:cNvPr id="54" name="object 54"/>
          <p:cNvSpPr/>
          <p:nvPr/>
        </p:nvSpPr>
        <p:spPr>
          <a:xfrm>
            <a:off x="6030978" y="3013710"/>
            <a:ext cx="266191" cy="199644"/>
          </a:xfrm>
          <a:prstGeom prst="rect">
            <a:avLst/>
          </a:prstGeom>
          <a:blipFill>
            <a:blip r:embed="rId7" cstate="print"/>
            <a:stretch>
              <a:fillRect/>
            </a:stretch>
          </a:blipFill>
        </p:spPr>
        <p:txBody>
          <a:bodyPr wrap="square" lIns="0" tIns="0" rIns="0" bIns="0" rtlCol="0"/>
          <a:lstStyle/>
          <a:p>
            <a:endParaRPr/>
          </a:p>
        </p:txBody>
      </p:sp>
      <p:sp>
        <p:nvSpPr>
          <p:cNvPr id="55" name="object 55"/>
          <p:cNvSpPr/>
          <p:nvPr/>
        </p:nvSpPr>
        <p:spPr>
          <a:xfrm>
            <a:off x="8885936" y="4525517"/>
            <a:ext cx="266192" cy="201168"/>
          </a:xfrm>
          <a:prstGeom prst="rect">
            <a:avLst/>
          </a:prstGeom>
          <a:blipFill>
            <a:blip r:embed="rId10" cstate="print"/>
            <a:stretch>
              <a:fillRect/>
            </a:stretch>
          </a:blipFill>
        </p:spPr>
        <p:txBody>
          <a:bodyPr wrap="square" lIns="0" tIns="0" rIns="0" bIns="0" rtlCol="0"/>
          <a:lstStyle/>
          <a:p>
            <a:endParaRPr/>
          </a:p>
        </p:txBody>
      </p:sp>
      <p:sp>
        <p:nvSpPr>
          <p:cNvPr id="56" name="object 56"/>
          <p:cNvSpPr/>
          <p:nvPr/>
        </p:nvSpPr>
        <p:spPr>
          <a:xfrm>
            <a:off x="8436863" y="4174997"/>
            <a:ext cx="266192" cy="199644"/>
          </a:xfrm>
          <a:prstGeom prst="rect">
            <a:avLst/>
          </a:prstGeom>
          <a:blipFill>
            <a:blip r:embed="rId7" cstate="print"/>
            <a:stretch>
              <a:fillRect/>
            </a:stretch>
          </a:blipFill>
        </p:spPr>
        <p:txBody>
          <a:bodyPr wrap="square" lIns="0" tIns="0" rIns="0" bIns="0" rtlCol="0"/>
          <a:lstStyle/>
          <a:p>
            <a:endParaRPr/>
          </a:p>
        </p:txBody>
      </p:sp>
      <p:sp>
        <p:nvSpPr>
          <p:cNvPr id="57" name="object 57"/>
          <p:cNvSpPr/>
          <p:nvPr/>
        </p:nvSpPr>
        <p:spPr>
          <a:xfrm>
            <a:off x="9558527" y="4516373"/>
            <a:ext cx="266192" cy="199644"/>
          </a:xfrm>
          <a:prstGeom prst="rect">
            <a:avLst/>
          </a:prstGeom>
          <a:blipFill>
            <a:blip r:embed="rId7" cstate="print"/>
            <a:stretch>
              <a:fillRect/>
            </a:stretch>
          </a:blipFill>
        </p:spPr>
        <p:txBody>
          <a:bodyPr wrap="square" lIns="0" tIns="0" rIns="0" bIns="0" rtlCol="0"/>
          <a:lstStyle/>
          <a:p>
            <a:endParaRPr/>
          </a:p>
        </p:txBody>
      </p:sp>
      <p:sp>
        <p:nvSpPr>
          <p:cNvPr id="58" name="object 58"/>
          <p:cNvSpPr/>
          <p:nvPr/>
        </p:nvSpPr>
        <p:spPr>
          <a:xfrm>
            <a:off x="2244345" y="3945508"/>
            <a:ext cx="4601633" cy="134620"/>
          </a:xfrm>
          <a:custGeom>
            <a:avLst/>
            <a:gdLst/>
            <a:ahLst/>
            <a:cxnLst/>
            <a:rect l="l" t="t" r="r" b="b"/>
            <a:pathLst>
              <a:path w="3451225" h="134619">
                <a:moveTo>
                  <a:pt x="3393567" y="67183"/>
                </a:moveTo>
                <a:lnTo>
                  <a:pt x="3321177" y="109347"/>
                </a:lnTo>
                <a:lnTo>
                  <a:pt x="3318891" y="118237"/>
                </a:lnTo>
                <a:lnTo>
                  <a:pt x="3322828" y="125095"/>
                </a:lnTo>
                <a:lnTo>
                  <a:pt x="3326892" y="132080"/>
                </a:lnTo>
                <a:lnTo>
                  <a:pt x="3335781" y="134366"/>
                </a:lnTo>
                <a:lnTo>
                  <a:pt x="3426122" y="81661"/>
                </a:lnTo>
                <a:lnTo>
                  <a:pt x="3422269" y="81661"/>
                </a:lnTo>
                <a:lnTo>
                  <a:pt x="3422269" y="79629"/>
                </a:lnTo>
                <a:lnTo>
                  <a:pt x="3414903" y="79629"/>
                </a:lnTo>
                <a:lnTo>
                  <a:pt x="3393567" y="67183"/>
                </a:lnTo>
                <a:close/>
              </a:path>
              <a:path w="3451225" h="134619">
                <a:moveTo>
                  <a:pt x="3368747" y="52705"/>
                </a:moveTo>
                <a:lnTo>
                  <a:pt x="0" y="52705"/>
                </a:lnTo>
                <a:lnTo>
                  <a:pt x="0" y="81661"/>
                </a:lnTo>
                <a:lnTo>
                  <a:pt x="3368747" y="81661"/>
                </a:lnTo>
                <a:lnTo>
                  <a:pt x="3393566" y="67183"/>
                </a:lnTo>
                <a:lnTo>
                  <a:pt x="3368747" y="52705"/>
                </a:lnTo>
                <a:close/>
              </a:path>
              <a:path w="3451225" h="134619">
                <a:moveTo>
                  <a:pt x="3426122" y="52705"/>
                </a:moveTo>
                <a:lnTo>
                  <a:pt x="3422269" y="52705"/>
                </a:lnTo>
                <a:lnTo>
                  <a:pt x="3422269" y="81661"/>
                </a:lnTo>
                <a:lnTo>
                  <a:pt x="3426122" y="81661"/>
                </a:lnTo>
                <a:lnTo>
                  <a:pt x="3450971" y="67183"/>
                </a:lnTo>
                <a:lnTo>
                  <a:pt x="3426122" y="52705"/>
                </a:lnTo>
                <a:close/>
              </a:path>
              <a:path w="3451225" h="134619">
                <a:moveTo>
                  <a:pt x="3414903" y="54737"/>
                </a:moveTo>
                <a:lnTo>
                  <a:pt x="3393567" y="67183"/>
                </a:lnTo>
                <a:lnTo>
                  <a:pt x="3414903" y="79629"/>
                </a:lnTo>
                <a:lnTo>
                  <a:pt x="3414903" y="54737"/>
                </a:lnTo>
                <a:close/>
              </a:path>
              <a:path w="3451225" h="134619">
                <a:moveTo>
                  <a:pt x="3422269" y="54737"/>
                </a:moveTo>
                <a:lnTo>
                  <a:pt x="3414903" y="54737"/>
                </a:lnTo>
                <a:lnTo>
                  <a:pt x="3414903" y="79629"/>
                </a:lnTo>
                <a:lnTo>
                  <a:pt x="3422269" y="79629"/>
                </a:lnTo>
                <a:lnTo>
                  <a:pt x="3422269" y="54737"/>
                </a:lnTo>
                <a:close/>
              </a:path>
              <a:path w="3451225" h="134619">
                <a:moveTo>
                  <a:pt x="3335781" y="0"/>
                </a:moveTo>
                <a:lnTo>
                  <a:pt x="3326892" y="2286"/>
                </a:lnTo>
                <a:lnTo>
                  <a:pt x="3322828" y="9271"/>
                </a:lnTo>
                <a:lnTo>
                  <a:pt x="3318891" y="16129"/>
                </a:lnTo>
                <a:lnTo>
                  <a:pt x="3321177" y="25018"/>
                </a:lnTo>
                <a:lnTo>
                  <a:pt x="3393567" y="67183"/>
                </a:lnTo>
                <a:lnTo>
                  <a:pt x="3414903" y="54737"/>
                </a:lnTo>
                <a:lnTo>
                  <a:pt x="3422269" y="54737"/>
                </a:lnTo>
                <a:lnTo>
                  <a:pt x="3422269" y="52705"/>
                </a:lnTo>
                <a:lnTo>
                  <a:pt x="3426122" y="52705"/>
                </a:lnTo>
                <a:lnTo>
                  <a:pt x="3335781" y="0"/>
                </a:lnTo>
                <a:close/>
              </a:path>
            </a:pathLst>
          </a:custGeom>
          <a:solidFill>
            <a:srgbClr val="C00000"/>
          </a:solidFill>
        </p:spPr>
        <p:txBody>
          <a:bodyPr wrap="square" lIns="0" tIns="0" rIns="0" bIns="0" rtlCol="0"/>
          <a:lstStyle/>
          <a:p>
            <a:endParaRPr/>
          </a:p>
        </p:txBody>
      </p:sp>
      <p:sp>
        <p:nvSpPr>
          <p:cNvPr id="59" name="object 59"/>
          <p:cNvSpPr txBox="1"/>
          <p:nvPr/>
        </p:nvSpPr>
        <p:spPr>
          <a:xfrm>
            <a:off x="1080752" y="3819349"/>
            <a:ext cx="1049867" cy="320601"/>
          </a:xfrm>
          <a:prstGeom prst="rect">
            <a:avLst/>
          </a:prstGeom>
        </p:spPr>
        <p:txBody>
          <a:bodyPr vert="horz" wrap="square" lIns="0" tIns="12700" rIns="0" bIns="0" rtlCol="0">
            <a:spAutoFit/>
          </a:bodyPr>
          <a:lstStyle/>
          <a:p>
            <a:pPr marL="12700">
              <a:spcBef>
                <a:spcPts val="100"/>
              </a:spcBef>
            </a:pPr>
            <a:r>
              <a:rPr lang="zh-CN" altLang="en-US" sz="2000" b="1" spc="65" dirty="0">
                <a:solidFill>
                  <a:srgbClr val="C00000"/>
                </a:solidFill>
                <a:latin typeface="Trebuchet MS"/>
                <a:cs typeface="Trebuchet MS"/>
              </a:rPr>
              <a:t>预测</a:t>
            </a:r>
            <a:endParaRPr sz="2000" dirty="0">
              <a:latin typeface="Trebuchet MS"/>
              <a:cs typeface="Trebuchet MS"/>
            </a:endParaRPr>
          </a:p>
        </p:txBody>
      </p:sp>
      <p:sp>
        <p:nvSpPr>
          <p:cNvPr id="60" name="object 60"/>
          <p:cNvSpPr/>
          <p:nvPr/>
        </p:nvSpPr>
        <p:spPr>
          <a:xfrm>
            <a:off x="595377" y="3848863"/>
            <a:ext cx="288713" cy="268605"/>
          </a:xfrm>
          <a:custGeom>
            <a:avLst/>
            <a:gdLst/>
            <a:ahLst/>
            <a:cxnLst/>
            <a:rect l="l" t="t" r="r" b="b"/>
            <a:pathLst>
              <a:path w="216534" h="268604">
                <a:moveTo>
                  <a:pt x="108204" y="0"/>
                </a:moveTo>
                <a:lnTo>
                  <a:pt x="0" y="134112"/>
                </a:lnTo>
                <a:lnTo>
                  <a:pt x="108204" y="268224"/>
                </a:lnTo>
                <a:lnTo>
                  <a:pt x="216408" y="134112"/>
                </a:lnTo>
                <a:lnTo>
                  <a:pt x="108204" y="0"/>
                </a:lnTo>
                <a:close/>
              </a:path>
            </a:pathLst>
          </a:custGeom>
          <a:solidFill>
            <a:srgbClr val="FFC000"/>
          </a:solidFill>
        </p:spPr>
        <p:txBody>
          <a:bodyPr wrap="square" lIns="0" tIns="0" rIns="0" bIns="0" rtlCol="0"/>
          <a:lstStyle/>
          <a:p>
            <a:endParaRPr/>
          </a:p>
        </p:txBody>
      </p:sp>
      <p:sp>
        <p:nvSpPr>
          <p:cNvPr id="61" name="object 61"/>
          <p:cNvSpPr/>
          <p:nvPr/>
        </p:nvSpPr>
        <p:spPr>
          <a:xfrm>
            <a:off x="595377" y="3848863"/>
            <a:ext cx="288713" cy="268605"/>
          </a:xfrm>
          <a:custGeom>
            <a:avLst/>
            <a:gdLst/>
            <a:ahLst/>
            <a:cxnLst/>
            <a:rect l="l" t="t" r="r" b="b"/>
            <a:pathLst>
              <a:path w="216534" h="268604">
                <a:moveTo>
                  <a:pt x="0" y="134112"/>
                </a:moveTo>
                <a:lnTo>
                  <a:pt x="108204" y="0"/>
                </a:lnTo>
                <a:lnTo>
                  <a:pt x="216408" y="134112"/>
                </a:lnTo>
                <a:lnTo>
                  <a:pt x="108204" y="268224"/>
                </a:lnTo>
                <a:lnTo>
                  <a:pt x="0" y="134112"/>
                </a:lnTo>
                <a:close/>
              </a:path>
            </a:pathLst>
          </a:custGeom>
          <a:ln w="12192">
            <a:solidFill>
              <a:srgbClr val="D0692F"/>
            </a:solidFill>
          </a:ln>
        </p:spPr>
        <p:txBody>
          <a:bodyPr wrap="square" lIns="0" tIns="0" rIns="0" bIns="0" rtlCol="0"/>
          <a:lstStyle/>
          <a:p>
            <a:endParaRPr/>
          </a:p>
        </p:txBody>
      </p:sp>
      <p:sp>
        <p:nvSpPr>
          <p:cNvPr id="62" name="object 62"/>
          <p:cNvSpPr/>
          <p:nvPr/>
        </p:nvSpPr>
        <p:spPr>
          <a:xfrm>
            <a:off x="6884415" y="3873247"/>
            <a:ext cx="291253" cy="268605"/>
          </a:xfrm>
          <a:custGeom>
            <a:avLst/>
            <a:gdLst/>
            <a:ahLst/>
            <a:cxnLst/>
            <a:rect l="l" t="t" r="r" b="b"/>
            <a:pathLst>
              <a:path w="218439" h="268604">
                <a:moveTo>
                  <a:pt x="108965" y="0"/>
                </a:moveTo>
                <a:lnTo>
                  <a:pt x="0" y="134112"/>
                </a:lnTo>
                <a:lnTo>
                  <a:pt x="108965" y="268224"/>
                </a:lnTo>
                <a:lnTo>
                  <a:pt x="217932" y="134112"/>
                </a:lnTo>
                <a:lnTo>
                  <a:pt x="108965" y="0"/>
                </a:lnTo>
                <a:close/>
              </a:path>
            </a:pathLst>
          </a:custGeom>
          <a:solidFill>
            <a:srgbClr val="FFC000"/>
          </a:solidFill>
        </p:spPr>
        <p:txBody>
          <a:bodyPr wrap="square" lIns="0" tIns="0" rIns="0" bIns="0" rtlCol="0"/>
          <a:lstStyle/>
          <a:p>
            <a:endParaRPr/>
          </a:p>
        </p:txBody>
      </p:sp>
      <p:sp>
        <p:nvSpPr>
          <p:cNvPr id="63" name="object 63"/>
          <p:cNvSpPr/>
          <p:nvPr/>
        </p:nvSpPr>
        <p:spPr>
          <a:xfrm>
            <a:off x="6884415" y="3873247"/>
            <a:ext cx="291253" cy="268605"/>
          </a:xfrm>
          <a:custGeom>
            <a:avLst/>
            <a:gdLst/>
            <a:ahLst/>
            <a:cxnLst/>
            <a:rect l="l" t="t" r="r" b="b"/>
            <a:pathLst>
              <a:path w="218439" h="268604">
                <a:moveTo>
                  <a:pt x="0" y="134112"/>
                </a:moveTo>
                <a:lnTo>
                  <a:pt x="108965" y="0"/>
                </a:lnTo>
                <a:lnTo>
                  <a:pt x="217932" y="134112"/>
                </a:lnTo>
                <a:lnTo>
                  <a:pt x="108965" y="268224"/>
                </a:lnTo>
                <a:lnTo>
                  <a:pt x="0" y="134112"/>
                </a:lnTo>
                <a:close/>
              </a:path>
            </a:pathLst>
          </a:custGeom>
          <a:ln w="12192">
            <a:solidFill>
              <a:srgbClr val="D0692F"/>
            </a:solidFill>
          </a:ln>
        </p:spPr>
        <p:txBody>
          <a:bodyPr wrap="square" lIns="0" tIns="0" rIns="0" bIns="0" rtlCol="0"/>
          <a:lstStyle/>
          <a:p>
            <a:endParaRPr/>
          </a:p>
        </p:txBody>
      </p:sp>
      <p:sp>
        <p:nvSpPr>
          <p:cNvPr id="66" name="标题 65">
            <a:extLst>
              <a:ext uri="{FF2B5EF4-FFF2-40B4-BE49-F238E27FC236}">
                <a16:creationId xmlns:a16="http://schemas.microsoft.com/office/drawing/2014/main" xmlns="" id="{E5452641-DBA8-4996-97A2-0BB692787E9B}"/>
              </a:ext>
            </a:extLst>
          </p:cNvPr>
          <p:cNvSpPr>
            <a:spLocks noGrp="1"/>
          </p:cNvSpPr>
          <p:nvPr>
            <p:ph type="title"/>
          </p:nvPr>
        </p:nvSpPr>
        <p:spPr/>
        <p:txBody>
          <a:bodyPr/>
          <a:lstStyle/>
          <a:p>
            <a:r>
              <a:rPr lang="en-US" altLang="zh-CN" dirty="0"/>
              <a:t>K</a:t>
            </a:r>
            <a:r>
              <a:rPr lang="zh-CN" altLang="en-US" dirty="0"/>
              <a:t>近邻（</a:t>
            </a:r>
            <a:r>
              <a:rPr lang="en-US" altLang="zh-CN" dirty="0"/>
              <a:t>KNN</a:t>
            </a:r>
            <a:r>
              <a:rPr lang="zh-CN" altLang="en-US" dirty="0"/>
              <a:t>）分类</a:t>
            </a:r>
          </a:p>
        </p:txBody>
      </p:sp>
    </p:spTree>
    <p:extLst>
      <p:ext uri="{BB962C8B-B14F-4D97-AF65-F5344CB8AC3E}">
        <p14:creationId xmlns:p14="http://schemas.microsoft.com/office/powerpoint/2010/main" val="1043186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11631" y="2236471"/>
            <a:ext cx="266192" cy="19964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11631" y="2670812"/>
            <a:ext cx="266192" cy="201167"/>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624673" y="1609147"/>
            <a:ext cx="2889673" cy="1388201"/>
          </a:xfrm>
          <a:prstGeom prst="rect">
            <a:avLst/>
          </a:prstGeom>
        </p:spPr>
        <p:txBody>
          <a:bodyPr vert="horz" wrap="square" lIns="0" tIns="142875" rIns="0" bIns="0" rtlCol="0">
            <a:spAutoFit/>
          </a:bodyPr>
          <a:lstStyle/>
          <a:p>
            <a:pPr marL="12700">
              <a:spcBef>
                <a:spcPts val="1125"/>
              </a:spcBef>
            </a:pPr>
            <a:r>
              <a:rPr lang="zh-CN" altLang="en-US" sz="2000" dirty="0"/>
              <a:t>近邻</a:t>
            </a:r>
            <a:r>
              <a:rPr lang="zh-CN" altLang="en-US" sz="2000" spc="-5" dirty="0">
                <a:latin typeface="Arial"/>
                <a:cs typeface="Arial"/>
              </a:rPr>
              <a:t>数目</a:t>
            </a:r>
            <a:r>
              <a:rPr sz="2000" spc="-5" dirty="0">
                <a:latin typeface="Arial"/>
                <a:cs typeface="Arial"/>
              </a:rPr>
              <a:t>(K =</a:t>
            </a:r>
            <a:r>
              <a:rPr sz="2000" spc="-95" dirty="0">
                <a:latin typeface="Arial"/>
                <a:cs typeface="Arial"/>
              </a:rPr>
              <a:t> </a:t>
            </a:r>
            <a:r>
              <a:rPr sz="2000" spc="-5" dirty="0">
                <a:latin typeface="Arial"/>
                <a:cs typeface="Arial"/>
              </a:rPr>
              <a:t>1):</a:t>
            </a:r>
            <a:endParaRPr sz="2000" dirty="0">
              <a:latin typeface="Arial"/>
              <a:cs typeface="Arial"/>
            </a:endParaRPr>
          </a:p>
          <a:p>
            <a:pPr marL="337820">
              <a:spcBef>
                <a:spcPts val="910"/>
              </a:spcBef>
            </a:pPr>
            <a:r>
              <a:rPr sz="2000" spc="55" dirty="0">
                <a:latin typeface="Arial"/>
                <a:cs typeface="Arial"/>
              </a:rPr>
              <a:t>0</a:t>
            </a:r>
            <a:endParaRPr sz="2000" dirty="0">
              <a:latin typeface="Arial"/>
              <a:cs typeface="Arial"/>
            </a:endParaRPr>
          </a:p>
          <a:p>
            <a:pPr marL="337820">
              <a:spcBef>
                <a:spcPts val="1615"/>
              </a:spcBef>
            </a:pPr>
            <a:r>
              <a:rPr sz="2000" spc="55" dirty="0">
                <a:latin typeface="Arial"/>
                <a:cs typeface="Arial"/>
              </a:rPr>
              <a:t>1</a:t>
            </a:r>
            <a:endParaRPr sz="2000" dirty="0">
              <a:latin typeface="Arial"/>
              <a:cs typeface="Arial"/>
            </a:endParaRPr>
          </a:p>
        </p:txBody>
      </p:sp>
      <p:sp>
        <p:nvSpPr>
          <p:cNvPr id="6" name="object 6"/>
          <p:cNvSpPr/>
          <p:nvPr/>
        </p:nvSpPr>
        <p:spPr>
          <a:xfrm>
            <a:off x="7134352" y="4011929"/>
            <a:ext cx="266192" cy="19964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7134354" y="4011931"/>
            <a:ext cx="266700" cy="200025"/>
          </a:xfrm>
          <a:custGeom>
            <a:avLst/>
            <a:gdLst/>
            <a:ahLst/>
            <a:cxnLst/>
            <a:rect l="l" t="t" r="r" b="b"/>
            <a:pathLst>
              <a:path w="200025" h="200025">
                <a:moveTo>
                  <a:pt x="0" y="99821"/>
                </a:moveTo>
                <a:lnTo>
                  <a:pt x="7846" y="60971"/>
                </a:lnTo>
                <a:lnTo>
                  <a:pt x="29241" y="29241"/>
                </a:lnTo>
                <a:lnTo>
                  <a:pt x="60971" y="7846"/>
                </a:lnTo>
                <a:lnTo>
                  <a:pt x="99822" y="0"/>
                </a:lnTo>
                <a:lnTo>
                  <a:pt x="138672" y="7846"/>
                </a:lnTo>
                <a:lnTo>
                  <a:pt x="170402" y="29241"/>
                </a:lnTo>
                <a:lnTo>
                  <a:pt x="191797" y="60971"/>
                </a:lnTo>
                <a:lnTo>
                  <a:pt x="199644" y="99821"/>
                </a:lnTo>
                <a:lnTo>
                  <a:pt x="191797" y="138672"/>
                </a:lnTo>
                <a:lnTo>
                  <a:pt x="170402" y="170402"/>
                </a:lnTo>
                <a:lnTo>
                  <a:pt x="138672" y="191797"/>
                </a:lnTo>
                <a:lnTo>
                  <a:pt x="99822" y="199644"/>
                </a:lnTo>
                <a:lnTo>
                  <a:pt x="60971" y="191797"/>
                </a:lnTo>
                <a:lnTo>
                  <a:pt x="29241" y="170402"/>
                </a:lnTo>
                <a:lnTo>
                  <a:pt x="7846" y="138672"/>
                </a:lnTo>
                <a:lnTo>
                  <a:pt x="0" y="99821"/>
                </a:lnTo>
                <a:close/>
              </a:path>
            </a:pathLst>
          </a:custGeom>
          <a:ln w="76200">
            <a:solidFill>
              <a:srgbClr val="F3D44E"/>
            </a:solidFill>
          </a:ln>
        </p:spPr>
        <p:txBody>
          <a:bodyPr wrap="square" lIns="0" tIns="0" rIns="0" bIns="0" rtlCol="0"/>
          <a:lstStyle/>
          <a:p>
            <a:endParaRPr/>
          </a:p>
        </p:txBody>
      </p:sp>
      <p:sp>
        <p:nvSpPr>
          <p:cNvPr id="8" name="object 8"/>
          <p:cNvSpPr txBox="1"/>
          <p:nvPr/>
        </p:nvSpPr>
        <p:spPr>
          <a:xfrm>
            <a:off x="4411135" y="4850231"/>
            <a:ext cx="175260" cy="228268"/>
          </a:xfrm>
          <a:prstGeom prst="rect">
            <a:avLst/>
          </a:prstGeom>
        </p:spPr>
        <p:txBody>
          <a:bodyPr vert="horz" wrap="square" lIns="0" tIns="12700" rIns="0" bIns="0" rtlCol="0">
            <a:spAutoFit/>
          </a:bodyPr>
          <a:lstStyle/>
          <a:p>
            <a:pPr marL="12700">
              <a:spcBef>
                <a:spcPts val="100"/>
              </a:spcBef>
            </a:pPr>
            <a:r>
              <a:rPr sz="1400" spc="55" dirty="0">
                <a:solidFill>
                  <a:srgbClr val="344B5E"/>
                </a:solidFill>
                <a:latin typeface="Arial"/>
                <a:cs typeface="Arial"/>
              </a:rPr>
              <a:t>0</a:t>
            </a:r>
            <a:endParaRPr sz="1400">
              <a:latin typeface="Arial"/>
              <a:cs typeface="Arial"/>
            </a:endParaRPr>
          </a:p>
        </p:txBody>
      </p:sp>
      <p:sp>
        <p:nvSpPr>
          <p:cNvPr id="9" name="object 9"/>
          <p:cNvSpPr txBox="1"/>
          <p:nvPr/>
        </p:nvSpPr>
        <p:spPr>
          <a:xfrm>
            <a:off x="4060952" y="1913460"/>
            <a:ext cx="298027" cy="228909"/>
          </a:xfrm>
          <a:prstGeom prst="rect">
            <a:avLst/>
          </a:prstGeom>
        </p:spPr>
        <p:txBody>
          <a:bodyPr vert="horz" wrap="square" lIns="0" tIns="13335" rIns="0" bIns="0" rtlCol="0">
            <a:spAutoFit/>
          </a:bodyPr>
          <a:lstStyle/>
          <a:p>
            <a:pPr marL="12700">
              <a:spcBef>
                <a:spcPts val="105"/>
              </a:spcBef>
            </a:pPr>
            <a:r>
              <a:rPr sz="1400" spc="-5" dirty="0">
                <a:solidFill>
                  <a:srgbClr val="344B5E"/>
                </a:solidFill>
                <a:latin typeface="Arial"/>
                <a:cs typeface="Arial"/>
              </a:rPr>
              <a:t>60</a:t>
            </a:r>
            <a:endParaRPr sz="1400">
              <a:latin typeface="Arial"/>
              <a:cs typeface="Arial"/>
            </a:endParaRPr>
          </a:p>
        </p:txBody>
      </p:sp>
      <p:sp>
        <p:nvSpPr>
          <p:cNvPr id="10" name="object 10"/>
          <p:cNvSpPr txBox="1"/>
          <p:nvPr/>
        </p:nvSpPr>
        <p:spPr>
          <a:xfrm>
            <a:off x="3308266" y="2950720"/>
            <a:ext cx="1050713" cy="493395"/>
          </a:xfrm>
          <a:prstGeom prst="rect">
            <a:avLst/>
          </a:prstGeom>
        </p:spPr>
        <p:txBody>
          <a:bodyPr vert="horz" wrap="square" lIns="0" tIns="12700" rIns="0" bIns="0" rtlCol="0">
            <a:spAutoFit/>
          </a:bodyPr>
          <a:lstStyle/>
          <a:p>
            <a:pPr marR="5080" algn="r">
              <a:spcBef>
                <a:spcPts val="100"/>
              </a:spcBef>
            </a:pPr>
            <a:r>
              <a:rPr sz="1400" spc="-5" dirty="0">
                <a:solidFill>
                  <a:srgbClr val="344B5E"/>
                </a:solidFill>
                <a:latin typeface="Arial"/>
                <a:cs typeface="Arial"/>
              </a:rPr>
              <a:t>40</a:t>
            </a:r>
            <a:endParaRPr sz="1400">
              <a:latin typeface="Arial"/>
              <a:cs typeface="Arial"/>
            </a:endParaRPr>
          </a:p>
          <a:p>
            <a:pPr marL="12700">
              <a:spcBef>
                <a:spcPts val="80"/>
              </a:spcBef>
            </a:pPr>
            <a:r>
              <a:rPr sz="1600" b="1" spc="-20" dirty="0">
                <a:solidFill>
                  <a:srgbClr val="344B5E"/>
                </a:solidFill>
                <a:latin typeface="Arial"/>
                <a:cs typeface="Arial"/>
              </a:rPr>
              <a:t>Age</a:t>
            </a:r>
            <a:endParaRPr sz="1600">
              <a:latin typeface="Arial"/>
              <a:cs typeface="Arial"/>
            </a:endParaRPr>
          </a:p>
        </p:txBody>
      </p:sp>
      <p:sp>
        <p:nvSpPr>
          <p:cNvPr id="11" name="object 11"/>
          <p:cNvSpPr txBox="1"/>
          <p:nvPr/>
        </p:nvSpPr>
        <p:spPr>
          <a:xfrm>
            <a:off x="4042156" y="3986989"/>
            <a:ext cx="318347" cy="228909"/>
          </a:xfrm>
          <a:prstGeom prst="rect">
            <a:avLst/>
          </a:prstGeom>
        </p:spPr>
        <p:txBody>
          <a:bodyPr vert="horz" wrap="square" lIns="0" tIns="13335" rIns="0" bIns="0" rtlCol="0">
            <a:spAutoFit/>
          </a:bodyPr>
          <a:lstStyle/>
          <a:p>
            <a:pPr marL="12700">
              <a:spcBef>
                <a:spcPts val="105"/>
              </a:spcBef>
            </a:pPr>
            <a:r>
              <a:rPr sz="1400" spc="55" dirty="0">
                <a:solidFill>
                  <a:srgbClr val="344B5E"/>
                </a:solidFill>
                <a:latin typeface="Arial"/>
                <a:cs typeface="Arial"/>
              </a:rPr>
              <a:t>20</a:t>
            </a:r>
            <a:endParaRPr sz="1400">
              <a:latin typeface="Arial"/>
              <a:cs typeface="Arial"/>
            </a:endParaRPr>
          </a:p>
        </p:txBody>
      </p:sp>
      <p:sp>
        <p:nvSpPr>
          <p:cNvPr id="12" name="object 12"/>
          <p:cNvSpPr txBox="1"/>
          <p:nvPr/>
        </p:nvSpPr>
        <p:spPr>
          <a:xfrm>
            <a:off x="5797806" y="4798483"/>
            <a:ext cx="3589020" cy="593725"/>
          </a:xfrm>
          <a:prstGeom prst="rect">
            <a:avLst/>
          </a:prstGeom>
        </p:spPr>
        <p:txBody>
          <a:bodyPr vert="horz" wrap="square" lIns="0" tIns="64769" rIns="0" bIns="0" rtlCol="0">
            <a:spAutoFit/>
          </a:bodyPr>
          <a:lstStyle/>
          <a:p>
            <a:pPr marL="668655">
              <a:spcBef>
                <a:spcPts val="509"/>
              </a:spcBef>
              <a:tabLst>
                <a:tab pos="2465070" algn="l"/>
              </a:tabLst>
            </a:pPr>
            <a:r>
              <a:rPr sz="1400" spc="60" dirty="0">
                <a:solidFill>
                  <a:srgbClr val="344B5E"/>
                </a:solidFill>
                <a:latin typeface="Arial"/>
                <a:cs typeface="Arial"/>
              </a:rPr>
              <a:t>1</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20</a:t>
            </a:r>
            <a:endParaRPr sz="1400">
              <a:latin typeface="Arial"/>
              <a:cs typeface="Arial"/>
            </a:endParaRPr>
          </a:p>
          <a:p>
            <a:pPr marL="12700">
              <a:spcBef>
                <a:spcPts val="459"/>
              </a:spcBef>
            </a:pPr>
            <a:r>
              <a:rPr sz="1600" b="1" spc="20" dirty="0">
                <a:solidFill>
                  <a:srgbClr val="344B5E"/>
                </a:solidFill>
                <a:latin typeface="Trebuchet MS"/>
                <a:cs typeface="Trebuchet MS"/>
              </a:rPr>
              <a:t>Number</a:t>
            </a:r>
            <a:r>
              <a:rPr sz="1600" b="1" spc="-145" dirty="0">
                <a:solidFill>
                  <a:srgbClr val="344B5E"/>
                </a:solidFill>
                <a:latin typeface="Trebuchet MS"/>
                <a:cs typeface="Trebuchet MS"/>
              </a:rPr>
              <a:t> </a:t>
            </a:r>
            <a:r>
              <a:rPr sz="1600" b="1" spc="15" dirty="0">
                <a:solidFill>
                  <a:srgbClr val="344B5E"/>
                </a:solidFill>
                <a:latin typeface="Trebuchet MS"/>
                <a:cs typeface="Trebuchet MS"/>
              </a:rPr>
              <a:t>of</a:t>
            </a:r>
            <a:r>
              <a:rPr sz="1600" b="1" spc="-135" dirty="0">
                <a:solidFill>
                  <a:srgbClr val="344B5E"/>
                </a:solidFill>
                <a:latin typeface="Trebuchet MS"/>
                <a:cs typeface="Trebuchet MS"/>
              </a:rPr>
              <a:t> </a:t>
            </a:r>
            <a:r>
              <a:rPr sz="1600" b="1" spc="25" dirty="0">
                <a:solidFill>
                  <a:srgbClr val="344B5E"/>
                </a:solidFill>
                <a:latin typeface="Trebuchet MS"/>
                <a:cs typeface="Trebuchet MS"/>
              </a:rPr>
              <a:t>Malignant</a:t>
            </a:r>
            <a:r>
              <a:rPr sz="1600" b="1" spc="-135" dirty="0">
                <a:solidFill>
                  <a:srgbClr val="344B5E"/>
                </a:solidFill>
                <a:latin typeface="Trebuchet MS"/>
                <a:cs typeface="Trebuchet MS"/>
              </a:rPr>
              <a:t> </a:t>
            </a:r>
            <a:r>
              <a:rPr sz="1600" b="1" spc="50" dirty="0">
                <a:solidFill>
                  <a:srgbClr val="344B5E"/>
                </a:solidFill>
                <a:latin typeface="Trebuchet MS"/>
                <a:cs typeface="Trebuchet MS"/>
              </a:rPr>
              <a:t>Nodes</a:t>
            </a:r>
            <a:endParaRPr sz="1600">
              <a:latin typeface="Trebuchet MS"/>
              <a:cs typeface="Trebuchet MS"/>
            </a:endParaRPr>
          </a:p>
        </p:txBody>
      </p:sp>
      <p:sp>
        <p:nvSpPr>
          <p:cNvPr id="13" name="object 13"/>
          <p:cNvSpPr/>
          <p:nvPr/>
        </p:nvSpPr>
        <p:spPr>
          <a:xfrm>
            <a:off x="4402328" y="1789177"/>
            <a:ext cx="101600" cy="3030855"/>
          </a:xfrm>
          <a:custGeom>
            <a:avLst/>
            <a:gdLst/>
            <a:ahLst/>
            <a:cxnLst/>
            <a:rect l="l" t="t" r="r" b="b"/>
            <a:pathLst>
              <a:path w="76200" h="3030854">
                <a:moveTo>
                  <a:pt x="48005" y="63500"/>
                </a:moveTo>
                <a:lnTo>
                  <a:pt x="28193" y="63500"/>
                </a:lnTo>
                <a:lnTo>
                  <a:pt x="28193" y="3030397"/>
                </a:lnTo>
                <a:lnTo>
                  <a:pt x="48005" y="3030397"/>
                </a:lnTo>
                <a:lnTo>
                  <a:pt x="48005" y="63500"/>
                </a:lnTo>
                <a:close/>
              </a:path>
              <a:path w="76200" h="3030854">
                <a:moveTo>
                  <a:pt x="38100" y="0"/>
                </a:moveTo>
                <a:lnTo>
                  <a:pt x="0" y="76200"/>
                </a:lnTo>
                <a:lnTo>
                  <a:pt x="28193" y="76200"/>
                </a:lnTo>
                <a:lnTo>
                  <a:pt x="28193" y="63500"/>
                </a:lnTo>
                <a:lnTo>
                  <a:pt x="69850" y="63500"/>
                </a:lnTo>
                <a:lnTo>
                  <a:pt x="38100" y="0"/>
                </a:lnTo>
                <a:close/>
              </a:path>
              <a:path w="76200" h="3030854">
                <a:moveTo>
                  <a:pt x="69850" y="63500"/>
                </a:moveTo>
                <a:lnTo>
                  <a:pt x="48005" y="63500"/>
                </a:lnTo>
                <a:lnTo>
                  <a:pt x="48005" y="76200"/>
                </a:lnTo>
                <a:lnTo>
                  <a:pt x="76200" y="76200"/>
                </a:lnTo>
                <a:lnTo>
                  <a:pt x="69850" y="63500"/>
                </a:lnTo>
                <a:close/>
              </a:path>
            </a:pathLst>
          </a:custGeom>
          <a:solidFill>
            <a:srgbClr val="344B5E"/>
          </a:solidFill>
        </p:spPr>
        <p:txBody>
          <a:bodyPr wrap="square" lIns="0" tIns="0" rIns="0" bIns="0" rtlCol="0"/>
          <a:lstStyle/>
          <a:p>
            <a:endParaRPr/>
          </a:p>
        </p:txBody>
      </p:sp>
      <p:sp>
        <p:nvSpPr>
          <p:cNvPr id="14" name="object 14"/>
          <p:cNvSpPr/>
          <p:nvPr/>
        </p:nvSpPr>
        <p:spPr>
          <a:xfrm>
            <a:off x="4442968" y="4759718"/>
            <a:ext cx="6055360" cy="76200"/>
          </a:xfrm>
          <a:custGeom>
            <a:avLst/>
            <a:gdLst/>
            <a:ahLst/>
            <a:cxnLst/>
            <a:rect l="l" t="t" r="r" b="b"/>
            <a:pathLst>
              <a:path w="4541520" h="76200">
                <a:moveTo>
                  <a:pt x="4521430" y="28143"/>
                </a:moveTo>
                <a:lnTo>
                  <a:pt x="4477384" y="28143"/>
                </a:lnTo>
                <a:lnTo>
                  <a:pt x="4477512" y="47955"/>
                </a:lnTo>
                <a:lnTo>
                  <a:pt x="4464797" y="47999"/>
                </a:lnTo>
                <a:lnTo>
                  <a:pt x="4464939" y="76200"/>
                </a:lnTo>
                <a:lnTo>
                  <a:pt x="4541012" y="37833"/>
                </a:lnTo>
                <a:lnTo>
                  <a:pt x="4521430" y="28143"/>
                </a:lnTo>
                <a:close/>
              </a:path>
              <a:path w="4541520" h="76200">
                <a:moveTo>
                  <a:pt x="4464698" y="28187"/>
                </a:moveTo>
                <a:lnTo>
                  <a:pt x="0" y="43853"/>
                </a:lnTo>
                <a:lnTo>
                  <a:pt x="0" y="63665"/>
                </a:lnTo>
                <a:lnTo>
                  <a:pt x="4464797" y="47999"/>
                </a:lnTo>
                <a:lnTo>
                  <a:pt x="4464698" y="28187"/>
                </a:lnTo>
                <a:close/>
              </a:path>
              <a:path w="4541520" h="76200">
                <a:moveTo>
                  <a:pt x="4477384" y="28143"/>
                </a:moveTo>
                <a:lnTo>
                  <a:pt x="4464698" y="28187"/>
                </a:lnTo>
                <a:lnTo>
                  <a:pt x="4464797" y="47999"/>
                </a:lnTo>
                <a:lnTo>
                  <a:pt x="4477512" y="47955"/>
                </a:lnTo>
                <a:lnTo>
                  <a:pt x="4477384" y="28143"/>
                </a:lnTo>
                <a:close/>
              </a:path>
              <a:path w="4541520" h="76200">
                <a:moveTo>
                  <a:pt x="4464558" y="0"/>
                </a:moveTo>
                <a:lnTo>
                  <a:pt x="4464698" y="28187"/>
                </a:lnTo>
                <a:lnTo>
                  <a:pt x="4521430" y="28143"/>
                </a:lnTo>
                <a:lnTo>
                  <a:pt x="4464558" y="0"/>
                </a:lnTo>
                <a:close/>
              </a:path>
            </a:pathLst>
          </a:custGeom>
          <a:solidFill>
            <a:srgbClr val="344B5E"/>
          </a:solidFill>
        </p:spPr>
        <p:txBody>
          <a:bodyPr wrap="square" lIns="0" tIns="0" rIns="0" bIns="0" rtlCol="0"/>
          <a:lstStyle/>
          <a:p>
            <a:endParaRPr/>
          </a:p>
        </p:txBody>
      </p:sp>
      <p:sp>
        <p:nvSpPr>
          <p:cNvPr id="15" name="object 15"/>
          <p:cNvSpPr/>
          <p:nvPr/>
        </p:nvSpPr>
        <p:spPr>
          <a:xfrm>
            <a:off x="7134352" y="4011929"/>
            <a:ext cx="266192" cy="199644"/>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8282433" y="3443477"/>
            <a:ext cx="266191" cy="199644"/>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7325362" y="3160014"/>
            <a:ext cx="266191" cy="199644"/>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7183120" y="2800350"/>
            <a:ext cx="268224" cy="199644"/>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6908802" y="2405635"/>
            <a:ext cx="268223" cy="199643"/>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7636255" y="2036825"/>
            <a:ext cx="266192" cy="199644"/>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8044687" y="2315717"/>
            <a:ext cx="266192" cy="199644"/>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8272271" y="2797301"/>
            <a:ext cx="266192" cy="199644"/>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7829297" y="2908554"/>
            <a:ext cx="266191" cy="199644"/>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8764015" y="2516887"/>
            <a:ext cx="266192" cy="199643"/>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8359649" y="1907288"/>
            <a:ext cx="266191" cy="199643"/>
          </a:xfrm>
          <a:prstGeom prst="rect">
            <a:avLst/>
          </a:prstGeom>
          <a:blipFill>
            <a:blip r:embed="rId5" cstate="print"/>
            <a:stretch>
              <a:fillRect/>
            </a:stretch>
          </a:blipFill>
        </p:spPr>
        <p:txBody>
          <a:bodyPr wrap="square" lIns="0" tIns="0" rIns="0" bIns="0" rtlCol="0"/>
          <a:lstStyle/>
          <a:p>
            <a:endParaRPr/>
          </a:p>
        </p:txBody>
      </p:sp>
      <p:sp>
        <p:nvSpPr>
          <p:cNvPr id="26" name="object 26"/>
          <p:cNvSpPr/>
          <p:nvPr/>
        </p:nvSpPr>
        <p:spPr>
          <a:xfrm>
            <a:off x="9097263" y="2114550"/>
            <a:ext cx="266192" cy="199644"/>
          </a:xfrm>
          <a:prstGeom prst="rect">
            <a:avLst/>
          </a:prstGeom>
          <a:blipFill>
            <a:blip r:embed="rId5" cstate="print"/>
            <a:stretch>
              <a:fillRect/>
            </a:stretch>
          </a:blipFill>
        </p:spPr>
        <p:txBody>
          <a:bodyPr wrap="square" lIns="0" tIns="0" rIns="0" bIns="0" rtlCol="0"/>
          <a:lstStyle/>
          <a:p>
            <a:endParaRPr/>
          </a:p>
        </p:txBody>
      </p:sp>
      <p:sp>
        <p:nvSpPr>
          <p:cNvPr id="27" name="object 27"/>
          <p:cNvSpPr/>
          <p:nvPr/>
        </p:nvSpPr>
        <p:spPr>
          <a:xfrm>
            <a:off x="10170159" y="2320289"/>
            <a:ext cx="266192" cy="199644"/>
          </a:xfrm>
          <a:prstGeom prst="rect">
            <a:avLst/>
          </a:prstGeom>
          <a:blipFill>
            <a:blip r:embed="rId5" cstate="print"/>
            <a:stretch>
              <a:fillRect/>
            </a:stretch>
          </a:blipFill>
        </p:spPr>
        <p:txBody>
          <a:bodyPr wrap="square" lIns="0" tIns="0" rIns="0" bIns="0" rtlCol="0"/>
          <a:lstStyle/>
          <a:p>
            <a:endParaRPr/>
          </a:p>
        </p:txBody>
      </p:sp>
      <p:sp>
        <p:nvSpPr>
          <p:cNvPr id="28" name="object 28"/>
          <p:cNvSpPr/>
          <p:nvPr/>
        </p:nvSpPr>
        <p:spPr>
          <a:xfrm>
            <a:off x="9662159" y="2783585"/>
            <a:ext cx="266192" cy="199644"/>
          </a:xfrm>
          <a:prstGeom prst="rect">
            <a:avLst/>
          </a:prstGeom>
          <a:blipFill>
            <a:blip r:embed="rId5" cstate="print"/>
            <a:stretch>
              <a:fillRect/>
            </a:stretch>
          </a:blipFill>
        </p:spPr>
        <p:txBody>
          <a:bodyPr wrap="square" lIns="0" tIns="0" rIns="0" bIns="0" rtlCol="0"/>
          <a:lstStyle/>
          <a:p>
            <a:endParaRPr/>
          </a:p>
        </p:txBody>
      </p:sp>
      <p:sp>
        <p:nvSpPr>
          <p:cNvPr id="29" name="object 29"/>
          <p:cNvSpPr/>
          <p:nvPr/>
        </p:nvSpPr>
        <p:spPr>
          <a:xfrm>
            <a:off x="9204959" y="3160014"/>
            <a:ext cx="266192" cy="199644"/>
          </a:xfrm>
          <a:prstGeom prst="rect">
            <a:avLst/>
          </a:prstGeom>
          <a:blipFill>
            <a:blip r:embed="rId6" cstate="print"/>
            <a:stretch>
              <a:fillRect/>
            </a:stretch>
          </a:blipFill>
        </p:spPr>
        <p:txBody>
          <a:bodyPr wrap="square" lIns="0" tIns="0" rIns="0" bIns="0" rtlCol="0"/>
          <a:lstStyle/>
          <a:p>
            <a:endParaRPr/>
          </a:p>
        </p:txBody>
      </p:sp>
      <p:sp>
        <p:nvSpPr>
          <p:cNvPr id="30" name="object 30"/>
          <p:cNvSpPr/>
          <p:nvPr/>
        </p:nvSpPr>
        <p:spPr>
          <a:xfrm>
            <a:off x="9836911" y="3327654"/>
            <a:ext cx="266192" cy="199644"/>
          </a:xfrm>
          <a:prstGeom prst="rect">
            <a:avLst/>
          </a:prstGeom>
          <a:blipFill>
            <a:blip r:embed="rId5" cstate="print"/>
            <a:stretch>
              <a:fillRect/>
            </a:stretch>
          </a:blipFill>
        </p:spPr>
        <p:txBody>
          <a:bodyPr wrap="square" lIns="0" tIns="0" rIns="0" bIns="0" rtlCol="0"/>
          <a:lstStyle/>
          <a:p>
            <a:endParaRPr/>
          </a:p>
        </p:txBody>
      </p:sp>
      <p:sp>
        <p:nvSpPr>
          <p:cNvPr id="31" name="object 31"/>
          <p:cNvSpPr/>
          <p:nvPr/>
        </p:nvSpPr>
        <p:spPr>
          <a:xfrm>
            <a:off x="6455665" y="3726942"/>
            <a:ext cx="266191" cy="199644"/>
          </a:xfrm>
          <a:prstGeom prst="rect">
            <a:avLst/>
          </a:prstGeom>
          <a:blipFill>
            <a:blip r:embed="rId8" cstate="print"/>
            <a:stretch>
              <a:fillRect/>
            </a:stretch>
          </a:blipFill>
        </p:spPr>
        <p:txBody>
          <a:bodyPr wrap="square" lIns="0" tIns="0" rIns="0" bIns="0" rtlCol="0"/>
          <a:lstStyle/>
          <a:p>
            <a:endParaRPr/>
          </a:p>
        </p:txBody>
      </p:sp>
      <p:sp>
        <p:nvSpPr>
          <p:cNvPr id="32" name="object 32"/>
          <p:cNvSpPr/>
          <p:nvPr/>
        </p:nvSpPr>
        <p:spPr>
          <a:xfrm>
            <a:off x="5970017" y="3449573"/>
            <a:ext cx="266191" cy="199644"/>
          </a:xfrm>
          <a:prstGeom prst="rect">
            <a:avLst/>
          </a:prstGeom>
          <a:blipFill>
            <a:blip r:embed="rId9" cstate="print"/>
            <a:stretch>
              <a:fillRect/>
            </a:stretch>
          </a:blipFill>
        </p:spPr>
        <p:txBody>
          <a:bodyPr wrap="square" lIns="0" tIns="0" rIns="0" bIns="0" rtlCol="0"/>
          <a:lstStyle/>
          <a:p>
            <a:endParaRPr/>
          </a:p>
        </p:txBody>
      </p:sp>
      <p:sp>
        <p:nvSpPr>
          <p:cNvPr id="33" name="object 33"/>
          <p:cNvSpPr/>
          <p:nvPr/>
        </p:nvSpPr>
        <p:spPr>
          <a:xfrm>
            <a:off x="6431281" y="3035045"/>
            <a:ext cx="266191" cy="199644"/>
          </a:xfrm>
          <a:prstGeom prst="rect">
            <a:avLst/>
          </a:prstGeom>
          <a:blipFill>
            <a:blip r:embed="rId9" cstate="print"/>
            <a:stretch>
              <a:fillRect/>
            </a:stretch>
          </a:blipFill>
        </p:spPr>
        <p:txBody>
          <a:bodyPr wrap="square" lIns="0" tIns="0" rIns="0" bIns="0" rtlCol="0"/>
          <a:lstStyle/>
          <a:p>
            <a:endParaRPr/>
          </a:p>
        </p:txBody>
      </p:sp>
      <p:sp>
        <p:nvSpPr>
          <p:cNvPr id="34" name="object 34"/>
          <p:cNvSpPr/>
          <p:nvPr/>
        </p:nvSpPr>
        <p:spPr>
          <a:xfrm>
            <a:off x="7307071" y="3601973"/>
            <a:ext cx="266192" cy="199644"/>
          </a:xfrm>
          <a:prstGeom prst="rect">
            <a:avLst/>
          </a:prstGeom>
          <a:blipFill>
            <a:blip r:embed="rId9" cstate="print"/>
            <a:stretch>
              <a:fillRect/>
            </a:stretch>
          </a:blipFill>
        </p:spPr>
        <p:txBody>
          <a:bodyPr wrap="square" lIns="0" tIns="0" rIns="0" bIns="0" rtlCol="0"/>
          <a:lstStyle/>
          <a:p>
            <a:endParaRPr/>
          </a:p>
        </p:txBody>
      </p:sp>
      <p:sp>
        <p:nvSpPr>
          <p:cNvPr id="35" name="object 35"/>
          <p:cNvSpPr/>
          <p:nvPr/>
        </p:nvSpPr>
        <p:spPr>
          <a:xfrm>
            <a:off x="7957314" y="3761994"/>
            <a:ext cx="266191" cy="199644"/>
          </a:xfrm>
          <a:prstGeom prst="rect">
            <a:avLst/>
          </a:prstGeom>
          <a:blipFill>
            <a:blip r:embed="rId9" cstate="print"/>
            <a:stretch>
              <a:fillRect/>
            </a:stretch>
          </a:blipFill>
        </p:spPr>
        <p:txBody>
          <a:bodyPr wrap="square" lIns="0" tIns="0" rIns="0" bIns="0" rtlCol="0"/>
          <a:lstStyle/>
          <a:p>
            <a:endParaRPr/>
          </a:p>
        </p:txBody>
      </p:sp>
      <p:sp>
        <p:nvSpPr>
          <p:cNvPr id="36" name="object 36"/>
          <p:cNvSpPr/>
          <p:nvPr/>
        </p:nvSpPr>
        <p:spPr>
          <a:xfrm>
            <a:off x="8709154" y="2993898"/>
            <a:ext cx="266191" cy="199644"/>
          </a:xfrm>
          <a:prstGeom prst="rect">
            <a:avLst/>
          </a:prstGeom>
          <a:blipFill>
            <a:blip r:embed="rId10" cstate="print"/>
            <a:stretch>
              <a:fillRect/>
            </a:stretch>
          </a:blipFill>
        </p:spPr>
        <p:txBody>
          <a:bodyPr wrap="square" lIns="0" tIns="0" rIns="0" bIns="0" rtlCol="0"/>
          <a:lstStyle/>
          <a:p>
            <a:endParaRPr/>
          </a:p>
        </p:txBody>
      </p:sp>
      <p:sp>
        <p:nvSpPr>
          <p:cNvPr id="37" name="object 37"/>
          <p:cNvSpPr/>
          <p:nvPr/>
        </p:nvSpPr>
        <p:spPr>
          <a:xfrm>
            <a:off x="7955281" y="4184141"/>
            <a:ext cx="266191" cy="199644"/>
          </a:xfrm>
          <a:prstGeom prst="rect">
            <a:avLst/>
          </a:prstGeom>
          <a:blipFill>
            <a:blip r:embed="rId8" cstate="print"/>
            <a:stretch>
              <a:fillRect/>
            </a:stretch>
          </a:blipFill>
        </p:spPr>
        <p:txBody>
          <a:bodyPr wrap="square" lIns="0" tIns="0" rIns="0" bIns="0" rtlCol="0"/>
          <a:lstStyle/>
          <a:p>
            <a:endParaRPr/>
          </a:p>
        </p:txBody>
      </p:sp>
      <p:sp>
        <p:nvSpPr>
          <p:cNvPr id="38" name="object 38"/>
          <p:cNvSpPr/>
          <p:nvPr/>
        </p:nvSpPr>
        <p:spPr>
          <a:xfrm>
            <a:off x="7487920" y="4542282"/>
            <a:ext cx="266192" cy="199644"/>
          </a:xfrm>
          <a:prstGeom prst="rect">
            <a:avLst/>
          </a:prstGeom>
          <a:blipFill>
            <a:blip r:embed="rId9" cstate="print"/>
            <a:stretch>
              <a:fillRect/>
            </a:stretch>
          </a:blipFill>
        </p:spPr>
        <p:txBody>
          <a:bodyPr wrap="square" lIns="0" tIns="0" rIns="0" bIns="0" rtlCol="0"/>
          <a:lstStyle/>
          <a:p>
            <a:endParaRPr/>
          </a:p>
        </p:txBody>
      </p:sp>
      <p:sp>
        <p:nvSpPr>
          <p:cNvPr id="39" name="object 39"/>
          <p:cNvSpPr/>
          <p:nvPr/>
        </p:nvSpPr>
        <p:spPr>
          <a:xfrm>
            <a:off x="8316978" y="4534661"/>
            <a:ext cx="268223" cy="199644"/>
          </a:xfrm>
          <a:prstGeom prst="rect">
            <a:avLst/>
          </a:prstGeom>
          <a:blipFill>
            <a:blip r:embed="rId11" cstate="print"/>
            <a:stretch>
              <a:fillRect/>
            </a:stretch>
          </a:blipFill>
        </p:spPr>
        <p:txBody>
          <a:bodyPr wrap="square" lIns="0" tIns="0" rIns="0" bIns="0" rtlCol="0"/>
          <a:lstStyle/>
          <a:p>
            <a:endParaRPr/>
          </a:p>
        </p:txBody>
      </p:sp>
      <p:sp>
        <p:nvSpPr>
          <p:cNvPr id="40" name="object 40"/>
          <p:cNvSpPr/>
          <p:nvPr/>
        </p:nvSpPr>
        <p:spPr>
          <a:xfrm>
            <a:off x="6640578" y="4274058"/>
            <a:ext cx="266191" cy="199644"/>
          </a:xfrm>
          <a:prstGeom prst="rect">
            <a:avLst/>
          </a:prstGeom>
          <a:blipFill>
            <a:blip r:embed="rId9" cstate="print"/>
            <a:stretch>
              <a:fillRect/>
            </a:stretch>
          </a:blipFill>
        </p:spPr>
        <p:txBody>
          <a:bodyPr wrap="square" lIns="0" tIns="0" rIns="0" bIns="0" rtlCol="0"/>
          <a:lstStyle/>
          <a:p>
            <a:endParaRPr/>
          </a:p>
        </p:txBody>
      </p:sp>
      <p:sp>
        <p:nvSpPr>
          <p:cNvPr id="41" name="object 41"/>
          <p:cNvSpPr/>
          <p:nvPr/>
        </p:nvSpPr>
        <p:spPr>
          <a:xfrm>
            <a:off x="6020817" y="4421885"/>
            <a:ext cx="266191" cy="199644"/>
          </a:xfrm>
          <a:prstGeom prst="rect">
            <a:avLst/>
          </a:prstGeom>
          <a:blipFill>
            <a:blip r:embed="rId9" cstate="print"/>
            <a:stretch>
              <a:fillRect/>
            </a:stretch>
          </a:blipFill>
        </p:spPr>
        <p:txBody>
          <a:bodyPr wrap="square" lIns="0" tIns="0" rIns="0" bIns="0" rtlCol="0"/>
          <a:lstStyle/>
          <a:p>
            <a:endParaRPr/>
          </a:p>
        </p:txBody>
      </p:sp>
      <p:sp>
        <p:nvSpPr>
          <p:cNvPr id="42" name="object 42"/>
          <p:cNvSpPr/>
          <p:nvPr/>
        </p:nvSpPr>
        <p:spPr>
          <a:xfrm>
            <a:off x="5372609" y="4310636"/>
            <a:ext cx="266700" cy="200025"/>
          </a:xfrm>
          <a:custGeom>
            <a:avLst/>
            <a:gdLst/>
            <a:ahLst/>
            <a:cxnLst/>
            <a:rect l="l" t="t" r="r" b="b"/>
            <a:pathLst>
              <a:path w="200025" h="200025">
                <a:moveTo>
                  <a:pt x="99822" y="0"/>
                </a:moveTo>
                <a:lnTo>
                  <a:pt x="60971" y="7846"/>
                </a:lnTo>
                <a:lnTo>
                  <a:pt x="29241" y="29241"/>
                </a:lnTo>
                <a:lnTo>
                  <a:pt x="7846" y="60971"/>
                </a:lnTo>
                <a:lnTo>
                  <a:pt x="0" y="99822"/>
                </a:lnTo>
                <a:lnTo>
                  <a:pt x="7846" y="138672"/>
                </a:lnTo>
                <a:lnTo>
                  <a:pt x="29241" y="170402"/>
                </a:lnTo>
                <a:lnTo>
                  <a:pt x="60971" y="191797"/>
                </a:lnTo>
                <a:lnTo>
                  <a:pt x="99822" y="199644"/>
                </a:lnTo>
                <a:lnTo>
                  <a:pt x="138672" y="191797"/>
                </a:lnTo>
                <a:lnTo>
                  <a:pt x="170402" y="170402"/>
                </a:lnTo>
                <a:lnTo>
                  <a:pt x="191797" y="138672"/>
                </a:lnTo>
                <a:lnTo>
                  <a:pt x="199644" y="99822"/>
                </a:lnTo>
                <a:lnTo>
                  <a:pt x="191797" y="60971"/>
                </a:lnTo>
                <a:lnTo>
                  <a:pt x="170402" y="29241"/>
                </a:lnTo>
                <a:lnTo>
                  <a:pt x="138672" y="7846"/>
                </a:lnTo>
                <a:lnTo>
                  <a:pt x="99822" y="0"/>
                </a:lnTo>
                <a:close/>
              </a:path>
            </a:pathLst>
          </a:custGeom>
          <a:solidFill>
            <a:srgbClr val="84ADAC"/>
          </a:solidFill>
        </p:spPr>
        <p:txBody>
          <a:bodyPr wrap="square" lIns="0" tIns="0" rIns="0" bIns="0" rtlCol="0"/>
          <a:lstStyle/>
          <a:p>
            <a:endParaRPr/>
          </a:p>
        </p:txBody>
      </p:sp>
      <p:sp>
        <p:nvSpPr>
          <p:cNvPr id="43" name="object 43"/>
          <p:cNvSpPr/>
          <p:nvPr/>
        </p:nvSpPr>
        <p:spPr>
          <a:xfrm>
            <a:off x="4793487" y="4293870"/>
            <a:ext cx="268224" cy="199644"/>
          </a:xfrm>
          <a:prstGeom prst="rect">
            <a:avLst/>
          </a:prstGeom>
          <a:blipFill>
            <a:blip r:embed="rId11" cstate="print"/>
            <a:stretch>
              <a:fillRect/>
            </a:stretch>
          </a:blipFill>
        </p:spPr>
        <p:txBody>
          <a:bodyPr wrap="square" lIns="0" tIns="0" rIns="0" bIns="0" rtlCol="0"/>
          <a:lstStyle/>
          <a:p>
            <a:endParaRPr/>
          </a:p>
        </p:txBody>
      </p:sp>
      <p:sp>
        <p:nvSpPr>
          <p:cNvPr id="44" name="object 44"/>
          <p:cNvSpPr/>
          <p:nvPr/>
        </p:nvSpPr>
        <p:spPr>
          <a:xfrm>
            <a:off x="5573778" y="3833622"/>
            <a:ext cx="266191" cy="199644"/>
          </a:xfrm>
          <a:prstGeom prst="rect">
            <a:avLst/>
          </a:prstGeom>
          <a:blipFill>
            <a:blip r:embed="rId9" cstate="print"/>
            <a:stretch>
              <a:fillRect/>
            </a:stretch>
          </a:blipFill>
        </p:spPr>
        <p:txBody>
          <a:bodyPr wrap="square" lIns="0" tIns="0" rIns="0" bIns="0" rtlCol="0"/>
          <a:lstStyle/>
          <a:p>
            <a:endParaRPr/>
          </a:p>
        </p:txBody>
      </p:sp>
      <p:sp>
        <p:nvSpPr>
          <p:cNvPr id="45" name="object 45"/>
          <p:cNvSpPr/>
          <p:nvPr/>
        </p:nvSpPr>
        <p:spPr>
          <a:xfrm>
            <a:off x="5262881" y="3446526"/>
            <a:ext cx="266191" cy="199644"/>
          </a:xfrm>
          <a:prstGeom prst="rect">
            <a:avLst/>
          </a:prstGeom>
          <a:blipFill>
            <a:blip r:embed="rId9" cstate="print"/>
            <a:stretch>
              <a:fillRect/>
            </a:stretch>
          </a:blipFill>
        </p:spPr>
        <p:txBody>
          <a:bodyPr wrap="square" lIns="0" tIns="0" rIns="0" bIns="0" rtlCol="0"/>
          <a:lstStyle/>
          <a:p>
            <a:endParaRPr/>
          </a:p>
        </p:txBody>
      </p:sp>
      <p:sp>
        <p:nvSpPr>
          <p:cNvPr id="46" name="object 46"/>
          <p:cNvSpPr/>
          <p:nvPr/>
        </p:nvSpPr>
        <p:spPr>
          <a:xfrm>
            <a:off x="5693665" y="2775966"/>
            <a:ext cx="268223" cy="199644"/>
          </a:xfrm>
          <a:prstGeom prst="rect">
            <a:avLst/>
          </a:prstGeom>
          <a:blipFill>
            <a:blip r:embed="rId11" cstate="print"/>
            <a:stretch>
              <a:fillRect/>
            </a:stretch>
          </a:blipFill>
        </p:spPr>
        <p:txBody>
          <a:bodyPr wrap="square" lIns="0" tIns="0" rIns="0" bIns="0" rtlCol="0"/>
          <a:lstStyle/>
          <a:p>
            <a:endParaRPr/>
          </a:p>
        </p:txBody>
      </p:sp>
      <p:sp>
        <p:nvSpPr>
          <p:cNvPr id="47" name="object 47"/>
          <p:cNvSpPr/>
          <p:nvPr/>
        </p:nvSpPr>
        <p:spPr>
          <a:xfrm>
            <a:off x="4661407" y="3242310"/>
            <a:ext cx="266192" cy="199644"/>
          </a:xfrm>
          <a:prstGeom prst="rect">
            <a:avLst/>
          </a:prstGeom>
          <a:blipFill>
            <a:blip r:embed="rId9" cstate="print"/>
            <a:stretch>
              <a:fillRect/>
            </a:stretch>
          </a:blipFill>
        </p:spPr>
        <p:txBody>
          <a:bodyPr wrap="square" lIns="0" tIns="0" rIns="0" bIns="0" rtlCol="0"/>
          <a:lstStyle/>
          <a:p>
            <a:endParaRPr/>
          </a:p>
        </p:txBody>
      </p:sp>
      <p:sp>
        <p:nvSpPr>
          <p:cNvPr id="48" name="object 48"/>
          <p:cNvSpPr/>
          <p:nvPr/>
        </p:nvSpPr>
        <p:spPr>
          <a:xfrm>
            <a:off x="5128768" y="2394966"/>
            <a:ext cx="266192" cy="199644"/>
          </a:xfrm>
          <a:prstGeom prst="rect">
            <a:avLst/>
          </a:prstGeom>
          <a:blipFill>
            <a:blip r:embed="rId9" cstate="print"/>
            <a:stretch>
              <a:fillRect/>
            </a:stretch>
          </a:blipFill>
        </p:spPr>
        <p:txBody>
          <a:bodyPr wrap="square" lIns="0" tIns="0" rIns="0" bIns="0" rtlCol="0"/>
          <a:lstStyle/>
          <a:p>
            <a:endParaRPr/>
          </a:p>
        </p:txBody>
      </p:sp>
      <p:sp>
        <p:nvSpPr>
          <p:cNvPr id="49" name="object 49"/>
          <p:cNvSpPr/>
          <p:nvPr/>
        </p:nvSpPr>
        <p:spPr>
          <a:xfrm>
            <a:off x="4775200" y="2775966"/>
            <a:ext cx="266192" cy="199644"/>
          </a:xfrm>
          <a:prstGeom prst="rect">
            <a:avLst/>
          </a:prstGeom>
          <a:blipFill>
            <a:blip r:embed="rId9" cstate="print"/>
            <a:stretch>
              <a:fillRect/>
            </a:stretch>
          </a:blipFill>
        </p:spPr>
        <p:txBody>
          <a:bodyPr wrap="square" lIns="0" tIns="0" rIns="0" bIns="0" rtlCol="0"/>
          <a:lstStyle/>
          <a:p>
            <a:endParaRPr/>
          </a:p>
        </p:txBody>
      </p:sp>
      <p:sp>
        <p:nvSpPr>
          <p:cNvPr id="50" name="object 50"/>
          <p:cNvSpPr/>
          <p:nvPr/>
        </p:nvSpPr>
        <p:spPr>
          <a:xfrm>
            <a:off x="4712207" y="2120648"/>
            <a:ext cx="266192" cy="199643"/>
          </a:xfrm>
          <a:prstGeom prst="rect">
            <a:avLst/>
          </a:prstGeom>
          <a:blipFill>
            <a:blip r:embed="rId9" cstate="print"/>
            <a:stretch>
              <a:fillRect/>
            </a:stretch>
          </a:blipFill>
        </p:spPr>
        <p:txBody>
          <a:bodyPr wrap="square" lIns="0" tIns="0" rIns="0" bIns="0" rtlCol="0"/>
          <a:lstStyle/>
          <a:p>
            <a:endParaRPr/>
          </a:p>
        </p:txBody>
      </p:sp>
      <p:sp>
        <p:nvSpPr>
          <p:cNvPr id="51" name="object 51"/>
          <p:cNvSpPr/>
          <p:nvPr/>
        </p:nvSpPr>
        <p:spPr>
          <a:xfrm>
            <a:off x="5262881" y="2993898"/>
            <a:ext cx="266191" cy="199644"/>
          </a:xfrm>
          <a:prstGeom prst="rect">
            <a:avLst/>
          </a:prstGeom>
          <a:blipFill>
            <a:blip r:embed="rId9" cstate="print"/>
            <a:stretch>
              <a:fillRect/>
            </a:stretch>
          </a:blipFill>
        </p:spPr>
        <p:txBody>
          <a:bodyPr wrap="square" lIns="0" tIns="0" rIns="0" bIns="0" rtlCol="0"/>
          <a:lstStyle/>
          <a:p>
            <a:endParaRPr/>
          </a:p>
        </p:txBody>
      </p:sp>
      <p:sp>
        <p:nvSpPr>
          <p:cNvPr id="52" name="object 52"/>
          <p:cNvSpPr/>
          <p:nvPr/>
        </p:nvSpPr>
        <p:spPr>
          <a:xfrm>
            <a:off x="4748784" y="3761994"/>
            <a:ext cx="266192" cy="199644"/>
          </a:xfrm>
          <a:prstGeom prst="rect">
            <a:avLst/>
          </a:prstGeom>
          <a:blipFill>
            <a:blip r:embed="rId9" cstate="print"/>
            <a:stretch>
              <a:fillRect/>
            </a:stretch>
          </a:blipFill>
        </p:spPr>
        <p:txBody>
          <a:bodyPr wrap="square" lIns="0" tIns="0" rIns="0" bIns="0" rtlCol="0"/>
          <a:lstStyle/>
          <a:p>
            <a:endParaRPr/>
          </a:p>
        </p:txBody>
      </p:sp>
      <p:sp>
        <p:nvSpPr>
          <p:cNvPr id="53" name="object 53"/>
          <p:cNvSpPr/>
          <p:nvPr/>
        </p:nvSpPr>
        <p:spPr>
          <a:xfrm>
            <a:off x="5161281" y="4016501"/>
            <a:ext cx="266191" cy="199644"/>
          </a:xfrm>
          <a:prstGeom prst="rect">
            <a:avLst/>
          </a:prstGeom>
          <a:blipFill>
            <a:blip r:embed="rId9" cstate="print"/>
            <a:stretch>
              <a:fillRect/>
            </a:stretch>
          </a:blipFill>
        </p:spPr>
        <p:txBody>
          <a:bodyPr wrap="square" lIns="0" tIns="0" rIns="0" bIns="0" rtlCol="0"/>
          <a:lstStyle/>
          <a:p>
            <a:endParaRPr/>
          </a:p>
        </p:txBody>
      </p:sp>
      <p:sp>
        <p:nvSpPr>
          <p:cNvPr id="54" name="object 54"/>
          <p:cNvSpPr/>
          <p:nvPr/>
        </p:nvSpPr>
        <p:spPr>
          <a:xfrm>
            <a:off x="5573778" y="2366012"/>
            <a:ext cx="266191" cy="199643"/>
          </a:xfrm>
          <a:prstGeom prst="rect">
            <a:avLst/>
          </a:prstGeom>
          <a:blipFill>
            <a:blip r:embed="rId9" cstate="print"/>
            <a:stretch>
              <a:fillRect/>
            </a:stretch>
          </a:blipFill>
        </p:spPr>
        <p:txBody>
          <a:bodyPr wrap="square" lIns="0" tIns="0" rIns="0" bIns="0" rtlCol="0"/>
          <a:lstStyle/>
          <a:p>
            <a:endParaRPr/>
          </a:p>
        </p:txBody>
      </p:sp>
      <p:sp>
        <p:nvSpPr>
          <p:cNvPr id="55" name="object 55"/>
          <p:cNvSpPr/>
          <p:nvPr/>
        </p:nvSpPr>
        <p:spPr>
          <a:xfrm>
            <a:off x="5669281" y="3158489"/>
            <a:ext cx="266191" cy="199644"/>
          </a:xfrm>
          <a:prstGeom prst="rect">
            <a:avLst/>
          </a:prstGeom>
          <a:blipFill>
            <a:blip r:embed="rId9" cstate="print"/>
            <a:stretch>
              <a:fillRect/>
            </a:stretch>
          </a:blipFill>
        </p:spPr>
        <p:txBody>
          <a:bodyPr wrap="square" lIns="0" tIns="0" rIns="0" bIns="0" rtlCol="0"/>
          <a:lstStyle/>
          <a:p>
            <a:endParaRPr/>
          </a:p>
        </p:txBody>
      </p:sp>
      <p:sp>
        <p:nvSpPr>
          <p:cNvPr id="56" name="object 56"/>
          <p:cNvSpPr/>
          <p:nvPr/>
        </p:nvSpPr>
        <p:spPr>
          <a:xfrm>
            <a:off x="5970017" y="4007357"/>
            <a:ext cx="266191" cy="199644"/>
          </a:xfrm>
          <a:prstGeom prst="rect">
            <a:avLst/>
          </a:prstGeom>
          <a:blipFill>
            <a:blip r:embed="rId9" cstate="print"/>
            <a:stretch>
              <a:fillRect/>
            </a:stretch>
          </a:blipFill>
        </p:spPr>
        <p:txBody>
          <a:bodyPr wrap="square" lIns="0" tIns="0" rIns="0" bIns="0" rtlCol="0"/>
          <a:lstStyle/>
          <a:p>
            <a:endParaRPr/>
          </a:p>
        </p:txBody>
      </p:sp>
      <p:sp>
        <p:nvSpPr>
          <p:cNvPr id="57" name="object 57"/>
          <p:cNvSpPr/>
          <p:nvPr/>
        </p:nvSpPr>
        <p:spPr>
          <a:xfrm>
            <a:off x="5094225" y="4516375"/>
            <a:ext cx="266700" cy="201295"/>
          </a:xfrm>
          <a:custGeom>
            <a:avLst/>
            <a:gdLst/>
            <a:ahLst/>
            <a:cxnLst/>
            <a:rect l="l" t="t" r="r" b="b"/>
            <a:pathLst>
              <a:path w="200025" h="201295">
                <a:moveTo>
                  <a:pt x="99822" y="0"/>
                </a:moveTo>
                <a:lnTo>
                  <a:pt x="60971" y="7911"/>
                </a:lnTo>
                <a:lnTo>
                  <a:pt x="29241" y="29479"/>
                </a:lnTo>
                <a:lnTo>
                  <a:pt x="7846" y="61454"/>
                </a:lnTo>
                <a:lnTo>
                  <a:pt x="0" y="100584"/>
                </a:lnTo>
                <a:lnTo>
                  <a:pt x="7846" y="139713"/>
                </a:lnTo>
                <a:lnTo>
                  <a:pt x="29241" y="171688"/>
                </a:lnTo>
                <a:lnTo>
                  <a:pt x="60971" y="193256"/>
                </a:lnTo>
                <a:lnTo>
                  <a:pt x="99822" y="201167"/>
                </a:lnTo>
                <a:lnTo>
                  <a:pt x="138672" y="193256"/>
                </a:lnTo>
                <a:lnTo>
                  <a:pt x="170402" y="171688"/>
                </a:lnTo>
                <a:lnTo>
                  <a:pt x="191797" y="139713"/>
                </a:lnTo>
                <a:lnTo>
                  <a:pt x="199644" y="100584"/>
                </a:lnTo>
                <a:lnTo>
                  <a:pt x="191797" y="61454"/>
                </a:lnTo>
                <a:lnTo>
                  <a:pt x="170402" y="29479"/>
                </a:lnTo>
                <a:lnTo>
                  <a:pt x="138672" y="7911"/>
                </a:lnTo>
                <a:lnTo>
                  <a:pt x="99822" y="0"/>
                </a:lnTo>
                <a:close/>
              </a:path>
            </a:pathLst>
          </a:custGeom>
          <a:solidFill>
            <a:srgbClr val="84ADAC"/>
          </a:solidFill>
        </p:spPr>
        <p:txBody>
          <a:bodyPr wrap="square" lIns="0" tIns="0" rIns="0" bIns="0" rtlCol="0"/>
          <a:lstStyle/>
          <a:p>
            <a:endParaRPr/>
          </a:p>
        </p:txBody>
      </p:sp>
      <p:sp>
        <p:nvSpPr>
          <p:cNvPr id="58" name="object 58"/>
          <p:cNvSpPr/>
          <p:nvPr/>
        </p:nvSpPr>
        <p:spPr>
          <a:xfrm>
            <a:off x="6431281" y="3353561"/>
            <a:ext cx="266191" cy="199644"/>
          </a:xfrm>
          <a:prstGeom prst="rect">
            <a:avLst/>
          </a:prstGeom>
          <a:blipFill>
            <a:blip r:embed="rId9" cstate="print"/>
            <a:stretch>
              <a:fillRect/>
            </a:stretch>
          </a:blipFill>
        </p:spPr>
        <p:txBody>
          <a:bodyPr wrap="square" lIns="0" tIns="0" rIns="0" bIns="0" rtlCol="0"/>
          <a:lstStyle/>
          <a:p>
            <a:endParaRPr/>
          </a:p>
        </p:txBody>
      </p:sp>
      <p:sp>
        <p:nvSpPr>
          <p:cNvPr id="59" name="object 59"/>
          <p:cNvSpPr/>
          <p:nvPr/>
        </p:nvSpPr>
        <p:spPr>
          <a:xfrm>
            <a:off x="6030978" y="3013710"/>
            <a:ext cx="266191" cy="199644"/>
          </a:xfrm>
          <a:prstGeom prst="rect">
            <a:avLst/>
          </a:prstGeom>
          <a:blipFill>
            <a:blip r:embed="rId9" cstate="print"/>
            <a:stretch>
              <a:fillRect/>
            </a:stretch>
          </a:blipFill>
        </p:spPr>
        <p:txBody>
          <a:bodyPr wrap="square" lIns="0" tIns="0" rIns="0" bIns="0" rtlCol="0"/>
          <a:lstStyle/>
          <a:p>
            <a:endParaRPr/>
          </a:p>
        </p:txBody>
      </p:sp>
      <p:sp>
        <p:nvSpPr>
          <p:cNvPr id="60" name="object 60"/>
          <p:cNvSpPr/>
          <p:nvPr/>
        </p:nvSpPr>
        <p:spPr>
          <a:xfrm>
            <a:off x="8885936" y="4525517"/>
            <a:ext cx="266192" cy="201168"/>
          </a:xfrm>
          <a:prstGeom prst="rect">
            <a:avLst/>
          </a:prstGeom>
          <a:blipFill>
            <a:blip r:embed="rId12" cstate="print"/>
            <a:stretch>
              <a:fillRect/>
            </a:stretch>
          </a:blipFill>
        </p:spPr>
        <p:txBody>
          <a:bodyPr wrap="square" lIns="0" tIns="0" rIns="0" bIns="0" rtlCol="0"/>
          <a:lstStyle/>
          <a:p>
            <a:endParaRPr/>
          </a:p>
        </p:txBody>
      </p:sp>
      <p:sp>
        <p:nvSpPr>
          <p:cNvPr id="61" name="object 61"/>
          <p:cNvSpPr/>
          <p:nvPr/>
        </p:nvSpPr>
        <p:spPr>
          <a:xfrm>
            <a:off x="8436863" y="4174997"/>
            <a:ext cx="266192" cy="199644"/>
          </a:xfrm>
          <a:prstGeom prst="rect">
            <a:avLst/>
          </a:prstGeom>
          <a:blipFill>
            <a:blip r:embed="rId9" cstate="print"/>
            <a:stretch>
              <a:fillRect/>
            </a:stretch>
          </a:blipFill>
        </p:spPr>
        <p:txBody>
          <a:bodyPr wrap="square" lIns="0" tIns="0" rIns="0" bIns="0" rtlCol="0"/>
          <a:lstStyle/>
          <a:p>
            <a:endParaRPr/>
          </a:p>
        </p:txBody>
      </p:sp>
      <p:sp>
        <p:nvSpPr>
          <p:cNvPr id="62" name="object 62"/>
          <p:cNvSpPr/>
          <p:nvPr/>
        </p:nvSpPr>
        <p:spPr>
          <a:xfrm>
            <a:off x="9558527" y="4516373"/>
            <a:ext cx="266192" cy="199644"/>
          </a:xfrm>
          <a:prstGeom prst="rect">
            <a:avLst/>
          </a:prstGeom>
          <a:blipFill>
            <a:blip r:embed="rId9" cstate="print"/>
            <a:stretch>
              <a:fillRect/>
            </a:stretch>
          </a:blipFill>
        </p:spPr>
        <p:txBody>
          <a:bodyPr wrap="square" lIns="0" tIns="0" rIns="0" bIns="0" rtlCol="0"/>
          <a:lstStyle/>
          <a:p>
            <a:endParaRPr/>
          </a:p>
        </p:txBody>
      </p:sp>
      <p:sp>
        <p:nvSpPr>
          <p:cNvPr id="63" name="object 63"/>
          <p:cNvSpPr/>
          <p:nvPr/>
        </p:nvSpPr>
        <p:spPr>
          <a:xfrm>
            <a:off x="2244345" y="3945508"/>
            <a:ext cx="4601633" cy="134620"/>
          </a:xfrm>
          <a:custGeom>
            <a:avLst/>
            <a:gdLst/>
            <a:ahLst/>
            <a:cxnLst/>
            <a:rect l="l" t="t" r="r" b="b"/>
            <a:pathLst>
              <a:path w="3451225" h="134619">
                <a:moveTo>
                  <a:pt x="3393567" y="67183"/>
                </a:moveTo>
                <a:lnTo>
                  <a:pt x="3321177" y="109347"/>
                </a:lnTo>
                <a:lnTo>
                  <a:pt x="3318891" y="118237"/>
                </a:lnTo>
                <a:lnTo>
                  <a:pt x="3322828" y="125095"/>
                </a:lnTo>
                <a:lnTo>
                  <a:pt x="3326892" y="132080"/>
                </a:lnTo>
                <a:lnTo>
                  <a:pt x="3335781" y="134366"/>
                </a:lnTo>
                <a:lnTo>
                  <a:pt x="3426122" y="81661"/>
                </a:lnTo>
                <a:lnTo>
                  <a:pt x="3422269" y="81661"/>
                </a:lnTo>
                <a:lnTo>
                  <a:pt x="3422269" y="79629"/>
                </a:lnTo>
                <a:lnTo>
                  <a:pt x="3414903" y="79629"/>
                </a:lnTo>
                <a:lnTo>
                  <a:pt x="3393567" y="67183"/>
                </a:lnTo>
                <a:close/>
              </a:path>
              <a:path w="3451225" h="134619">
                <a:moveTo>
                  <a:pt x="3368747" y="52705"/>
                </a:moveTo>
                <a:lnTo>
                  <a:pt x="0" y="52705"/>
                </a:lnTo>
                <a:lnTo>
                  <a:pt x="0" y="81661"/>
                </a:lnTo>
                <a:lnTo>
                  <a:pt x="3368747" y="81661"/>
                </a:lnTo>
                <a:lnTo>
                  <a:pt x="3393566" y="67183"/>
                </a:lnTo>
                <a:lnTo>
                  <a:pt x="3368747" y="52705"/>
                </a:lnTo>
                <a:close/>
              </a:path>
              <a:path w="3451225" h="134619">
                <a:moveTo>
                  <a:pt x="3426122" y="52705"/>
                </a:moveTo>
                <a:lnTo>
                  <a:pt x="3422269" y="52705"/>
                </a:lnTo>
                <a:lnTo>
                  <a:pt x="3422269" y="81661"/>
                </a:lnTo>
                <a:lnTo>
                  <a:pt x="3426122" y="81661"/>
                </a:lnTo>
                <a:lnTo>
                  <a:pt x="3450971" y="67183"/>
                </a:lnTo>
                <a:lnTo>
                  <a:pt x="3426122" y="52705"/>
                </a:lnTo>
                <a:close/>
              </a:path>
              <a:path w="3451225" h="134619">
                <a:moveTo>
                  <a:pt x="3414903" y="54737"/>
                </a:moveTo>
                <a:lnTo>
                  <a:pt x="3393567" y="67183"/>
                </a:lnTo>
                <a:lnTo>
                  <a:pt x="3414903" y="79629"/>
                </a:lnTo>
                <a:lnTo>
                  <a:pt x="3414903" y="54737"/>
                </a:lnTo>
                <a:close/>
              </a:path>
              <a:path w="3451225" h="134619">
                <a:moveTo>
                  <a:pt x="3422269" y="54737"/>
                </a:moveTo>
                <a:lnTo>
                  <a:pt x="3414903" y="54737"/>
                </a:lnTo>
                <a:lnTo>
                  <a:pt x="3414903" y="79629"/>
                </a:lnTo>
                <a:lnTo>
                  <a:pt x="3422269" y="79629"/>
                </a:lnTo>
                <a:lnTo>
                  <a:pt x="3422269" y="54737"/>
                </a:lnTo>
                <a:close/>
              </a:path>
              <a:path w="3451225" h="134619">
                <a:moveTo>
                  <a:pt x="3335781" y="0"/>
                </a:moveTo>
                <a:lnTo>
                  <a:pt x="3326892" y="2286"/>
                </a:lnTo>
                <a:lnTo>
                  <a:pt x="3322828" y="9271"/>
                </a:lnTo>
                <a:lnTo>
                  <a:pt x="3318891" y="16129"/>
                </a:lnTo>
                <a:lnTo>
                  <a:pt x="3321177" y="25018"/>
                </a:lnTo>
                <a:lnTo>
                  <a:pt x="3393567" y="67183"/>
                </a:lnTo>
                <a:lnTo>
                  <a:pt x="3414903" y="54737"/>
                </a:lnTo>
                <a:lnTo>
                  <a:pt x="3422269" y="54737"/>
                </a:lnTo>
                <a:lnTo>
                  <a:pt x="3422269" y="52705"/>
                </a:lnTo>
                <a:lnTo>
                  <a:pt x="3426122" y="52705"/>
                </a:lnTo>
                <a:lnTo>
                  <a:pt x="3335781" y="0"/>
                </a:lnTo>
                <a:close/>
              </a:path>
            </a:pathLst>
          </a:custGeom>
          <a:solidFill>
            <a:srgbClr val="C00000"/>
          </a:solidFill>
        </p:spPr>
        <p:txBody>
          <a:bodyPr wrap="square" lIns="0" tIns="0" rIns="0" bIns="0" rtlCol="0"/>
          <a:lstStyle/>
          <a:p>
            <a:endParaRPr/>
          </a:p>
        </p:txBody>
      </p:sp>
      <p:sp>
        <p:nvSpPr>
          <p:cNvPr id="64" name="object 64"/>
          <p:cNvSpPr txBox="1"/>
          <p:nvPr/>
        </p:nvSpPr>
        <p:spPr>
          <a:xfrm>
            <a:off x="1080752" y="3819349"/>
            <a:ext cx="1049867" cy="320601"/>
          </a:xfrm>
          <a:prstGeom prst="rect">
            <a:avLst/>
          </a:prstGeom>
        </p:spPr>
        <p:txBody>
          <a:bodyPr vert="horz" wrap="square" lIns="0" tIns="12700" rIns="0" bIns="0" rtlCol="0">
            <a:spAutoFit/>
          </a:bodyPr>
          <a:lstStyle/>
          <a:p>
            <a:pPr marL="12700">
              <a:spcBef>
                <a:spcPts val="100"/>
              </a:spcBef>
            </a:pPr>
            <a:r>
              <a:rPr lang="zh-CN" altLang="en-US" sz="2000" b="1" spc="65" dirty="0">
                <a:solidFill>
                  <a:srgbClr val="C00000"/>
                </a:solidFill>
                <a:latin typeface="Trebuchet MS"/>
                <a:cs typeface="Trebuchet MS"/>
              </a:rPr>
              <a:t>预测</a:t>
            </a:r>
            <a:endParaRPr sz="2000" dirty="0">
              <a:latin typeface="Trebuchet MS"/>
              <a:cs typeface="Trebuchet MS"/>
            </a:endParaRPr>
          </a:p>
        </p:txBody>
      </p:sp>
      <p:sp>
        <p:nvSpPr>
          <p:cNvPr id="65" name="object 65"/>
          <p:cNvSpPr/>
          <p:nvPr/>
        </p:nvSpPr>
        <p:spPr>
          <a:xfrm>
            <a:off x="595377" y="3848863"/>
            <a:ext cx="288713" cy="268605"/>
          </a:xfrm>
          <a:custGeom>
            <a:avLst/>
            <a:gdLst/>
            <a:ahLst/>
            <a:cxnLst/>
            <a:rect l="l" t="t" r="r" b="b"/>
            <a:pathLst>
              <a:path w="216534" h="268604">
                <a:moveTo>
                  <a:pt x="108204" y="0"/>
                </a:moveTo>
                <a:lnTo>
                  <a:pt x="0" y="134112"/>
                </a:lnTo>
                <a:lnTo>
                  <a:pt x="108204" y="268224"/>
                </a:lnTo>
                <a:lnTo>
                  <a:pt x="216408" y="134112"/>
                </a:lnTo>
                <a:lnTo>
                  <a:pt x="108204" y="0"/>
                </a:lnTo>
                <a:close/>
              </a:path>
            </a:pathLst>
          </a:custGeom>
          <a:solidFill>
            <a:srgbClr val="FFC000"/>
          </a:solidFill>
        </p:spPr>
        <p:txBody>
          <a:bodyPr wrap="square" lIns="0" tIns="0" rIns="0" bIns="0" rtlCol="0"/>
          <a:lstStyle/>
          <a:p>
            <a:endParaRPr/>
          </a:p>
        </p:txBody>
      </p:sp>
      <p:sp>
        <p:nvSpPr>
          <p:cNvPr id="66" name="object 66"/>
          <p:cNvSpPr/>
          <p:nvPr/>
        </p:nvSpPr>
        <p:spPr>
          <a:xfrm>
            <a:off x="595377" y="3848863"/>
            <a:ext cx="288713" cy="268605"/>
          </a:xfrm>
          <a:custGeom>
            <a:avLst/>
            <a:gdLst/>
            <a:ahLst/>
            <a:cxnLst/>
            <a:rect l="l" t="t" r="r" b="b"/>
            <a:pathLst>
              <a:path w="216534" h="268604">
                <a:moveTo>
                  <a:pt x="0" y="134112"/>
                </a:moveTo>
                <a:lnTo>
                  <a:pt x="108204" y="0"/>
                </a:lnTo>
                <a:lnTo>
                  <a:pt x="216408" y="134112"/>
                </a:lnTo>
                <a:lnTo>
                  <a:pt x="108204" y="268224"/>
                </a:lnTo>
                <a:lnTo>
                  <a:pt x="0" y="134112"/>
                </a:lnTo>
                <a:close/>
              </a:path>
            </a:pathLst>
          </a:custGeom>
          <a:ln w="12192">
            <a:solidFill>
              <a:srgbClr val="D0692F"/>
            </a:solidFill>
          </a:ln>
        </p:spPr>
        <p:txBody>
          <a:bodyPr wrap="square" lIns="0" tIns="0" rIns="0" bIns="0" rtlCol="0"/>
          <a:lstStyle/>
          <a:p>
            <a:endParaRPr/>
          </a:p>
        </p:txBody>
      </p:sp>
      <p:sp>
        <p:nvSpPr>
          <p:cNvPr id="67" name="object 67"/>
          <p:cNvSpPr/>
          <p:nvPr/>
        </p:nvSpPr>
        <p:spPr>
          <a:xfrm>
            <a:off x="6884415" y="3873247"/>
            <a:ext cx="291253" cy="268605"/>
          </a:xfrm>
          <a:custGeom>
            <a:avLst/>
            <a:gdLst/>
            <a:ahLst/>
            <a:cxnLst/>
            <a:rect l="l" t="t" r="r" b="b"/>
            <a:pathLst>
              <a:path w="218439" h="268604">
                <a:moveTo>
                  <a:pt x="108965" y="0"/>
                </a:moveTo>
                <a:lnTo>
                  <a:pt x="0" y="134112"/>
                </a:lnTo>
                <a:lnTo>
                  <a:pt x="108965" y="268224"/>
                </a:lnTo>
                <a:lnTo>
                  <a:pt x="217932" y="134112"/>
                </a:lnTo>
                <a:lnTo>
                  <a:pt x="108965" y="0"/>
                </a:lnTo>
                <a:close/>
              </a:path>
            </a:pathLst>
          </a:custGeom>
          <a:solidFill>
            <a:srgbClr val="FFC000"/>
          </a:solidFill>
        </p:spPr>
        <p:txBody>
          <a:bodyPr wrap="square" lIns="0" tIns="0" rIns="0" bIns="0" rtlCol="0"/>
          <a:lstStyle/>
          <a:p>
            <a:endParaRPr/>
          </a:p>
        </p:txBody>
      </p:sp>
      <p:sp>
        <p:nvSpPr>
          <p:cNvPr id="68" name="object 68"/>
          <p:cNvSpPr/>
          <p:nvPr/>
        </p:nvSpPr>
        <p:spPr>
          <a:xfrm>
            <a:off x="6884415" y="3873247"/>
            <a:ext cx="291253" cy="268605"/>
          </a:xfrm>
          <a:custGeom>
            <a:avLst/>
            <a:gdLst/>
            <a:ahLst/>
            <a:cxnLst/>
            <a:rect l="l" t="t" r="r" b="b"/>
            <a:pathLst>
              <a:path w="218439" h="268604">
                <a:moveTo>
                  <a:pt x="0" y="134112"/>
                </a:moveTo>
                <a:lnTo>
                  <a:pt x="108965" y="0"/>
                </a:lnTo>
                <a:lnTo>
                  <a:pt x="217932" y="134112"/>
                </a:lnTo>
                <a:lnTo>
                  <a:pt x="108965" y="268224"/>
                </a:lnTo>
                <a:lnTo>
                  <a:pt x="0" y="134112"/>
                </a:lnTo>
                <a:close/>
              </a:path>
            </a:pathLst>
          </a:custGeom>
          <a:ln w="12192">
            <a:solidFill>
              <a:srgbClr val="D0692F"/>
            </a:solidFill>
          </a:ln>
        </p:spPr>
        <p:txBody>
          <a:bodyPr wrap="square" lIns="0" tIns="0" rIns="0" bIns="0" rtlCol="0"/>
          <a:lstStyle/>
          <a:p>
            <a:endParaRPr/>
          </a:p>
        </p:txBody>
      </p:sp>
      <p:sp>
        <p:nvSpPr>
          <p:cNvPr id="71" name="标题 70">
            <a:extLst>
              <a:ext uri="{FF2B5EF4-FFF2-40B4-BE49-F238E27FC236}">
                <a16:creationId xmlns:a16="http://schemas.microsoft.com/office/drawing/2014/main" xmlns="" id="{13D4E681-6882-4786-8672-089BAF612F81}"/>
              </a:ext>
            </a:extLst>
          </p:cNvPr>
          <p:cNvSpPr>
            <a:spLocks noGrp="1"/>
          </p:cNvSpPr>
          <p:nvPr>
            <p:ph type="title"/>
          </p:nvPr>
        </p:nvSpPr>
        <p:spPr/>
        <p:txBody>
          <a:bodyPr/>
          <a:lstStyle/>
          <a:p>
            <a:r>
              <a:rPr lang="en-US" altLang="zh-CN" dirty="0"/>
              <a:t>K</a:t>
            </a:r>
            <a:r>
              <a:rPr lang="zh-CN" altLang="en-US" dirty="0"/>
              <a:t>近邻（</a:t>
            </a:r>
            <a:r>
              <a:rPr lang="en-US" altLang="zh-CN" dirty="0"/>
              <a:t>KNN</a:t>
            </a:r>
            <a:r>
              <a:rPr lang="zh-CN" altLang="en-US" dirty="0"/>
              <a:t>）分类</a:t>
            </a:r>
          </a:p>
        </p:txBody>
      </p:sp>
    </p:spTree>
    <p:extLst>
      <p:ext uri="{BB962C8B-B14F-4D97-AF65-F5344CB8AC3E}">
        <p14:creationId xmlns:p14="http://schemas.microsoft.com/office/powerpoint/2010/main" val="590451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38546" y="4269485"/>
            <a:ext cx="266191" cy="19964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638546" y="4269487"/>
            <a:ext cx="266700" cy="200025"/>
          </a:xfrm>
          <a:custGeom>
            <a:avLst/>
            <a:gdLst/>
            <a:ahLst/>
            <a:cxnLst/>
            <a:rect l="l" t="t" r="r" b="b"/>
            <a:pathLst>
              <a:path w="200025" h="200025">
                <a:moveTo>
                  <a:pt x="0" y="99821"/>
                </a:moveTo>
                <a:lnTo>
                  <a:pt x="7846" y="60971"/>
                </a:lnTo>
                <a:lnTo>
                  <a:pt x="29241" y="29241"/>
                </a:lnTo>
                <a:lnTo>
                  <a:pt x="60971" y="7846"/>
                </a:lnTo>
                <a:lnTo>
                  <a:pt x="99821" y="0"/>
                </a:lnTo>
                <a:lnTo>
                  <a:pt x="138672" y="7846"/>
                </a:lnTo>
                <a:lnTo>
                  <a:pt x="170402" y="29241"/>
                </a:lnTo>
                <a:lnTo>
                  <a:pt x="191797" y="60971"/>
                </a:lnTo>
                <a:lnTo>
                  <a:pt x="199643" y="99821"/>
                </a:lnTo>
                <a:lnTo>
                  <a:pt x="191797" y="138672"/>
                </a:lnTo>
                <a:lnTo>
                  <a:pt x="170402" y="170402"/>
                </a:lnTo>
                <a:lnTo>
                  <a:pt x="138672" y="191797"/>
                </a:lnTo>
                <a:lnTo>
                  <a:pt x="99821" y="199644"/>
                </a:lnTo>
                <a:lnTo>
                  <a:pt x="60971" y="191797"/>
                </a:lnTo>
                <a:lnTo>
                  <a:pt x="29241" y="170402"/>
                </a:lnTo>
                <a:lnTo>
                  <a:pt x="7846" y="138672"/>
                </a:lnTo>
                <a:lnTo>
                  <a:pt x="0" y="99821"/>
                </a:lnTo>
                <a:close/>
              </a:path>
            </a:pathLst>
          </a:custGeom>
          <a:ln w="76200">
            <a:solidFill>
              <a:srgbClr val="F3D44E"/>
            </a:solidFill>
          </a:ln>
        </p:spPr>
        <p:txBody>
          <a:bodyPr wrap="square" lIns="0" tIns="0" rIns="0" bIns="0" rtlCol="0"/>
          <a:lstStyle/>
          <a:p>
            <a:endParaRPr/>
          </a:p>
        </p:txBody>
      </p:sp>
      <p:sp>
        <p:nvSpPr>
          <p:cNvPr id="8" name="object 8"/>
          <p:cNvSpPr/>
          <p:nvPr/>
        </p:nvSpPr>
        <p:spPr>
          <a:xfrm>
            <a:off x="7134352" y="4011929"/>
            <a:ext cx="266192" cy="19964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7134354" y="4011931"/>
            <a:ext cx="266700" cy="200025"/>
          </a:xfrm>
          <a:custGeom>
            <a:avLst/>
            <a:gdLst/>
            <a:ahLst/>
            <a:cxnLst/>
            <a:rect l="l" t="t" r="r" b="b"/>
            <a:pathLst>
              <a:path w="200025" h="200025">
                <a:moveTo>
                  <a:pt x="0" y="99821"/>
                </a:moveTo>
                <a:lnTo>
                  <a:pt x="7846" y="60971"/>
                </a:lnTo>
                <a:lnTo>
                  <a:pt x="29241" y="29241"/>
                </a:lnTo>
                <a:lnTo>
                  <a:pt x="60971" y="7846"/>
                </a:lnTo>
                <a:lnTo>
                  <a:pt x="99822" y="0"/>
                </a:lnTo>
                <a:lnTo>
                  <a:pt x="138672" y="7846"/>
                </a:lnTo>
                <a:lnTo>
                  <a:pt x="170402" y="29241"/>
                </a:lnTo>
                <a:lnTo>
                  <a:pt x="191797" y="60971"/>
                </a:lnTo>
                <a:lnTo>
                  <a:pt x="199644" y="99821"/>
                </a:lnTo>
                <a:lnTo>
                  <a:pt x="191797" y="138672"/>
                </a:lnTo>
                <a:lnTo>
                  <a:pt x="170402" y="170402"/>
                </a:lnTo>
                <a:lnTo>
                  <a:pt x="138672" y="191797"/>
                </a:lnTo>
                <a:lnTo>
                  <a:pt x="99822" y="199644"/>
                </a:lnTo>
                <a:lnTo>
                  <a:pt x="60971" y="191797"/>
                </a:lnTo>
                <a:lnTo>
                  <a:pt x="29241" y="170402"/>
                </a:lnTo>
                <a:lnTo>
                  <a:pt x="7846" y="138672"/>
                </a:lnTo>
                <a:lnTo>
                  <a:pt x="0" y="99821"/>
                </a:lnTo>
                <a:close/>
              </a:path>
            </a:pathLst>
          </a:custGeom>
          <a:ln w="76200">
            <a:solidFill>
              <a:srgbClr val="F3D44E"/>
            </a:solidFill>
          </a:ln>
        </p:spPr>
        <p:txBody>
          <a:bodyPr wrap="square" lIns="0" tIns="0" rIns="0" bIns="0" rtlCol="0"/>
          <a:lstStyle/>
          <a:p>
            <a:endParaRPr/>
          </a:p>
        </p:txBody>
      </p:sp>
      <p:sp>
        <p:nvSpPr>
          <p:cNvPr id="10" name="object 10"/>
          <p:cNvSpPr txBox="1"/>
          <p:nvPr/>
        </p:nvSpPr>
        <p:spPr>
          <a:xfrm>
            <a:off x="4411135" y="4850231"/>
            <a:ext cx="175260" cy="228268"/>
          </a:xfrm>
          <a:prstGeom prst="rect">
            <a:avLst/>
          </a:prstGeom>
        </p:spPr>
        <p:txBody>
          <a:bodyPr vert="horz" wrap="square" lIns="0" tIns="12700" rIns="0" bIns="0" rtlCol="0">
            <a:spAutoFit/>
          </a:bodyPr>
          <a:lstStyle/>
          <a:p>
            <a:pPr marL="12700">
              <a:spcBef>
                <a:spcPts val="100"/>
              </a:spcBef>
            </a:pPr>
            <a:r>
              <a:rPr sz="1400" spc="55" dirty="0">
                <a:solidFill>
                  <a:srgbClr val="344B5E"/>
                </a:solidFill>
                <a:latin typeface="Arial"/>
                <a:cs typeface="Arial"/>
              </a:rPr>
              <a:t>0</a:t>
            </a:r>
            <a:endParaRPr sz="1400">
              <a:latin typeface="Arial"/>
              <a:cs typeface="Arial"/>
            </a:endParaRPr>
          </a:p>
        </p:txBody>
      </p:sp>
      <p:sp>
        <p:nvSpPr>
          <p:cNvPr id="11" name="object 11"/>
          <p:cNvSpPr txBox="1"/>
          <p:nvPr/>
        </p:nvSpPr>
        <p:spPr>
          <a:xfrm>
            <a:off x="4060952" y="1913460"/>
            <a:ext cx="298027" cy="228909"/>
          </a:xfrm>
          <a:prstGeom prst="rect">
            <a:avLst/>
          </a:prstGeom>
        </p:spPr>
        <p:txBody>
          <a:bodyPr vert="horz" wrap="square" lIns="0" tIns="13335" rIns="0" bIns="0" rtlCol="0">
            <a:spAutoFit/>
          </a:bodyPr>
          <a:lstStyle/>
          <a:p>
            <a:pPr marL="12700">
              <a:spcBef>
                <a:spcPts val="105"/>
              </a:spcBef>
            </a:pPr>
            <a:r>
              <a:rPr sz="1400" spc="-5" dirty="0">
                <a:solidFill>
                  <a:srgbClr val="344B5E"/>
                </a:solidFill>
                <a:latin typeface="Arial"/>
                <a:cs typeface="Arial"/>
              </a:rPr>
              <a:t>60</a:t>
            </a:r>
            <a:endParaRPr sz="1400">
              <a:latin typeface="Arial"/>
              <a:cs typeface="Arial"/>
            </a:endParaRPr>
          </a:p>
        </p:txBody>
      </p:sp>
      <p:sp>
        <p:nvSpPr>
          <p:cNvPr id="12" name="object 12"/>
          <p:cNvSpPr txBox="1"/>
          <p:nvPr/>
        </p:nvSpPr>
        <p:spPr>
          <a:xfrm>
            <a:off x="3308266" y="2950720"/>
            <a:ext cx="1050713" cy="493395"/>
          </a:xfrm>
          <a:prstGeom prst="rect">
            <a:avLst/>
          </a:prstGeom>
        </p:spPr>
        <p:txBody>
          <a:bodyPr vert="horz" wrap="square" lIns="0" tIns="12700" rIns="0" bIns="0" rtlCol="0">
            <a:spAutoFit/>
          </a:bodyPr>
          <a:lstStyle/>
          <a:p>
            <a:pPr marR="5080" algn="r">
              <a:spcBef>
                <a:spcPts val="100"/>
              </a:spcBef>
            </a:pPr>
            <a:r>
              <a:rPr sz="1400" spc="-5" dirty="0">
                <a:solidFill>
                  <a:srgbClr val="344B5E"/>
                </a:solidFill>
                <a:latin typeface="Arial"/>
                <a:cs typeface="Arial"/>
              </a:rPr>
              <a:t>40</a:t>
            </a:r>
            <a:endParaRPr sz="1400">
              <a:latin typeface="Arial"/>
              <a:cs typeface="Arial"/>
            </a:endParaRPr>
          </a:p>
          <a:p>
            <a:pPr marL="12700">
              <a:spcBef>
                <a:spcPts val="80"/>
              </a:spcBef>
            </a:pPr>
            <a:r>
              <a:rPr sz="1600" b="1" spc="-20" dirty="0">
                <a:solidFill>
                  <a:srgbClr val="344B5E"/>
                </a:solidFill>
                <a:latin typeface="Arial"/>
                <a:cs typeface="Arial"/>
              </a:rPr>
              <a:t>Age</a:t>
            </a:r>
            <a:endParaRPr sz="1600">
              <a:latin typeface="Arial"/>
              <a:cs typeface="Arial"/>
            </a:endParaRPr>
          </a:p>
        </p:txBody>
      </p:sp>
      <p:sp>
        <p:nvSpPr>
          <p:cNvPr id="13" name="object 13"/>
          <p:cNvSpPr txBox="1"/>
          <p:nvPr/>
        </p:nvSpPr>
        <p:spPr>
          <a:xfrm>
            <a:off x="4042156" y="3986989"/>
            <a:ext cx="318347" cy="228909"/>
          </a:xfrm>
          <a:prstGeom prst="rect">
            <a:avLst/>
          </a:prstGeom>
        </p:spPr>
        <p:txBody>
          <a:bodyPr vert="horz" wrap="square" lIns="0" tIns="13335" rIns="0" bIns="0" rtlCol="0">
            <a:spAutoFit/>
          </a:bodyPr>
          <a:lstStyle/>
          <a:p>
            <a:pPr marL="12700">
              <a:spcBef>
                <a:spcPts val="105"/>
              </a:spcBef>
            </a:pPr>
            <a:r>
              <a:rPr sz="1400" spc="55" dirty="0">
                <a:solidFill>
                  <a:srgbClr val="344B5E"/>
                </a:solidFill>
                <a:latin typeface="Arial"/>
                <a:cs typeface="Arial"/>
              </a:rPr>
              <a:t>20</a:t>
            </a:r>
            <a:endParaRPr sz="1400">
              <a:latin typeface="Arial"/>
              <a:cs typeface="Arial"/>
            </a:endParaRPr>
          </a:p>
        </p:txBody>
      </p:sp>
      <p:sp>
        <p:nvSpPr>
          <p:cNvPr id="14" name="object 14"/>
          <p:cNvSpPr txBox="1"/>
          <p:nvPr/>
        </p:nvSpPr>
        <p:spPr>
          <a:xfrm>
            <a:off x="5797806" y="4798483"/>
            <a:ext cx="3589020" cy="593725"/>
          </a:xfrm>
          <a:prstGeom prst="rect">
            <a:avLst/>
          </a:prstGeom>
        </p:spPr>
        <p:txBody>
          <a:bodyPr vert="horz" wrap="square" lIns="0" tIns="64769" rIns="0" bIns="0" rtlCol="0">
            <a:spAutoFit/>
          </a:bodyPr>
          <a:lstStyle/>
          <a:p>
            <a:pPr marL="668655">
              <a:spcBef>
                <a:spcPts val="509"/>
              </a:spcBef>
              <a:tabLst>
                <a:tab pos="2465070" algn="l"/>
              </a:tabLst>
            </a:pPr>
            <a:r>
              <a:rPr sz="1400" spc="60" dirty="0">
                <a:solidFill>
                  <a:srgbClr val="344B5E"/>
                </a:solidFill>
                <a:latin typeface="Arial"/>
                <a:cs typeface="Arial"/>
              </a:rPr>
              <a:t>1</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20</a:t>
            </a:r>
            <a:endParaRPr sz="1400">
              <a:latin typeface="Arial"/>
              <a:cs typeface="Arial"/>
            </a:endParaRPr>
          </a:p>
          <a:p>
            <a:pPr marL="12700">
              <a:spcBef>
                <a:spcPts val="459"/>
              </a:spcBef>
            </a:pPr>
            <a:r>
              <a:rPr sz="1600" b="1" spc="20" dirty="0">
                <a:solidFill>
                  <a:srgbClr val="344B5E"/>
                </a:solidFill>
                <a:latin typeface="Trebuchet MS"/>
                <a:cs typeface="Trebuchet MS"/>
              </a:rPr>
              <a:t>Number</a:t>
            </a:r>
            <a:r>
              <a:rPr sz="1600" b="1" spc="-145" dirty="0">
                <a:solidFill>
                  <a:srgbClr val="344B5E"/>
                </a:solidFill>
                <a:latin typeface="Trebuchet MS"/>
                <a:cs typeface="Trebuchet MS"/>
              </a:rPr>
              <a:t> </a:t>
            </a:r>
            <a:r>
              <a:rPr sz="1600" b="1" spc="15" dirty="0">
                <a:solidFill>
                  <a:srgbClr val="344B5E"/>
                </a:solidFill>
                <a:latin typeface="Trebuchet MS"/>
                <a:cs typeface="Trebuchet MS"/>
              </a:rPr>
              <a:t>of</a:t>
            </a:r>
            <a:r>
              <a:rPr sz="1600" b="1" spc="-135" dirty="0">
                <a:solidFill>
                  <a:srgbClr val="344B5E"/>
                </a:solidFill>
                <a:latin typeface="Trebuchet MS"/>
                <a:cs typeface="Trebuchet MS"/>
              </a:rPr>
              <a:t> </a:t>
            </a:r>
            <a:r>
              <a:rPr sz="1600" b="1" spc="25" dirty="0">
                <a:solidFill>
                  <a:srgbClr val="344B5E"/>
                </a:solidFill>
                <a:latin typeface="Trebuchet MS"/>
                <a:cs typeface="Trebuchet MS"/>
              </a:rPr>
              <a:t>Malignant</a:t>
            </a:r>
            <a:r>
              <a:rPr sz="1600" b="1" spc="-135" dirty="0">
                <a:solidFill>
                  <a:srgbClr val="344B5E"/>
                </a:solidFill>
                <a:latin typeface="Trebuchet MS"/>
                <a:cs typeface="Trebuchet MS"/>
              </a:rPr>
              <a:t> </a:t>
            </a:r>
            <a:r>
              <a:rPr sz="1600" b="1" spc="50" dirty="0">
                <a:solidFill>
                  <a:srgbClr val="344B5E"/>
                </a:solidFill>
                <a:latin typeface="Trebuchet MS"/>
                <a:cs typeface="Trebuchet MS"/>
              </a:rPr>
              <a:t>Nodes</a:t>
            </a:r>
            <a:endParaRPr sz="1600">
              <a:latin typeface="Trebuchet MS"/>
              <a:cs typeface="Trebuchet MS"/>
            </a:endParaRPr>
          </a:p>
        </p:txBody>
      </p:sp>
      <p:sp>
        <p:nvSpPr>
          <p:cNvPr id="15" name="object 15"/>
          <p:cNvSpPr/>
          <p:nvPr/>
        </p:nvSpPr>
        <p:spPr>
          <a:xfrm>
            <a:off x="4402328" y="1789177"/>
            <a:ext cx="101600" cy="3030855"/>
          </a:xfrm>
          <a:custGeom>
            <a:avLst/>
            <a:gdLst/>
            <a:ahLst/>
            <a:cxnLst/>
            <a:rect l="l" t="t" r="r" b="b"/>
            <a:pathLst>
              <a:path w="76200" h="3030854">
                <a:moveTo>
                  <a:pt x="48005" y="63500"/>
                </a:moveTo>
                <a:lnTo>
                  <a:pt x="28193" y="63500"/>
                </a:lnTo>
                <a:lnTo>
                  <a:pt x="28193" y="3030397"/>
                </a:lnTo>
                <a:lnTo>
                  <a:pt x="48005" y="3030397"/>
                </a:lnTo>
                <a:lnTo>
                  <a:pt x="48005" y="63500"/>
                </a:lnTo>
                <a:close/>
              </a:path>
              <a:path w="76200" h="3030854">
                <a:moveTo>
                  <a:pt x="38100" y="0"/>
                </a:moveTo>
                <a:lnTo>
                  <a:pt x="0" y="76200"/>
                </a:lnTo>
                <a:lnTo>
                  <a:pt x="28193" y="76200"/>
                </a:lnTo>
                <a:lnTo>
                  <a:pt x="28193" y="63500"/>
                </a:lnTo>
                <a:lnTo>
                  <a:pt x="69850" y="63500"/>
                </a:lnTo>
                <a:lnTo>
                  <a:pt x="38100" y="0"/>
                </a:lnTo>
                <a:close/>
              </a:path>
              <a:path w="76200" h="3030854">
                <a:moveTo>
                  <a:pt x="69850" y="63500"/>
                </a:moveTo>
                <a:lnTo>
                  <a:pt x="48005" y="63500"/>
                </a:lnTo>
                <a:lnTo>
                  <a:pt x="48005" y="76200"/>
                </a:lnTo>
                <a:lnTo>
                  <a:pt x="76200" y="76200"/>
                </a:lnTo>
                <a:lnTo>
                  <a:pt x="69850" y="63500"/>
                </a:lnTo>
                <a:close/>
              </a:path>
            </a:pathLst>
          </a:custGeom>
          <a:solidFill>
            <a:srgbClr val="344B5E"/>
          </a:solidFill>
        </p:spPr>
        <p:txBody>
          <a:bodyPr wrap="square" lIns="0" tIns="0" rIns="0" bIns="0" rtlCol="0"/>
          <a:lstStyle/>
          <a:p>
            <a:endParaRPr/>
          </a:p>
        </p:txBody>
      </p:sp>
      <p:sp>
        <p:nvSpPr>
          <p:cNvPr id="16" name="object 16"/>
          <p:cNvSpPr/>
          <p:nvPr/>
        </p:nvSpPr>
        <p:spPr>
          <a:xfrm>
            <a:off x="4442968" y="4759718"/>
            <a:ext cx="6055360" cy="76200"/>
          </a:xfrm>
          <a:custGeom>
            <a:avLst/>
            <a:gdLst/>
            <a:ahLst/>
            <a:cxnLst/>
            <a:rect l="l" t="t" r="r" b="b"/>
            <a:pathLst>
              <a:path w="4541520" h="76200">
                <a:moveTo>
                  <a:pt x="4521430" y="28143"/>
                </a:moveTo>
                <a:lnTo>
                  <a:pt x="4477384" y="28143"/>
                </a:lnTo>
                <a:lnTo>
                  <a:pt x="4477512" y="47955"/>
                </a:lnTo>
                <a:lnTo>
                  <a:pt x="4464797" y="47999"/>
                </a:lnTo>
                <a:lnTo>
                  <a:pt x="4464939" y="76200"/>
                </a:lnTo>
                <a:lnTo>
                  <a:pt x="4541012" y="37833"/>
                </a:lnTo>
                <a:lnTo>
                  <a:pt x="4521430" y="28143"/>
                </a:lnTo>
                <a:close/>
              </a:path>
              <a:path w="4541520" h="76200">
                <a:moveTo>
                  <a:pt x="4464698" y="28187"/>
                </a:moveTo>
                <a:lnTo>
                  <a:pt x="0" y="43853"/>
                </a:lnTo>
                <a:lnTo>
                  <a:pt x="0" y="63665"/>
                </a:lnTo>
                <a:lnTo>
                  <a:pt x="4464797" y="47999"/>
                </a:lnTo>
                <a:lnTo>
                  <a:pt x="4464698" y="28187"/>
                </a:lnTo>
                <a:close/>
              </a:path>
              <a:path w="4541520" h="76200">
                <a:moveTo>
                  <a:pt x="4477384" y="28143"/>
                </a:moveTo>
                <a:lnTo>
                  <a:pt x="4464698" y="28187"/>
                </a:lnTo>
                <a:lnTo>
                  <a:pt x="4464797" y="47999"/>
                </a:lnTo>
                <a:lnTo>
                  <a:pt x="4477512" y="47955"/>
                </a:lnTo>
                <a:lnTo>
                  <a:pt x="4477384" y="28143"/>
                </a:lnTo>
                <a:close/>
              </a:path>
              <a:path w="4541520" h="76200">
                <a:moveTo>
                  <a:pt x="4464558" y="0"/>
                </a:moveTo>
                <a:lnTo>
                  <a:pt x="4464698" y="28187"/>
                </a:lnTo>
                <a:lnTo>
                  <a:pt x="4521430" y="28143"/>
                </a:lnTo>
                <a:lnTo>
                  <a:pt x="4464558" y="0"/>
                </a:lnTo>
                <a:close/>
              </a:path>
            </a:pathLst>
          </a:custGeom>
          <a:solidFill>
            <a:srgbClr val="344B5E"/>
          </a:solidFill>
        </p:spPr>
        <p:txBody>
          <a:bodyPr wrap="square" lIns="0" tIns="0" rIns="0" bIns="0" rtlCol="0"/>
          <a:lstStyle/>
          <a:p>
            <a:endParaRPr/>
          </a:p>
        </p:txBody>
      </p:sp>
      <p:sp>
        <p:nvSpPr>
          <p:cNvPr id="17" name="object 17"/>
          <p:cNvSpPr/>
          <p:nvPr/>
        </p:nvSpPr>
        <p:spPr>
          <a:xfrm>
            <a:off x="7134352" y="4011929"/>
            <a:ext cx="266192" cy="19964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8282433" y="3443477"/>
            <a:ext cx="266191" cy="199644"/>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7325362" y="3160014"/>
            <a:ext cx="266191" cy="199644"/>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7183120" y="2800350"/>
            <a:ext cx="268224" cy="199644"/>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6908802" y="2405635"/>
            <a:ext cx="268223" cy="199643"/>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7636255" y="2036825"/>
            <a:ext cx="266192" cy="199644"/>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8044687" y="2315717"/>
            <a:ext cx="266192" cy="199644"/>
          </a:xfrm>
          <a:prstGeom prst="rect">
            <a:avLst/>
          </a:prstGeom>
          <a:blipFill>
            <a:blip r:embed="rId2" cstate="print"/>
            <a:stretch>
              <a:fillRect/>
            </a:stretch>
          </a:blipFill>
        </p:spPr>
        <p:txBody>
          <a:bodyPr wrap="square" lIns="0" tIns="0" rIns="0" bIns="0" rtlCol="0"/>
          <a:lstStyle/>
          <a:p>
            <a:endParaRPr/>
          </a:p>
        </p:txBody>
      </p:sp>
      <p:sp>
        <p:nvSpPr>
          <p:cNvPr id="24" name="object 24"/>
          <p:cNvSpPr/>
          <p:nvPr/>
        </p:nvSpPr>
        <p:spPr>
          <a:xfrm>
            <a:off x="8272271" y="2797301"/>
            <a:ext cx="266192" cy="199644"/>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7829297" y="2908554"/>
            <a:ext cx="266191" cy="199644"/>
          </a:xfrm>
          <a:prstGeom prst="rect">
            <a:avLst/>
          </a:prstGeom>
          <a:blipFill>
            <a:blip r:embed="rId2" cstate="print"/>
            <a:stretch>
              <a:fillRect/>
            </a:stretch>
          </a:blipFill>
        </p:spPr>
        <p:txBody>
          <a:bodyPr wrap="square" lIns="0" tIns="0" rIns="0" bIns="0" rtlCol="0"/>
          <a:lstStyle/>
          <a:p>
            <a:endParaRPr/>
          </a:p>
        </p:txBody>
      </p:sp>
      <p:sp>
        <p:nvSpPr>
          <p:cNvPr id="26" name="object 26"/>
          <p:cNvSpPr/>
          <p:nvPr/>
        </p:nvSpPr>
        <p:spPr>
          <a:xfrm>
            <a:off x="8764015" y="2516887"/>
            <a:ext cx="266192" cy="199643"/>
          </a:xfrm>
          <a:prstGeom prst="rect">
            <a:avLst/>
          </a:prstGeom>
          <a:blipFill>
            <a:blip r:embed="rId2" cstate="print"/>
            <a:stretch>
              <a:fillRect/>
            </a:stretch>
          </a:blipFill>
        </p:spPr>
        <p:txBody>
          <a:bodyPr wrap="square" lIns="0" tIns="0" rIns="0" bIns="0" rtlCol="0"/>
          <a:lstStyle/>
          <a:p>
            <a:endParaRPr/>
          </a:p>
        </p:txBody>
      </p:sp>
      <p:sp>
        <p:nvSpPr>
          <p:cNvPr id="27" name="object 27"/>
          <p:cNvSpPr/>
          <p:nvPr/>
        </p:nvSpPr>
        <p:spPr>
          <a:xfrm>
            <a:off x="8359649" y="1907288"/>
            <a:ext cx="266191" cy="199643"/>
          </a:xfrm>
          <a:prstGeom prst="rect">
            <a:avLst/>
          </a:prstGeom>
          <a:blipFill>
            <a:blip r:embed="rId2" cstate="print"/>
            <a:stretch>
              <a:fillRect/>
            </a:stretch>
          </a:blipFill>
        </p:spPr>
        <p:txBody>
          <a:bodyPr wrap="square" lIns="0" tIns="0" rIns="0" bIns="0" rtlCol="0"/>
          <a:lstStyle/>
          <a:p>
            <a:endParaRPr/>
          </a:p>
        </p:txBody>
      </p:sp>
      <p:sp>
        <p:nvSpPr>
          <p:cNvPr id="28" name="object 28"/>
          <p:cNvSpPr/>
          <p:nvPr/>
        </p:nvSpPr>
        <p:spPr>
          <a:xfrm>
            <a:off x="9097263" y="2114550"/>
            <a:ext cx="266192" cy="199644"/>
          </a:xfrm>
          <a:prstGeom prst="rect">
            <a:avLst/>
          </a:prstGeom>
          <a:blipFill>
            <a:blip r:embed="rId2" cstate="print"/>
            <a:stretch>
              <a:fillRect/>
            </a:stretch>
          </a:blipFill>
        </p:spPr>
        <p:txBody>
          <a:bodyPr wrap="square" lIns="0" tIns="0" rIns="0" bIns="0" rtlCol="0"/>
          <a:lstStyle/>
          <a:p>
            <a:endParaRPr/>
          </a:p>
        </p:txBody>
      </p:sp>
      <p:sp>
        <p:nvSpPr>
          <p:cNvPr id="29" name="object 29"/>
          <p:cNvSpPr/>
          <p:nvPr/>
        </p:nvSpPr>
        <p:spPr>
          <a:xfrm>
            <a:off x="10170159" y="2320289"/>
            <a:ext cx="266192" cy="199644"/>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9662159" y="2783585"/>
            <a:ext cx="266192" cy="199644"/>
          </a:xfrm>
          <a:prstGeom prst="rect">
            <a:avLst/>
          </a:prstGeom>
          <a:blipFill>
            <a:blip r:embed="rId2" cstate="print"/>
            <a:stretch>
              <a:fillRect/>
            </a:stretch>
          </a:blipFill>
        </p:spPr>
        <p:txBody>
          <a:bodyPr wrap="square" lIns="0" tIns="0" rIns="0" bIns="0" rtlCol="0"/>
          <a:lstStyle/>
          <a:p>
            <a:endParaRPr/>
          </a:p>
        </p:txBody>
      </p:sp>
      <p:sp>
        <p:nvSpPr>
          <p:cNvPr id="31" name="object 31"/>
          <p:cNvSpPr/>
          <p:nvPr/>
        </p:nvSpPr>
        <p:spPr>
          <a:xfrm>
            <a:off x="9204959" y="3160014"/>
            <a:ext cx="266192" cy="199644"/>
          </a:xfrm>
          <a:prstGeom prst="rect">
            <a:avLst/>
          </a:prstGeom>
          <a:blipFill>
            <a:blip r:embed="rId4" cstate="print"/>
            <a:stretch>
              <a:fillRect/>
            </a:stretch>
          </a:blipFill>
        </p:spPr>
        <p:txBody>
          <a:bodyPr wrap="square" lIns="0" tIns="0" rIns="0" bIns="0" rtlCol="0"/>
          <a:lstStyle/>
          <a:p>
            <a:endParaRPr/>
          </a:p>
        </p:txBody>
      </p:sp>
      <p:sp>
        <p:nvSpPr>
          <p:cNvPr id="32" name="object 32"/>
          <p:cNvSpPr/>
          <p:nvPr/>
        </p:nvSpPr>
        <p:spPr>
          <a:xfrm>
            <a:off x="9836911" y="3327654"/>
            <a:ext cx="266192" cy="199644"/>
          </a:xfrm>
          <a:prstGeom prst="rect">
            <a:avLst/>
          </a:prstGeom>
          <a:blipFill>
            <a:blip r:embed="rId2" cstate="print"/>
            <a:stretch>
              <a:fillRect/>
            </a:stretch>
          </a:blipFill>
        </p:spPr>
        <p:txBody>
          <a:bodyPr wrap="square" lIns="0" tIns="0" rIns="0" bIns="0" rtlCol="0"/>
          <a:lstStyle/>
          <a:p>
            <a:endParaRPr/>
          </a:p>
        </p:txBody>
      </p:sp>
      <p:sp>
        <p:nvSpPr>
          <p:cNvPr id="33" name="object 33"/>
          <p:cNvSpPr/>
          <p:nvPr/>
        </p:nvSpPr>
        <p:spPr>
          <a:xfrm>
            <a:off x="6455665" y="3726942"/>
            <a:ext cx="266191" cy="199644"/>
          </a:xfrm>
          <a:prstGeom prst="rect">
            <a:avLst/>
          </a:prstGeom>
          <a:blipFill>
            <a:blip r:embed="rId6" cstate="print"/>
            <a:stretch>
              <a:fillRect/>
            </a:stretch>
          </a:blipFill>
        </p:spPr>
        <p:txBody>
          <a:bodyPr wrap="square" lIns="0" tIns="0" rIns="0" bIns="0" rtlCol="0"/>
          <a:lstStyle/>
          <a:p>
            <a:endParaRPr/>
          </a:p>
        </p:txBody>
      </p:sp>
      <p:sp>
        <p:nvSpPr>
          <p:cNvPr id="34" name="object 34"/>
          <p:cNvSpPr/>
          <p:nvPr/>
        </p:nvSpPr>
        <p:spPr>
          <a:xfrm>
            <a:off x="5970017" y="3449573"/>
            <a:ext cx="266191" cy="199644"/>
          </a:xfrm>
          <a:prstGeom prst="rect">
            <a:avLst/>
          </a:prstGeom>
          <a:blipFill>
            <a:blip r:embed="rId7" cstate="print"/>
            <a:stretch>
              <a:fillRect/>
            </a:stretch>
          </a:blipFill>
        </p:spPr>
        <p:txBody>
          <a:bodyPr wrap="square" lIns="0" tIns="0" rIns="0" bIns="0" rtlCol="0"/>
          <a:lstStyle/>
          <a:p>
            <a:endParaRPr/>
          </a:p>
        </p:txBody>
      </p:sp>
      <p:sp>
        <p:nvSpPr>
          <p:cNvPr id="35" name="object 35"/>
          <p:cNvSpPr/>
          <p:nvPr/>
        </p:nvSpPr>
        <p:spPr>
          <a:xfrm>
            <a:off x="6431281" y="3035045"/>
            <a:ext cx="266191" cy="199644"/>
          </a:xfrm>
          <a:prstGeom prst="rect">
            <a:avLst/>
          </a:prstGeom>
          <a:blipFill>
            <a:blip r:embed="rId7" cstate="print"/>
            <a:stretch>
              <a:fillRect/>
            </a:stretch>
          </a:blipFill>
        </p:spPr>
        <p:txBody>
          <a:bodyPr wrap="square" lIns="0" tIns="0" rIns="0" bIns="0" rtlCol="0"/>
          <a:lstStyle/>
          <a:p>
            <a:endParaRPr/>
          </a:p>
        </p:txBody>
      </p:sp>
      <p:sp>
        <p:nvSpPr>
          <p:cNvPr id="36" name="object 36"/>
          <p:cNvSpPr/>
          <p:nvPr/>
        </p:nvSpPr>
        <p:spPr>
          <a:xfrm>
            <a:off x="7307071" y="3601973"/>
            <a:ext cx="266192" cy="199644"/>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7957314" y="3761994"/>
            <a:ext cx="266191" cy="199644"/>
          </a:xfrm>
          <a:prstGeom prst="rect">
            <a:avLst/>
          </a:prstGeom>
          <a:blipFill>
            <a:blip r:embed="rId7" cstate="print"/>
            <a:stretch>
              <a:fillRect/>
            </a:stretch>
          </a:blipFill>
        </p:spPr>
        <p:txBody>
          <a:bodyPr wrap="square" lIns="0" tIns="0" rIns="0" bIns="0" rtlCol="0"/>
          <a:lstStyle/>
          <a:p>
            <a:endParaRPr/>
          </a:p>
        </p:txBody>
      </p:sp>
      <p:sp>
        <p:nvSpPr>
          <p:cNvPr id="38" name="object 38"/>
          <p:cNvSpPr/>
          <p:nvPr/>
        </p:nvSpPr>
        <p:spPr>
          <a:xfrm>
            <a:off x="8709154" y="2993898"/>
            <a:ext cx="266191" cy="199644"/>
          </a:xfrm>
          <a:prstGeom prst="rect">
            <a:avLst/>
          </a:prstGeom>
          <a:blipFill>
            <a:blip r:embed="rId8" cstate="print"/>
            <a:stretch>
              <a:fillRect/>
            </a:stretch>
          </a:blipFill>
        </p:spPr>
        <p:txBody>
          <a:bodyPr wrap="square" lIns="0" tIns="0" rIns="0" bIns="0" rtlCol="0"/>
          <a:lstStyle/>
          <a:p>
            <a:endParaRPr/>
          </a:p>
        </p:txBody>
      </p:sp>
      <p:sp>
        <p:nvSpPr>
          <p:cNvPr id="39" name="object 39"/>
          <p:cNvSpPr/>
          <p:nvPr/>
        </p:nvSpPr>
        <p:spPr>
          <a:xfrm>
            <a:off x="7955281" y="4184141"/>
            <a:ext cx="266191" cy="199644"/>
          </a:xfrm>
          <a:prstGeom prst="rect">
            <a:avLst/>
          </a:prstGeom>
          <a:blipFill>
            <a:blip r:embed="rId6" cstate="print"/>
            <a:stretch>
              <a:fillRect/>
            </a:stretch>
          </a:blipFill>
        </p:spPr>
        <p:txBody>
          <a:bodyPr wrap="square" lIns="0" tIns="0" rIns="0" bIns="0" rtlCol="0"/>
          <a:lstStyle/>
          <a:p>
            <a:endParaRPr/>
          </a:p>
        </p:txBody>
      </p:sp>
      <p:sp>
        <p:nvSpPr>
          <p:cNvPr id="40" name="object 40"/>
          <p:cNvSpPr/>
          <p:nvPr/>
        </p:nvSpPr>
        <p:spPr>
          <a:xfrm>
            <a:off x="7487920" y="4542282"/>
            <a:ext cx="266192" cy="199644"/>
          </a:xfrm>
          <a:prstGeom prst="rect">
            <a:avLst/>
          </a:prstGeom>
          <a:blipFill>
            <a:blip r:embed="rId7" cstate="print"/>
            <a:stretch>
              <a:fillRect/>
            </a:stretch>
          </a:blipFill>
        </p:spPr>
        <p:txBody>
          <a:bodyPr wrap="square" lIns="0" tIns="0" rIns="0" bIns="0" rtlCol="0"/>
          <a:lstStyle/>
          <a:p>
            <a:endParaRPr/>
          </a:p>
        </p:txBody>
      </p:sp>
      <p:sp>
        <p:nvSpPr>
          <p:cNvPr id="41" name="object 41"/>
          <p:cNvSpPr/>
          <p:nvPr/>
        </p:nvSpPr>
        <p:spPr>
          <a:xfrm>
            <a:off x="8316978" y="4534661"/>
            <a:ext cx="268223" cy="199644"/>
          </a:xfrm>
          <a:prstGeom prst="rect">
            <a:avLst/>
          </a:prstGeom>
          <a:blipFill>
            <a:blip r:embed="rId9" cstate="print"/>
            <a:stretch>
              <a:fillRect/>
            </a:stretch>
          </a:blipFill>
        </p:spPr>
        <p:txBody>
          <a:bodyPr wrap="square" lIns="0" tIns="0" rIns="0" bIns="0" rtlCol="0"/>
          <a:lstStyle/>
          <a:p>
            <a:endParaRPr/>
          </a:p>
        </p:txBody>
      </p:sp>
      <p:sp>
        <p:nvSpPr>
          <p:cNvPr id="42" name="object 42"/>
          <p:cNvSpPr/>
          <p:nvPr/>
        </p:nvSpPr>
        <p:spPr>
          <a:xfrm>
            <a:off x="6640578" y="4274058"/>
            <a:ext cx="266191" cy="199644"/>
          </a:xfrm>
          <a:prstGeom prst="rect">
            <a:avLst/>
          </a:prstGeom>
          <a:blipFill>
            <a:blip r:embed="rId7" cstate="print"/>
            <a:stretch>
              <a:fillRect/>
            </a:stretch>
          </a:blipFill>
        </p:spPr>
        <p:txBody>
          <a:bodyPr wrap="square" lIns="0" tIns="0" rIns="0" bIns="0" rtlCol="0"/>
          <a:lstStyle/>
          <a:p>
            <a:endParaRPr/>
          </a:p>
        </p:txBody>
      </p:sp>
      <p:sp>
        <p:nvSpPr>
          <p:cNvPr id="43" name="object 43"/>
          <p:cNvSpPr/>
          <p:nvPr/>
        </p:nvSpPr>
        <p:spPr>
          <a:xfrm>
            <a:off x="6020817" y="4421885"/>
            <a:ext cx="266191" cy="199644"/>
          </a:xfrm>
          <a:prstGeom prst="rect">
            <a:avLst/>
          </a:prstGeom>
          <a:blipFill>
            <a:blip r:embed="rId7" cstate="print"/>
            <a:stretch>
              <a:fillRect/>
            </a:stretch>
          </a:blipFill>
        </p:spPr>
        <p:txBody>
          <a:bodyPr wrap="square" lIns="0" tIns="0" rIns="0" bIns="0" rtlCol="0"/>
          <a:lstStyle/>
          <a:p>
            <a:endParaRPr/>
          </a:p>
        </p:txBody>
      </p:sp>
      <p:sp>
        <p:nvSpPr>
          <p:cNvPr id="44" name="object 44"/>
          <p:cNvSpPr/>
          <p:nvPr/>
        </p:nvSpPr>
        <p:spPr>
          <a:xfrm>
            <a:off x="5372609" y="4310636"/>
            <a:ext cx="266700" cy="200025"/>
          </a:xfrm>
          <a:custGeom>
            <a:avLst/>
            <a:gdLst/>
            <a:ahLst/>
            <a:cxnLst/>
            <a:rect l="l" t="t" r="r" b="b"/>
            <a:pathLst>
              <a:path w="200025" h="200025">
                <a:moveTo>
                  <a:pt x="99822" y="0"/>
                </a:moveTo>
                <a:lnTo>
                  <a:pt x="60971" y="7846"/>
                </a:lnTo>
                <a:lnTo>
                  <a:pt x="29241" y="29241"/>
                </a:lnTo>
                <a:lnTo>
                  <a:pt x="7846" y="60971"/>
                </a:lnTo>
                <a:lnTo>
                  <a:pt x="0" y="99822"/>
                </a:lnTo>
                <a:lnTo>
                  <a:pt x="7846" y="138672"/>
                </a:lnTo>
                <a:lnTo>
                  <a:pt x="29241" y="170402"/>
                </a:lnTo>
                <a:lnTo>
                  <a:pt x="60971" y="191797"/>
                </a:lnTo>
                <a:lnTo>
                  <a:pt x="99822" y="199644"/>
                </a:lnTo>
                <a:lnTo>
                  <a:pt x="138672" y="191797"/>
                </a:lnTo>
                <a:lnTo>
                  <a:pt x="170402" y="170402"/>
                </a:lnTo>
                <a:lnTo>
                  <a:pt x="191797" y="138672"/>
                </a:lnTo>
                <a:lnTo>
                  <a:pt x="199644" y="99822"/>
                </a:lnTo>
                <a:lnTo>
                  <a:pt x="191797" y="60971"/>
                </a:lnTo>
                <a:lnTo>
                  <a:pt x="170402" y="29241"/>
                </a:lnTo>
                <a:lnTo>
                  <a:pt x="138672" y="7846"/>
                </a:lnTo>
                <a:lnTo>
                  <a:pt x="99822" y="0"/>
                </a:lnTo>
                <a:close/>
              </a:path>
            </a:pathLst>
          </a:custGeom>
          <a:solidFill>
            <a:srgbClr val="84ADAC"/>
          </a:solidFill>
        </p:spPr>
        <p:txBody>
          <a:bodyPr wrap="square" lIns="0" tIns="0" rIns="0" bIns="0" rtlCol="0"/>
          <a:lstStyle/>
          <a:p>
            <a:endParaRPr/>
          </a:p>
        </p:txBody>
      </p:sp>
      <p:sp>
        <p:nvSpPr>
          <p:cNvPr id="45" name="object 45"/>
          <p:cNvSpPr/>
          <p:nvPr/>
        </p:nvSpPr>
        <p:spPr>
          <a:xfrm>
            <a:off x="4793487" y="4293870"/>
            <a:ext cx="268224" cy="199644"/>
          </a:xfrm>
          <a:prstGeom prst="rect">
            <a:avLst/>
          </a:prstGeom>
          <a:blipFill>
            <a:blip r:embed="rId9" cstate="print"/>
            <a:stretch>
              <a:fillRect/>
            </a:stretch>
          </a:blipFill>
        </p:spPr>
        <p:txBody>
          <a:bodyPr wrap="square" lIns="0" tIns="0" rIns="0" bIns="0" rtlCol="0"/>
          <a:lstStyle/>
          <a:p>
            <a:endParaRPr/>
          </a:p>
        </p:txBody>
      </p:sp>
      <p:sp>
        <p:nvSpPr>
          <p:cNvPr id="46" name="object 46"/>
          <p:cNvSpPr/>
          <p:nvPr/>
        </p:nvSpPr>
        <p:spPr>
          <a:xfrm>
            <a:off x="5573778" y="3833622"/>
            <a:ext cx="266191" cy="199644"/>
          </a:xfrm>
          <a:prstGeom prst="rect">
            <a:avLst/>
          </a:prstGeom>
          <a:blipFill>
            <a:blip r:embed="rId7" cstate="print"/>
            <a:stretch>
              <a:fillRect/>
            </a:stretch>
          </a:blipFill>
        </p:spPr>
        <p:txBody>
          <a:bodyPr wrap="square" lIns="0" tIns="0" rIns="0" bIns="0" rtlCol="0"/>
          <a:lstStyle/>
          <a:p>
            <a:endParaRPr/>
          </a:p>
        </p:txBody>
      </p:sp>
      <p:sp>
        <p:nvSpPr>
          <p:cNvPr id="47" name="object 47"/>
          <p:cNvSpPr/>
          <p:nvPr/>
        </p:nvSpPr>
        <p:spPr>
          <a:xfrm>
            <a:off x="5262881" y="3446526"/>
            <a:ext cx="266191" cy="199644"/>
          </a:xfrm>
          <a:prstGeom prst="rect">
            <a:avLst/>
          </a:prstGeom>
          <a:blipFill>
            <a:blip r:embed="rId7" cstate="print"/>
            <a:stretch>
              <a:fillRect/>
            </a:stretch>
          </a:blipFill>
        </p:spPr>
        <p:txBody>
          <a:bodyPr wrap="square" lIns="0" tIns="0" rIns="0" bIns="0" rtlCol="0"/>
          <a:lstStyle/>
          <a:p>
            <a:endParaRPr/>
          </a:p>
        </p:txBody>
      </p:sp>
      <p:sp>
        <p:nvSpPr>
          <p:cNvPr id="48" name="object 48"/>
          <p:cNvSpPr/>
          <p:nvPr/>
        </p:nvSpPr>
        <p:spPr>
          <a:xfrm>
            <a:off x="5693665" y="2775966"/>
            <a:ext cx="268223" cy="199644"/>
          </a:xfrm>
          <a:prstGeom prst="rect">
            <a:avLst/>
          </a:prstGeom>
          <a:blipFill>
            <a:blip r:embed="rId9" cstate="print"/>
            <a:stretch>
              <a:fillRect/>
            </a:stretch>
          </a:blipFill>
        </p:spPr>
        <p:txBody>
          <a:bodyPr wrap="square" lIns="0" tIns="0" rIns="0" bIns="0" rtlCol="0"/>
          <a:lstStyle/>
          <a:p>
            <a:endParaRPr/>
          </a:p>
        </p:txBody>
      </p:sp>
      <p:sp>
        <p:nvSpPr>
          <p:cNvPr id="49" name="object 49"/>
          <p:cNvSpPr/>
          <p:nvPr/>
        </p:nvSpPr>
        <p:spPr>
          <a:xfrm>
            <a:off x="4661407" y="3242310"/>
            <a:ext cx="266192" cy="199644"/>
          </a:xfrm>
          <a:prstGeom prst="rect">
            <a:avLst/>
          </a:prstGeom>
          <a:blipFill>
            <a:blip r:embed="rId7" cstate="print"/>
            <a:stretch>
              <a:fillRect/>
            </a:stretch>
          </a:blipFill>
        </p:spPr>
        <p:txBody>
          <a:bodyPr wrap="square" lIns="0" tIns="0" rIns="0" bIns="0" rtlCol="0"/>
          <a:lstStyle/>
          <a:p>
            <a:endParaRPr/>
          </a:p>
        </p:txBody>
      </p:sp>
      <p:sp>
        <p:nvSpPr>
          <p:cNvPr id="50" name="object 50"/>
          <p:cNvSpPr/>
          <p:nvPr/>
        </p:nvSpPr>
        <p:spPr>
          <a:xfrm>
            <a:off x="5128768" y="2394966"/>
            <a:ext cx="266192" cy="199644"/>
          </a:xfrm>
          <a:prstGeom prst="rect">
            <a:avLst/>
          </a:prstGeom>
          <a:blipFill>
            <a:blip r:embed="rId7" cstate="print"/>
            <a:stretch>
              <a:fillRect/>
            </a:stretch>
          </a:blipFill>
        </p:spPr>
        <p:txBody>
          <a:bodyPr wrap="square" lIns="0" tIns="0" rIns="0" bIns="0" rtlCol="0"/>
          <a:lstStyle/>
          <a:p>
            <a:endParaRPr/>
          </a:p>
        </p:txBody>
      </p:sp>
      <p:sp>
        <p:nvSpPr>
          <p:cNvPr id="51" name="object 51"/>
          <p:cNvSpPr/>
          <p:nvPr/>
        </p:nvSpPr>
        <p:spPr>
          <a:xfrm>
            <a:off x="4775200" y="2775966"/>
            <a:ext cx="266192" cy="199644"/>
          </a:xfrm>
          <a:prstGeom prst="rect">
            <a:avLst/>
          </a:prstGeom>
          <a:blipFill>
            <a:blip r:embed="rId7" cstate="print"/>
            <a:stretch>
              <a:fillRect/>
            </a:stretch>
          </a:blipFill>
        </p:spPr>
        <p:txBody>
          <a:bodyPr wrap="square" lIns="0" tIns="0" rIns="0" bIns="0" rtlCol="0"/>
          <a:lstStyle/>
          <a:p>
            <a:endParaRPr/>
          </a:p>
        </p:txBody>
      </p:sp>
      <p:sp>
        <p:nvSpPr>
          <p:cNvPr id="52" name="object 52"/>
          <p:cNvSpPr/>
          <p:nvPr/>
        </p:nvSpPr>
        <p:spPr>
          <a:xfrm>
            <a:off x="4712207" y="2120648"/>
            <a:ext cx="266192" cy="199643"/>
          </a:xfrm>
          <a:prstGeom prst="rect">
            <a:avLst/>
          </a:prstGeom>
          <a:blipFill>
            <a:blip r:embed="rId7" cstate="print"/>
            <a:stretch>
              <a:fillRect/>
            </a:stretch>
          </a:blipFill>
        </p:spPr>
        <p:txBody>
          <a:bodyPr wrap="square" lIns="0" tIns="0" rIns="0" bIns="0" rtlCol="0"/>
          <a:lstStyle/>
          <a:p>
            <a:endParaRPr/>
          </a:p>
        </p:txBody>
      </p:sp>
      <p:sp>
        <p:nvSpPr>
          <p:cNvPr id="53" name="object 53"/>
          <p:cNvSpPr/>
          <p:nvPr/>
        </p:nvSpPr>
        <p:spPr>
          <a:xfrm>
            <a:off x="5262881" y="2993898"/>
            <a:ext cx="266191" cy="199644"/>
          </a:xfrm>
          <a:prstGeom prst="rect">
            <a:avLst/>
          </a:prstGeom>
          <a:blipFill>
            <a:blip r:embed="rId7" cstate="print"/>
            <a:stretch>
              <a:fillRect/>
            </a:stretch>
          </a:blipFill>
        </p:spPr>
        <p:txBody>
          <a:bodyPr wrap="square" lIns="0" tIns="0" rIns="0" bIns="0" rtlCol="0"/>
          <a:lstStyle/>
          <a:p>
            <a:endParaRPr/>
          </a:p>
        </p:txBody>
      </p:sp>
      <p:sp>
        <p:nvSpPr>
          <p:cNvPr id="54" name="object 54"/>
          <p:cNvSpPr/>
          <p:nvPr/>
        </p:nvSpPr>
        <p:spPr>
          <a:xfrm>
            <a:off x="4748784" y="3761994"/>
            <a:ext cx="266192" cy="199644"/>
          </a:xfrm>
          <a:prstGeom prst="rect">
            <a:avLst/>
          </a:prstGeom>
          <a:blipFill>
            <a:blip r:embed="rId7" cstate="print"/>
            <a:stretch>
              <a:fillRect/>
            </a:stretch>
          </a:blipFill>
        </p:spPr>
        <p:txBody>
          <a:bodyPr wrap="square" lIns="0" tIns="0" rIns="0" bIns="0" rtlCol="0"/>
          <a:lstStyle/>
          <a:p>
            <a:endParaRPr/>
          </a:p>
        </p:txBody>
      </p:sp>
      <p:sp>
        <p:nvSpPr>
          <p:cNvPr id="55" name="object 55"/>
          <p:cNvSpPr/>
          <p:nvPr/>
        </p:nvSpPr>
        <p:spPr>
          <a:xfrm>
            <a:off x="5161281" y="4016501"/>
            <a:ext cx="266191" cy="199644"/>
          </a:xfrm>
          <a:prstGeom prst="rect">
            <a:avLst/>
          </a:prstGeom>
          <a:blipFill>
            <a:blip r:embed="rId7" cstate="print"/>
            <a:stretch>
              <a:fillRect/>
            </a:stretch>
          </a:blipFill>
        </p:spPr>
        <p:txBody>
          <a:bodyPr wrap="square" lIns="0" tIns="0" rIns="0" bIns="0" rtlCol="0"/>
          <a:lstStyle/>
          <a:p>
            <a:endParaRPr/>
          </a:p>
        </p:txBody>
      </p:sp>
      <p:sp>
        <p:nvSpPr>
          <p:cNvPr id="56" name="object 56"/>
          <p:cNvSpPr/>
          <p:nvPr/>
        </p:nvSpPr>
        <p:spPr>
          <a:xfrm>
            <a:off x="5573778" y="2366012"/>
            <a:ext cx="266191" cy="199643"/>
          </a:xfrm>
          <a:prstGeom prst="rect">
            <a:avLst/>
          </a:prstGeom>
          <a:blipFill>
            <a:blip r:embed="rId7" cstate="print"/>
            <a:stretch>
              <a:fillRect/>
            </a:stretch>
          </a:blipFill>
        </p:spPr>
        <p:txBody>
          <a:bodyPr wrap="square" lIns="0" tIns="0" rIns="0" bIns="0" rtlCol="0"/>
          <a:lstStyle/>
          <a:p>
            <a:endParaRPr/>
          </a:p>
        </p:txBody>
      </p:sp>
      <p:sp>
        <p:nvSpPr>
          <p:cNvPr id="57" name="object 57"/>
          <p:cNvSpPr/>
          <p:nvPr/>
        </p:nvSpPr>
        <p:spPr>
          <a:xfrm>
            <a:off x="5669281" y="3158489"/>
            <a:ext cx="266191" cy="199644"/>
          </a:xfrm>
          <a:prstGeom prst="rect">
            <a:avLst/>
          </a:prstGeom>
          <a:blipFill>
            <a:blip r:embed="rId7" cstate="print"/>
            <a:stretch>
              <a:fillRect/>
            </a:stretch>
          </a:blipFill>
        </p:spPr>
        <p:txBody>
          <a:bodyPr wrap="square" lIns="0" tIns="0" rIns="0" bIns="0" rtlCol="0"/>
          <a:lstStyle/>
          <a:p>
            <a:endParaRPr/>
          </a:p>
        </p:txBody>
      </p:sp>
      <p:sp>
        <p:nvSpPr>
          <p:cNvPr id="58" name="object 58"/>
          <p:cNvSpPr/>
          <p:nvPr/>
        </p:nvSpPr>
        <p:spPr>
          <a:xfrm>
            <a:off x="5970017" y="4007357"/>
            <a:ext cx="266191" cy="199644"/>
          </a:xfrm>
          <a:prstGeom prst="rect">
            <a:avLst/>
          </a:prstGeom>
          <a:blipFill>
            <a:blip r:embed="rId7" cstate="print"/>
            <a:stretch>
              <a:fillRect/>
            </a:stretch>
          </a:blipFill>
        </p:spPr>
        <p:txBody>
          <a:bodyPr wrap="square" lIns="0" tIns="0" rIns="0" bIns="0" rtlCol="0"/>
          <a:lstStyle/>
          <a:p>
            <a:endParaRPr/>
          </a:p>
        </p:txBody>
      </p:sp>
      <p:sp>
        <p:nvSpPr>
          <p:cNvPr id="59" name="object 59"/>
          <p:cNvSpPr/>
          <p:nvPr/>
        </p:nvSpPr>
        <p:spPr>
          <a:xfrm>
            <a:off x="5094225" y="4516375"/>
            <a:ext cx="266700" cy="201295"/>
          </a:xfrm>
          <a:custGeom>
            <a:avLst/>
            <a:gdLst/>
            <a:ahLst/>
            <a:cxnLst/>
            <a:rect l="l" t="t" r="r" b="b"/>
            <a:pathLst>
              <a:path w="200025" h="201295">
                <a:moveTo>
                  <a:pt x="99822" y="0"/>
                </a:moveTo>
                <a:lnTo>
                  <a:pt x="60971" y="7911"/>
                </a:lnTo>
                <a:lnTo>
                  <a:pt x="29241" y="29479"/>
                </a:lnTo>
                <a:lnTo>
                  <a:pt x="7846" y="61454"/>
                </a:lnTo>
                <a:lnTo>
                  <a:pt x="0" y="100584"/>
                </a:lnTo>
                <a:lnTo>
                  <a:pt x="7846" y="139713"/>
                </a:lnTo>
                <a:lnTo>
                  <a:pt x="29241" y="171688"/>
                </a:lnTo>
                <a:lnTo>
                  <a:pt x="60971" y="193256"/>
                </a:lnTo>
                <a:lnTo>
                  <a:pt x="99822" y="201167"/>
                </a:lnTo>
                <a:lnTo>
                  <a:pt x="138672" y="193256"/>
                </a:lnTo>
                <a:lnTo>
                  <a:pt x="170402" y="171688"/>
                </a:lnTo>
                <a:lnTo>
                  <a:pt x="191797" y="139713"/>
                </a:lnTo>
                <a:lnTo>
                  <a:pt x="199644" y="100584"/>
                </a:lnTo>
                <a:lnTo>
                  <a:pt x="191797" y="61454"/>
                </a:lnTo>
                <a:lnTo>
                  <a:pt x="170402" y="29479"/>
                </a:lnTo>
                <a:lnTo>
                  <a:pt x="138672" y="7911"/>
                </a:lnTo>
                <a:lnTo>
                  <a:pt x="99822" y="0"/>
                </a:lnTo>
                <a:close/>
              </a:path>
            </a:pathLst>
          </a:custGeom>
          <a:solidFill>
            <a:srgbClr val="84ADAC"/>
          </a:solidFill>
        </p:spPr>
        <p:txBody>
          <a:bodyPr wrap="square" lIns="0" tIns="0" rIns="0" bIns="0" rtlCol="0"/>
          <a:lstStyle/>
          <a:p>
            <a:endParaRPr/>
          </a:p>
        </p:txBody>
      </p:sp>
      <p:sp>
        <p:nvSpPr>
          <p:cNvPr id="60" name="object 60"/>
          <p:cNvSpPr/>
          <p:nvPr/>
        </p:nvSpPr>
        <p:spPr>
          <a:xfrm>
            <a:off x="6431281" y="3353561"/>
            <a:ext cx="266191" cy="199644"/>
          </a:xfrm>
          <a:prstGeom prst="rect">
            <a:avLst/>
          </a:prstGeom>
          <a:blipFill>
            <a:blip r:embed="rId7" cstate="print"/>
            <a:stretch>
              <a:fillRect/>
            </a:stretch>
          </a:blipFill>
        </p:spPr>
        <p:txBody>
          <a:bodyPr wrap="square" lIns="0" tIns="0" rIns="0" bIns="0" rtlCol="0"/>
          <a:lstStyle/>
          <a:p>
            <a:endParaRPr/>
          </a:p>
        </p:txBody>
      </p:sp>
      <p:sp>
        <p:nvSpPr>
          <p:cNvPr id="61" name="object 61"/>
          <p:cNvSpPr/>
          <p:nvPr/>
        </p:nvSpPr>
        <p:spPr>
          <a:xfrm>
            <a:off x="6030978" y="3013710"/>
            <a:ext cx="266191" cy="199644"/>
          </a:xfrm>
          <a:prstGeom prst="rect">
            <a:avLst/>
          </a:prstGeom>
          <a:blipFill>
            <a:blip r:embed="rId7" cstate="print"/>
            <a:stretch>
              <a:fillRect/>
            </a:stretch>
          </a:blipFill>
        </p:spPr>
        <p:txBody>
          <a:bodyPr wrap="square" lIns="0" tIns="0" rIns="0" bIns="0" rtlCol="0"/>
          <a:lstStyle/>
          <a:p>
            <a:endParaRPr/>
          </a:p>
        </p:txBody>
      </p:sp>
      <p:sp>
        <p:nvSpPr>
          <p:cNvPr id="62" name="object 62"/>
          <p:cNvSpPr/>
          <p:nvPr/>
        </p:nvSpPr>
        <p:spPr>
          <a:xfrm>
            <a:off x="8885936" y="4525517"/>
            <a:ext cx="266192" cy="201168"/>
          </a:xfrm>
          <a:prstGeom prst="rect">
            <a:avLst/>
          </a:prstGeom>
          <a:blipFill>
            <a:blip r:embed="rId10" cstate="print"/>
            <a:stretch>
              <a:fillRect/>
            </a:stretch>
          </a:blipFill>
        </p:spPr>
        <p:txBody>
          <a:bodyPr wrap="square" lIns="0" tIns="0" rIns="0" bIns="0" rtlCol="0"/>
          <a:lstStyle/>
          <a:p>
            <a:endParaRPr/>
          </a:p>
        </p:txBody>
      </p:sp>
      <p:sp>
        <p:nvSpPr>
          <p:cNvPr id="63" name="object 63"/>
          <p:cNvSpPr/>
          <p:nvPr/>
        </p:nvSpPr>
        <p:spPr>
          <a:xfrm>
            <a:off x="8436863" y="4174997"/>
            <a:ext cx="266192" cy="199644"/>
          </a:xfrm>
          <a:prstGeom prst="rect">
            <a:avLst/>
          </a:prstGeom>
          <a:blipFill>
            <a:blip r:embed="rId7" cstate="print"/>
            <a:stretch>
              <a:fillRect/>
            </a:stretch>
          </a:blipFill>
        </p:spPr>
        <p:txBody>
          <a:bodyPr wrap="square" lIns="0" tIns="0" rIns="0" bIns="0" rtlCol="0"/>
          <a:lstStyle/>
          <a:p>
            <a:endParaRPr/>
          </a:p>
        </p:txBody>
      </p:sp>
      <p:sp>
        <p:nvSpPr>
          <p:cNvPr id="64" name="object 64"/>
          <p:cNvSpPr/>
          <p:nvPr/>
        </p:nvSpPr>
        <p:spPr>
          <a:xfrm>
            <a:off x="9558527" y="4516373"/>
            <a:ext cx="266192" cy="199644"/>
          </a:xfrm>
          <a:prstGeom prst="rect">
            <a:avLst/>
          </a:prstGeom>
          <a:blipFill>
            <a:blip r:embed="rId7" cstate="print"/>
            <a:stretch>
              <a:fillRect/>
            </a:stretch>
          </a:blipFill>
        </p:spPr>
        <p:txBody>
          <a:bodyPr wrap="square" lIns="0" tIns="0" rIns="0" bIns="0" rtlCol="0"/>
          <a:lstStyle/>
          <a:p>
            <a:endParaRPr/>
          </a:p>
        </p:txBody>
      </p:sp>
      <p:sp>
        <p:nvSpPr>
          <p:cNvPr id="65" name="object 65"/>
          <p:cNvSpPr/>
          <p:nvPr/>
        </p:nvSpPr>
        <p:spPr>
          <a:xfrm>
            <a:off x="2244345" y="3945508"/>
            <a:ext cx="4601633" cy="134620"/>
          </a:xfrm>
          <a:custGeom>
            <a:avLst/>
            <a:gdLst/>
            <a:ahLst/>
            <a:cxnLst/>
            <a:rect l="l" t="t" r="r" b="b"/>
            <a:pathLst>
              <a:path w="3451225" h="134619">
                <a:moveTo>
                  <a:pt x="3393567" y="67183"/>
                </a:moveTo>
                <a:lnTo>
                  <a:pt x="3321177" y="109347"/>
                </a:lnTo>
                <a:lnTo>
                  <a:pt x="3318891" y="118237"/>
                </a:lnTo>
                <a:lnTo>
                  <a:pt x="3322828" y="125095"/>
                </a:lnTo>
                <a:lnTo>
                  <a:pt x="3326892" y="132080"/>
                </a:lnTo>
                <a:lnTo>
                  <a:pt x="3335781" y="134366"/>
                </a:lnTo>
                <a:lnTo>
                  <a:pt x="3426122" y="81661"/>
                </a:lnTo>
                <a:lnTo>
                  <a:pt x="3422269" y="81661"/>
                </a:lnTo>
                <a:lnTo>
                  <a:pt x="3422269" y="79629"/>
                </a:lnTo>
                <a:lnTo>
                  <a:pt x="3414903" y="79629"/>
                </a:lnTo>
                <a:lnTo>
                  <a:pt x="3393567" y="67183"/>
                </a:lnTo>
                <a:close/>
              </a:path>
              <a:path w="3451225" h="134619">
                <a:moveTo>
                  <a:pt x="3368747" y="52705"/>
                </a:moveTo>
                <a:lnTo>
                  <a:pt x="0" y="52705"/>
                </a:lnTo>
                <a:lnTo>
                  <a:pt x="0" y="81661"/>
                </a:lnTo>
                <a:lnTo>
                  <a:pt x="3368747" y="81661"/>
                </a:lnTo>
                <a:lnTo>
                  <a:pt x="3393566" y="67183"/>
                </a:lnTo>
                <a:lnTo>
                  <a:pt x="3368747" y="52705"/>
                </a:lnTo>
                <a:close/>
              </a:path>
              <a:path w="3451225" h="134619">
                <a:moveTo>
                  <a:pt x="3426122" y="52705"/>
                </a:moveTo>
                <a:lnTo>
                  <a:pt x="3422269" y="52705"/>
                </a:lnTo>
                <a:lnTo>
                  <a:pt x="3422269" y="81661"/>
                </a:lnTo>
                <a:lnTo>
                  <a:pt x="3426122" y="81661"/>
                </a:lnTo>
                <a:lnTo>
                  <a:pt x="3450971" y="67183"/>
                </a:lnTo>
                <a:lnTo>
                  <a:pt x="3426122" y="52705"/>
                </a:lnTo>
                <a:close/>
              </a:path>
              <a:path w="3451225" h="134619">
                <a:moveTo>
                  <a:pt x="3414903" y="54737"/>
                </a:moveTo>
                <a:lnTo>
                  <a:pt x="3393567" y="67183"/>
                </a:lnTo>
                <a:lnTo>
                  <a:pt x="3414903" y="79629"/>
                </a:lnTo>
                <a:lnTo>
                  <a:pt x="3414903" y="54737"/>
                </a:lnTo>
                <a:close/>
              </a:path>
              <a:path w="3451225" h="134619">
                <a:moveTo>
                  <a:pt x="3422269" y="54737"/>
                </a:moveTo>
                <a:lnTo>
                  <a:pt x="3414903" y="54737"/>
                </a:lnTo>
                <a:lnTo>
                  <a:pt x="3414903" y="79629"/>
                </a:lnTo>
                <a:lnTo>
                  <a:pt x="3422269" y="79629"/>
                </a:lnTo>
                <a:lnTo>
                  <a:pt x="3422269" y="54737"/>
                </a:lnTo>
                <a:close/>
              </a:path>
              <a:path w="3451225" h="134619">
                <a:moveTo>
                  <a:pt x="3335781" y="0"/>
                </a:moveTo>
                <a:lnTo>
                  <a:pt x="3326892" y="2286"/>
                </a:lnTo>
                <a:lnTo>
                  <a:pt x="3322828" y="9271"/>
                </a:lnTo>
                <a:lnTo>
                  <a:pt x="3318891" y="16129"/>
                </a:lnTo>
                <a:lnTo>
                  <a:pt x="3321177" y="25018"/>
                </a:lnTo>
                <a:lnTo>
                  <a:pt x="3393567" y="67183"/>
                </a:lnTo>
                <a:lnTo>
                  <a:pt x="3414903" y="54737"/>
                </a:lnTo>
                <a:lnTo>
                  <a:pt x="3422269" y="54737"/>
                </a:lnTo>
                <a:lnTo>
                  <a:pt x="3422269" y="52705"/>
                </a:lnTo>
                <a:lnTo>
                  <a:pt x="3426122" y="52705"/>
                </a:lnTo>
                <a:lnTo>
                  <a:pt x="3335781" y="0"/>
                </a:lnTo>
                <a:close/>
              </a:path>
            </a:pathLst>
          </a:custGeom>
          <a:solidFill>
            <a:srgbClr val="C00000"/>
          </a:solidFill>
        </p:spPr>
        <p:txBody>
          <a:bodyPr wrap="square" lIns="0" tIns="0" rIns="0" bIns="0" rtlCol="0"/>
          <a:lstStyle/>
          <a:p>
            <a:endParaRPr/>
          </a:p>
        </p:txBody>
      </p:sp>
      <p:sp>
        <p:nvSpPr>
          <p:cNvPr id="69" name="object 69"/>
          <p:cNvSpPr/>
          <p:nvPr/>
        </p:nvSpPr>
        <p:spPr>
          <a:xfrm>
            <a:off x="6884415" y="3873247"/>
            <a:ext cx="291253" cy="268605"/>
          </a:xfrm>
          <a:custGeom>
            <a:avLst/>
            <a:gdLst/>
            <a:ahLst/>
            <a:cxnLst/>
            <a:rect l="l" t="t" r="r" b="b"/>
            <a:pathLst>
              <a:path w="218439" h="268604">
                <a:moveTo>
                  <a:pt x="108965" y="0"/>
                </a:moveTo>
                <a:lnTo>
                  <a:pt x="0" y="134112"/>
                </a:lnTo>
                <a:lnTo>
                  <a:pt x="108965" y="268224"/>
                </a:lnTo>
                <a:lnTo>
                  <a:pt x="217932" y="134112"/>
                </a:lnTo>
                <a:lnTo>
                  <a:pt x="108965" y="0"/>
                </a:lnTo>
                <a:close/>
              </a:path>
            </a:pathLst>
          </a:custGeom>
          <a:solidFill>
            <a:srgbClr val="FFC000"/>
          </a:solidFill>
        </p:spPr>
        <p:txBody>
          <a:bodyPr wrap="square" lIns="0" tIns="0" rIns="0" bIns="0" rtlCol="0"/>
          <a:lstStyle/>
          <a:p>
            <a:endParaRPr/>
          </a:p>
        </p:txBody>
      </p:sp>
      <p:sp>
        <p:nvSpPr>
          <p:cNvPr id="70" name="object 70"/>
          <p:cNvSpPr/>
          <p:nvPr/>
        </p:nvSpPr>
        <p:spPr>
          <a:xfrm>
            <a:off x="6884415" y="3873247"/>
            <a:ext cx="291253" cy="268605"/>
          </a:xfrm>
          <a:custGeom>
            <a:avLst/>
            <a:gdLst/>
            <a:ahLst/>
            <a:cxnLst/>
            <a:rect l="l" t="t" r="r" b="b"/>
            <a:pathLst>
              <a:path w="218439" h="268604">
                <a:moveTo>
                  <a:pt x="0" y="134112"/>
                </a:moveTo>
                <a:lnTo>
                  <a:pt x="108965" y="0"/>
                </a:lnTo>
                <a:lnTo>
                  <a:pt x="217932" y="134112"/>
                </a:lnTo>
                <a:lnTo>
                  <a:pt x="108965" y="268224"/>
                </a:lnTo>
                <a:lnTo>
                  <a:pt x="0" y="134112"/>
                </a:lnTo>
                <a:close/>
              </a:path>
            </a:pathLst>
          </a:custGeom>
          <a:ln w="12192">
            <a:solidFill>
              <a:srgbClr val="D0692F"/>
            </a:solidFill>
          </a:ln>
        </p:spPr>
        <p:txBody>
          <a:bodyPr wrap="square" lIns="0" tIns="0" rIns="0" bIns="0" rtlCol="0"/>
          <a:lstStyle/>
          <a:p>
            <a:endParaRPr/>
          </a:p>
        </p:txBody>
      </p:sp>
      <p:sp>
        <p:nvSpPr>
          <p:cNvPr id="73" name="标题 72">
            <a:extLst>
              <a:ext uri="{FF2B5EF4-FFF2-40B4-BE49-F238E27FC236}">
                <a16:creationId xmlns:a16="http://schemas.microsoft.com/office/drawing/2014/main" xmlns="" id="{9EFCEBC4-5307-403B-8DBE-1A2A78A911A6}"/>
              </a:ext>
            </a:extLst>
          </p:cNvPr>
          <p:cNvSpPr>
            <a:spLocks noGrp="1"/>
          </p:cNvSpPr>
          <p:nvPr>
            <p:ph type="title"/>
          </p:nvPr>
        </p:nvSpPr>
        <p:spPr/>
        <p:txBody>
          <a:bodyPr/>
          <a:lstStyle/>
          <a:p>
            <a:r>
              <a:rPr lang="en-US" altLang="zh-CN" dirty="0"/>
              <a:t>K</a:t>
            </a:r>
            <a:r>
              <a:rPr lang="zh-CN" altLang="en-US" dirty="0"/>
              <a:t>近邻（</a:t>
            </a:r>
            <a:r>
              <a:rPr lang="en-US" altLang="zh-CN" dirty="0"/>
              <a:t>KNN</a:t>
            </a:r>
            <a:r>
              <a:rPr lang="zh-CN" altLang="en-US" dirty="0"/>
              <a:t>）分类</a:t>
            </a:r>
          </a:p>
        </p:txBody>
      </p:sp>
      <p:sp>
        <p:nvSpPr>
          <p:cNvPr id="80" name="object 3">
            <a:extLst>
              <a:ext uri="{FF2B5EF4-FFF2-40B4-BE49-F238E27FC236}">
                <a16:creationId xmlns:a16="http://schemas.microsoft.com/office/drawing/2014/main" xmlns="" id="{6024B504-FC4C-43B9-87A6-297856F5152C}"/>
              </a:ext>
            </a:extLst>
          </p:cNvPr>
          <p:cNvSpPr/>
          <p:nvPr/>
        </p:nvSpPr>
        <p:spPr>
          <a:xfrm>
            <a:off x="611631" y="2236471"/>
            <a:ext cx="266192" cy="199643"/>
          </a:xfrm>
          <a:prstGeom prst="rect">
            <a:avLst/>
          </a:prstGeom>
          <a:blipFill>
            <a:blip r:embed="rId11" cstate="print"/>
            <a:stretch>
              <a:fillRect/>
            </a:stretch>
          </a:blipFill>
        </p:spPr>
        <p:txBody>
          <a:bodyPr wrap="square" lIns="0" tIns="0" rIns="0" bIns="0" rtlCol="0"/>
          <a:lstStyle/>
          <a:p>
            <a:endParaRPr/>
          </a:p>
        </p:txBody>
      </p:sp>
      <p:sp>
        <p:nvSpPr>
          <p:cNvPr id="81" name="object 4">
            <a:extLst>
              <a:ext uri="{FF2B5EF4-FFF2-40B4-BE49-F238E27FC236}">
                <a16:creationId xmlns:a16="http://schemas.microsoft.com/office/drawing/2014/main" xmlns="" id="{10E1EB34-88B2-4C4B-8582-9D651880903F}"/>
              </a:ext>
            </a:extLst>
          </p:cNvPr>
          <p:cNvSpPr/>
          <p:nvPr/>
        </p:nvSpPr>
        <p:spPr>
          <a:xfrm>
            <a:off x="611631" y="2670812"/>
            <a:ext cx="266192" cy="201167"/>
          </a:xfrm>
          <a:prstGeom prst="rect">
            <a:avLst/>
          </a:prstGeom>
          <a:blipFill>
            <a:blip r:embed="rId12" cstate="print"/>
            <a:stretch>
              <a:fillRect/>
            </a:stretch>
          </a:blipFill>
        </p:spPr>
        <p:txBody>
          <a:bodyPr wrap="square" lIns="0" tIns="0" rIns="0" bIns="0" rtlCol="0"/>
          <a:lstStyle/>
          <a:p>
            <a:endParaRPr/>
          </a:p>
        </p:txBody>
      </p:sp>
      <p:sp>
        <p:nvSpPr>
          <p:cNvPr id="82" name="object 5">
            <a:extLst>
              <a:ext uri="{FF2B5EF4-FFF2-40B4-BE49-F238E27FC236}">
                <a16:creationId xmlns:a16="http://schemas.microsoft.com/office/drawing/2014/main" xmlns="" id="{101F940D-DB48-4C73-AFB4-0772E0001BA2}"/>
              </a:ext>
            </a:extLst>
          </p:cNvPr>
          <p:cNvSpPr txBox="1"/>
          <p:nvPr/>
        </p:nvSpPr>
        <p:spPr>
          <a:xfrm>
            <a:off x="624673" y="1609147"/>
            <a:ext cx="2889673" cy="1388201"/>
          </a:xfrm>
          <a:prstGeom prst="rect">
            <a:avLst/>
          </a:prstGeom>
        </p:spPr>
        <p:txBody>
          <a:bodyPr vert="horz" wrap="square" lIns="0" tIns="142875" rIns="0" bIns="0" rtlCol="0">
            <a:spAutoFit/>
          </a:bodyPr>
          <a:lstStyle/>
          <a:p>
            <a:pPr marL="12700">
              <a:spcBef>
                <a:spcPts val="1125"/>
              </a:spcBef>
            </a:pPr>
            <a:r>
              <a:rPr lang="zh-CN" altLang="en-US" sz="2000" dirty="0"/>
              <a:t>近邻</a:t>
            </a:r>
            <a:r>
              <a:rPr lang="zh-CN" altLang="en-US" sz="2000" spc="-5" dirty="0">
                <a:latin typeface="Arial"/>
                <a:cs typeface="Arial"/>
              </a:rPr>
              <a:t>数目</a:t>
            </a:r>
            <a:r>
              <a:rPr sz="2000" spc="-5" dirty="0">
                <a:latin typeface="Arial"/>
                <a:cs typeface="Arial"/>
              </a:rPr>
              <a:t>(K =</a:t>
            </a:r>
            <a:r>
              <a:rPr sz="2000" spc="-95" dirty="0">
                <a:latin typeface="Arial"/>
                <a:cs typeface="Arial"/>
              </a:rPr>
              <a:t> </a:t>
            </a:r>
            <a:r>
              <a:rPr lang="en-US" altLang="zh-CN" sz="2000" spc="-5" dirty="0">
                <a:latin typeface="Arial"/>
                <a:cs typeface="Arial"/>
              </a:rPr>
              <a:t>2</a:t>
            </a:r>
            <a:r>
              <a:rPr sz="2000" spc="-5" dirty="0">
                <a:latin typeface="Arial"/>
                <a:cs typeface="Arial"/>
              </a:rPr>
              <a:t>):</a:t>
            </a:r>
            <a:endParaRPr sz="2000" dirty="0">
              <a:latin typeface="Arial"/>
              <a:cs typeface="Arial"/>
            </a:endParaRPr>
          </a:p>
          <a:p>
            <a:pPr marL="337820">
              <a:spcBef>
                <a:spcPts val="910"/>
              </a:spcBef>
            </a:pPr>
            <a:r>
              <a:rPr lang="en-US" altLang="zh-CN" sz="2000" dirty="0">
                <a:latin typeface="Arial"/>
                <a:cs typeface="Arial"/>
              </a:rPr>
              <a:t>1</a:t>
            </a:r>
            <a:endParaRPr sz="2000" dirty="0">
              <a:latin typeface="Arial"/>
              <a:cs typeface="Arial"/>
            </a:endParaRPr>
          </a:p>
          <a:p>
            <a:pPr marL="337820">
              <a:spcBef>
                <a:spcPts val="1615"/>
              </a:spcBef>
            </a:pPr>
            <a:r>
              <a:rPr sz="2000" spc="55" dirty="0">
                <a:latin typeface="Arial"/>
                <a:cs typeface="Arial"/>
              </a:rPr>
              <a:t>1</a:t>
            </a:r>
            <a:endParaRPr sz="2000" dirty="0">
              <a:latin typeface="Arial"/>
              <a:cs typeface="Arial"/>
            </a:endParaRPr>
          </a:p>
        </p:txBody>
      </p:sp>
      <p:sp>
        <p:nvSpPr>
          <p:cNvPr id="83" name="object 64">
            <a:extLst>
              <a:ext uri="{FF2B5EF4-FFF2-40B4-BE49-F238E27FC236}">
                <a16:creationId xmlns:a16="http://schemas.microsoft.com/office/drawing/2014/main" xmlns="" id="{A539F689-3EA1-45FC-B95A-84E8173711A7}"/>
              </a:ext>
            </a:extLst>
          </p:cNvPr>
          <p:cNvSpPr txBox="1"/>
          <p:nvPr/>
        </p:nvSpPr>
        <p:spPr>
          <a:xfrm>
            <a:off x="1080752" y="3819349"/>
            <a:ext cx="1049867" cy="320601"/>
          </a:xfrm>
          <a:prstGeom prst="rect">
            <a:avLst/>
          </a:prstGeom>
        </p:spPr>
        <p:txBody>
          <a:bodyPr vert="horz" wrap="square" lIns="0" tIns="12700" rIns="0" bIns="0" rtlCol="0">
            <a:spAutoFit/>
          </a:bodyPr>
          <a:lstStyle/>
          <a:p>
            <a:pPr marL="12700">
              <a:spcBef>
                <a:spcPts val="100"/>
              </a:spcBef>
            </a:pPr>
            <a:r>
              <a:rPr lang="zh-CN" altLang="en-US" sz="2000" b="1" spc="65" dirty="0">
                <a:solidFill>
                  <a:srgbClr val="C00000"/>
                </a:solidFill>
                <a:latin typeface="Trebuchet MS"/>
                <a:cs typeface="Trebuchet MS"/>
              </a:rPr>
              <a:t>预测</a:t>
            </a:r>
            <a:endParaRPr sz="2000" dirty="0">
              <a:latin typeface="Trebuchet MS"/>
              <a:cs typeface="Trebuchet MS"/>
            </a:endParaRPr>
          </a:p>
        </p:txBody>
      </p:sp>
      <p:sp>
        <p:nvSpPr>
          <p:cNvPr id="84" name="object 65">
            <a:extLst>
              <a:ext uri="{FF2B5EF4-FFF2-40B4-BE49-F238E27FC236}">
                <a16:creationId xmlns:a16="http://schemas.microsoft.com/office/drawing/2014/main" xmlns="" id="{C9F515FC-7A51-490D-9557-2C826F5199D4}"/>
              </a:ext>
            </a:extLst>
          </p:cNvPr>
          <p:cNvSpPr/>
          <p:nvPr/>
        </p:nvSpPr>
        <p:spPr>
          <a:xfrm>
            <a:off x="595377" y="3848863"/>
            <a:ext cx="288713" cy="268605"/>
          </a:xfrm>
          <a:custGeom>
            <a:avLst/>
            <a:gdLst/>
            <a:ahLst/>
            <a:cxnLst/>
            <a:rect l="l" t="t" r="r" b="b"/>
            <a:pathLst>
              <a:path w="216534" h="268604">
                <a:moveTo>
                  <a:pt x="108204" y="0"/>
                </a:moveTo>
                <a:lnTo>
                  <a:pt x="0" y="134112"/>
                </a:lnTo>
                <a:lnTo>
                  <a:pt x="108204" y="268224"/>
                </a:lnTo>
                <a:lnTo>
                  <a:pt x="216408" y="134112"/>
                </a:lnTo>
                <a:lnTo>
                  <a:pt x="108204" y="0"/>
                </a:lnTo>
                <a:close/>
              </a:path>
            </a:pathLst>
          </a:custGeom>
          <a:solidFill>
            <a:srgbClr val="FFC000"/>
          </a:solidFill>
        </p:spPr>
        <p:txBody>
          <a:bodyPr wrap="square" lIns="0" tIns="0" rIns="0" bIns="0" rtlCol="0"/>
          <a:lstStyle/>
          <a:p>
            <a:endParaRPr/>
          </a:p>
        </p:txBody>
      </p:sp>
      <p:sp>
        <p:nvSpPr>
          <p:cNvPr id="85" name="object 66">
            <a:extLst>
              <a:ext uri="{FF2B5EF4-FFF2-40B4-BE49-F238E27FC236}">
                <a16:creationId xmlns:a16="http://schemas.microsoft.com/office/drawing/2014/main" xmlns="" id="{5ED5EBC1-963E-473F-B8EE-D4202C6E449B}"/>
              </a:ext>
            </a:extLst>
          </p:cNvPr>
          <p:cNvSpPr/>
          <p:nvPr/>
        </p:nvSpPr>
        <p:spPr>
          <a:xfrm>
            <a:off x="595377" y="3848863"/>
            <a:ext cx="288713" cy="268605"/>
          </a:xfrm>
          <a:custGeom>
            <a:avLst/>
            <a:gdLst/>
            <a:ahLst/>
            <a:cxnLst/>
            <a:rect l="l" t="t" r="r" b="b"/>
            <a:pathLst>
              <a:path w="216534" h="268604">
                <a:moveTo>
                  <a:pt x="0" y="134112"/>
                </a:moveTo>
                <a:lnTo>
                  <a:pt x="108204" y="0"/>
                </a:lnTo>
                <a:lnTo>
                  <a:pt x="216408" y="134112"/>
                </a:lnTo>
                <a:lnTo>
                  <a:pt x="108204" y="268224"/>
                </a:lnTo>
                <a:lnTo>
                  <a:pt x="0" y="134112"/>
                </a:lnTo>
                <a:close/>
              </a:path>
            </a:pathLst>
          </a:custGeom>
          <a:ln w="12192">
            <a:solidFill>
              <a:srgbClr val="D0692F"/>
            </a:solidFill>
          </a:ln>
        </p:spPr>
        <p:txBody>
          <a:bodyPr wrap="square" lIns="0" tIns="0" rIns="0" bIns="0" rtlCol="0"/>
          <a:lstStyle/>
          <a:p>
            <a:endParaRPr/>
          </a:p>
        </p:txBody>
      </p:sp>
    </p:spTree>
    <p:extLst>
      <p:ext uri="{BB962C8B-B14F-4D97-AF65-F5344CB8AC3E}">
        <p14:creationId xmlns:p14="http://schemas.microsoft.com/office/powerpoint/2010/main" val="1873065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455665" y="3726942"/>
            <a:ext cx="266191" cy="19964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455665" y="3726944"/>
            <a:ext cx="266700" cy="200025"/>
          </a:xfrm>
          <a:custGeom>
            <a:avLst/>
            <a:gdLst/>
            <a:ahLst/>
            <a:cxnLst/>
            <a:rect l="l" t="t" r="r" b="b"/>
            <a:pathLst>
              <a:path w="200025" h="200025">
                <a:moveTo>
                  <a:pt x="0" y="99821"/>
                </a:moveTo>
                <a:lnTo>
                  <a:pt x="7846" y="60971"/>
                </a:lnTo>
                <a:lnTo>
                  <a:pt x="29241" y="29241"/>
                </a:lnTo>
                <a:lnTo>
                  <a:pt x="60971" y="7846"/>
                </a:lnTo>
                <a:lnTo>
                  <a:pt x="99822" y="0"/>
                </a:lnTo>
                <a:lnTo>
                  <a:pt x="138672" y="7846"/>
                </a:lnTo>
                <a:lnTo>
                  <a:pt x="170402" y="29241"/>
                </a:lnTo>
                <a:lnTo>
                  <a:pt x="191797" y="60971"/>
                </a:lnTo>
                <a:lnTo>
                  <a:pt x="199643" y="99821"/>
                </a:lnTo>
                <a:lnTo>
                  <a:pt x="191797" y="138672"/>
                </a:lnTo>
                <a:lnTo>
                  <a:pt x="170402" y="170402"/>
                </a:lnTo>
                <a:lnTo>
                  <a:pt x="138672" y="191797"/>
                </a:lnTo>
                <a:lnTo>
                  <a:pt x="99822" y="199644"/>
                </a:lnTo>
                <a:lnTo>
                  <a:pt x="60971" y="191797"/>
                </a:lnTo>
                <a:lnTo>
                  <a:pt x="29241" y="170402"/>
                </a:lnTo>
                <a:lnTo>
                  <a:pt x="7846" y="138672"/>
                </a:lnTo>
                <a:lnTo>
                  <a:pt x="0" y="99821"/>
                </a:lnTo>
                <a:close/>
              </a:path>
            </a:pathLst>
          </a:custGeom>
          <a:ln w="76200">
            <a:solidFill>
              <a:srgbClr val="F3D44E"/>
            </a:solidFill>
          </a:ln>
        </p:spPr>
        <p:txBody>
          <a:bodyPr wrap="square" lIns="0" tIns="0" rIns="0" bIns="0" rtlCol="0"/>
          <a:lstStyle/>
          <a:p>
            <a:endParaRPr/>
          </a:p>
        </p:txBody>
      </p:sp>
      <p:sp>
        <p:nvSpPr>
          <p:cNvPr id="8" name="object 8"/>
          <p:cNvSpPr/>
          <p:nvPr/>
        </p:nvSpPr>
        <p:spPr>
          <a:xfrm>
            <a:off x="6638546" y="4269485"/>
            <a:ext cx="266191" cy="19964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638546" y="4269487"/>
            <a:ext cx="266700" cy="200025"/>
          </a:xfrm>
          <a:custGeom>
            <a:avLst/>
            <a:gdLst/>
            <a:ahLst/>
            <a:cxnLst/>
            <a:rect l="l" t="t" r="r" b="b"/>
            <a:pathLst>
              <a:path w="200025" h="200025">
                <a:moveTo>
                  <a:pt x="0" y="99821"/>
                </a:moveTo>
                <a:lnTo>
                  <a:pt x="7846" y="60971"/>
                </a:lnTo>
                <a:lnTo>
                  <a:pt x="29241" y="29241"/>
                </a:lnTo>
                <a:lnTo>
                  <a:pt x="60971" y="7846"/>
                </a:lnTo>
                <a:lnTo>
                  <a:pt x="99821" y="0"/>
                </a:lnTo>
                <a:lnTo>
                  <a:pt x="138672" y="7846"/>
                </a:lnTo>
                <a:lnTo>
                  <a:pt x="170402" y="29241"/>
                </a:lnTo>
                <a:lnTo>
                  <a:pt x="191797" y="60971"/>
                </a:lnTo>
                <a:lnTo>
                  <a:pt x="199643" y="99821"/>
                </a:lnTo>
                <a:lnTo>
                  <a:pt x="191797" y="138672"/>
                </a:lnTo>
                <a:lnTo>
                  <a:pt x="170402" y="170402"/>
                </a:lnTo>
                <a:lnTo>
                  <a:pt x="138672" y="191797"/>
                </a:lnTo>
                <a:lnTo>
                  <a:pt x="99821" y="199644"/>
                </a:lnTo>
                <a:lnTo>
                  <a:pt x="60971" y="191797"/>
                </a:lnTo>
                <a:lnTo>
                  <a:pt x="29241" y="170402"/>
                </a:lnTo>
                <a:lnTo>
                  <a:pt x="7846" y="138672"/>
                </a:lnTo>
                <a:lnTo>
                  <a:pt x="0" y="99821"/>
                </a:lnTo>
                <a:close/>
              </a:path>
            </a:pathLst>
          </a:custGeom>
          <a:ln w="76200">
            <a:solidFill>
              <a:srgbClr val="F3D44E"/>
            </a:solidFill>
          </a:ln>
        </p:spPr>
        <p:txBody>
          <a:bodyPr wrap="square" lIns="0" tIns="0" rIns="0" bIns="0" rtlCol="0"/>
          <a:lstStyle/>
          <a:p>
            <a:endParaRPr/>
          </a:p>
        </p:txBody>
      </p:sp>
      <p:sp>
        <p:nvSpPr>
          <p:cNvPr id="10" name="object 10"/>
          <p:cNvSpPr/>
          <p:nvPr/>
        </p:nvSpPr>
        <p:spPr>
          <a:xfrm>
            <a:off x="7134352" y="4011929"/>
            <a:ext cx="266192" cy="19964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7134354" y="4011931"/>
            <a:ext cx="266700" cy="200025"/>
          </a:xfrm>
          <a:custGeom>
            <a:avLst/>
            <a:gdLst/>
            <a:ahLst/>
            <a:cxnLst/>
            <a:rect l="l" t="t" r="r" b="b"/>
            <a:pathLst>
              <a:path w="200025" h="200025">
                <a:moveTo>
                  <a:pt x="0" y="99821"/>
                </a:moveTo>
                <a:lnTo>
                  <a:pt x="7846" y="60971"/>
                </a:lnTo>
                <a:lnTo>
                  <a:pt x="29241" y="29241"/>
                </a:lnTo>
                <a:lnTo>
                  <a:pt x="60971" y="7846"/>
                </a:lnTo>
                <a:lnTo>
                  <a:pt x="99822" y="0"/>
                </a:lnTo>
                <a:lnTo>
                  <a:pt x="138672" y="7846"/>
                </a:lnTo>
                <a:lnTo>
                  <a:pt x="170402" y="29241"/>
                </a:lnTo>
                <a:lnTo>
                  <a:pt x="191797" y="60971"/>
                </a:lnTo>
                <a:lnTo>
                  <a:pt x="199644" y="99821"/>
                </a:lnTo>
                <a:lnTo>
                  <a:pt x="191797" y="138672"/>
                </a:lnTo>
                <a:lnTo>
                  <a:pt x="170402" y="170402"/>
                </a:lnTo>
                <a:lnTo>
                  <a:pt x="138672" y="191797"/>
                </a:lnTo>
                <a:lnTo>
                  <a:pt x="99822" y="199644"/>
                </a:lnTo>
                <a:lnTo>
                  <a:pt x="60971" y="191797"/>
                </a:lnTo>
                <a:lnTo>
                  <a:pt x="29241" y="170402"/>
                </a:lnTo>
                <a:lnTo>
                  <a:pt x="7846" y="138672"/>
                </a:lnTo>
                <a:lnTo>
                  <a:pt x="0" y="99821"/>
                </a:lnTo>
                <a:close/>
              </a:path>
            </a:pathLst>
          </a:custGeom>
          <a:ln w="76200">
            <a:solidFill>
              <a:srgbClr val="F3D44E"/>
            </a:solidFill>
          </a:ln>
        </p:spPr>
        <p:txBody>
          <a:bodyPr wrap="square" lIns="0" tIns="0" rIns="0" bIns="0" rtlCol="0"/>
          <a:lstStyle/>
          <a:p>
            <a:endParaRPr/>
          </a:p>
        </p:txBody>
      </p:sp>
      <p:sp>
        <p:nvSpPr>
          <p:cNvPr id="12" name="object 12"/>
          <p:cNvSpPr txBox="1"/>
          <p:nvPr/>
        </p:nvSpPr>
        <p:spPr>
          <a:xfrm>
            <a:off x="4411135" y="4850231"/>
            <a:ext cx="175260" cy="228268"/>
          </a:xfrm>
          <a:prstGeom prst="rect">
            <a:avLst/>
          </a:prstGeom>
        </p:spPr>
        <p:txBody>
          <a:bodyPr vert="horz" wrap="square" lIns="0" tIns="12700" rIns="0" bIns="0" rtlCol="0">
            <a:spAutoFit/>
          </a:bodyPr>
          <a:lstStyle/>
          <a:p>
            <a:pPr marL="12700">
              <a:spcBef>
                <a:spcPts val="100"/>
              </a:spcBef>
            </a:pPr>
            <a:r>
              <a:rPr sz="1400" spc="55" dirty="0">
                <a:solidFill>
                  <a:srgbClr val="344B5E"/>
                </a:solidFill>
                <a:latin typeface="Arial"/>
                <a:cs typeface="Arial"/>
              </a:rPr>
              <a:t>0</a:t>
            </a:r>
            <a:endParaRPr sz="1400">
              <a:latin typeface="Arial"/>
              <a:cs typeface="Arial"/>
            </a:endParaRPr>
          </a:p>
        </p:txBody>
      </p:sp>
      <p:sp>
        <p:nvSpPr>
          <p:cNvPr id="13" name="object 13"/>
          <p:cNvSpPr txBox="1"/>
          <p:nvPr/>
        </p:nvSpPr>
        <p:spPr>
          <a:xfrm>
            <a:off x="4060952" y="1913460"/>
            <a:ext cx="298027" cy="228909"/>
          </a:xfrm>
          <a:prstGeom prst="rect">
            <a:avLst/>
          </a:prstGeom>
        </p:spPr>
        <p:txBody>
          <a:bodyPr vert="horz" wrap="square" lIns="0" tIns="13335" rIns="0" bIns="0" rtlCol="0">
            <a:spAutoFit/>
          </a:bodyPr>
          <a:lstStyle/>
          <a:p>
            <a:pPr marL="12700">
              <a:spcBef>
                <a:spcPts val="105"/>
              </a:spcBef>
            </a:pPr>
            <a:r>
              <a:rPr sz="1400" spc="-5" dirty="0">
                <a:solidFill>
                  <a:srgbClr val="344B5E"/>
                </a:solidFill>
                <a:latin typeface="Arial"/>
                <a:cs typeface="Arial"/>
              </a:rPr>
              <a:t>60</a:t>
            </a:r>
            <a:endParaRPr sz="1400">
              <a:latin typeface="Arial"/>
              <a:cs typeface="Arial"/>
            </a:endParaRPr>
          </a:p>
        </p:txBody>
      </p:sp>
      <p:sp>
        <p:nvSpPr>
          <p:cNvPr id="14" name="object 14"/>
          <p:cNvSpPr txBox="1"/>
          <p:nvPr/>
        </p:nvSpPr>
        <p:spPr>
          <a:xfrm>
            <a:off x="3308266" y="2950720"/>
            <a:ext cx="1050713" cy="493395"/>
          </a:xfrm>
          <a:prstGeom prst="rect">
            <a:avLst/>
          </a:prstGeom>
        </p:spPr>
        <p:txBody>
          <a:bodyPr vert="horz" wrap="square" lIns="0" tIns="12700" rIns="0" bIns="0" rtlCol="0">
            <a:spAutoFit/>
          </a:bodyPr>
          <a:lstStyle/>
          <a:p>
            <a:pPr marR="5080" algn="r">
              <a:spcBef>
                <a:spcPts val="100"/>
              </a:spcBef>
            </a:pPr>
            <a:r>
              <a:rPr sz="1400" spc="-5" dirty="0">
                <a:solidFill>
                  <a:srgbClr val="344B5E"/>
                </a:solidFill>
                <a:latin typeface="Arial"/>
                <a:cs typeface="Arial"/>
              </a:rPr>
              <a:t>40</a:t>
            </a:r>
            <a:endParaRPr sz="1400">
              <a:latin typeface="Arial"/>
              <a:cs typeface="Arial"/>
            </a:endParaRPr>
          </a:p>
          <a:p>
            <a:pPr marL="12700">
              <a:spcBef>
                <a:spcPts val="80"/>
              </a:spcBef>
            </a:pPr>
            <a:r>
              <a:rPr sz="1600" b="1" spc="-20" dirty="0">
                <a:solidFill>
                  <a:srgbClr val="344B5E"/>
                </a:solidFill>
                <a:latin typeface="Arial"/>
                <a:cs typeface="Arial"/>
              </a:rPr>
              <a:t>Age</a:t>
            </a:r>
            <a:endParaRPr sz="1600">
              <a:latin typeface="Arial"/>
              <a:cs typeface="Arial"/>
            </a:endParaRPr>
          </a:p>
        </p:txBody>
      </p:sp>
      <p:sp>
        <p:nvSpPr>
          <p:cNvPr id="15" name="object 15"/>
          <p:cNvSpPr txBox="1"/>
          <p:nvPr/>
        </p:nvSpPr>
        <p:spPr>
          <a:xfrm>
            <a:off x="4042156" y="3986989"/>
            <a:ext cx="318347" cy="228909"/>
          </a:xfrm>
          <a:prstGeom prst="rect">
            <a:avLst/>
          </a:prstGeom>
        </p:spPr>
        <p:txBody>
          <a:bodyPr vert="horz" wrap="square" lIns="0" tIns="13335" rIns="0" bIns="0" rtlCol="0">
            <a:spAutoFit/>
          </a:bodyPr>
          <a:lstStyle/>
          <a:p>
            <a:pPr marL="12700">
              <a:spcBef>
                <a:spcPts val="105"/>
              </a:spcBef>
            </a:pPr>
            <a:r>
              <a:rPr sz="1400" spc="55" dirty="0">
                <a:solidFill>
                  <a:srgbClr val="344B5E"/>
                </a:solidFill>
                <a:latin typeface="Arial"/>
                <a:cs typeface="Arial"/>
              </a:rPr>
              <a:t>20</a:t>
            </a:r>
            <a:endParaRPr sz="1400">
              <a:latin typeface="Arial"/>
              <a:cs typeface="Arial"/>
            </a:endParaRPr>
          </a:p>
        </p:txBody>
      </p:sp>
      <p:sp>
        <p:nvSpPr>
          <p:cNvPr id="16" name="object 16"/>
          <p:cNvSpPr txBox="1"/>
          <p:nvPr/>
        </p:nvSpPr>
        <p:spPr>
          <a:xfrm>
            <a:off x="5797806" y="4798483"/>
            <a:ext cx="3589020" cy="593725"/>
          </a:xfrm>
          <a:prstGeom prst="rect">
            <a:avLst/>
          </a:prstGeom>
        </p:spPr>
        <p:txBody>
          <a:bodyPr vert="horz" wrap="square" lIns="0" tIns="64769" rIns="0" bIns="0" rtlCol="0">
            <a:spAutoFit/>
          </a:bodyPr>
          <a:lstStyle/>
          <a:p>
            <a:pPr marL="668655">
              <a:spcBef>
                <a:spcPts val="509"/>
              </a:spcBef>
              <a:tabLst>
                <a:tab pos="2465070" algn="l"/>
              </a:tabLst>
            </a:pPr>
            <a:r>
              <a:rPr sz="1400" spc="60" dirty="0">
                <a:solidFill>
                  <a:srgbClr val="344B5E"/>
                </a:solidFill>
                <a:latin typeface="Arial"/>
                <a:cs typeface="Arial"/>
              </a:rPr>
              <a:t>1</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20</a:t>
            </a:r>
            <a:endParaRPr sz="1400">
              <a:latin typeface="Arial"/>
              <a:cs typeface="Arial"/>
            </a:endParaRPr>
          </a:p>
          <a:p>
            <a:pPr marL="12700">
              <a:spcBef>
                <a:spcPts val="459"/>
              </a:spcBef>
            </a:pPr>
            <a:r>
              <a:rPr sz="1600" b="1" spc="20" dirty="0">
                <a:solidFill>
                  <a:srgbClr val="344B5E"/>
                </a:solidFill>
                <a:latin typeface="Trebuchet MS"/>
                <a:cs typeface="Trebuchet MS"/>
              </a:rPr>
              <a:t>Number</a:t>
            </a:r>
            <a:r>
              <a:rPr sz="1600" b="1" spc="-145" dirty="0">
                <a:solidFill>
                  <a:srgbClr val="344B5E"/>
                </a:solidFill>
                <a:latin typeface="Trebuchet MS"/>
                <a:cs typeface="Trebuchet MS"/>
              </a:rPr>
              <a:t> </a:t>
            </a:r>
            <a:r>
              <a:rPr sz="1600" b="1" spc="15" dirty="0">
                <a:solidFill>
                  <a:srgbClr val="344B5E"/>
                </a:solidFill>
                <a:latin typeface="Trebuchet MS"/>
                <a:cs typeface="Trebuchet MS"/>
              </a:rPr>
              <a:t>of</a:t>
            </a:r>
            <a:r>
              <a:rPr sz="1600" b="1" spc="-135" dirty="0">
                <a:solidFill>
                  <a:srgbClr val="344B5E"/>
                </a:solidFill>
                <a:latin typeface="Trebuchet MS"/>
                <a:cs typeface="Trebuchet MS"/>
              </a:rPr>
              <a:t> </a:t>
            </a:r>
            <a:r>
              <a:rPr sz="1600" b="1" spc="25" dirty="0">
                <a:solidFill>
                  <a:srgbClr val="344B5E"/>
                </a:solidFill>
                <a:latin typeface="Trebuchet MS"/>
                <a:cs typeface="Trebuchet MS"/>
              </a:rPr>
              <a:t>Malignant</a:t>
            </a:r>
            <a:r>
              <a:rPr sz="1600" b="1" spc="-135" dirty="0">
                <a:solidFill>
                  <a:srgbClr val="344B5E"/>
                </a:solidFill>
                <a:latin typeface="Trebuchet MS"/>
                <a:cs typeface="Trebuchet MS"/>
              </a:rPr>
              <a:t> </a:t>
            </a:r>
            <a:r>
              <a:rPr sz="1600" b="1" spc="50" dirty="0">
                <a:solidFill>
                  <a:srgbClr val="344B5E"/>
                </a:solidFill>
                <a:latin typeface="Trebuchet MS"/>
                <a:cs typeface="Trebuchet MS"/>
              </a:rPr>
              <a:t>Nodes</a:t>
            </a:r>
            <a:endParaRPr sz="1600">
              <a:latin typeface="Trebuchet MS"/>
              <a:cs typeface="Trebuchet MS"/>
            </a:endParaRPr>
          </a:p>
        </p:txBody>
      </p:sp>
      <p:sp>
        <p:nvSpPr>
          <p:cNvPr id="17" name="object 17"/>
          <p:cNvSpPr/>
          <p:nvPr/>
        </p:nvSpPr>
        <p:spPr>
          <a:xfrm>
            <a:off x="4402328" y="1789177"/>
            <a:ext cx="101600" cy="3030855"/>
          </a:xfrm>
          <a:custGeom>
            <a:avLst/>
            <a:gdLst/>
            <a:ahLst/>
            <a:cxnLst/>
            <a:rect l="l" t="t" r="r" b="b"/>
            <a:pathLst>
              <a:path w="76200" h="3030854">
                <a:moveTo>
                  <a:pt x="48005" y="63500"/>
                </a:moveTo>
                <a:lnTo>
                  <a:pt x="28193" y="63500"/>
                </a:lnTo>
                <a:lnTo>
                  <a:pt x="28193" y="3030397"/>
                </a:lnTo>
                <a:lnTo>
                  <a:pt x="48005" y="3030397"/>
                </a:lnTo>
                <a:lnTo>
                  <a:pt x="48005" y="63500"/>
                </a:lnTo>
                <a:close/>
              </a:path>
              <a:path w="76200" h="3030854">
                <a:moveTo>
                  <a:pt x="38100" y="0"/>
                </a:moveTo>
                <a:lnTo>
                  <a:pt x="0" y="76200"/>
                </a:lnTo>
                <a:lnTo>
                  <a:pt x="28193" y="76200"/>
                </a:lnTo>
                <a:lnTo>
                  <a:pt x="28193" y="63500"/>
                </a:lnTo>
                <a:lnTo>
                  <a:pt x="69850" y="63500"/>
                </a:lnTo>
                <a:lnTo>
                  <a:pt x="38100" y="0"/>
                </a:lnTo>
                <a:close/>
              </a:path>
              <a:path w="76200" h="3030854">
                <a:moveTo>
                  <a:pt x="69850" y="63500"/>
                </a:moveTo>
                <a:lnTo>
                  <a:pt x="48005" y="63500"/>
                </a:lnTo>
                <a:lnTo>
                  <a:pt x="48005" y="76200"/>
                </a:lnTo>
                <a:lnTo>
                  <a:pt x="76200" y="76200"/>
                </a:lnTo>
                <a:lnTo>
                  <a:pt x="69850" y="63500"/>
                </a:lnTo>
                <a:close/>
              </a:path>
            </a:pathLst>
          </a:custGeom>
          <a:solidFill>
            <a:srgbClr val="344B5E"/>
          </a:solidFill>
        </p:spPr>
        <p:txBody>
          <a:bodyPr wrap="square" lIns="0" tIns="0" rIns="0" bIns="0" rtlCol="0"/>
          <a:lstStyle/>
          <a:p>
            <a:endParaRPr/>
          </a:p>
        </p:txBody>
      </p:sp>
      <p:sp>
        <p:nvSpPr>
          <p:cNvPr id="18" name="object 18"/>
          <p:cNvSpPr/>
          <p:nvPr/>
        </p:nvSpPr>
        <p:spPr>
          <a:xfrm>
            <a:off x="4442968" y="4759718"/>
            <a:ext cx="6055360" cy="76200"/>
          </a:xfrm>
          <a:custGeom>
            <a:avLst/>
            <a:gdLst/>
            <a:ahLst/>
            <a:cxnLst/>
            <a:rect l="l" t="t" r="r" b="b"/>
            <a:pathLst>
              <a:path w="4541520" h="76200">
                <a:moveTo>
                  <a:pt x="4521430" y="28143"/>
                </a:moveTo>
                <a:lnTo>
                  <a:pt x="4477384" y="28143"/>
                </a:lnTo>
                <a:lnTo>
                  <a:pt x="4477512" y="47955"/>
                </a:lnTo>
                <a:lnTo>
                  <a:pt x="4464797" y="47999"/>
                </a:lnTo>
                <a:lnTo>
                  <a:pt x="4464939" y="76200"/>
                </a:lnTo>
                <a:lnTo>
                  <a:pt x="4541012" y="37833"/>
                </a:lnTo>
                <a:lnTo>
                  <a:pt x="4521430" y="28143"/>
                </a:lnTo>
                <a:close/>
              </a:path>
              <a:path w="4541520" h="76200">
                <a:moveTo>
                  <a:pt x="4464698" y="28187"/>
                </a:moveTo>
                <a:lnTo>
                  <a:pt x="0" y="43853"/>
                </a:lnTo>
                <a:lnTo>
                  <a:pt x="0" y="63665"/>
                </a:lnTo>
                <a:lnTo>
                  <a:pt x="4464797" y="47999"/>
                </a:lnTo>
                <a:lnTo>
                  <a:pt x="4464698" y="28187"/>
                </a:lnTo>
                <a:close/>
              </a:path>
              <a:path w="4541520" h="76200">
                <a:moveTo>
                  <a:pt x="4477384" y="28143"/>
                </a:moveTo>
                <a:lnTo>
                  <a:pt x="4464698" y="28187"/>
                </a:lnTo>
                <a:lnTo>
                  <a:pt x="4464797" y="47999"/>
                </a:lnTo>
                <a:lnTo>
                  <a:pt x="4477512" y="47955"/>
                </a:lnTo>
                <a:lnTo>
                  <a:pt x="4477384" y="28143"/>
                </a:lnTo>
                <a:close/>
              </a:path>
              <a:path w="4541520" h="76200">
                <a:moveTo>
                  <a:pt x="4464558" y="0"/>
                </a:moveTo>
                <a:lnTo>
                  <a:pt x="4464698" y="28187"/>
                </a:lnTo>
                <a:lnTo>
                  <a:pt x="4521430" y="28143"/>
                </a:lnTo>
                <a:lnTo>
                  <a:pt x="4464558" y="0"/>
                </a:lnTo>
                <a:close/>
              </a:path>
            </a:pathLst>
          </a:custGeom>
          <a:solidFill>
            <a:srgbClr val="344B5E"/>
          </a:solidFill>
        </p:spPr>
        <p:txBody>
          <a:bodyPr wrap="square" lIns="0" tIns="0" rIns="0" bIns="0" rtlCol="0"/>
          <a:lstStyle/>
          <a:p>
            <a:endParaRPr/>
          </a:p>
        </p:txBody>
      </p:sp>
      <p:sp>
        <p:nvSpPr>
          <p:cNvPr id="19" name="object 19"/>
          <p:cNvSpPr/>
          <p:nvPr/>
        </p:nvSpPr>
        <p:spPr>
          <a:xfrm>
            <a:off x="7134352" y="4011929"/>
            <a:ext cx="266192" cy="199644"/>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8282433" y="3443477"/>
            <a:ext cx="266191" cy="199644"/>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7325362" y="3160014"/>
            <a:ext cx="266191" cy="199644"/>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7183120" y="2800350"/>
            <a:ext cx="268224" cy="199644"/>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6908802" y="2405635"/>
            <a:ext cx="268223" cy="199643"/>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7636255" y="2036825"/>
            <a:ext cx="266192" cy="199644"/>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8044687" y="2315717"/>
            <a:ext cx="266192" cy="199644"/>
          </a:xfrm>
          <a:prstGeom prst="rect">
            <a:avLst/>
          </a:prstGeom>
          <a:blipFill>
            <a:blip r:embed="rId3" cstate="print"/>
            <a:stretch>
              <a:fillRect/>
            </a:stretch>
          </a:blipFill>
        </p:spPr>
        <p:txBody>
          <a:bodyPr wrap="square" lIns="0" tIns="0" rIns="0" bIns="0" rtlCol="0"/>
          <a:lstStyle/>
          <a:p>
            <a:endParaRPr/>
          </a:p>
        </p:txBody>
      </p:sp>
      <p:sp>
        <p:nvSpPr>
          <p:cNvPr id="26" name="object 26"/>
          <p:cNvSpPr/>
          <p:nvPr/>
        </p:nvSpPr>
        <p:spPr>
          <a:xfrm>
            <a:off x="8272271" y="2797301"/>
            <a:ext cx="266192" cy="199644"/>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7829297" y="2908554"/>
            <a:ext cx="266191" cy="199644"/>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8764015" y="2516887"/>
            <a:ext cx="266192" cy="199643"/>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8359649" y="1907288"/>
            <a:ext cx="266191" cy="199643"/>
          </a:xfrm>
          <a:prstGeom prst="rect">
            <a:avLst/>
          </a:prstGeom>
          <a:blipFill>
            <a:blip r:embed="rId3" cstate="print"/>
            <a:stretch>
              <a:fillRect/>
            </a:stretch>
          </a:blipFill>
        </p:spPr>
        <p:txBody>
          <a:bodyPr wrap="square" lIns="0" tIns="0" rIns="0" bIns="0" rtlCol="0"/>
          <a:lstStyle/>
          <a:p>
            <a:endParaRPr/>
          </a:p>
        </p:txBody>
      </p:sp>
      <p:sp>
        <p:nvSpPr>
          <p:cNvPr id="30" name="object 30"/>
          <p:cNvSpPr/>
          <p:nvPr/>
        </p:nvSpPr>
        <p:spPr>
          <a:xfrm>
            <a:off x="9097263" y="2114550"/>
            <a:ext cx="266192" cy="199644"/>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10170159" y="2320289"/>
            <a:ext cx="266192" cy="199644"/>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9662159" y="2783585"/>
            <a:ext cx="266192" cy="199644"/>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9204959" y="3160014"/>
            <a:ext cx="266192" cy="199644"/>
          </a:xfrm>
          <a:prstGeom prst="rect">
            <a:avLst/>
          </a:prstGeom>
          <a:blipFill>
            <a:blip r:embed="rId2" cstate="print"/>
            <a:stretch>
              <a:fillRect/>
            </a:stretch>
          </a:blipFill>
        </p:spPr>
        <p:txBody>
          <a:bodyPr wrap="square" lIns="0" tIns="0" rIns="0" bIns="0" rtlCol="0"/>
          <a:lstStyle/>
          <a:p>
            <a:endParaRPr/>
          </a:p>
        </p:txBody>
      </p:sp>
      <p:sp>
        <p:nvSpPr>
          <p:cNvPr id="34" name="object 34"/>
          <p:cNvSpPr/>
          <p:nvPr/>
        </p:nvSpPr>
        <p:spPr>
          <a:xfrm>
            <a:off x="9836911" y="3327654"/>
            <a:ext cx="266192" cy="199644"/>
          </a:xfrm>
          <a:prstGeom prst="rect">
            <a:avLst/>
          </a:prstGeom>
          <a:blipFill>
            <a:blip r:embed="rId3" cstate="print"/>
            <a:stretch>
              <a:fillRect/>
            </a:stretch>
          </a:blipFill>
        </p:spPr>
        <p:txBody>
          <a:bodyPr wrap="square" lIns="0" tIns="0" rIns="0" bIns="0" rtlCol="0"/>
          <a:lstStyle/>
          <a:p>
            <a:endParaRPr/>
          </a:p>
        </p:txBody>
      </p:sp>
      <p:sp>
        <p:nvSpPr>
          <p:cNvPr id="35" name="object 35"/>
          <p:cNvSpPr/>
          <p:nvPr/>
        </p:nvSpPr>
        <p:spPr>
          <a:xfrm>
            <a:off x="6455665" y="3726942"/>
            <a:ext cx="266191" cy="199644"/>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5970017" y="3449573"/>
            <a:ext cx="266191" cy="199644"/>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6431281" y="3035045"/>
            <a:ext cx="266191" cy="199644"/>
          </a:xfrm>
          <a:prstGeom prst="rect">
            <a:avLst/>
          </a:prstGeom>
          <a:blipFill>
            <a:blip r:embed="rId7" cstate="print"/>
            <a:stretch>
              <a:fillRect/>
            </a:stretch>
          </a:blipFill>
        </p:spPr>
        <p:txBody>
          <a:bodyPr wrap="square" lIns="0" tIns="0" rIns="0" bIns="0" rtlCol="0"/>
          <a:lstStyle/>
          <a:p>
            <a:endParaRPr/>
          </a:p>
        </p:txBody>
      </p:sp>
      <p:sp>
        <p:nvSpPr>
          <p:cNvPr id="38" name="object 38"/>
          <p:cNvSpPr/>
          <p:nvPr/>
        </p:nvSpPr>
        <p:spPr>
          <a:xfrm>
            <a:off x="7307071" y="3601973"/>
            <a:ext cx="266192" cy="199644"/>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7957314" y="3761994"/>
            <a:ext cx="266191" cy="199644"/>
          </a:xfrm>
          <a:prstGeom prst="rect">
            <a:avLst/>
          </a:prstGeom>
          <a:blipFill>
            <a:blip r:embed="rId7" cstate="print"/>
            <a:stretch>
              <a:fillRect/>
            </a:stretch>
          </a:blipFill>
        </p:spPr>
        <p:txBody>
          <a:bodyPr wrap="square" lIns="0" tIns="0" rIns="0" bIns="0" rtlCol="0"/>
          <a:lstStyle/>
          <a:p>
            <a:endParaRPr/>
          </a:p>
        </p:txBody>
      </p:sp>
      <p:sp>
        <p:nvSpPr>
          <p:cNvPr id="40" name="object 40"/>
          <p:cNvSpPr/>
          <p:nvPr/>
        </p:nvSpPr>
        <p:spPr>
          <a:xfrm>
            <a:off x="8709154" y="2993898"/>
            <a:ext cx="266191" cy="199644"/>
          </a:xfrm>
          <a:prstGeom prst="rect">
            <a:avLst/>
          </a:prstGeom>
          <a:blipFill>
            <a:blip r:embed="rId8" cstate="print"/>
            <a:stretch>
              <a:fillRect/>
            </a:stretch>
          </a:blipFill>
        </p:spPr>
        <p:txBody>
          <a:bodyPr wrap="square" lIns="0" tIns="0" rIns="0" bIns="0" rtlCol="0"/>
          <a:lstStyle/>
          <a:p>
            <a:endParaRPr/>
          </a:p>
        </p:txBody>
      </p:sp>
      <p:sp>
        <p:nvSpPr>
          <p:cNvPr id="41" name="object 41"/>
          <p:cNvSpPr/>
          <p:nvPr/>
        </p:nvSpPr>
        <p:spPr>
          <a:xfrm>
            <a:off x="7955281" y="4184141"/>
            <a:ext cx="266191" cy="199644"/>
          </a:xfrm>
          <a:prstGeom prst="rect">
            <a:avLst/>
          </a:prstGeom>
          <a:blipFill>
            <a:blip r:embed="rId6" cstate="print"/>
            <a:stretch>
              <a:fillRect/>
            </a:stretch>
          </a:blipFill>
        </p:spPr>
        <p:txBody>
          <a:bodyPr wrap="square" lIns="0" tIns="0" rIns="0" bIns="0" rtlCol="0"/>
          <a:lstStyle/>
          <a:p>
            <a:endParaRPr/>
          </a:p>
        </p:txBody>
      </p:sp>
      <p:sp>
        <p:nvSpPr>
          <p:cNvPr id="42" name="object 42"/>
          <p:cNvSpPr/>
          <p:nvPr/>
        </p:nvSpPr>
        <p:spPr>
          <a:xfrm>
            <a:off x="7487920" y="4542282"/>
            <a:ext cx="266192" cy="199644"/>
          </a:xfrm>
          <a:prstGeom prst="rect">
            <a:avLst/>
          </a:prstGeom>
          <a:blipFill>
            <a:blip r:embed="rId7" cstate="print"/>
            <a:stretch>
              <a:fillRect/>
            </a:stretch>
          </a:blipFill>
        </p:spPr>
        <p:txBody>
          <a:bodyPr wrap="square" lIns="0" tIns="0" rIns="0" bIns="0" rtlCol="0"/>
          <a:lstStyle/>
          <a:p>
            <a:endParaRPr/>
          </a:p>
        </p:txBody>
      </p:sp>
      <p:sp>
        <p:nvSpPr>
          <p:cNvPr id="43" name="object 43"/>
          <p:cNvSpPr/>
          <p:nvPr/>
        </p:nvSpPr>
        <p:spPr>
          <a:xfrm>
            <a:off x="8316978" y="4534661"/>
            <a:ext cx="268223" cy="199644"/>
          </a:xfrm>
          <a:prstGeom prst="rect">
            <a:avLst/>
          </a:prstGeom>
          <a:blipFill>
            <a:blip r:embed="rId9" cstate="print"/>
            <a:stretch>
              <a:fillRect/>
            </a:stretch>
          </a:blipFill>
        </p:spPr>
        <p:txBody>
          <a:bodyPr wrap="square" lIns="0" tIns="0" rIns="0" bIns="0" rtlCol="0"/>
          <a:lstStyle/>
          <a:p>
            <a:endParaRPr/>
          </a:p>
        </p:txBody>
      </p:sp>
      <p:sp>
        <p:nvSpPr>
          <p:cNvPr id="44" name="object 44"/>
          <p:cNvSpPr/>
          <p:nvPr/>
        </p:nvSpPr>
        <p:spPr>
          <a:xfrm>
            <a:off x="6640578" y="4274058"/>
            <a:ext cx="266191" cy="199644"/>
          </a:xfrm>
          <a:prstGeom prst="rect">
            <a:avLst/>
          </a:prstGeom>
          <a:blipFill>
            <a:blip r:embed="rId7" cstate="print"/>
            <a:stretch>
              <a:fillRect/>
            </a:stretch>
          </a:blipFill>
        </p:spPr>
        <p:txBody>
          <a:bodyPr wrap="square" lIns="0" tIns="0" rIns="0" bIns="0" rtlCol="0"/>
          <a:lstStyle/>
          <a:p>
            <a:endParaRPr/>
          </a:p>
        </p:txBody>
      </p:sp>
      <p:sp>
        <p:nvSpPr>
          <p:cNvPr id="45" name="object 45"/>
          <p:cNvSpPr/>
          <p:nvPr/>
        </p:nvSpPr>
        <p:spPr>
          <a:xfrm>
            <a:off x="6020817" y="4421885"/>
            <a:ext cx="266191" cy="199644"/>
          </a:xfrm>
          <a:prstGeom prst="rect">
            <a:avLst/>
          </a:prstGeom>
          <a:blipFill>
            <a:blip r:embed="rId7" cstate="print"/>
            <a:stretch>
              <a:fillRect/>
            </a:stretch>
          </a:blipFill>
        </p:spPr>
        <p:txBody>
          <a:bodyPr wrap="square" lIns="0" tIns="0" rIns="0" bIns="0" rtlCol="0"/>
          <a:lstStyle/>
          <a:p>
            <a:endParaRPr/>
          </a:p>
        </p:txBody>
      </p:sp>
      <p:sp>
        <p:nvSpPr>
          <p:cNvPr id="46" name="object 46"/>
          <p:cNvSpPr/>
          <p:nvPr/>
        </p:nvSpPr>
        <p:spPr>
          <a:xfrm>
            <a:off x="5372609" y="4310636"/>
            <a:ext cx="266700" cy="200025"/>
          </a:xfrm>
          <a:custGeom>
            <a:avLst/>
            <a:gdLst/>
            <a:ahLst/>
            <a:cxnLst/>
            <a:rect l="l" t="t" r="r" b="b"/>
            <a:pathLst>
              <a:path w="200025" h="200025">
                <a:moveTo>
                  <a:pt x="99822" y="0"/>
                </a:moveTo>
                <a:lnTo>
                  <a:pt x="60971" y="7846"/>
                </a:lnTo>
                <a:lnTo>
                  <a:pt x="29241" y="29241"/>
                </a:lnTo>
                <a:lnTo>
                  <a:pt x="7846" y="60971"/>
                </a:lnTo>
                <a:lnTo>
                  <a:pt x="0" y="99822"/>
                </a:lnTo>
                <a:lnTo>
                  <a:pt x="7846" y="138672"/>
                </a:lnTo>
                <a:lnTo>
                  <a:pt x="29241" y="170402"/>
                </a:lnTo>
                <a:lnTo>
                  <a:pt x="60971" y="191797"/>
                </a:lnTo>
                <a:lnTo>
                  <a:pt x="99822" y="199644"/>
                </a:lnTo>
                <a:lnTo>
                  <a:pt x="138672" y="191797"/>
                </a:lnTo>
                <a:lnTo>
                  <a:pt x="170402" y="170402"/>
                </a:lnTo>
                <a:lnTo>
                  <a:pt x="191797" y="138672"/>
                </a:lnTo>
                <a:lnTo>
                  <a:pt x="199644" y="99822"/>
                </a:lnTo>
                <a:lnTo>
                  <a:pt x="191797" y="60971"/>
                </a:lnTo>
                <a:lnTo>
                  <a:pt x="170402" y="29241"/>
                </a:lnTo>
                <a:lnTo>
                  <a:pt x="138672" y="7846"/>
                </a:lnTo>
                <a:lnTo>
                  <a:pt x="99822" y="0"/>
                </a:lnTo>
                <a:close/>
              </a:path>
            </a:pathLst>
          </a:custGeom>
          <a:solidFill>
            <a:srgbClr val="84ADAC"/>
          </a:solidFill>
        </p:spPr>
        <p:txBody>
          <a:bodyPr wrap="square" lIns="0" tIns="0" rIns="0" bIns="0" rtlCol="0"/>
          <a:lstStyle/>
          <a:p>
            <a:endParaRPr/>
          </a:p>
        </p:txBody>
      </p:sp>
      <p:sp>
        <p:nvSpPr>
          <p:cNvPr id="47" name="object 47"/>
          <p:cNvSpPr/>
          <p:nvPr/>
        </p:nvSpPr>
        <p:spPr>
          <a:xfrm>
            <a:off x="4793487" y="4293870"/>
            <a:ext cx="268224" cy="199644"/>
          </a:xfrm>
          <a:prstGeom prst="rect">
            <a:avLst/>
          </a:prstGeom>
          <a:blipFill>
            <a:blip r:embed="rId9" cstate="print"/>
            <a:stretch>
              <a:fillRect/>
            </a:stretch>
          </a:blipFill>
        </p:spPr>
        <p:txBody>
          <a:bodyPr wrap="square" lIns="0" tIns="0" rIns="0" bIns="0" rtlCol="0"/>
          <a:lstStyle/>
          <a:p>
            <a:endParaRPr/>
          </a:p>
        </p:txBody>
      </p:sp>
      <p:sp>
        <p:nvSpPr>
          <p:cNvPr id="48" name="object 48"/>
          <p:cNvSpPr/>
          <p:nvPr/>
        </p:nvSpPr>
        <p:spPr>
          <a:xfrm>
            <a:off x="5573778" y="3833622"/>
            <a:ext cx="266191" cy="199644"/>
          </a:xfrm>
          <a:prstGeom prst="rect">
            <a:avLst/>
          </a:prstGeom>
          <a:blipFill>
            <a:blip r:embed="rId7" cstate="print"/>
            <a:stretch>
              <a:fillRect/>
            </a:stretch>
          </a:blipFill>
        </p:spPr>
        <p:txBody>
          <a:bodyPr wrap="square" lIns="0" tIns="0" rIns="0" bIns="0" rtlCol="0"/>
          <a:lstStyle/>
          <a:p>
            <a:endParaRPr/>
          </a:p>
        </p:txBody>
      </p:sp>
      <p:sp>
        <p:nvSpPr>
          <p:cNvPr id="49" name="object 49"/>
          <p:cNvSpPr/>
          <p:nvPr/>
        </p:nvSpPr>
        <p:spPr>
          <a:xfrm>
            <a:off x="5262881" y="3446526"/>
            <a:ext cx="266191" cy="199644"/>
          </a:xfrm>
          <a:prstGeom prst="rect">
            <a:avLst/>
          </a:prstGeom>
          <a:blipFill>
            <a:blip r:embed="rId7" cstate="print"/>
            <a:stretch>
              <a:fillRect/>
            </a:stretch>
          </a:blipFill>
        </p:spPr>
        <p:txBody>
          <a:bodyPr wrap="square" lIns="0" tIns="0" rIns="0" bIns="0" rtlCol="0"/>
          <a:lstStyle/>
          <a:p>
            <a:endParaRPr/>
          </a:p>
        </p:txBody>
      </p:sp>
      <p:sp>
        <p:nvSpPr>
          <p:cNvPr id="50" name="object 50"/>
          <p:cNvSpPr/>
          <p:nvPr/>
        </p:nvSpPr>
        <p:spPr>
          <a:xfrm>
            <a:off x="5693665" y="2775966"/>
            <a:ext cx="268223" cy="199644"/>
          </a:xfrm>
          <a:prstGeom prst="rect">
            <a:avLst/>
          </a:prstGeom>
          <a:blipFill>
            <a:blip r:embed="rId9" cstate="print"/>
            <a:stretch>
              <a:fillRect/>
            </a:stretch>
          </a:blipFill>
        </p:spPr>
        <p:txBody>
          <a:bodyPr wrap="square" lIns="0" tIns="0" rIns="0" bIns="0" rtlCol="0"/>
          <a:lstStyle/>
          <a:p>
            <a:endParaRPr/>
          </a:p>
        </p:txBody>
      </p:sp>
      <p:sp>
        <p:nvSpPr>
          <p:cNvPr id="51" name="object 51"/>
          <p:cNvSpPr/>
          <p:nvPr/>
        </p:nvSpPr>
        <p:spPr>
          <a:xfrm>
            <a:off x="4661407" y="3242310"/>
            <a:ext cx="266192" cy="199644"/>
          </a:xfrm>
          <a:prstGeom prst="rect">
            <a:avLst/>
          </a:prstGeom>
          <a:blipFill>
            <a:blip r:embed="rId7" cstate="print"/>
            <a:stretch>
              <a:fillRect/>
            </a:stretch>
          </a:blipFill>
        </p:spPr>
        <p:txBody>
          <a:bodyPr wrap="square" lIns="0" tIns="0" rIns="0" bIns="0" rtlCol="0"/>
          <a:lstStyle/>
          <a:p>
            <a:endParaRPr/>
          </a:p>
        </p:txBody>
      </p:sp>
      <p:sp>
        <p:nvSpPr>
          <p:cNvPr id="52" name="object 52"/>
          <p:cNvSpPr/>
          <p:nvPr/>
        </p:nvSpPr>
        <p:spPr>
          <a:xfrm>
            <a:off x="5128768" y="2394966"/>
            <a:ext cx="266192" cy="199644"/>
          </a:xfrm>
          <a:prstGeom prst="rect">
            <a:avLst/>
          </a:prstGeom>
          <a:blipFill>
            <a:blip r:embed="rId7" cstate="print"/>
            <a:stretch>
              <a:fillRect/>
            </a:stretch>
          </a:blipFill>
        </p:spPr>
        <p:txBody>
          <a:bodyPr wrap="square" lIns="0" tIns="0" rIns="0" bIns="0" rtlCol="0"/>
          <a:lstStyle/>
          <a:p>
            <a:endParaRPr/>
          </a:p>
        </p:txBody>
      </p:sp>
      <p:sp>
        <p:nvSpPr>
          <p:cNvPr id="53" name="object 53"/>
          <p:cNvSpPr/>
          <p:nvPr/>
        </p:nvSpPr>
        <p:spPr>
          <a:xfrm>
            <a:off x="4775200" y="2775966"/>
            <a:ext cx="266192" cy="199644"/>
          </a:xfrm>
          <a:prstGeom prst="rect">
            <a:avLst/>
          </a:prstGeom>
          <a:blipFill>
            <a:blip r:embed="rId7" cstate="print"/>
            <a:stretch>
              <a:fillRect/>
            </a:stretch>
          </a:blipFill>
        </p:spPr>
        <p:txBody>
          <a:bodyPr wrap="square" lIns="0" tIns="0" rIns="0" bIns="0" rtlCol="0"/>
          <a:lstStyle/>
          <a:p>
            <a:endParaRPr/>
          </a:p>
        </p:txBody>
      </p:sp>
      <p:sp>
        <p:nvSpPr>
          <p:cNvPr id="54" name="object 54"/>
          <p:cNvSpPr/>
          <p:nvPr/>
        </p:nvSpPr>
        <p:spPr>
          <a:xfrm>
            <a:off x="4712207" y="2120648"/>
            <a:ext cx="266192" cy="199643"/>
          </a:xfrm>
          <a:prstGeom prst="rect">
            <a:avLst/>
          </a:prstGeom>
          <a:blipFill>
            <a:blip r:embed="rId7" cstate="print"/>
            <a:stretch>
              <a:fillRect/>
            </a:stretch>
          </a:blipFill>
        </p:spPr>
        <p:txBody>
          <a:bodyPr wrap="square" lIns="0" tIns="0" rIns="0" bIns="0" rtlCol="0"/>
          <a:lstStyle/>
          <a:p>
            <a:endParaRPr/>
          </a:p>
        </p:txBody>
      </p:sp>
      <p:sp>
        <p:nvSpPr>
          <p:cNvPr id="55" name="object 55"/>
          <p:cNvSpPr/>
          <p:nvPr/>
        </p:nvSpPr>
        <p:spPr>
          <a:xfrm>
            <a:off x="5262881" y="2993898"/>
            <a:ext cx="266191" cy="199644"/>
          </a:xfrm>
          <a:prstGeom prst="rect">
            <a:avLst/>
          </a:prstGeom>
          <a:blipFill>
            <a:blip r:embed="rId7" cstate="print"/>
            <a:stretch>
              <a:fillRect/>
            </a:stretch>
          </a:blipFill>
        </p:spPr>
        <p:txBody>
          <a:bodyPr wrap="square" lIns="0" tIns="0" rIns="0" bIns="0" rtlCol="0"/>
          <a:lstStyle/>
          <a:p>
            <a:endParaRPr/>
          </a:p>
        </p:txBody>
      </p:sp>
      <p:sp>
        <p:nvSpPr>
          <p:cNvPr id="56" name="object 56"/>
          <p:cNvSpPr/>
          <p:nvPr/>
        </p:nvSpPr>
        <p:spPr>
          <a:xfrm>
            <a:off x="4748784" y="3761994"/>
            <a:ext cx="266192" cy="199644"/>
          </a:xfrm>
          <a:prstGeom prst="rect">
            <a:avLst/>
          </a:prstGeom>
          <a:blipFill>
            <a:blip r:embed="rId7" cstate="print"/>
            <a:stretch>
              <a:fillRect/>
            </a:stretch>
          </a:blipFill>
        </p:spPr>
        <p:txBody>
          <a:bodyPr wrap="square" lIns="0" tIns="0" rIns="0" bIns="0" rtlCol="0"/>
          <a:lstStyle/>
          <a:p>
            <a:endParaRPr/>
          </a:p>
        </p:txBody>
      </p:sp>
      <p:sp>
        <p:nvSpPr>
          <p:cNvPr id="57" name="object 57"/>
          <p:cNvSpPr/>
          <p:nvPr/>
        </p:nvSpPr>
        <p:spPr>
          <a:xfrm>
            <a:off x="5161281" y="4016501"/>
            <a:ext cx="266191" cy="199644"/>
          </a:xfrm>
          <a:prstGeom prst="rect">
            <a:avLst/>
          </a:prstGeom>
          <a:blipFill>
            <a:blip r:embed="rId7" cstate="print"/>
            <a:stretch>
              <a:fillRect/>
            </a:stretch>
          </a:blipFill>
        </p:spPr>
        <p:txBody>
          <a:bodyPr wrap="square" lIns="0" tIns="0" rIns="0" bIns="0" rtlCol="0"/>
          <a:lstStyle/>
          <a:p>
            <a:endParaRPr/>
          </a:p>
        </p:txBody>
      </p:sp>
      <p:sp>
        <p:nvSpPr>
          <p:cNvPr id="58" name="object 58"/>
          <p:cNvSpPr/>
          <p:nvPr/>
        </p:nvSpPr>
        <p:spPr>
          <a:xfrm>
            <a:off x="5573778" y="2366012"/>
            <a:ext cx="266191" cy="199643"/>
          </a:xfrm>
          <a:prstGeom prst="rect">
            <a:avLst/>
          </a:prstGeom>
          <a:blipFill>
            <a:blip r:embed="rId7" cstate="print"/>
            <a:stretch>
              <a:fillRect/>
            </a:stretch>
          </a:blipFill>
        </p:spPr>
        <p:txBody>
          <a:bodyPr wrap="square" lIns="0" tIns="0" rIns="0" bIns="0" rtlCol="0"/>
          <a:lstStyle/>
          <a:p>
            <a:endParaRPr/>
          </a:p>
        </p:txBody>
      </p:sp>
      <p:sp>
        <p:nvSpPr>
          <p:cNvPr id="59" name="object 59"/>
          <p:cNvSpPr/>
          <p:nvPr/>
        </p:nvSpPr>
        <p:spPr>
          <a:xfrm>
            <a:off x="5669281" y="3158489"/>
            <a:ext cx="266191" cy="199644"/>
          </a:xfrm>
          <a:prstGeom prst="rect">
            <a:avLst/>
          </a:prstGeom>
          <a:blipFill>
            <a:blip r:embed="rId7" cstate="print"/>
            <a:stretch>
              <a:fillRect/>
            </a:stretch>
          </a:blipFill>
        </p:spPr>
        <p:txBody>
          <a:bodyPr wrap="square" lIns="0" tIns="0" rIns="0" bIns="0" rtlCol="0"/>
          <a:lstStyle/>
          <a:p>
            <a:endParaRPr/>
          </a:p>
        </p:txBody>
      </p:sp>
      <p:sp>
        <p:nvSpPr>
          <p:cNvPr id="60" name="object 60"/>
          <p:cNvSpPr/>
          <p:nvPr/>
        </p:nvSpPr>
        <p:spPr>
          <a:xfrm>
            <a:off x="5970017" y="4007357"/>
            <a:ext cx="266191" cy="199644"/>
          </a:xfrm>
          <a:prstGeom prst="rect">
            <a:avLst/>
          </a:prstGeom>
          <a:blipFill>
            <a:blip r:embed="rId7" cstate="print"/>
            <a:stretch>
              <a:fillRect/>
            </a:stretch>
          </a:blipFill>
        </p:spPr>
        <p:txBody>
          <a:bodyPr wrap="square" lIns="0" tIns="0" rIns="0" bIns="0" rtlCol="0"/>
          <a:lstStyle/>
          <a:p>
            <a:endParaRPr/>
          </a:p>
        </p:txBody>
      </p:sp>
      <p:sp>
        <p:nvSpPr>
          <p:cNvPr id="61" name="object 61"/>
          <p:cNvSpPr/>
          <p:nvPr/>
        </p:nvSpPr>
        <p:spPr>
          <a:xfrm>
            <a:off x="5094225" y="4516375"/>
            <a:ext cx="266700" cy="201295"/>
          </a:xfrm>
          <a:custGeom>
            <a:avLst/>
            <a:gdLst/>
            <a:ahLst/>
            <a:cxnLst/>
            <a:rect l="l" t="t" r="r" b="b"/>
            <a:pathLst>
              <a:path w="200025" h="201295">
                <a:moveTo>
                  <a:pt x="99822" y="0"/>
                </a:moveTo>
                <a:lnTo>
                  <a:pt x="60971" y="7911"/>
                </a:lnTo>
                <a:lnTo>
                  <a:pt x="29241" y="29479"/>
                </a:lnTo>
                <a:lnTo>
                  <a:pt x="7846" y="61454"/>
                </a:lnTo>
                <a:lnTo>
                  <a:pt x="0" y="100584"/>
                </a:lnTo>
                <a:lnTo>
                  <a:pt x="7846" y="139713"/>
                </a:lnTo>
                <a:lnTo>
                  <a:pt x="29241" y="171688"/>
                </a:lnTo>
                <a:lnTo>
                  <a:pt x="60971" y="193256"/>
                </a:lnTo>
                <a:lnTo>
                  <a:pt x="99822" y="201167"/>
                </a:lnTo>
                <a:lnTo>
                  <a:pt x="138672" y="193256"/>
                </a:lnTo>
                <a:lnTo>
                  <a:pt x="170402" y="171688"/>
                </a:lnTo>
                <a:lnTo>
                  <a:pt x="191797" y="139713"/>
                </a:lnTo>
                <a:lnTo>
                  <a:pt x="199644" y="100584"/>
                </a:lnTo>
                <a:lnTo>
                  <a:pt x="191797" y="61454"/>
                </a:lnTo>
                <a:lnTo>
                  <a:pt x="170402" y="29479"/>
                </a:lnTo>
                <a:lnTo>
                  <a:pt x="138672" y="7911"/>
                </a:lnTo>
                <a:lnTo>
                  <a:pt x="99822" y="0"/>
                </a:lnTo>
                <a:close/>
              </a:path>
            </a:pathLst>
          </a:custGeom>
          <a:solidFill>
            <a:srgbClr val="84ADAC"/>
          </a:solidFill>
        </p:spPr>
        <p:txBody>
          <a:bodyPr wrap="square" lIns="0" tIns="0" rIns="0" bIns="0" rtlCol="0"/>
          <a:lstStyle/>
          <a:p>
            <a:endParaRPr/>
          </a:p>
        </p:txBody>
      </p:sp>
      <p:sp>
        <p:nvSpPr>
          <p:cNvPr id="62" name="object 62"/>
          <p:cNvSpPr/>
          <p:nvPr/>
        </p:nvSpPr>
        <p:spPr>
          <a:xfrm>
            <a:off x="6431281" y="3353561"/>
            <a:ext cx="266191" cy="199644"/>
          </a:xfrm>
          <a:prstGeom prst="rect">
            <a:avLst/>
          </a:prstGeom>
          <a:blipFill>
            <a:blip r:embed="rId7" cstate="print"/>
            <a:stretch>
              <a:fillRect/>
            </a:stretch>
          </a:blipFill>
        </p:spPr>
        <p:txBody>
          <a:bodyPr wrap="square" lIns="0" tIns="0" rIns="0" bIns="0" rtlCol="0"/>
          <a:lstStyle/>
          <a:p>
            <a:endParaRPr/>
          </a:p>
        </p:txBody>
      </p:sp>
      <p:sp>
        <p:nvSpPr>
          <p:cNvPr id="63" name="object 63"/>
          <p:cNvSpPr/>
          <p:nvPr/>
        </p:nvSpPr>
        <p:spPr>
          <a:xfrm>
            <a:off x="6030978" y="3013710"/>
            <a:ext cx="266191" cy="199644"/>
          </a:xfrm>
          <a:prstGeom prst="rect">
            <a:avLst/>
          </a:prstGeom>
          <a:blipFill>
            <a:blip r:embed="rId7" cstate="print"/>
            <a:stretch>
              <a:fillRect/>
            </a:stretch>
          </a:blipFill>
        </p:spPr>
        <p:txBody>
          <a:bodyPr wrap="square" lIns="0" tIns="0" rIns="0" bIns="0" rtlCol="0"/>
          <a:lstStyle/>
          <a:p>
            <a:endParaRPr/>
          </a:p>
        </p:txBody>
      </p:sp>
      <p:sp>
        <p:nvSpPr>
          <p:cNvPr id="64" name="object 64"/>
          <p:cNvSpPr/>
          <p:nvPr/>
        </p:nvSpPr>
        <p:spPr>
          <a:xfrm>
            <a:off x="8885936" y="4525517"/>
            <a:ext cx="266192" cy="201168"/>
          </a:xfrm>
          <a:prstGeom prst="rect">
            <a:avLst/>
          </a:prstGeom>
          <a:blipFill>
            <a:blip r:embed="rId10" cstate="print"/>
            <a:stretch>
              <a:fillRect/>
            </a:stretch>
          </a:blipFill>
        </p:spPr>
        <p:txBody>
          <a:bodyPr wrap="square" lIns="0" tIns="0" rIns="0" bIns="0" rtlCol="0"/>
          <a:lstStyle/>
          <a:p>
            <a:endParaRPr/>
          </a:p>
        </p:txBody>
      </p:sp>
      <p:sp>
        <p:nvSpPr>
          <p:cNvPr id="65" name="object 65"/>
          <p:cNvSpPr/>
          <p:nvPr/>
        </p:nvSpPr>
        <p:spPr>
          <a:xfrm>
            <a:off x="8436863" y="4174997"/>
            <a:ext cx="266192" cy="199644"/>
          </a:xfrm>
          <a:prstGeom prst="rect">
            <a:avLst/>
          </a:prstGeom>
          <a:blipFill>
            <a:blip r:embed="rId7" cstate="print"/>
            <a:stretch>
              <a:fillRect/>
            </a:stretch>
          </a:blipFill>
        </p:spPr>
        <p:txBody>
          <a:bodyPr wrap="square" lIns="0" tIns="0" rIns="0" bIns="0" rtlCol="0"/>
          <a:lstStyle/>
          <a:p>
            <a:endParaRPr/>
          </a:p>
        </p:txBody>
      </p:sp>
      <p:sp>
        <p:nvSpPr>
          <p:cNvPr id="66" name="object 66"/>
          <p:cNvSpPr/>
          <p:nvPr/>
        </p:nvSpPr>
        <p:spPr>
          <a:xfrm>
            <a:off x="9558527" y="4516373"/>
            <a:ext cx="266192" cy="199644"/>
          </a:xfrm>
          <a:prstGeom prst="rect">
            <a:avLst/>
          </a:prstGeom>
          <a:blipFill>
            <a:blip r:embed="rId7" cstate="print"/>
            <a:stretch>
              <a:fillRect/>
            </a:stretch>
          </a:blipFill>
        </p:spPr>
        <p:txBody>
          <a:bodyPr wrap="square" lIns="0" tIns="0" rIns="0" bIns="0" rtlCol="0"/>
          <a:lstStyle/>
          <a:p>
            <a:endParaRPr/>
          </a:p>
        </p:txBody>
      </p:sp>
      <p:sp>
        <p:nvSpPr>
          <p:cNvPr id="67" name="object 67"/>
          <p:cNvSpPr/>
          <p:nvPr/>
        </p:nvSpPr>
        <p:spPr>
          <a:xfrm>
            <a:off x="2244345" y="3945508"/>
            <a:ext cx="4601633" cy="134620"/>
          </a:xfrm>
          <a:custGeom>
            <a:avLst/>
            <a:gdLst/>
            <a:ahLst/>
            <a:cxnLst/>
            <a:rect l="l" t="t" r="r" b="b"/>
            <a:pathLst>
              <a:path w="3451225" h="134619">
                <a:moveTo>
                  <a:pt x="3393567" y="67183"/>
                </a:moveTo>
                <a:lnTo>
                  <a:pt x="3321177" y="109347"/>
                </a:lnTo>
                <a:lnTo>
                  <a:pt x="3318891" y="118237"/>
                </a:lnTo>
                <a:lnTo>
                  <a:pt x="3322828" y="125095"/>
                </a:lnTo>
                <a:lnTo>
                  <a:pt x="3326892" y="132080"/>
                </a:lnTo>
                <a:lnTo>
                  <a:pt x="3335781" y="134366"/>
                </a:lnTo>
                <a:lnTo>
                  <a:pt x="3426122" y="81661"/>
                </a:lnTo>
                <a:lnTo>
                  <a:pt x="3422269" y="81661"/>
                </a:lnTo>
                <a:lnTo>
                  <a:pt x="3422269" y="79629"/>
                </a:lnTo>
                <a:lnTo>
                  <a:pt x="3414903" y="79629"/>
                </a:lnTo>
                <a:lnTo>
                  <a:pt x="3393567" y="67183"/>
                </a:lnTo>
                <a:close/>
              </a:path>
              <a:path w="3451225" h="134619">
                <a:moveTo>
                  <a:pt x="3368747" y="52705"/>
                </a:moveTo>
                <a:lnTo>
                  <a:pt x="0" y="52705"/>
                </a:lnTo>
                <a:lnTo>
                  <a:pt x="0" y="81661"/>
                </a:lnTo>
                <a:lnTo>
                  <a:pt x="3368747" y="81661"/>
                </a:lnTo>
                <a:lnTo>
                  <a:pt x="3393566" y="67183"/>
                </a:lnTo>
                <a:lnTo>
                  <a:pt x="3368747" y="52705"/>
                </a:lnTo>
                <a:close/>
              </a:path>
              <a:path w="3451225" h="134619">
                <a:moveTo>
                  <a:pt x="3426122" y="52705"/>
                </a:moveTo>
                <a:lnTo>
                  <a:pt x="3422269" y="52705"/>
                </a:lnTo>
                <a:lnTo>
                  <a:pt x="3422269" y="81661"/>
                </a:lnTo>
                <a:lnTo>
                  <a:pt x="3426122" y="81661"/>
                </a:lnTo>
                <a:lnTo>
                  <a:pt x="3450971" y="67183"/>
                </a:lnTo>
                <a:lnTo>
                  <a:pt x="3426122" y="52705"/>
                </a:lnTo>
                <a:close/>
              </a:path>
              <a:path w="3451225" h="134619">
                <a:moveTo>
                  <a:pt x="3414903" y="54737"/>
                </a:moveTo>
                <a:lnTo>
                  <a:pt x="3393567" y="67183"/>
                </a:lnTo>
                <a:lnTo>
                  <a:pt x="3414903" y="79629"/>
                </a:lnTo>
                <a:lnTo>
                  <a:pt x="3414903" y="54737"/>
                </a:lnTo>
                <a:close/>
              </a:path>
              <a:path w="3451225" h="134619">
                <a:moveTo>
                  <a:pt x="3422269" y="54737"/>
                </a:moveTo>
                <a:lnTo>
                  <a:pt x="3414903" y="54737"/>
                </a:lnTo>
                <a:lnTo>
                  <a:pt x="3414903" y="79629"/>
                </a:lnTo>
                <a:lnTo>
                  <a:pt x="3422269" y="79629"/>
                </a:lnTo>
                <a:lnTo>
                  <a:pt x="3422269" y="54737"/>
                </a:lnTo>
                <a:close/>
              </a:path>
              <a:path w="3451225" h="134619">
                <a:moveTo>
                  <a:pt x="3335781" y="0"/>
                </a:moveTo>
                <a:lnTo>
                  <a:pt x="3326892" y="2286"/>
                </a:lnTo>
                <a:lnTo>
                  <a:pt x="3322828" y="9271"/>
                </a:lnTo>
                <a:lnTo>
                  <a:pt x="3318891" y="16129"/>
                </a:lnTo>
                <a:lnTo>
                  <a:pt x="3321177" y="25018"/>
                </a:lnTo>
                <a:lnTo>
                  <a:pt x="3393567" y="67183"/>
                </a:lnTo>
                <a:lnTo>
                  <a:pt x="3414903" y="54737"/>
                </a:lnTo>
                <a:lnTo>
                  <a:pt x="3422269" y="54737"/>
                </a:lnTo>
                <a:lnTo>
                  <a:pt x="3422269" y="52705"/>
                </a:lnTo>
                <a:lnTo>
                  <a:pt x="3426122" y="52705"/>
                </a:lnTo>
                <a:lnTo>
                  <a:pt x="3335781" y="0"/>
                </a:lnTo>
                <a:close/>
              </a:path>
            </a:pathLst>
          </a:custGeom>
          <a:solidFill>
            <a:srgbClr val="C00000"/>
          </a:solidFill>
        </p:spPr>
        <p:txBody>
          <a:bodyPr wrap="square" lIns="0" tIns="0" rIns="0" bIns="0" rtlCol="0"/>
          <a:lstStyle/>
          <a:p>
            <a:endParaRPr/>
          </a:p>
        </p:txBody>
      </p:sp>
      <p:sp>
        <p:nvSpPr>
          <p:cNvPr id="71" name="object 71"/>
          <p:cNvSpPr/>
          <p:nvPr/>
        </p:nvSpPr>
        <p:spPr>
          <a:xfrm>
            <a:off x="6884415" y="3873247"/>
            <a:ext cx="291253" cy="268605"/>
          </a:xfrm>
          <a:custGeom>
            <a:avLst/>
            <a:gdLst/>
            <a:ahLst/>
            <a:cxnLst/>
            <a:rect l="l" t="t" r="r" b="b"/>
            <a:pathLst>
              <a:path w="218439" h="268604">
                <a:moveTo>
                  <a:pt x="108965" y="0"/>
                </a:moveTo>
                <a:lnTo>
                  <a:pt x="0" y="134112"/>
                </a:lnTo>
                <a:lnTo>
                  <a:pt x="108965" y="268224"/>
                </a:lnTo>
                <a:lnTo>
                  <a:pt x="217932" y="134112"/>
                </a:lnTo>
                <a:lnTo>
                  <a:pt x="108965" y="0"/>
                </a:lnTo>
                <a:close/>
              </a:path>
            </a:pathLst>
          </a:custGeom>
          <a:solidFill>
            <a:srgbClr val="FFC000"/>
          </a:solidFill>
        </p:spPr>
        <p:txBody>
          <a:bodyPr wrap="square" lIns="0" tIns="0" rIns="0" bIns="0" rtlCol="0"/>
          <a:lstStyle/>
          <a:p>
            <a:endParaRPr/>
          </a:p>
        </p:txBody>
      </p:sp>
      <p:sp>
        <p:nvSpPr>
          <p:cNvPr id="72" name="object 72"/>
          <p:cNvSpPr/>
          <p:nvPr/>
        </p:nvSpPr>
        <p:spPr>
          <a:xfrm>
            <a:off x="6884415" y="3873247"/>
            <a:ext cx="291253" cy="268605"/>
          </a:xfrm>
          <a:custGeom>
            <a:avLst/>
            <a:gdLst/>
            <a:ahLst/>
            <a:cxnLst/>
            <a:rect l="l" t="t" r="r" b="b"/>
            <a:pathLst>
              <a:path w="218439" h="268604">
                <a:moveTo>
                  <a:pt x="0" y="134112"/>
                </a:moveTo>
                <a:lnTo>
                  <a:pt x="108965" y="0"/>
                </a:lnTo>
                <a:lnTo>
                  <a:pt x="217932" y="134112"/>
                </a:lnTo>
                <a:lnTo>
                  <a:pt x="108965" y="268224"/>
                </a:lnTo>
                <a:lnTo>
                  <a:pt x="0" y="134112"/>
                </a:lnTo>
                <a:close/>
              </a:path>
            </a:pathLst>
          </a:custGeom>
          <a:ln w="12192">
            <a:solidFill>
              <a:srgbClr val="D0692F"/>
            </a:solidFill>
          </a:ln>
        </p:spPr>
        <p:txBody>
          <a:bodyPr wrap="square" lIns="0" tIns="0" rIns="0" bIns="0" rtlCol="0"/>
          <a:lstStyle/>
          <a:p>
            <a:endParaRPr/>
          </a:p>
        </p:txBody>
      </p:sp>
      <p:sp>
        <p:nvSpPr>
          <p:cNvPr id="75" name="标题 74">
            <a:extLst>
              <a:ext uri="{FF2B5EF4-FFF2-40B4-BE49-F238E27FC236}">
                <a16:creationId xmlns:a16="http://schemas.microsoft.com/office/drawing/2014/main" xmlns="" id="{51817898-6218-4C1A-8F53-6D9430E0CDE7}"/>
              </a:ext>
            </a:extLst>
          </p:cNvPr>
          <p:cNvSpPr>
            <a:spLocks noGrp="1"/>
          </p:cNvSpPr>
          <p:nvPr>
            <p:ph type="title"/>
          </p:nvPr>
        </p:nvSpPr>
        <p:spPr/>
        <p:txBody>
          <a:bodyPr/>
          <a:lstStyle/>
          <a:p>
            <a:r>
              <a:rPr lang="en-US" altLang="zh-CN" dirty="0"/>
              <a:t>K</a:t>
            </a:r>
            <a:r>
              <a:rPr lang="zh-CN" altLang="en-US" dirty="0"/>
              <a:t>近邻（</a:t>
            </a:r>
            <a:r>
              <a:rPr lang="en-US" altLang="zh-CN" dirty="0"/>
              <a:t>KNN</a:t>
            </a:r>
            <a:r>
              <a:rPr lang="zh-CN" altLang="en-US" dirty="0"/>
              <a:t>）分类</a:t>
            </a:r>
          </a:p>
        </p:txBody>
      </p:sp>
      <p:sp>
        <p:nvSpPr>
          <p:cNvPr id="76" name="object 3">
            <a:extLst>
              <a:ext uri="{FF2B5EF4-FFF2-40B4-BE49-F238E27FC236}">
                <a16:creationId xmlns:a16="http://schemas.microsoft.com/office/drawing/2014/main" xmlns="" id="{EEFAB07D-4E52-41B8-B7D9-438F03B4F40A}"/>
              </a:ext>
            </a:extLst>
          </p:cNvPr>
          <p:cNvSpPr/>
          <p:nvPr/>
        </p:nvSpPr>
        <p:spPr>
          <a:xfrm>
            <a:off x="611631" y="2236471"/>
            <a:ext cx="266192" cy="199643"/>
          </a:xfrm>
          <a:prstGeom prst="rect">
            <a:avLst/>
          </a:prstGeom>
          <a:blipFill>
            <a:blip r:embed="rId11" cstate="print"/>
            <a:stretch>
              <a:fillRect/>
            </a:stretch>
          </a:blipFill>
        </p:spPr>
        <p:txBody>
          <a:bodyPr wrap="square" lIns="0" tIns="0" rIns="0" bIns="0" rtlCol="0"/>
          <a:lstStyle/>
          <a:p>
            <a:endParaRPr/>
          </a:p>
        </p:txBody>
      </p:sp>
      <p:sp>
        <p:nvSpPr>
          <p:cNvPr id="77" name="object 4">
            <a:extLst>
              <a:ext uri="{FF2B5EF4-FFF2-40B4-BE49-F238E27FC236}">
                <a16:creationId xmlns:a16="http://schemas.microsoft.com/office/drawing/2014/main" xmlns="" id="{67C50337-228D-4498-814C-8FA2EF51C609}"/>
              </a:ext>
            </a:extLst>
          </p:cNvPr>
          <p:cNvSpPr/>
          <p:nvPr/>
        </p:nvSpPr>
        <p:spPr>
          <a:xfrm>
            <a:off x="611631" y="2670812"/>
            <a:ext cx="266192" cy="201167"/>
          </a:xfrm>
          <a:prstGeom prst="rect">
            <a:avLst/>
          </a:prstGeom>
          <a:blipFill>
            <a:blip r:embed="rId12" cstate="print"/>
            <a:stretch>
              <a:fillRect/>
            </a:stretch>
          </a:blipFill>
        </p:spPr>
        <p:txBody>
          <a:bodyPr wrap="square" lIns="0" tIns="0" rIns="0" bIns="0" rtlCol="0"/>
          <a:lstStyle/>
          <a:p>
            <a:endParaRPr/>
          </a:p>
        </p:txBody>
      </p:sp>
      <p:sp>
        <p:nvSpPr>
          <p:cNvPr id="78" name="object 5">
            <a:extLst>
              <a:ext uri="{FF2B5EF4-FFF2-40B4-BE49-F238E27FC236}">
                <a16:creationId xmlns:a16="http://schemas.microsoft.com/office/drawing/2014/main" xmlns="" id="{B2B388C1-7BAA-4A7A-9964-92E09981BB5F}"/>
              </a:ext>
            </a:extLst>
          </p:cNvPr>
          <p:cNvSpPr txBox="1"/>
          <p:nvPr/>
        </p:nvSpPr>
        <p:spPr>
          <a:xfrm>
            <a:off x="624673" y="1609146"/>
            <a:ext cx="2889673" cy="1298432"/>
          </a:xfrm>
          <a:prstGeom prst="rect">
            <a:avLst/>
          </a:prstGeom>
        </p:spPr>
        <p:txBody>
          <a:bodyPr vert="horz" wrap="square" lIns="0" tIns="142875" rIns="0" bIns="0" rtlCol="0">
            <a:spAutoFit/>
          </a:bodyPr>
          <a:lstStyle/>
          <a:p>
            <a:pPr marL="12700">
              <a:spcBef>
                <a:spcPts val="1125"/>
              </a:spcBef>
            </a:pPr>
            <a:r>
              <a:rPr lang="zh-CN" altLang="en-US" sz="2000" dirty="0"/>
              <a:t>近邻</a:t>
            </a:r>
            <a:r>
              <a:rPr lang="zh-CN" altLang="en-US" sz="2000" spc="-5" dirty="0">
                <a:latin typeface="Arial"/>
                <a:cs typeface="Arial"/>
              </a:rPr>
              <a:t>数目</a:t>
            </a:r>
            <a:r>
              <a:rPr sz="2000" spc="-5" dirty="0">
                <a:latin typeface="Arial"/>
                <a:cs typeface="Arial"/>
              </a:rPr>
              <a:t>(K =</a:t>
            </a:r>
            <a:r>
              <a:rPr sz="2000" spc="-95" dirty="0">
                <a:latin typeface="Arial"/>
                <a:cs typeface="Arial"/>
              </a:rPr>
              <a:t> </a:t>
            </a:r>
            <a:r>
              <a:rPr lang="en-US" altLang="zh-CN" sz="2000" spc="-5" dirty="0">
                <a:latin typeface="Arial"/>
                <a:cs typeface="Arial"/>
              </a:rPr>
              <a:t>3</a:t>
            </a:r>
            <a:r>
              <a:rPr sz="2000" spc="-5" dirty="0">
                <a:latin typeface="Arial"/>
                <a:cs typeface="Arial"/>
              </a:rPr>
              <a:t>):</a:t>
            </a:r>
            <a:endParaRPr sz="2000" dirty="0">
              <a:latin typeface="Arial"/>
              <a:cs typeface="Arial"/>
            </a:endParaRPr>
          </a:p>
          <a:p>
            <a:pPr marL="337820">
              <a:spcBef>
                <a:spcPts val="910"/>
              </a:spcBef>
            </a:pPr>
            <a:r>
              <a:rPr lang="en-US" altLang="zh-CN" sz="2000" spc="55" dirty="0">
                <a:latin typeface="Arial"/>
                <a:cs typeface="Arial"/>
              </a:rPr>
              <a:t>2</a:t>
            </a:r>
          </a:p>
          <a:p>
            <a:pPr marL="337820">
              <a:spcBef>
                <a:spcPts val="910"/>
              </a:spcBef>
            </a:pPr>
            <a:r>
              <a:rPr sz="2000" spc="55" dirty="0">
                <a:latin typeface="Arial"/>
                <a:cs typeface="Arial"/>
              </a:rPr>
              <a:t>1</a:t>
            </a:r>
            <a:endParaRPr sz="2000" dirty="0">
              <a:latin typeface="Arial"/>
              <a:cs typeface="Arial"/>
            </a:endParaRPr>
          </a:p>
        </p:txBody>
      </p:sp>
      <p:sp>
        <p:nvSpPr>
          <p:cNvPr id="79" name="object 64">
            <a:extLst>
              <a:ext uri="{FF2B5EF4-FFF2-40B4-BE49-F238E27FC236}">
                <a16:creationId xmlns:a16="http://schemas.microsoft.com/office/drawing/2014/main" xmlns="" id="{576AA7D8-F3C1-4B94-BC27-5E0821B77DFC}"/>
              </a:ext>
            </a:extLst>
          </p:cNvPr>
          <p:cNvSpPr txBox="1"/>
          <p:nvPr/>
        </p:nvSpPr>
        <p:spPr>
          <a:xfrm>
            <a:off x="1080752" y="3819349"/>
            <a:ext cx="1049867" cy="320601"/>
          </a:xfrm>
          <a:prstGeom prst="rect">
            <a:avLst/>
          </a:prstGeom>
        </p:spPr>
        <p:txBody>
          <a:bodyPr vert="horz" wrap="square" lIns="0" tIns="12700" rIns="0" bIns="0" rtlCol="0">
            <a:spAutoFit/>
          </a:bodyPr>
          <a:lstStyle/>
          <a:p>
            <a:pPr marL="12700">
              <a:spcBef>
                <a:spcPts val="100"/>
              </a:spcBef>
            </a:pPr>
            <a:r>
              <a:rPr lang="zh-CN" altLang="en-US" sz="2000" b="1" spc="65" dirty="0">
                <a:solidFill>
                  <a:srgbClr val="C00000"/>
                </a:solidFill>
                <a:latin typeface="Trebuchet MS"/>
                <a:cs typeface="Trebuchet MS"/>
              </a:rPr>
              <a:t>预测</a:t>
            </a:r>
            <a:endParaRPr sz="2000" dirty="0">
              <a:latin typeface="Trebuchet MS"/>
              <a:cs typeface="Trebuchet MS"/>
            </a:endParaRPr>
          </a:p>
        </p:txBody>
      </p:sp>
      <p:sp>
        <p:nvSpPr>
          <p:cNvPr id="80" name="object 65">
            <a:extLst>
              <a:ext uri="{FF2B5EF4-FFF2-40B4-BE49-F238E27FC236}">
                <a16:creationId xmlns:a16="http://schemas.microsoft.com/office/drawing/2014/main" xmlns="" id="{131CA8A8-813E-45FE-B5B5-75CF3434C2DE}"/>
              </a:ext>
            </a:extLst>
          </p:cNvPr>
          <p:cNvSpPr/>
          <p:nvPr/>
        </p:nvSpPr>
        <p:spPr>
          <a:xfrm>
            <a:off x="595377" y="3848863"/>
            <a:ext cx="288713" cy="268605"/>
          </a:xfrm>
          <a:custGeom>
            <a:avLst/>
            <a:gdLst/>
            <a:ahLst/>
            <a:cxnLst/>
            <a:rect l="l" t="t" r="r" b="b"/>
            <a:pathLst>
              <a:path w="216534" h="268604">
                <a:moveTo>
                  <a:pt x="108204" y="0"/>
                </a:moveTo>
                <a:lnTo>
                  <a:pt x="0" y="134112"/>
                </a:lnTo>
                <a:lnTo>
                  <a:pt x="108204" y="268224"/>
                </a:lnTo>
                <a:lnTo>
                  <a:pt x="216408" y="134112"/>
                </a:lnTo>
                <a:lnTo>
                  <a:pt x="108204" y="0"/>
                </a:lnTo>
                <a:close/>
              </a:path>
            </a:pathLst>
          </a:custGeom>
          <a:solidFill>
            <a:srgbClr val="FFC000"/>
          </a:solidFill>
        </p:spPr>
        <p:txBody>
          <a:bodyPr wrap="square" lIns="0" tIns="0" rIns="0" bIns="0" rtlCol="0"/>
          <a:lstStyle/>
          <a:p>
            <a:endParaRPr/>
          </a:p>
        </p:txBody>
      </p:sp>
      <p:sp>
        <p:nvSpPr>
          <p:cNvPr id="81" name="object 66">
            <a:extLst>
              <a:ext uri="{FF2B5EF4-FFF2-40B4-BE49-F238E27FC236}">
                <a16:creationId xmlns:a16="http://schemas.microsoft.com/office/drawing/2014/main" xmlns="" id="{F183AAF7-5EAD-4E9B-BC69-8E83BFD579EF}"/>
              </a:ext>
            </a:extLst>
          </p:cNvPr>
          <p:cNvSpPr/>
          <p:nvPr/>
        </p:nvSpPr>
        <p:spPr>
          <a:xfrm>
            <a:off x="595377" y="3848863"/>
            <a:ext cx="288713" cy="268605"/>
          </a:xfrm>
          <a:custGeom>
            <a:avLst/>
            <a:gdLst/>
            <a:ahLst/>
            <a:cxnLst/>
            <a:rect l="l" t="t" r="r" b="b"/>
            <a:pathLst>
              <a:path w="216534" h="268604">
                <a:moveTo>
                  <a:pt x="0" y="134112"/>
                </a:moveTo>
                <a:lnTo>
                  <a:pt x="108204" y="0"/>
                </a:lnTo>
                <a:lnTo>
                  <a:pt x="216408" y="134112"/>
                </a:lnTo>
                <a:lnTo>
                  <a:pt x="108204" y="268224"/>
                </a:lnTo>
                <a:lnTo>
                  <a:pt x="0" y="134112"/>
                </a:lnTo>
                <a:close/>
              </a:path>
            </a:pathLst>
          </a:custGeom>
          <a:ln w="12192">
            <a:solidFill>
              <a:srgbClr val="D0692F"/>
            </a:solidFill>
          </a:ln>
        </p:spPr>
        <p:txBody>
          <a:bodyPr wrap="square" lIns="0" tIns="0" rIns="0" bIns="0" rtlCol="0"/>
          <a:lstStyle/>
          <a:p>
            <a:endParaRPr/>
          </a:p>
        </p:txBody>
      </p:sp>
    </p:spTree>
    <p:extLst>
      <p:ext uri="{BB962C8B-B14F-4D97-AF65-F5344CB8AC3E}">
        <p14:creationId xmlns:p14="http://schemas.microsoft.com/office/powerpoint/2010/main" val="29319458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0928F36-A265-4885-87F4-A9952308858E"/>
  <p:tag name="ISPRING_SCORM_RATE_SLIDES" val="1"/>
  <p:tag name="ISPRINGONLINEFOLDERID" val="0"/>
  <p:tag name="ISPRINGONLINEFOLDERPATH" val="內容清單"/>
  <p:tag name="ISPRINGCLOUDFOLDERID" val="0"/>
  <p:tag name="ISPRINGCLOUDFOLDERPATH" val="函式庫"/>
  <p:tag name="ISPRING_PRESENTER_PHOTO_0" val="png|iVBORw0KGgoAAAANSUhEUgAAAQwAAAAyCAYAAACpi+X6AAAABHNCSVQICAgIfAhkiAAAAAlwSFlz&#10;AABHGAAARxgBc4LeuQAAACV0RVh0U29mdHdhcmUATWFjcm9tZWRpYSBGaXJld29ya3MgTVggMjAw&#10;NId2rM8AAAAWdEVYdENyZWF0aW9uIFRpbWUAMDcvMzAvMTcbpQfcAAADMXByVld4nO2UQVbbQAyG&#10;Z6KpBFI8PQJH6CIH4DZZ9wblGrlMH+s+DsENypJFH+6vsSdAsQmvfZSNvsSOHXlG0i/JPx6+/0xf&#10;05fRucFnvMH5MB5uxgPO+/GwG/eHcb8f97hI42437hLIOGT+PZt/z+dfxTE+5x5/0biO2/Mr9rv0&#10;cs+n3Lr92wn7xbr9+oT9yu1ywv5Kgim9HuBkXw3gYbKvBvBrsq8q1O2XK/b72f55xX4329dK1O1r&#10;Gd52+8Wy/brbVyQ82lcyvDraLxftR/OKhOm/88z9/enn39X/7Qf7v/pY/w//3336YPmDIAiCIPgH&#10;8rvsSo/4raXEQgxvKv3TDGyUaFogKRNZX4CzSjNoWyvs/yv5zkWUTvhXA9VPlki0CrMk47QphViM&#10;uJQNHpPB1KTCkbKwiG5VJOEJNZbK3CJOYoOYecAIy0xVeFG1P4IS7VoUK1QUv00A30t8t2KeR1ZP&#10;Vs5UE7N5nki28FYLQkqM+FwbXCaywfqmS+6Rat6I9TB4vvJs8DWIXnAzBYbLxAXblllmaEyFkXNp&#10;K8RdIUg6GwpbKxieqp6/3yz6r7UOOOocQBmsRZAJKRTUMZM/5KVRG8oUsqEoTSxoXFACr1PrHk+b&#10;spcI19DDfRIqhTS8TVb8T+SuvwzSnGBbqGPwWRDGuWvA7tOYq+vipVXo7j1AWIhiNL00byqKZXIu&#10;sLd2QSu60kvIULcQoAfH5iXGzVAUVZWmGnnyOKrLnNGaUF1dsYokB/i3NgfkDe+z4LqztQpgrWZP&#10;owW/BPLOfIzteCVsirafZPEW5pQ/UQu4Vbv1H/pSIEdp/qbhQaDZdUPxzJsXNSSMQ9Hl9F/I0fsf&#10;y5ENJrG0Jj52D5RsvvxScYP8ffCaTXWWEX2D+GsbjIR3iLQueAs9f1LI527ZGwBDtHVts88/sfVq&#10;FU/MdZe21NUWf0d4raHQNPIGITDMbxOAH8NsI5z8XWSIgdhboKT5pXIUAwvEx7cHxS4NiZd9rpL6&#10;vFJabYCT5KeDQ8/eYtS/qUnz9P/H5X/pNgiCIAiCIAiCIAiCIAiCIAiCIAiCIAiCIAiCIAiCIAiC&#10;IAiCxm9LnZaLwrCmnAAAAEhta0JG+t7K/gAAAAQAAAAAAAAAAAAAAAAAAAAAAAAAAAAAAAAAAAAA&#10;AAAAAAAAAAAAAAAAAAAAAAAAAAAAAAAAAAAAAAAAAAAAAAAAKaQzoQAAHPxta1RTeJztXU9s49h5&#10;ZzY7O2vP/91iW7QXB0Ub9LCz/C+qhwCWZdnekW2NKO94tkEHEiXOKOOxd22PNxOFWTRoDgXazqVZ&#10;JEWaW9uc0p4K5NKeeilQoClaoEDPvfRY9JDc+n3fe6TIJ5IiZVmSXY53/SQ+PvLx933v9/1579Hb&#10;Dypng1pzrT9QvObDnf5A0xVD1dy2t19fcwey95gVj7aq7kA1LW9zq+UODNlrrtvuQLHU+5Yly7Lh&#10;Ne09vEZlAy7l0j+vUa+fDSoN+LW22joZSEtSR3KkJ1JD6kmH8KkvHXhbO9tQsww1h1CjSO9DbV/6&#10;Jpxx4DWrux24dWUVuoWFDb3rWV6lukV32t6GO0EBh9texV6nk+wa1dmbVFTqdLDygIq1HX6B9Rp9&#10;b7bopFqFvtWaVOywg3ajPyibXqXFKlvs6i2b3WSbXY8VW6vYyx3slexVd5X+wIJCxctUdzUqanBQ&#10;hUJlhYaFlwmZX41DRlqRVuHoKXx/Hz4dQNmWTqCmO0vMlHNiplwUZjc4ZhvSMeDyifQM6k6lXio2&#10;OsOml4KNHIuN40SwkVOwcSyGjabmRkfRGTxtBk+bwWMxeCwGj+XZjY/hLh3PtnnZ2AXUjDYc4B+y&#10;AXiPA7gmHYFyHQGMoFqgdOEzw2DChQlN1UhDs50BTUHT0tAUNK093dFJEJpmDIR2o8JqbFaGIX2b&#10;Q1qh8diXHA7oHQ6oDWC6oIsrUhM+vYRj3bGjNhZLxdWnO241Z8Jx2847bpMwuskx2oTjx6Rudag9&#10;vKhxm8MO5MBGvhhs7oxgc079mbKlnD9CN0dG2MTaI46tPPoz57HlU3qV0HlGuhHVoFBNBMU0lNQF&#10;ZSBl6ijdjUWpSmOtA6YwXZsWFSd16jjdjsWJs1N+jObO12maZDCEDIaQca7xtgllWzqTXl1Ki69E&#10;fVGDwWQwmNoMpjaDKd7TzDrgWqBGfXDcL+uA06Y+4JYCnI7AuJ3O0GlMdcEdfULLJjNoZAaNzKCR&#10;GTQyg0aOQHOTQ7MKinEM1r0Cv18iSBygtzlA2SwaijSEj6kzgKh+LECWngIQxXYhiLrn9IxUhpDK&#10;ENIZQjpDSGcBH4o1EvHhY1C4AgfyYOjHzS1Qr2+Ckr1kgV86krFjMB1IpcyhVDtpwbMIZa7weWIw&#10;1XI2MG9zMNdA4Q4oBfM0SDe8EkYtKuUL+HwkHaUnaPiwVbTMzroi6/nHrSEzJIkQEEk3LXqOjlzV&#10;yoylZvE4WlO6ubFLH9ClLoPOchhyvSm5FXKaW6FOSHbZIJsUoIcwTvt4VgQg3WAAKR1Bt/zsn8ww&#10;ctIGKqrFeN0iQgzhZHKjQEp1AUCN6lYwUCcdoE2o7dAAPUxVM6U8XT2bbrh4MXr2FsfoEdiC01h0&#10;SoKKCV5HWjSNTSP4qHPHh/J7lEStjJD+jQCvZxTrOKAx7SBt6mvTGtlNpPx0P1/AS1GdWMQEwi85&#10;+VVK57nSNsdM6+qZbefkg7LiZ065qcmPZIPI/3T8bJCApKtnsJyubznRn8gIZMBtHEjySaaPI8Jn&#10;+94IkhtzS/wPiCzzS/wPzdwQX48mzPLASzZjbDxB6pwb3x73TLAxAkxZ/qkC3ARc1V6PYSYajXTM&#10;JnGQ40mRZkqSoXPU/GM8cI8NlUHHMMyGndLLTI2B4qlubPC6RhbkFdnSSWKzaGhGIcKEGessA1m1&#10;uJdCQUlGtDQ1Di2ToWUytEw2lBkB4oeOKwxltDHNzRw4Xg+8lbb0fExqxGIolhmK5KKFUJTPi6LO&#10;UGQqFgsjzgkijmoKjgZPA4BbxVIkZY4kVzyTa56pJ4EZzMz5YLrxmadkpWzR9LAjPc8zijNpZTbv&#10;OV4taTCjoe5Mnf/IwNAY9oFshi0Nsz3J6ukzZI0WIuBESwtzdTGJ4WNQ0hVpm3/qScdZFDYPwIrR&#10;y5KSiXeFpuQ9miNT8BU/I5PsPqZjt0lu+DPujj8j9+c4dr6d7ASppxwZ7sy6jAz32MiEjHjWvEH7&#10;QrHLDpWfXa8HECUrmhilOLEJKzUlSBl6MhO43BemZ2H2G/rbOJ7J37Z6OfC8HiHDw+nOJ2dM98nT&#10;WUeUY5gGYIkrY97iYO3GLFGr0NwEBiXjZifak068I+ePg0kTDLBvMPyAhBR6xPwqGZw+PEozFBws&#10;1WIWguzBKpk1Uj5cAoP2QceSgq6xGN4LYYh+NS5ksGmep81nNdJtRDs2DMkAKfr7KQksp81AVTmo&#10;jipEIV3uSbOIZ4wdBtVlsFocV4sB6/DlWg4H1rFErwY/NP0PowuPmsEH3w1vNLnlbjb9QNAeDWri&#10;RHEjCP9mAL/WzQS/EMgE6KdmpxM8Sp17lDrDXnMY9lRqVBLSDMVYpMmII8Ck6E2m+FnhXQ7gPSXP&#10;ExfqnGTxf/zUvz8lpbR7552S4oxhCIwRZVbkWwRXSQHX1POB6wOnuIEnSQCq45ni3fhIm09aZePf&#10;0oT8m8lM8QDIbQszKRxOvROhXz2Ofn04RZ4w+DyowSdCoYxOTTFfvckAtZucmvl3BFpxYyn5Fgf6&#10;EY33Hk9v0AJPISjKtk5BmPsLvM5s88yYpsjpDASMQIRyrtRG7NLZIO82DNbJk/c/NHdDSi0zrIUV&#10;oNkxzhZ4qlZs+ojCoyki7Medmp87MrIDHO9xaXFxJy2bTVpYmw/GPC6ry7nVjXKr284AYhZn7Lzh&#10;UbyKqnEIMp817CMEAbs4y+rnPprc/hxJLwTjj+u7DyUXJ3ZwM0EchoqhMwzNKIbtHBCasXoox0HI&#10;0keTrJfwtTC6Ql7lakilRiUbvSYfvtlBuy6Fl+CkG3MtbtAKU61yLFZydttDfDuKVUcfn3gLLLmQ&#10;eEOCJbzYB419YNYHAkpmffBDw8fQ9h2jps+RLCTIhqk/t1hDAx+HaEePuJ6+9uXxPVM3aBCGcQnN&#10;eO+IY6rFYepY8ea8zGPPMk8Ml00WR5HR9vNslaER9/NuQu4oGcShr/kpwNgmTyldPY1JZ7FzWBTm&#10;EYUi0xwzOeA9xaonHq/x4zV2PICSrHWJG+sS01AfUlLQTeY45RvsjwnPdOsStdCZ5h4z6WZ0tHdi&#10;l9oJfmasdUly25Oy7NFZXK6K5E8mrCfbA6gOyVC/pGDHd+KvcRA1qTrBFFkpy1q8LAk5LeriRAEE&#10;VYlx1LMFlaoVkynZZDY6D07LQ5wgwNkgN+ezdMRiDUy25Ys+ZMp4nXNiDYzSiyNDZaaQ3Qw8mGe0&#10;0AKTmr2R5TsibOakGTkle448iFU0M//Eou8Ijtvmt+m7zpujrvM46O4FNveAVo7lTcLF58/Pr3q0&#10;JiWUhWvHetO+8mXJU4iWOFb5fI+mGaTSRh2YrAN4F46f0rzNuI1H0xjARvb0hIBhebzR8Ke4BXd6&#10;SsPX10Fc39OnncwXroMjs7FarBKWrWgq2I21GvHZdWGRgBNPgXH+oLhvd5gE5l5MOMvD1BUesGQw&#10;s2zm09ZbQeR8RKHMMwCeL7NK19npbbdIs9NW7DJbzIOEEFfz5CeTtJb5N/ZoEDgOwdshBL9JSZwV&#10;ylTkxpCWRuVYMB/gqI8PpSd+ewHGyhmMECUhnFLMohaaAqcD/gc/OdngziQ+IpuuCHmXYl59nBTe&#10;41L4iPLBDm3SO6FXIyAD4071lSHB5KcTthwzq2LHsklUsQVvilJto1ySywPVeI5I49uJoCQu4eIJ&#10;27cGF04kmUnSCiWSrWgeGf19r1avng1q4R24LonFpoRcP7RFySVx7NALA16QoPYSa7g4agyQGuOG&#10;GsOhtk5aXGtW6ZRmk9VtsmIfC68WjuJYh/iGX4zYhC6Fa/YSaybrksq6BMVG0KN70B8neAFFl2vj&#10;aeh9CicBFzt8RhRNnyM9Bx7xX1dR2/gIgN9ZYxffgs8bDXwVS429YkWmf16oSvGr+PtXsO4x1snn&#10;v44y4SX8KvxXCy9HcPm6rD7ldl/S84tya3L0RlUpXDOZ3DQmN62QWx653eZyawIyDjwt5k2eCtK7&#10;Hcgo7py9DOdMJtE2k2i7kGgeiS4HIxHnAtCXCcc1bmiewK/bS6mbTHI6k5xeSG6SscgkcEr+z7GP&#10;lzAW48/Zy3DOudhVUQqR5hHp0Ldq09u9houVXZ7i94/vJRyfTFwGE5dRSGsSaTXIiXRCe9Fdnt3w&#10;j+8lHJ9MWiUmrVIhrUmkVSNEugEevlSGx/cSjk8mLYtJyyqklUdat7i01vm+1E+I38LOyS0un7gz&#10;9saeMZksy0yW5UKWeWR5ncuyQpOpJ8EUqxvsCjsORp14dDI5OUxOTiGnPHJaCoI7HCvs9TtiQD6s&#10;EQPyYc1kMusymXULmU1i1R7Res3eiFUbHt9LOD6ZtHpMWr1CWpME243hPFfg4y8H3mG4bi+lbjLJ&#10;uUxybqRjNwM16kkdqUqieEbTcP58u682Yv3emPrJOqnwTC+WVSWEaK2qRr5pkW965FsLr+p5G5TA&#10;LtQ0XU0nAuhuCKCXcFaTFuk/puUYbBXLECYttm9lWe6o4b7J943hA6Y9u0MdFzC8qJvMC+B7AsAh&#10;aP1jSRDfH3aiI6vtdtLzd12ojlaWxZapME/5RvOC+jaHGms69D6cU9puIoJsxvdLs3Ashh9OtYa1&#10;arlditbqxrC2Y4ptzbSmpZSmitgjUXSXr/vzUoilkEKga4vWbKgGelxvyiXdVIQBoAUDoNO1HCNa&#10;aQW1pqP2FDP2QXput+N0R0U5ny7M29as03I/WghAa9c2aMEztBo3RlVZc6J9Cyu50imXlE6Skis9&#10;3dWNBCU32z1HVpKUfPTCitijTGN0obs/L6VY5koRelEU1I1RBHhk0zSTkLRkSxb5bIikaTKnKxZJ&#10;bFhyk5BkN07wNErwX0ZFWOjuz1sRmAc6arVj+5Pi+/k+oyiRc1xnXtDciUAT0OU4/zH54UJOnSzj&#10;/4ndjnNALuom83YTbHoL55ngJsSO4LJWBr1IGsG6ij9JI7hjdLSOkjCCTXOUGoYjuNvDn1gQkDWs&#10;rJZoobs/LzW4EajBJ3xNC75c+cV4WzSq+Gq4coTLhx1W2yl+tzhkwNELM3liyMtRyGaIFrXv86Za&#10;XJJ6RFtSTqVd/gKIp+PtkVqW20Y5ycTGuornuM68QPKzakEubZhfG2+wRfdltFfZDHaW60wj+bte&#10;q54N1muhec0ewbRFi5oxjqnA7zN6w6k/L9YL9ue0pVNvvWGfDapr6/jrAdR/FeKf51IH6vukYQjk&#10;MQdyF1oeSK8k9uKMF0BFRySOYzi2Lrm01RupaQ/O32Ebp7zq2kdw1S8//F7vR3/0r54XutOdSJst&#10;cLDZUus+/1sorOWbnOp6kbY3Im236XU/W1KVt/ktaSCVqNaUFPiRJVV6Hz47cAQ/4bEu/c07C46V&#10;oEamH4POLMFvBWrwmxe569IQTUDgFVIxv+OXJDly5nLozEe0C+pUesbPfQN7FDn7Vuhsf5nUMQs5&#10;gjYlyRDarMNVYdTTKwpoUy6UtJYgoU+36K/6PSWp+n/H6JDanQQttEiLm/TWsxPQh6TzxTsM35hW&#10;5a9RadNalEAPSBoiVsNWQQ9D52vCky9Bbw4oadIbI4U7oTO3afnnKf/DH33yo/xWitCKbbSKjJ4h&#10;0fBW16XfBPxdrjnR+96mXfyfcScYx1t3pP0StJdDP5rkClhu0qhLv4Ib+hGvcIOucMDHblz/Q62F&#10;ljZtfOzSU8S1DPV8ZEyzP0UAWgIc0qYxN+7ZRzXCJl3+DCTRkb7BRjlvew16i7mZkxFGqJDUTmn8&#10;2KR5p4macc/fB8vPPE7UWLHlUtBSHNd0JlLyBGzcpDVbTws2Ltj4CrGxUbBxwcaXiI2XAjZ+SXJA&#10;zS8YuWDkq8PIZsHIBSNfQka2ATX+OoGCkQtGvkKMLHJrwcgFIy8yI78zysj8fJqblNgfjy04uuDo&#10;q8PRasHRBUdfIo5e5hz9MY2Aj+HeT0GHC04uOPnqcLJecHLByZeIk/1MRoiTC0YuGPkKMbJWMHLB&#10;yAvHyDH6NN+VcI/fu+JsrBRsvABsXKyEK9j4MrLxjFfCFWxcsPEM2LhYCVew8WVi4zmuhCsYuWDk&#10;GTBysRKuYOTLyMhzWAlXMHLByDNg5GIlXMHIl4mRF2olXMHRBUfPgKOLlXAFR18mjp7rSriCkwtO&#10;ngEnFyvhCk6+TJw8x5VwBSMXjDwDRi5WwhWMvHiMXIXroxaGUA3eK8gYefiHKJ5EzpoNO7/R+f6T&#10;T2fIzW1gs7Kkw08XrmdNhZvTdVbUuLYQTy9HWo9b5Rw+l71sd8glusAE4XOTNKyU8iSjjKgBAkZu&#10;TfNX+XAmLzTrgjTLFOY3p6dZVm7NQk9DPbdu3ea6FWZ20bN8m2sX5mCBmWemX28+/OXD3ovDL/79&#10;CnuWmqAjyZ6lmCW8vH6l+Bzz9iuLNb2X0a9UhLF9VfzKPIzchPv26almxci/+JPPrjgji75jwcgF&#10;IxeM/P850r8TwXGFrsz+htVBKAa7GdqlvDKHOP/Nh9/b/esv9JlGZAZnXJe4Fhm5BD86nO9zswaf&#10;8O/yIRa+lljE5i7FccjQ54v1jRidu7yxfjZdW47oml83Qz2zf/5wa4Z6ppIOWaBbEPOSTllQqiD/&#10;yfUsi7U2Be0ab0nFWcOsNiiJQy+G4XRB626CdnaBoV/SdVdCPfT/TM4qPccR1NWD5ziZlcb9wX83&#10;f/Ld4y9MYUSewBVgxJJtesKf9Ql8fyp1Ej2JaJtn3GOJtvoyaJYxIvkuSfo0451uhc7PfpclqMcn&#10;fwG/xesrGZ++l+g5pj39sFX2p0++U9LTp99FfPrw9aNPfzfh6Z9K/l+VTPIXkhAQW8b173YMCuPu&#10;eCcWiSx3uxFBY/Q+orcbj0hHYn8uLr53Io7DHkbbxfXvVgwa6Xe7HYvF+DstR5AQ7xHF4TeAoStw&#10;lksMxJj3CXDNMbEWxgvYz9OAn9BCfSu42jWyJyv4O6eFQgujQ71LkahCnpACfdVHolSL7BZ6Lugx&#10;oa/Uhf8xcihLXk5efg+e9TiIurgtkj4Q7Zl0H39mxNZLOz/9/b+SPvi9Xz7/NyjZnaNjsBPT5yd0&#10;DdTFw8D+jo4lR3iuLK3mpREayBZl2iFPhHnEZZC4EvFZsB5HBWpEjzSiTLF1F0aBxfIWuTRiOfSn&#10;u1a4ZA9mZad/8KPvHu8/f7g+Q8+wS0jp5Pc55A+2KfNTFjxDRL4dyQ5RpE0zST3BM7yWGGXHeWjX&#10;AbFPKEJG/F6lZEiWQlkA1NpulClzyXkJjiBvn9H4meX4vub+z3f+IWZcLzN/hcbWkdSncXribTTg&#10;kTYarbPBfn0N/xDbY1Z4w2OqYbCj+MEbuSb++dNpXvPm0JZO9bo3fMs01asuBnv1AvbSLpS97kmb&#10;hOAHEO1g3ucl6SQ+HfL+TK3Yd4/PfiF98MNPW38ca8WWwXoxWY+3QOh1jj5NlpZ3Ke+X31LehBYH&#10;dK4TWIOoXsRn3xZD27qBtqkXqm1L4Vh2thyK0WyMVhUxbRHTFjFtEdMuYkyrBjGtcaEx7VvhvZ6z&#10;Wslm//PrgwXBXKV4RuHW7X2aWelKZgzmcmbMrwE2uI+2F6B8l+cI/D21Kzy7uwrP8wnOQMzKz3p9&#10;4HR2fjdy50WQA6KvwW/0Ldqk+w6UOq06DMvBoDmGlFUHY+SwTHiyOR5/JcDM8upP/6vzndc/+/zX&#10;FgJxl1ZwyIS7S+i68NkIzSXKhDjG69nZ5s1gXo/hPfw+I2b5xle+/U8Lgq8CdS5ZRT3IUPqx3aRs&#10;LuK75H+HPm4TSrNam3Tt9X/uSM97C4q3ekF435U2oN1Ligz7NCO4EkhglhHN9T//j97fIPYxUc2v&#10;kK8T7qPv8RyTT4y5uz7W82u9AxjcJyZI/jEXQsZRD0kOPCRtqjK+Tff28wbzke+11//S/AnKd+W3&#10;FwJ5A5CzyNKa8KwmWQuX+0k6jTOXcsFomx04u0w5A5PiDYvOaEti3vce5VWG+ZmhjraFtRtv4PUE&#10;HU9q242dref7BFPlflP6WMI3oLyYl8w//53e1xZI5mW+8wOlbAYZIZUYFXeFdEjmqBUmzQh0SN4u&#10;zRGolENC78wTosVvcYyj8hYzbG9AazHujmv5KZRt6SAyF/AGjv2xY7zJeRBbz0feb/W+9vU3j/9u&#10;gSTeJRuq0UopZkNVQskiieNcmkGjHFnUpXHeJf9RJ8Z1iWEdQeLvBBYHkc4r9XcTW2eV/HW+wuuY&#10;1rMeBmM9cnRe3tP379rvLYTkcd2WSv8bPA4u09gvjVhWf8VXFssaj714dEaRwcJg7ZBvgrEWrrNj&#10;kRdbTT8aeZXOifUdQOKQ1rizmpVgRd1MvdU/+wv7vT/84fFmjLe6GPGCPnm8EGGrlxG0n1C+8YR2&#10;Ik/D7067fhybGgKbvpfS/jRtP4SQVdmh+VaczfLZdJWs/sqwZraeU+9v93/8tPLJzwQ7epcwx/ns&#10;w6Bf2ZB6N7blS14Gs3yBFi7W/F6PtFSmtbgdyug4pL8a2XGHR0z426CdIv7qXvTXeuT1oX0fZRi2&#10;Uyq6NtrfC71JCBzNLIM82xXRs94VFV3XPP03oJgjbcbvi1KEFuP2RaE3lnc9tzg/VOyMYrNexc6o&#10;q7MzyhK0L/u+gXgG9t9EtUPsiRZ9VisQCxY+Lwvn35168Sw8+qaLgocLHr56PJx9/5a4a/Admj1+&#10;Bf3H9RRsz+Ar+Kzzp8ZdW+ucncM8gHlGhuAso6O0HixCtIL5RYXmCyy+Xt+lvYSdSD7EpLl/jeYS&#10;8Df7jmWZ5oTEaCWPjJaIEY+ZjZrtuteYO18FmXTp2HlkckeYhWsRovics5TPuF5cDVnhCihRVu/S&#10;CqG+xLLjNmDb55/QziIHh6X19nA1zUzlM3rfyyOREsihRDMtJZpxwd8mea4GZSRJIt62DSLxGqut&#10;s0Flrd4fuK5M/7wa++a6mobfGoHk3qasJns7HUqwG7CcOxIn7CXWNKu7nQFct1XpY7Feo8Le7g9U&#10;+NbqDxSv1qzSKc0mq9tkxT4WXmu/cjZgN/4ymOAdaRUe5cHZ4FED6k3Z2+Rly/4YrgVP0NqCJ2ht&#10;VfuDktvudBV8+NZ+7fwX8db3G2eD2nYL+7VWp8426vQEjVUCt77DjkGVBWVrBx+yUQcAFG+1UWeF&#10;TcXqGiuqVNhwlR6cWcX2G3W6w4eNh/2BgaXNvu6yooFYbdS2sPjQxnPaUK6zry283Id2hfCsN+hy&#10;dh2/1e09LKqsqNsE+c5j6k3dtvEpNlvb2GCz1SLtrJJ+4yj5jEpac+jt16g7+9vU11Zzu8NaYrFf&#10;XcViZ1s/G8AvgNSjwmWFwgpZKKCs4fmgGYZHBcDdWq3T9RuP6JTtHThle6cKHQN9rj8GuOurj0GV&#10;H2zgc+w12TMyCX+9AqNNQY3Hg9trBHx1ix51rY76vY7t1x5g9Xp9GyS9D8OiXmu5A/l+WTG91m7D&#10;Haiy19yCQ6pp3ldhpCiqV9mF77pVDKPzDKNKs0HjosV6vdvCXjd34CS1K5tWtwfw77sDw7yPwGoK&#10;fH3sDjRvt7lFw2uthoJs2HCOJvvnNGw4p+w11qNH19nRWvRojY7u10jdW6ur2I/WqtIfOPhV7Q90&#10;KHdBzy1vtbVOI7T1oEOd3cG0w5Ofvj764h9//HN4Bhv0wwK9IFXbalGxt0OC2LTXXGjzoLmD+8aa&#10;D7C4LxtepW7jgfp6FavrVerFh0gBAMoWndywK6xYxaJVAxPYauKtv/TVv5yoE+e5O9347Z0brz33&#10;fx//+rf//vM//cZXnn4Opqy1CqS3tb1xNtjfrdEWOVbQ5rj3tRLbHKfoHumHYpSYgqguUxArqh9W&#10;zwApsM9mGbWIfS6VVce/Gf37aAu08CM2nIELRBpQfBr4/OEPXn69wmhAYTQgp9PAyMW9jWb1bLCB&#10;6ghEimqIfIrKZEL5mJVs4Csy/kCLKghro0o326g+YAyB/8O3TbjFRvUjvNGuTQN5116l4fl/hJQC&#10;w2oX5bUAAAC3bWtCU3icXU7LCoMwEBT6I/0EY4nao8ZXMGmLRqqlFy0Eci7ksuy/N1HbQ+cyw+zM&#10;MrLNLVQdM0BwFExDiNNGd15oiGiMDVcaSBJhV/YaPPeDcYG8di29A8UkLIhsspC39eLOQyc8iYt8&#10;Q3B45sExICj71WTChVnpG6z1RimkBS5rC+O1Wkds9DfpNrqdYYiNF/MLVf8wkIaouHuleGEg0eco&#10;JbhrmizzV8/RKf5pmlLEQmUWcMcHGEtbktGSn+8AAAq1bWtCVPrOyv4Af1e6AAAAAAAAAAAAAAAA&#10;AAAAAAAAAAAAAAAAAAAAAAAAAAAAAAAAAAAAAAAAAAAAAAAAAAAAAAAAAAAAAAAAAAAAAAAAAAB4&#10;nO2djZHbOAxGU0gaSSEpJI2kkBSSRlJIbpCbd/PuC0jJWa8d23gzntXqh6QIEqIAkPr5cxiGYRiG&#10;YRiGYRiGYXhJvn///tvvx48f/x27J1WOe5fh2fnw4cNvv69fv/6q99q+Z/1XOaoMw/uBvM/i9vCW&#10;/rm7to7Vbyd/rkdXDXs+fvzY1tVK/u7/bH/69OnX32/fvv388uXLf/qi9he1r/IpKi/O5RjnkU79&#10;XK7az7Hab/mTdp1baVpf1bFhz0rOnf4vOvl//vz51zb1T/8tuZQMkDkyYj/nVP7IFJnX/mwX9GvO&#10;JT+3E9oC5Rv27ORfMvL4r+jkzzHkQn+1DJFztRX3WeTHNeA+vjqGPgDKYz0x7NnJ/6z+T/l37wzo&#10;eeRef6stINfatiz9zFjJ33oA6PuVnnXD0HNN+SPXklVd6z5IX/eYwHn4WZLHdroh24n1jOVfbcRp&#10;DP9SdeL+c7QfXc1YnG0fp19n+ylZWd4pD/pt5l3XeSyXsqxt2iB6hjHJ6pphGIZhGIZheEUYx9+T&#10;R7DXp//zby/vWfLd+h5c6mu6NvWueITL6O1qB8/mZ0id8Jb2vruW9/Od/M/Y8Y98hnme93W+xC69&#10;lfz/hv7zFlz+9LNhz8Omjk0m/Xfp28MX5GvpI53PkPokP85d+QNN52+kjFyP/ci+LNsv7d/apZfy&#10;tx/iUdtAyt9+Nh9zPyl9ic4suSAbbL7s55z0C9hnWCAj7HYF51HntA+T9me3HdoM90KemRby7uzZ&#10;mV7K33X0qOOBrv8DdWi94L5tP459e12M0C5+yH3Qdl/3/0o763jnb8xnSvbr9Fldkt6z639AtukD&#10;LuyrKZnhb3F/Q5b8v5M/fd8+QMf7WJ/Azt+Y8ict/ADk08n/KL1XkT/P9vqbsrG8i/TF2xfn+t7p&#10;BvSJ2wm6xboYdv7GlL/P6+RPnMqZ9FL+nNf5w/527FtLP1tBfaU/Lf139u3ltdRt0dWR/X08R8hj&#10;5UuElb8xfYi8p3Xl8XjmTHreph4eVf7DMAzDMAzDUGNb7Jv8PD6/Z1w99oAZY78ftn3xs02+iwu9&#10;FX/D/MNnZ2fT6vzg1gnoDseE59zA9C1CXuvza19nP8zyoK9GP5yjs6sg/5Xd13YwfHzYjtAb2H89&#10;x6dIv1DG7ttn53Pst+Mvx2gf2JHxSQ3HdP3cfhfXe5Hy5/puXqd9gbbvWub4D7p5RJ7rl/PP7Lfz&#10;NeiI6f/nWMl/pf9XdvD0padPHRsp7SL7sWMwzhzLdlngk9jFCwz/51ry73x+4LlfJS/PBSzO9H9w&#10;XIDLybl5zrDnWvIv0MnpOy94hhfW4c5z9fxf6Qa3OT//HatQzNyvNd27XO1bveN5fN7ZAhjD5/XE&#10;jTid1M/d+J9nAOT7v8vKsUx75D8MwzAMwzAM5xhf4GszvsDnhj60kuP4Ap8b29zGF/h65BqryfgC&#10;X4Od/McX+PxcU/7jC3w8rin/YnyBj8XK5ze+wGEYhmEYhmF4bi61lXTrhhxhfxI/bMT3XkPjld8R&#10;dmutrNi9I67g/dx+ZfuQ7in/tDM8M17XB9sbtrnCa/CsZGz5Y3/BJrdqSyubnOVvfyJl8vo8LuPK&#10;nmCbwepeKDN6zPLP9uh1Cp/BpmzbKza7+t92tO6bPJmG1xDDr4cNvms3Xf8vbNNjG1tg/U/a9vnQ&#10;bn291+fymoSr7wuRR8rf646xBprXxHp0kBG4Xnbf5DIpfz87V23GcvU1nfwdb+Rj9h+zn/5Jeuw/&#10;+r6Yj5FP7vd6ePeMe7km2Mch+4VluXou/qn8u/2d/NMX1MUi0a/R7aR/9A253TH8FNbz5MHxR2fX&#10;/+17K9KPA7eSf9cebPt3PAH9PX1H3b3s2kbGqJBe+ikf9Z2Btux6SR1w5Ee/lfwLr+NL7ACs1pzO&#10;e8172cnfZcjvC/uaR5V/kTEy6cfbra/Pca+nmWl1bWYXl5M+vy6/1f7dfayuzevynK5+nmHsPwzD&#10;MAzDMAywmlt1tL+bK/A3+FN2cazD7+zm1q32ec6F5wodvT/egpF/j30YtqHlnBpY+ed37cW2kdp2&#10;zD/f5bDfqfD3RPD/gY/5WtuT8C1xL5Y/37PxPb/qPBHLzH62jJuHI/3f2eat/9nmuz6209lGa/+M&#10;2yJx/vh6sAFyrb9R6G8JOcbEcqYs+IjuraduzVlbOxztp2/mOgEpf0APuC1g16ct2DeL/Ch7zhux&#10;36+bU9Ltp936u0CvwrXl3/WfS+TvOR/o7vzWoL/JuJN/Pg86n27BM+kV5wpfW/9fKn/rbXSwY23s&#10;w0M+5HGk/1P+tI1Mk/gQxwg8sj/nEjxuoo/Rr24h/8I+Pffn3TzyvDbHfzv548er9HP89+j+3GEY&#10;hmEYhmEYhnvgeMuMmVzFf96K3fvqcB1457Y/MNeLvBcj/zWe3+D4eubH0Y+Zg2O/XaazsqF4Dl76&#10;6myH8ryglQ/QxygT12b5sf86fh+fpsvT2aNeAWygaQ/Fbuc1Gjmvs6kXnlfHz363XDsU2z92/m6O&#10;l+279ueSNmXMcqXf0f2/81ViU352+af+o16591UMTzdPKOl8Oyv5U8/pR/T8NHw/2GbtH7T/0Pe2&#10;Kj/Hco6X91d+zzLPb8VO/pbZn8p/pf9T/jn/135kjmGr55jn8u7Wh9zJ320USIs29uxtwFj/W//d&#10;Sv6F/ZB+znMu4xLaA3mc0f+QbYM02bZP3O3vFXxCHv+tZPye8vf4L+f42QeY/sFiNf7byb/Ief7d&#10;+O9V5D8MwzAMwzAMwzAMwzAMwzAMwzAMwzC8LsRQFpd+DwQf/irWzjFAR1zin7/k3EvK8N4Q33JL&#10;WP+YtXMyf+KxKN+l8ue6jkrr7LcWujiUjownPuKSWEDilrwOzlGs+1H9GmKj4Npx9I6d8nd4iQvs&#10;Yvcpk7/r7rhfykt8lY+Rds4XIN7cMeeO1U28NhBrCGWfZS0yx5vv+jX5nzmX8x0/S16ORbqkfok5&#10;8s+xUe+xrlmu10a5OJbrfxEPTj/lfjs6PUo8l+/b3/6hLex0APG6xJJ5TkHeG8fpZ7v+Q/6OCVzh&#10;+0794ljKS+qXcykn6V5L/2dcfuLnMn2bNu191LO/t+HvKbke3G5dT7v7ct4dXhvM97Nqh36GIrfu&#10;ex9w5rni+TI5d4A2lBzVL9AuHJ96LXbtOvsr/cf/o/OyTXveV5ce/Y/7Slm5r1r3rcrqtaJgJbeM&#10;De3SpGw5j4W8EueV7Z62mRzVr88jT89VeivowVX/Pzvu/RP5c47n3GSafh528eBOt5uHRJ3nNyou&#10;WeerGyt2OtN5ZTv0+DjLfaZ+6f/dfIW3sivDkd6FTv45f6Pg3cB9lXtCxp4jdAav6ZjXeO6Q49Wt&#10;c49Yyb9rr4xTrB9W7Zv8L9Xnu3VKPW/qDEf9v/A8i9W7TCf/o7LzTKzyOg/kRF2yNtxqrGadmfJn&#10;TJjrBHqdL68r2L1be46Z3x26cvDdQ/RNrlnXcaZ+4ehbuxx7j3mLvKOu8s15GgljBch6Qb+n3vS7&#10;9JHeO9Pud++Eq7GAxzmXrBN6yXN6V7+U+0iunPPs81aHYXgz/wCggvog4L8lowAABXVta0JU+s7K&#10;/gB/aWAAAAAAAAAAAAAAAAAAAAAAAAAAAAAAAAAAAAAAAAAAAAAAAAAAAAAAAAAAAAAAAAAAAAAA&#10;AAAAAAAAAAAAAAAAAAAAAHic7ZvNjeM8DIbn6HOq8H3vrsJVpIpUkRbSR6pIFT7npu8zICIcgvq1&#10;PLPAPocHu4ht/bykSEr2fIUQvgAAAAD+Mqbw52uOjG57b/PS2O7IsbS209vv5ST9zmYfd4g8Thj/&#10;3u6rsV0Zz9G+H43zkvufHX2/4rOeD9yUxmfRqvHOerLtf9v+i5rfVohDL3Xv/R+w/109+/6fWyOT&#10;098U145eP3Zsr6jvGn/30HNKUZtTLtH2OY20jkun33n2Xwe2NRKtcS+psdm1q3WXXPOMPjSyf6kZ&#10;PJboA0viusT91PWaesSzWU9MPtP+Oh6GhrV+izbTz3rrf0drae0vMae0Llrj/zzAn4/4fMpmNkZN&#10;lVq/wycnl+6t8RGJyzoXpuzncW14dlFjt/aXeWl9vHWm9faw/V9CPldY3qqPludq6oecPc7w01vB&#10;jjbO6vtLOVR0re1L0OtXNBa/0LVBbx6qHUdJk974XDt2277Yf8v49hw+9co1c4/E2ZwWeoy2/pU+&#10;Uj5g68OWXPSMz0xKB4khur5agx/TSvnpaF4cYf97+MSFLXzXWX63+4i5st+aWHILdWtBtLe/672f&#10;9oFcvOihR+fW/J8a+yhK49d1VU38/0n753iocd/NnJ+hrUZotX+upimt/1QM+C37ax1r83+uzvBi&#10;SaqGOWL/S2Kua+g7D66tb0bUQUfmPSL+a/S4ZA95RJ8zddjX9DV8z1mixRxt39u2rcM3076uo3P1&#10;Tw1HYtNI+2u9rB+k7P/T8V9sbvfwO4/wyf86fvaeXZ2lc8kGLWcZom/ruaenibSla3bR0NbWtfaX&#10;tnI+XrL/3vfdWecyVlsT9uzFSvN4F+7r3f+NaufofMWeT+VTNob22D81zxb721zzjv5gfdKeCY6y&#10;v9ZgS/St107N+UtKl9b134td/zImeZehY/bduf+n8/9+7eroLuh8UPvOU9e6uRxhz9m8mNh6zl2z&#10;LmrQPt/bxmzaqJmL1Ec5f0/VTCPrf52jSnZM+UvuGdHmqubhxUTRrOac++Y830vrdwEeYifRv9aX&#10;LyFvt7VybD37/9Wsydo9/mT8suQv+pxf5wk5Y9iMZq2ktDgbrfXTjKXV/ikdX5lrvVi77//X+xOx&#10;i+cLtj4ovTO4Gq1snfBU7chcc+fc3nuhv8H+S/heQ3v2T/mC1vRq7h8V46ze3hwEWdubuaafrdnD&#10;Tc74vWfFh34j/8s6kH9HfffkzSU3Vp0PJQ7bnDICabfUptaj9x2A904q5zuj6v9aZHzv2MYWxvmA&#10;Z/+Sbt7ey67Bn8Lbm7xC2znbqrRtsf/R/N9ie53DpgNzrbF/Dd6Z3P5bbt82kiV83iWn6oNWP2q1&#10;/5nx39Y+tq7S3wfu3Dv9oGUuF0fzR/DP6kS/e/i89+p5N+PZ3O7PZZ820r9+w/5y3q3nV/r+177/&#10;3JTeR+0/RV1TmttvxlLnti31qW5vLbSp3wGMpsf++rxtjrFI4qTNLztztLenb0v94q1LTe67cDuX&#10;JXzOPI9oPsfxy/cmOb+wz3q5RTR8hP4Yf7b9c3WBF5+8/d8zcW8NqXekubxg5yJ+JOOTM/DRmksu&#10;SPmSzh9rYQ5nIH1718SnvXcS3vlfbr3IN+Vn+PRS0a43l7P+pgYAAAAAAAAAAAAAAAAAAAAAAAAA&#10;AAAAAAAAAAAAAAAAAAAAAAAAAAAAAAAAAAAAAAAAAAAAAAAAAAAAAAAAAAAAAAAAAAAAAAAAAAAA&#10;AAAAAAAAAAAAAAAAAAAAAAAAoJX/AOCrivumi2J+AAADJW1rQlT6zsr+AH95LAAAAAAAAAAAAAAA&#10;AAAAAAAAAAAAAAAAAAAAAAAAAAAAAAAAAAAAAAAAAAAAAAAAAAAAAAAAAAAAAAAAAAAAAAAAAAAA&#10;eJzt2s+R2jAUB+A9cqaKvedOFVRBFVRBC/RBFVTBmZsDM9bk5UVa22ADM/kO32TiP/Kuf9KzLO9X&#10;13VfAMB/a9X9+vq+uf+b9637fe/+GVnO/pZvd7Ov5Hzu903tA11/3rt/Nz4//1J/in3veHO//rVv&#10;S3+aN/OiZHwO24py74+VfY/kvw9ZPmKjD8zimQzGjMWp+Z+DU+hju1AXavMTHhPr7TGM8e/k0u/b&#10;VfY9k/9Q/eB15nj+x/FbzsnjettfQ/6fpcy5ahmXzIZq75jnxV7+H2OdxuYU64HsNj/MEeT/Gb6f&#10;mPcNPQsOI/K/LtDvmJ7/ecI9HTsXuIzIf4l+x/vzX6XMtmnc5vpf2vzpuqUt73/z5z/3OGyN79IH&#10;cv6HtD8rc4mr7BfLf+zzd0z+13TsLvWBnP82HFdrr/SPo/xntQnZjz1nqP5vK5nftx/DtXL+5Xlx&#10;arRZ1p+t+86rjP9r9++6fkvJopV/2R/nALHv1Mb/3SUdW6wr7TBv/nM9/8vYL+N4yvv/rrLtrtSN&#10;g/wXy//S/b2mv2tsj98CavnnOt3K/9DIOh8fa4h5/+tsGvkMyXP0Vv6tOUSuC8b+svLYzt8C9439&#10;re9/p7StlX+pE7X3vS5k7rm/rEef/V0jm5xn7ZjavDDapPbN+ZdTm98f0v0/VY555u9/dqHd2jnr&#10;dH3r/a916v6stTz6d38/5V9q/7bSZhz7V33gpe51ucztL+F+l22PfKvN+W+7du2Pa8Zlne8YtvlW&#10;vIx1mO/l7ItzGJOtNdox+deyjO+UtbqQfzbf/+YTa+zQGMvfdC7d8HtZzD/2ofv/V/0cILbXqvPb&#10;dG3fAeYR7+eY9ZVVqhVT8s/rRlNr+zrMCcwH5lGbg815bvlm2DrnMLLf5X7w7vsGAAAAAAAAAAAA&#10;AAAAAAAAAAAAAAAAAAAAAAAAAAAAAAAAAAAAAAAAAAAAAAAAAADM5zdT8ocUYo2ougAAAzxta0JU&#10;+s7K/gB/jlEAAAAAAAAAAAAAAAAAAAAAAAAAAAAAAAAAAAAAAAAAAAAAAAAAAAAAAAAAAAAAAAAA&#10;AAAAAAAAAAAAAAAAAAAAAAAAAHic7dq9caNAGAZgh8SuQvnlqkJVqApXoRbUh6tQFY6VcccMO/N5&#10;bxEIsxYwT/AEkoAF3v1j0Vvbtm8AAGzSof3z1nn1ebC8279c25F8236b+N27+rALc/L/6j+f1YHZ&#10;97u2W5ZN02eci1nmvzX9MfL8z6GcT3VgE/l/zDjGR3+MdM7xeIewXVeHjAfTvA+0w5J0f69P7JPk&#10;eRz6PHP3UEb+WxoTSvmna0nneJL/4vJ2WMOU8T9tU2rj7zvI/jTzHte+7rXlv9dnwKH+bcp+Nce+&#10;pfKfM/bPVbOu1s6/efLc41zuWOG64z09zDi/pOunbj+Q5ghfE7bd4liQcrwPzJGGpPtSq+6n414q&#10;ldFd9+eE/iv1HzXq+Bos+Uy25PNwfL6KZdwXyCI+X4xtm/LfYt/+2/kv+Twc23zT1628rk0dE/K+&#10;6yuc66M+run79FL+zYzzWKNaazI/baOlPv/Y/j/uTFmHnXsNcS0i79tSv3DfcPY1879UyD+5ZGXd&#10;RvqclOMx7HNqx9eRun2bUEbp/LY453t0L9fQ9sfyT5nm5Y71BelaY91M+045l/w4eZ3YoubJbB9Z&#10;cj1gLP8kzgse9cXHgW2m5B/XAOO6717WhJq+TTzzXJxnv/S7sKn5d04hn7Hjfbbf53ixnNL8r9s3&#10;tfdzuPbrTrKf65bdu6WPv/Sx587/3kL9il59/18t5V9rXWTp/MfeMw7N/0r1Z69rQc+4LDjW/0b+&#10;Y+VM3a7U73f1YevPAWvzG/nH9p/eg36EuVCq39ewXWnOn/pC/wlbX/7NgznrlPH/Wvg+7//vYftX&#10;37e9WLL9x7ab3vvk8//SuH/Nfo/bl47/6nu2J68e/+O6Qhzb47uD7vM5+8y28+/G/PtA9un30ljx&#10;0/Vu1pF/J/X7Q883pTqw5XeAa5T/D7d2OXP2Pbff1wkBAAAAAAAAAAAAAAAAAAAAAAAAAAAAAAAA&#10;AAAAAAAAAAAAAAAAAAAAAAAAAAAAAGBN/gI7hxmAP4Ji9QAADtdta0JU+s7K/gB/koEAAAAAAAAA&#10;AAAAAAAAAAAAAAAAAAAAAAAAAAAAAAAAAAAAAAAAAAAAAAAAAAAAAAAAAAAAAAAAAAAAAAAAAAAA&#10;AAAAAHic7Z2NkRwpDIUdiBNxIA7EiTgQB+JEHMhe6eo+17tnSUDPz/5Yr2pqZ7tpEBII0IOel5fB&#10;YDAYDAaDwWAwGAwGg8HgP/z69evl58+ff3ziOveq5+JzpawAZfj3wf9R6fmK/jN8//795dOnT398&#10;4jr3Mnz58uXfzy6+ffv2O++wN2UE9PtHRtT7tJ6Vnk/1vwI20f6u9l/1Ufp2laaT1+3f+Z1dVPKs&#10;5ARdGr1epcuuZ+28ez5wauereuvsH+Vr33W5tG97HpoPeQWq/q95ZfWO+58/f/73e+gt0v348eP3&#10;vXiGuqgvC0Q6vR7pM0T+nibyiLy5F2WrXkgX1/V56qBpIy9PRx30evyNz6r/x9+vX7/+fu4KOvtz&#10;TWXR8iNNlM8zWZ8jPfcy+7sMUZ7bCJvH39CZponvjFtccz1FGp3zOLR9RT6kRxfIqelU7vigC9qy&#10;yh3XVB+qZy2f8X3X/vrMFaz8f1Zm1v/pf528gcz+6m+oU1Z37Bx6Vn3RLuKDL9A+qH6BPFZydrpA&#10;PsohP/cVVZ39+ZDPy98Z/+8xF7jF/ug8+iP17uSl/pX9fR3iwLbYPf5GWyB//vd+hqz0UdqLQvOh&#10;Tpku8LcuK+2RuV5lf2TU5738TG8rW1zFLfanHWu77+QNZPZXf4fvzfoofd39j+o27nHd/SS+I7M/&#10;etA2lulC06nNaRfI7/bHP/JM/OUZzTeuIeMz7E9fUX3QnwF19e/qbxnfHJoemelb+j2epQ90a6XI&#10;i/v4TcD/kcbvISd9LwP1xodkutByMvnJX8dD+of/77Ko/DqXqfTpuh0MBoPBYDAYDDo495fdf83y&#10;b8E9uIQrOC3zNH3F257CY+XEpVjPZHGBe2JV/urZFZ/WcZiPwqnOrui44m3vIavGtqtnKs6q8h9V&#10;XHq3/Fv5tEdB5dY9E16nK3J18fx7tetMVuXV/P4J51WlPyn/Vj6t0pPzhs4p+h4F53iQhXycA1np&#10;rNKBxhW7Zx5pf/TjnFzFeWncXmPmVfrT8m/h0yo9EaMLwLPC8yHzyv7E7VQWlbPTWaUDtT9yZvJn&#10;/v/KHpoT+1ecl3PWyr1WHNlu+dT1Kp9W2R/uWPkj5RQ9/8xGyNz9f6oDz6uSf5crW6Eaq+BG9H7F&#10;eQVIq1xMl363/Fv5tM5P0oejjGgP9DWe3bW/jhme9lQHp/a/Fepv4BqUd698U2YXrvvcwdOflH8r&#10;n9bpKbO3zjsZF7TszEYB5RaztDs6eA3769jJx/fiKS+IT1POC3my61X6k/Jv4dMy3s5lA8opVmUz&#10;J3eulOeRZ0dnmY4970r+rl6DwWAwGAwGg8EKxL6I+ZyCdSBrmFUsqksTc9sd/uce2JE1gG4eWeau&#10;LPcG52JYd3sMfwXiH6y/d9Ym3fr1mfsZM65R15SB+E6s8FFldtcfCY9dB6ivxre69q9nY0iv+sue&#10;5xnuab2d94p77pf0zEGmM57p9El/8ziGx2iz8nfyymTM0nXXd8vI9LiDVRxJ9+RX53GUg/A4re7V&#10;1+dJoz4HnSuXo/FA5eyUD3CZ9BxRxZ/h88hHY/5al6r8nfJcxqrM6vqOvMQbVcYTrOzfnbcEXczS&#10;+S/4Ou3/6MrPM2TnO8mrOmdCOchSnY3I9O98R1d+lZfu13cZqzKr6zvyZno8QcePkd+KZ+zsX+l/&#10;52wR+fqnyxd50P2Oz9L+nsXis/I9r52zhFWZ1fUdeTM9niAb/5Vb9DZf7fu52v8zXVX9X8vu7O8c&#10;9Kr/a95d/6/mf13/17KrMqvrO/Leav+Aji0+huGfdHzp+CuXaTX+q9xu/4Ce4avOn2e6Ws1ZfDz1&#10;MU55xax8RTf+a/qqzOr6jrz3sD/1rtb/ei9rm9zXPuQ8ms//PY3OkX1On83luxiBzoX5ngEZ/D7l&#10;deVXea1krMqsrq/SZHocDAaDwWAwGAwq6NxcP1c4wEejksvXHx8Bz+ICWbv7HszVOoL90s9EFWer&#10;9mO+ZzyLC8z2MiuyuIDu2dX9/yfrV7UVsTa9nnFu2J97ngdy6HXnIne4PNJUa/TOLpke9FygcqSV&#10;vm7lG0/g++/VPlXsj5gTfmOHI1Q/o/Erruueefbve7xR+cIsjyxenXFGHS9Yxft2OLou1qlnE+HX&#10;M33tyLjiAk9Q+X/sjwx+biXjaFUH3kc0Dqfn+Chf+4VzbnxXfVRnJnheY+v0kyxG7f2Ftsf5FbDD&#10;0a24DvKr9LUr44oLPMHK/yMrfS/jVXc4Qs5SaF/Pyu/k0Xy7MzMhD22Wclw3VTmMberfKHvF0Z1w&#10;nZm+dmXc5QJ30Olb+6z6eK/rDkeo77XM+r+O313/37E/Zzv1LOdu39K9A9pvdzi6Xa6z0teV/q/P&#10;32J/9//I7uM/+sdPVum8Pfm4Wtlf887G/x37oyO/dmX8P+HodrnOTl9Xxv+ds44VqvW/ct5ZTIDr&#10;2m87jhD5sJ/OMbNnsjlwVl6VR7V+PplbX+HodrhOT7dT9x0ZnxUzGAwGg8FgMBi8f8Dn6NrvUbiS&#10;t75b4x7vvtfYwAl2ZX9PXBRrXjgA1pSPqAN2PAHrWmJ6uq+y2wdcAY7hFBpP7HCljq8FYha+biR+&#10;FvB9rL4Ox2/oepUzGPHRmA1tS+ML6KvjdlXGzv5dXrtptE66D97luFcdQfa7I7T3eI7rlKvpApHm&#10;at/KdMT17BwLcQuNszoHo7/PRT3QDXol1oXfcfkpQ2Px1VkBtUXF0e2kcZm0rsp5Ukf9LaErdQwo&#10;D0tcD/torFDTESel3Cpe2KGyv16v7K/xcdo9bRI9eXxL8/L4dsWrZfyJ21z9mHLIip00AbWfxx89&#10;jpvxe1fquPrdMdL7+wSdOz3dt+XyeBza6xNw+ztvQD76m5TImOkGVFzUjv0rHkOxkwY9Ku+Zyat8&#10;mL9H8EodT7hDyuUDV135lhV4jjEus5nvtaAPOV9Fn9CxqeINvf1W/XHH/gH1f8rjKXbSKOeo46DK&#10;kX3P7L9bR+UE8fkdd6icn+7HugId2/Tjey3ig2/0vRzcUx1k15Vfy57vzteDyv74MuXUHTtpVCaf&#10;dyrfznf6h7eZkzoG1Aa6p8fHZ9ettpNT/k+h4wdzzOzeao/d6rrvJVqNW35fy69k6daut6Txsiud&#10;nNbx9LnMd13Z/zcYDAaDwWAw+Lug6xhdz9xrHtntSYx1kL4rZadMXasS787Wgu8Bb0Fej+ew7js9&#10;R1Khsz+cAOl27K+xFtY7PPcW9HmCtyBvFo8kTu4xG+e0iD0636VQ7lbjFQGedZ+jPLTHIDwmq/y/&#10;6jNLq3kTQ6m4GC8X+TSWoxxyxylpPbX+Ki98zo5ekF3LUblO0J0xcY5HuQiNpXc+w7l75ZXhCzxG&#10;qvXz843OwVb+n3KyMr1u2d5sb//Yjdinx3yxbbZvm7YCJ+JxYuyt7aLTi8vucp1gZX/s6mVmsf8V&#10;j+g2CjAHqGx6kp9zQd5fsryrGLDuD9J4N7HW7LejKu5VfY3urVKuJfMZK724v0OuE6z8v9tf5wm3&#10;2p9+SVz9UfbXfrFrf/wGeanPI1+3/2pvB35EeVXlD8CuXqr6nmA1/6OecIy6B+UW+2u57odvtT86&#10;pBzVy679yUPHDrW57nfZyQd/rvyfy+s+P9NLds/lOkG2/vN9RTq3yM5fq24cK3vR/nX/wz3sr/O/&#10;6txyoLOb93HNk77Ms10+Pv/LZNF9GCu9+PzP5Rp8TLyF9eLg9TD2/7sx/P5gMBgM7oVs/beKZYC3&#10;9K75jmc6ha7XuvG2ip2eYFfX9ywzy0/jP6u9kQFdl74FXDn7UIH41+5+zVuwo2tP/wj7V/lp7Edj&#10;FX7GKeMIHcQtPJ4Od6a8Lv2PM3HMfZUP455/J3aqdfB3JFaxkqxuGpPRduHyKLJysrrC/7iuNY7v&#10;Mqm9iFM7V7iLyv9rjF/PS9HPlPOtOEIvB93BnWj56EXP1aAflyeLOep3P39LO9J4OvJ4G/C6BTyW&#10;7HxAtg/bY7PEz72uFYen+Vb64HnixhUHu2N/9/9A25aOUx53zThCBxyV8nGuw+7/XfujFz2P6TIH&#10;9GyPQtNlNlZ9Zfb3uYieravyUv0ot9jpw8vh3glW/t9lyvZaVByh64Q03fsf72F/ZKKtZTIH3pL9&#10;K27xWfbP5n/4QvWXuo8Cn1RxhK5T/H/X/wO7/g7flOk8m8Pv+H+tWybPPfx/Zv+OW3yG//cP9fdz&#10;sHruUOcpGUfo5ejZwap9e1rXhc4zq7OZbjfFav4XcPtX87/Od2bldPbvuEW/d8/531vHvdc7g/eF&#10;sf9gbD8YDAaDwWAwGAwGg8FgMBgMBoPBYPD34RF70dn79JHBfhP/rPa9s8fS32kRYG9M9nmEPnVv&#10;qcPfaVxxiexL83x9/wjvANIP+zeeyVN2dTnNR/ft8ansr79jwr4j9tnpPrcsz2pv8K3yd3v11Yb6&#10;HhCH1hvdsodM+wT5PattV+jq8sgydV+k9o2s/zjYr5bl6Z9qb54/u9obsmt/3stE+vjf37Gh9n9t&#10;vIb9/XcH1D70ww7sI66gfanbyxbX9bdFOqzsT9uhTzs8/6z/c538eZeb7qHUfZsB2pu+a4l9fvqM&#10;7rHVfLVNkobvJzgZQ1QX/q6hrG8rqFtXnvqCzPaMvfiGVZnkqe/vUZn1/XIn9ve97lznf60n55J0&#10;nFRZuM939IrMei5E86U9qNxXfNPJfnE9X6G+AHmqvk273PHn2dkBzcf3lq/kx49r/gF0p+9iUz0y&#10;5vt8pdKxz3m0TtpffU+v7mXX+ZTmkb3bj/bg/fB0TOCcUzafcWBD/+3Mahxm/bQzliPL6dywsz96&#10;1TEL/+ntSO2v/l33mpPnif31XCLtV8vM3l3l86zK/vxPO74yJ0C+7ONAfnRHG878Orqr/Krne+Xd&#10;dYHK/uo3AW0xixXomVFd31BXnR9W5xsy+1OujuV6Xc+lep/Scx+d/ZHJ29cz0MVdducWke6q3N14&#10;d9Ke9N062pc+2nmKwWDwofEPiCRqout3vRYAAAR5bWtCVPrOyv4Af6I2AAAAAAAAAAAAAAAAAAAA&#10;AAAAAAAAAAAAAAAAAAAAAAAAAAAAAAAAAAAAAAAAAAAAAAAAAAAAAAAAAAAAAAAAAAAAAAB4nO2a&#10;iW3rMBAFXUgaSSEpJI2kkBSSRlKIPzb4YzxsSNmxZPiaBwx0kOKxy0Mitd8rpZRSSimllFJK/df3&#10;9/f+6+trSoXfg7Iel0z7EulfU1Wf3W435fPzc//6+vpzfst1px5V1i1Vvn95eTnYY+v0r630//v7&#10;+y9Kdax6P6P/afvP4P+ZPj4+ftoAcwFto64rjHbBdYXVkfgVzr1ZmnXMOLO0+rN1ThnSP6RXUD7K&#10;MUpzpIpXaVb/5/yR/V91S/BFH/+Jz7iIL3KczPmjwohf4ppnS5VXXdexnpnNRVke8mNsyvMsW6af&#10;VJxZG0i7VL7P4P8Otpv5/+3t7fCOiH14pvfHTCN9QZsgvNLinPZH/J5WHcs3vJeRXvd9PpNp0p66&#10;si3nHPjo/p9p5v/sO32eTEr4sOxY7SbHVMpQ9zP9VN4jr/TfqB1n/67wSh8f1vlsDiAeZeT9J+89&#10;itb4P4XNmG/p5/lugO2xYfbr7Jv0vXw3GI0V+T6a/T/HkPRVliXLO6vvEo+irfyPL/Ft9rWeTn8v&#10;6ONJjrXZ92bzUdaD/Hp7yPE802TM6TbpZJlu+Tvor9rK/6WyUb4Dlm37e3v3Ne0k/cD7BGnRpnjm&#10;FP9nPMYk8iLNXr4lPer8r5RSSimlnlOX2ufNdO9lL/nWlOsgl7BhfRvNvmv699RftfZ5tT+sOdSa&#10;yWzNeo3S/31tI7/zR9/8S2shrJv082soyznqR/zjMbu/lN7oepbXLK1RvybubM1pVua/iv2y3Psj&#10;X9Y88pz2wjO5zp5tJPdeOWcNl3s5JrB3sya82zrLmeuJdY/1Ztaa+rpShfc61r1MK21Xx/QZkFde&#10;ox6nxHol90mXve6lMp+j7pdsb6P+z1obtmY/vms09le83Mct6COs860JP1Yv7JdjXv+3IfchEHsZ&#10;dcy1yrRVptnzGtm3/xNBnNH9kf9HZT5Hff4/xf8Zf/b+kHbinL0Zjvgz/8lYE35qvfqcl3sC+HpU&#10;p/RBt09ez/LKsNE+E/ezP3OdeY/KfK628H/fRymfUKY8LzHWMX4yltGe14afUi/CGDf4jwAb074Q&#10;c233fx9zco/ymP/5fyLzKPX73f+zMp+rY/7PuR079H6SdS318Sl9g7+Iyzy2Vfgxu2cYtuT9Oudh&#10;xnDiYue0NXud+DP3KI+Vg39r8SFtJ23KntnI/6Myn/MuyH5b1il9R9/OumKP0VhF3Eyv59f92fvB&#10;mnDCluqVYdSDuaT7N+fy0TcYz/fnRnn1MNpA34tMGxM/856Vufe1S2hpvUA9vvS/UkoppZRSSiml&#10;lFJKXU07ERERERERERERERERERERERERERERERERERERERERERERERERERERERERERERERERERER&#10;EREREREREREREREREREREREREREREREREREREREREZE75B+Hl45q2TuOnAAAAVNta0JU+s7K/gB/&#10;pYUAAAAAAAAAAAAAAAAAAAAAAAAAAAAAAAAAAAAAAAAAAAAAAAAAAAAAAAAAAAAAAAAAAAAAAAAA&#10;AAAAAAAAAAAAAAAAAHic7dbhaYNgFIZRB3ERB3EQF3EQB3ERB7G8gQu3piH/ignngUObT/vrTWzO&#10;U5IkSZIkSZIkSZIkSZIkSZIkSR/RcRznvu9P5znLtXf3v7pP929d13Mcx3OapsfP7Bj9LPfUvXUW&#10;y7I8XscwDH++h3TvsmOVfbNhdq3N+z21f9U3v/6N7l+263tWOeuf5XqdffvG2b+6XtP9y3O+71//&#10;1+d5fto/1+z/fWXbeu7X79u2/frM9+e//b+v+h7X96v3QK7Vd/ucRdWfHddrkiRJkiRJkiRJ+vcG&#10;AAAAAAAAAAAAAAAAAAAAAAAAAAAAAAAAAAAAAAAAAAAAAAAAAAAAAAD4QD8K+ay4UtoqZgAAEXJt&#10;a0JU+s7K/gB/q9EAAAABAAAAAAAAAAAAAAAAAAAAAAAAAAAAAAAAAAAAAAAAAAAAAAAAAAAAAAAA&#10;AAAAAAAAAAAAAAAAAAAAAAAAAAAAAHic7Vyts6y4037/NiQSGYuMjMQikZGxkcjIyNhIJBKLHMmb&#10;/ghwbm0Vkplf9bO1u/ceZk7xdDqd/sxgtBmM6buuW47jiEYBxvLnrUG4A7AYowv6Oc150q2Z3dh1&#10;bUEoDyd82APKd+kLBZ8wDMP/fTlinstbml518N7rQByUXo5A/PUGXGKREZOEx531kyoia7tUHiZ4&#10;VOmreJzY4vI2vyeUtyzLZLRyn/JHSzwKi+k4ehLAhEzG8iFzkRyWgHJQsP6zuQTTdf64421+T4B3&#10;XGfdjfCHrC89Xo5cBQAbI4MALv5qSEVnVD8suP7wLaaPGlGwJ599+rzN7wkZ3tU2DazjETQBWM5F&#10;6Yl/O/h123Ow9REKwNmuHcreyD7a8RJMpxaknyb86/g2vyfodGyFfjN+6kZmlnZejwHomwGVfEkD&#10;PsE1Lsx61Qx7+bmHL1/bv+tw/2c0JMVAvM3vCa2eNK6y/8BGNoYNfVnIPs6w+oWUPU7hqGL1mwYE&#10;YOOOJ4P1br4LoM+zJVMJn32b3xM6ZQdS8zE4awxLAPa26mFt20ILN0mAB7imRQLlqV9R0bM7vA2n&#10;4ei7cmRMqicBqO5tfk9Q/fwhAQx2hAObBFDIF8CDrjBBk5bhQY82rm27vvcolcNPzhYZmmo6usbu&#10;q9WsAeptfk+AxU2NCvMn6XwsE0mgvDq8vmtQADMSDfQA93hbxDOGFBMbSXMJrjPkLtE26t/m94Ti&#10;0hUTZkMOMRfLvTrir/H9R9oZZkbjyB4ACqDw18brYusWBZsEBIBfVHj+hdOQvM3vCbqsemxNoTWi&#10;o3esaUvo7RXH2DQMeLSeHgAcbH3fNsYWzVgm+IAaSAC6t2T+WR2+n7/9fCK5feHy2tapvP9gK/0m&#10;HdVPZE+v/OuyB43JqpwHxR0eUQCWhPhxrA/mbX5PGJbPVrYrqOpyc1ujm9OeKv12ctGF5KoH2J/S&#10;yt7pFoKkEJa4prV+Hw3J8AP8lyu6uQUux2ZWcm2QvsJQz1hLhhGUYEhg/5Mpj8BFdnfh4S/wpA9v&#10;83sC+eoeXvVze/19K84NuD+NdRrZFzF0Iyy8xnMQI904lPOgRRN5fXkJiwfXaEtLyPvb/J5w4It/&#10;8uoDL+FaYnzcxbMqrl3j5q67BKCL5Z9my1ZgwAMfBHAGfWnEJ6Yq09v8npCr1Vs0+TMY14HH84Ft&#10;7ZuRPP4WMezb+ikfrYGQRo+wCKDSDSSZKwx+m98TuoGXfVvwD9uABPR27LCtLfr/pwAwR1RO9zNK&#10;HPDIbzlLdCR9Ov5tEYlzX3/+Far+dvAdkY+4cOZ/zsAe+ONHV/ZtdI9+n1Z1/T8T/VjBbunT0HRf&#10;7//dUlbJF5ueOM1lA2c/PMf75PYvtEWqd2fpmGu1W5ZiNmZOkik0Fz3EDm/zewJqMez83SHRQVP8&#10;x3a92P8zswHpvkCHYw0T10/ecjYlGkTHWNfgEWPEIgHz9fxxGcG9c8yzcujVUBy8Wfv+yu10imyk&#10;NeTsU2AUyeLBp2rwyJvFfb//U9zcAPQtRXxwdBVuAyQ0LCj7x5ubAPiYTxadu5lPjvJVWHzd66Gu&#10;PwhAF536+vx3DnjW++rXFZM+uck0Y3TsEE+33H495j455FhdPjb68F8KgXizGEiAv83vCZyt9eX1&#10;OWJvOeu/LOTNb1facz7WfLr4l8MHwTIlfKCUwmrUqfKr89fz5xUdgT8Z7+6q+lSXjgQAPl31ku6Y&#10;WmW4OEAKQD5AOLacvt7+MZ1Ibj28O65//MPQdmqwuFEW77e/7HeM/xtFZ0Zf416wjV7N6W1+TzgX&#10;WfOZppp/1/9YIRGgXczHqgtTlsAefXTRqhokltOxLZGyRQlMWBdSy9f7vydJ3+PC8bF/X/+95kHA&#10;HcZgzxXi/kwO/UHYUsgh7dm7GeoGb/N7wkVz6PpOdUzjvv6UBsB8j1P/SfqGkQPhiYPit/k94aI5&#10;32noy8xvWB8xdNqt/73qjS3OMymH/5y/DELAt/k94eKf/xCa9tP44epXs7/+pwZwhpw0ILhANjH+&#10;Cv+YwFx590cDBrQBG62qPT9VjUF7FxYLhwRw7hT3I/xjObriceX7CjkMX4Zi54ry2xyW7fyULb6d&#10;yfMygqlQwQfFxWMWQNu7eaWd8ivrnzAE+rgz390qKnMiKjn6FLZIgC3Y81h03WfgfCU/fYfZE/Qq&#10;519Y/+gTlD3LGw+XPisKYf/oNtT/IEUMCQLiO2NGyJqmlkKPgzLpRQToIjg/f33/S4fdPrYscuXf&#10;doMvblCN4WEpt2WOa5gXtAjLRvRDz0nBEuucuXNOn0D7TIkLi0v0Nr8nIH+lpu2o1Q7jl8SF3prZ&#10;XfpLqytWTfypHaJnDdg4e4DNVKBEb/N7AvNX48ZuDqzkPg0UxXJmN5oeoxskuVJcGLFnri0uE1TD&#10;+hnz5mvm8rFFBVHqB/hzfs9v6jrJlwkrvR3v/8gxHdaBF53WsAR/tsJg5iRGzIHMXEAHEXlQobf5&#10;PQEXD3N3G/p27PjuOdl58GATjrOc32cwa1ucag8URPk9ZT6wNFb2SAABjLBTdg3ieZvfE3D58dCK&#10;4Nu1xe05Pb/jgNYQd3U/cq7o7PbDQjj2CpjaHBb2tCb8DREThm/ze4Licjbs4EiMzC34S2gAsPTf&#10;s5FbaxG861AIYPGGlDnvcaVHNFjHn+Dfo3VLAXqeEPPlz9COSCOUOSwfcbo2wsFXHcS7azERrCL1&#10;m45Khm/zewJ2suCCTtT0pP708Mam6W2Y9yUk65fziKMihynMq+tXVARbRqontHGj2Nv8ntDiDsbc&#10;7a271WzHBzbxNlAD4KUQ0AdES606ffcHQEXMcArOc8XobX5P4OWn7GdPPXsFk1VhW8JAwYC6Vwh3&#10;7pBS1DN8YptDyCmxAbDcKPY2vyco4q71RBlcXraWit8AsHJDgJRX3RPc6dTqP7nwZT72EiRyLdFy&#10;p9jb/J5Q0542cnNbpX9m+5oaCUE+fy7/bCSAERrjXHCJTEA2Nu+fTOu/lvj4N/ofOV9t13A194EA&#10;SmTr/0n1uGWi0YClnPFx5XjBQliwzEY1dyMBDfPYLPQ2vydg3944b2DWrib+Fqs3nOyzyzpDSsca&#10;to9k5DlbYuay4pAEmY6/2OLi3fQ2vyfkuFHX2jZdzY3g1Q9HTfYVBwBzmn+GQ658IWwCU7bI5BJq&#10;fvTLclbJvr//6VLYWw87eMW5rrFdyukf9pragE/AsxXaHmvKkMJgu9FUiL16Cd/m9wQ01hkj+3iN&#10;d/AACK/xBPt+dLWyV/6CWz20Q+JN0PH3RtpDet5+iH8q74wCcFd3KzeFUE1goI6YczKia8En3rJW&#10;2CJr/ci1c/SlTvn8BP+yUjD1hKfWXPUfWdT1bzuq6VqqbSvMeTlIAI14MNr98OdwHPvSIM7FR22+&#10;vv6thjXV3tfM3i+RgPYPh7lwYu64v52yXu7YsSyKp95aa8fQAQP/m8EfgFLi1/s/nfJl/5PTtnBr&#10;M/nDRSfI/tsVqNvVY7NfnX9aSDvG6JN3XPNG/jA8sJbIgbrA3ub3hK6npTfjEIeOyFP9fl35/HfQ&#10;HpvghIQkAJ2OGBLB+g+4X+r0Q9/BlyEKitwF9Ta/J6jeI/22o8S/4VEWkAqPf1wVgMGcx2Mxjx/4&#10;AifPWAAKesW1w98I+cBfiH8cNjGQz99A+wIoMCrF/A9/V9xCthBgHiE27tkloPmXYUw+DahR7E5/&#10;/f634x8fPx9LhI5PSvVTAHDG9A1Ow7EAJhwO66tPZOMSA/Y8F7ufYlogY/QD80+17NHRIANYc3D0&#10;yH+jAdgxZmhuXVEdaoqIGiXas2sOgqCqKDmU8wTzId9//tXuDtitLel62eYmfcp6fmaO8Cach8Si&#10;fksC6NoqNbIGyoSpmUPEREmCUUKYfgjr1/s/tP4de3ZtA45QXvJmNbi8DZa4Pc9yojCSt3RJQIu+&#10;UTEbMAyJfxt1j5kiFGn4Df8PG3Wa6ezb5rGFCJS7jnZE0CdhYBXYTW4x6sEsN06KNhAggrFIHDX+&#10;Av8N1njKZ98272GwAWcnZO5rORwy4Nt5EQQQJ38goKcI/lFacz79wh/gD8o67HE4+9ap8ScZLO82&#10;WP+NunYDYBvMOdva0fGnigsJ0yKNietSxLMcs9PtGEJ27uv7H52FLbvxaCtoPCQ+YJKDBpvAIu6m&#10;NgO0Ge4Iqc6+7mhMFmYBizOkMOmxbyWiMlxI6b++/7uhoz5y9gs4o+XyHZX/8W+D4rCnMTwHTOPB&#10;LWVP4RqIg5QDsVP1HMpJX+//VTsd2MYXjqAA29kNA/tfXyMwqTyqLb4ex37NAKnC6cY/mjON8PX8&#10;z8FFsuoQs1Gv38adjivbf3L04ZacwLPOodg8F3Isq5/gcGjPUbp6H47WX8//Glzk2QVo5pkXqOsF&#10;7OPLPOCgr8xGRP4B4l9qd12xFabpHF75AhYSzYPWw9fnf0/nfhvqDT8U5A31HptlHTgkBlIory0t&#10;3vusGx78nNk84B4xceEhgHne/dv8nuAy128OuvziyoHWot+qOnMOfHEP1Gc27AHT1Sh1PI7EMOIc&#10;EAjw8/X8YzonOrCspW8CYA1w08TXGRg9YWJ3m2jEsQC/Hc+6Gf1Ur8Us4Gno3ub3BOPttQXSZs/J&#10;Vqh68mUGx2rr/R4TtHfvU99Vqg00hewDl034p+osjM5v83tCp9R4G3x32twkcEnGD3W0a1qPub+o&#10;Ng3edzJySww3RNYv7l8f/8MpTUO9WLMa9K3KoW5TEBtdkgFT/+vQ/9F2MIEfuvIIt8GtXyB8ff5H&#10;caXjWDDn4eoU2K0NJkecjz2l4msWmCXQo/gGDiHQ7aFR8pzT19e/+9qztK24/r029Ta3rqP1z2Tj&#10;ql6oyfBC8yZoySfgswMzoqRROttf4G9vDX+a5iC5DwBofHbn4RNrnXnv/fBnJp5yBvXM78/a2bGv&#10;i/l6/l033gb6Qnve3AVpbkgNOyx+7meDm+6nwfwVAN2hd6ueDvX3TV/v/3LHMyFNeJMft3eShzNi&#10;XDxjDyxJwJ+dEiSBbqZdcvWPnY3i4evrP97ZsIIGpBhmVTw3VUMdngTE7GY7upkLI3pep+HWKVH4&#10;kwM1neuPy58X6Bf6/vtvvDs8DDRa1ZfFHkOxZCQA7fj6M1hsqOzAAWjgLrA43FtFahtc/uM2ZJwW&#10;8l/v//VmpD4vOsrQFVpCHvvWHSsIwEBxf9pX0zjfO/RqP95cTnLXc/wQT88JzCZ0Ccc8fH3/0znm&#10;hLp+nQQL1L89DP7tccH9PJmUmerur7twTW11ybqOkON9qUVHhp/o/1enBNrpdotVpAZASurkFV2g&#10;8+En8o2Xxp/Oc1IcJlNKIWcYE/h6/5cuKyL+Jbr9hByY0XAV/5ZC9s/wDwxIhOTi1e2+J6cVDtHP&#10;kdRkxe3wNr8n4OnGweyUggX/jozAWNN/tJn/veAMGn6vn0WKAPvRL+wvsj14m98T+KpTPOsjX18V&#10;yACc6V+sCPqw0PhHiPXm01oZjmE8O8c9DEihXNBh+Hr+6MpRrcOs0LVQZzh2f1Y8CpfVQVYM24Tm&#10;Wtvy/P+o++s4uFrF40/cfwiTfuX1Ie+b6I7Xc4bjfiRsA1KEy9A/bTPSjxq6Oyzr/pY1MtWdXtFf&#10;epvfEyCpgY07HbqxDv5q0dbtZ/77uKI/vO6+g5zPCj2vOBJzpodJANcw9PAD998LBAKBQCAQCAQC&#10;gUAgEAgEAoFAIBAIBAKBQCAQCAQCgUAgEAgEAoFAIBAIBAKBQCAQCAQCgUAgEAgEAoFAIBAIBAKB&#10;QCAQCAQCgUAgEAgEAoFAIBAIBAKBQCAQCAQCgUAgEAgEAoFAIBAIBAKBQCAQCAQCgUAgEAgEAoFA&#10;IBAIBAKBQCAQCAQCgUDwv4D/BzR/CDSC1LItAAAON0lEQVR4nO1dP2hcRxr/zXEgpZQMW6TaIiAb&#10;XMQwpDBIBhVJc4VDHFjDNUkRkAwpXKkwaA0uXKUQyIIUSRO4BdskRaoUBlvg4nhFCoO9cIWrFAJJ&#10;1zmq3hXffJo/b2bezNu3knKeHyxPu2/mzbyZb77/MxJ1XaOgoKAgBX877w4UFBT8dVAYRkFBQTIK&#10;wygoKEhGYRgFBQXJKAyjoKAgGYVhFBQUJKMwjIKCgmQUhlFQUJCMwjAKCgqSURhGQUFBMgrDKCgo&#10;SEZhGAUFBckoDKOgoCAZhWEUFBQkozCMgoKCZBSGUVBQkIzCMAoKCpJRGEZXSHEZUlw+7270DikW&#10;5/Zu9NzlDnX66Uvuc7q2K8Vya109zoud6p8TCsPwQYo3kKJumbTX6mPWy1sMFw3U/3eg99qeQwuv&#10;AbzsUOd1a6k2SPEvAK/VNaf8iw6tvVR1Y/SzBXqvrY71myCaneuZm3+f58PfK0hxBGAJUtxBVT+K&#10;lBtjPovRxBRVnUtstwA8Vt8mqOrbvffqfLEHYARgBCk+A/ARqvrIW1KKNwBW1LdXZ9O9MwZpNkPj&#10;l5G6rgC4pu4tAACqWnChi8Ew7AmaJ+yF1Bw0xkBd1yGFe+8tqvpPT517AHYB7EKKEap6bfbunhGk&#10;eARgQ307ATBVjC0VDxtjQmP7GwAEx4Lm/Zn6PGjp45vI3evBxc+o6heQ4hKA/wBYAknxJlO1JfQN&#10;VHUXDaMJYshXjV9Gp9cmjQ3VdRtSTK07VT3u0PYYswgpKdZ4HC4Gwzg/bCE+kLue3+4DGAOYwmRy&#10;Vf0IUjwDqZmrSuNoSjGa8HFyDzUzvYKqji2abmgy6wXkE9cEgN23qv4TUqxG2l1W7R6oT5vAiN0f&#10;ANDjHFflbwL4BcA3gXIT0GK+AeAg+Kz8uXgA/zusIDzeI89v48x2YzCZ0QGIcbt/WwLyojCM69BS&#10;vQ1sz05AizcHB873SaDcFmjhTGAPaqwOERFJsUOQFFsH8CSzj2cDKdYAPDd+yRnLdQAmM3gbKEeL&#10;z5BQBlij2EFVP0FoIbDEN9TiKGiBp/g8ns90X4pcBu7S+DaIIfjo+CWIfu5AL9w+cL+ThmLgYjAM&#10;ksJxlZKh1bfpzBKX6o89bYxAnP9+axtSLFtaRFUfKaaxrhZCqN4i/A4vF0N1baqnTUwS+sumAi/4&#10;YwAfBswsX/3NjLrsN9gA4DKMrwHgdIxI4wgLjbDW4JqIB2gy+RiGYFs9r54rfOJwaVzPZZOOpTgA&#10;MYxn0fkMmWn27/ey+tmCMMNgmyuXI0lxK7pQ/v9gq8MAE0fbGAyRp/r71FMfxsE7TVtWSxyX8TXr&#10;LoMkH6vV7dKK/AYA9V07UUm7WQCwb5Q2n+1DSGtgE5HbPILPNxGCHpN8R7F+RsgH99oRcObzJ87V&#10;xD2Qv+NtS8uh8TJ/vxoo0wkxDYNtrnHmMx9Aiu8R80JfBKQ5gswJn6VMbHEdg9TVEFLUU1Zvw7CJ&#10;+hjm/OgIzyXvnDWdoh9naHf7AD5x8g2YiE3pdw9+4uY5CplMYRPx7GDOywA0XwCN88FpGc10Tfic&#10;nr57TceuaaaZJqZrvuU5sKNoN0mkWExWVzWWABxCiv68zD6QmhqKWrThFfJUUBdDkJQ0iSLWVggH&#10;LWpnu3rabqoAVX1ZMY0dT9j3G1BI9dBiGjGNJBVmhISJn9p/5JR7Ap9WJsW2up/Xbn5kYCUxh6Gp&#10;iVT1ptGu6Ru6bs0Z0WvXaGBTk7WRooFuKXM7BxajSvFh/BdSPMxoYGj8/RxSzOxoCWAAVlO7tBEm&#10;0DcgBnCzRUUfgwjy5lyZYp8IqdxV/QRScHTgEFLsQWsUAGkJn3ZkzO1IkYDxMu2+m7PDRnuRDPMn&#10;PeUghREsJD7LhMWoUhhGlzCbiW1IsT6HvARzgLYhxRaIqLsvXi0BVjLMqXU0HXo5WGnJMeAJfqm0&#10;DR+GM7TPuAM9pkz0U5Cp8Eq1kb4ow9EKV5JfQRp9tZUZW99Sw9d9+DBsmHQ5gBRdQrB5IHNvyfh+&#10;C6SRujRMgpWZUCzypOforfnzWUVJwnkJ3bED4CG0x38BpNGkS8Om1PpWXY9bJNpDhMwMmrx3yJPK&#10;KVx/CSZR9AHq69cgf5X57CkoX+EqdPan7VxshxutMG17N/5/JeO5PrydsX4/oIVq4rn63TXNU82f&#10;VLjRtseqXb9PinwuK0FHN5lVAHDi0u9ZhlX792vQy6ypF/wNxDRWAbxrTdEmhKTWUuQeQI42Zhjr&#10;sBcST94nicwiLtlSErdy7HXNJEawcykAeq87KjRsPvPL7MiXG62IS/L+nOPNjMo2sEYwzHQOvvKM&#10;CeeWHEM7qndBguySUzbVf5YiTLZgJxJyu4eedgFiGBugd/etER6Tn90b55GHMcJsKnwTxIAWHW/+&#10;LqT4FvG0YZZsA2hH1Zdo2z9ACVrs9XdzB3iR/TOx923g57/t/ATyzj8Ajb2rpRwDuGcx16bd/Dgh&#10;EtSm0sdzTrpuD2iq1aGMyjbkmt5TmD4wbc7uQ2tTz0D0RA5lyh6lun35MIhBLoA0bspMpqzjVdB8&#10;v0QzkvSruoYYxtfquufeiDGMZ9GOdsN8oyZVvQkpdqBt5xUQl/VrGyyxibEAwJ6RSBTPMKTUZ24D&#10;qg63Me0xF2XptL3uGMB2xp0A+AHEKMxkIjf7sx9ooqa+0DjdCzDylKgTEKbNUHi2b7hC5Rd13YG5&#10;L4Ycynug9cTvlaPNDFvu/6SuP8DcylDVtyHFNVDI/lurBtHuMZoaJgsX3nTWWKsxhnEXaR7fFNhx&#10;/3mCmIAAbUvmAfkOfk7Ki2QDZK9tesuEQWqg3tbO43Uz4xlp9uwsNi9pRPdBBDsJ2K3meO0nOalp&#10;Czirr7GMwgcgJrUAYoAbADYCNrYdigy37R+PUPQr/Jxw/kL6M3S4lBiEvZGO6Upnq84aSOB2mRHv&#10;GwLMbPeyKuerTZslpRg7EUZmOg3tAogxDOrAB6DFtp7SfwWX86cRX9+o6jXoLdsfRkqyRP23l+v7&#10;JQHvzmQtbATNxVNDfOwUHCAsUUOOQhdDaAnuRyjsTKne5ia7NH+FzWDCdfRiYruaIy+sprvUnJIC&#10;3yeYyc+SAMbJWKn7cdxkvXXQ2PiS+DhxzwfWLtrSv5sp92S27IIY1xgA+7dYANz1PSjuw6BFkSd1&#10;bZtrXjkYaSAiTpUaq/CpaH5JwLsz2Xlkq4JpfTuCFNdBi2bHO06a4cXPp+iyfZme/RM0o0mL6hBR&#10;/QFNxG0M5ncAJoGaavoGpDhCVZsHD+UmFrn9G6Ob9B5lJjWZtP0KwGpCqjxpvy6k4AW94xE2sUOZ&#10;FkCacZuZzwLfZYr3QQyatYwf1e97ITqYp9Nzvv6K/hAK6b0O3udJJcI379xolE3DNqSIed2fRmvn&#10;bJlvMooTmPkr2nH8QYNomj6OUNiOy2+qdpqSl/xNV0Ehd3NRpO7QnP0Urv7Q7jeJb7nfSCzn5nTs&#10;g7J02zBUV1uTpZyMbRD9DcDMOmKai7ru+USvuEOrj+dzh+ervaRuq9b9aWoBtMAGUQlsL0LtnDUT&#10;n7ra1s22TDMC8I0h7ysBji3Jb9dt9/LrfBTdfxor9xCjZaVt5Z37kbvt3f+MP8FSmo8z6OOkMd+7&#10;9JV3Ye8fsfMofGPimwe7r64QiAr6/jWMfMfhxYPJ5e24/gCk3l1XRG6eD3nN86TvQU7NcE4I7ejk&#10;0NuuUos/Rb5dnIJPQeaE3wSi/iyrhbSk3m+KbvtJWL2N978pWGIZrf2B3o1V+kXFKGmz13yOJwyN&#10;gxvB2kfqGRhpQplDpPuB+260J5pScDHOwzgPEOf9XX2LhY8fe34bKHvctHlX0DwoZqiucQIg0+YG&#10;iNNT4hnhuFctikyMlIOKPwZpN+b7TUG7VFPDu08BfN6h//1ntLqwozsfGtd3IKZxDXnv2o6w05np&#10;ZQISOqsAvkl0nKfgO3Xd8bRtahesZdkbEB28v6eGEzGsqM9UffZBksCUBldOP1UtlFpnbie/YpR3&#10;cxg4nt0++cRoXCmwBCleQIpNnMWJ5FKsgU/L1jgBqamXsxYQmWEfd+iFHufYpwukuKW0J567L08X&#10;Br3bJVCkYgWULfwIvn8D0Afo3wwcgRjEMar6tjLVjkFHJox7aEPnv7hmMT2f6XWCql6Edooehtrv&#10;34cxb5y3DyMUTnRtfx2utH0BzXaWVTlTmk8AfAa/pJ1CJwFpr3dXiaTzUD6HHZql8GefhyH5fBj6&#10;3nx8GDoV/jvo94vnBdkZw1x+B6kh89i7NOe7SR+6/gmAu0FzttmuPSa+tULmthmqtaNctvZFYV7j&#10;Hd5fkyQXNNF/QBOdG078CHyWp+3gskNZRMD/APAF/Iv0puEo86V0s1YEmL6FZnKOz6G5DPLBrMOf&#10;Js79vTM3p3UutKR7pT4D6OjRiaf8ZegzR93xBdJOCtuEFHwKPI8TRxO41F6yv46Y8gjEuMz++PtC&#10;Z5eMVZu7yvw9BjGs1DZ5kZ+oaIjvaEbfIdW3IcVTkCm+BNJ2Tp3BhWGkgpycP4Mmvmnj6bM8D52a&#10;OgGGFqx7HwgtUvq+Cc6FocUwgna+moldbn/H1vdmhIRxAtpktHdBw+B8vqoPvv06IzTzMPahDxtO&#10;A439bUjxFfw7er2JTQHwRi/GBMBXUROPFvlDkPM4xNxj4NwONgt/hJ7/ONMkn9olaAF5h2/9FU2S&#10;sfprvoemcDvd/g/EJmjCfP+vYwzKCp2A3qG/RaqjOwdeDYFNAv2/QH7t1bHX3j9KdvNJSTIDdARK&#10;/74Gf6bxTsSkeAF+x76ZIG/9jj3X9y6k6j/tbOKlnJXLWoVOCbfrUL/uZs25E7r96zGMgoKCc8P7&#10;GyUpKCjIRmEYBQUFySgMo6CgIBn/A8ba7jvXcwuQAAAAAElFTkSuQmCC"/>
  <p:tag name="ISPRING_COMPANY_LOGO" val="ISPRING_PRESENTER_PHOTO_0"/>
  <p:tag name="ISPRING_COMPANY_WEBSITE" val="http://hi.ooopic.com/QQB58BB2BC/"/>
  <p:tag name="ISPRING_SCORM_ENDPOINT" val="&lt;endpoint&gt;&lt;enable&gt;0&lt;/enable&gt;&lt;lrs&gt;http://&lt;/lrs&gt;&lt;auth&gt;0&lt;/auth&gt;&lt;login&gt;&lt;/login&gt;&lt;password&gt;&lt;/password&gt;&lt;key&gt;&lt;/key&gt;&lt;name&gt;&lt;/name&gt;&lt;email&gt;&lt;/email&gt;&lt;/endpoint&gt;&#10;"/>
  <p:tag name="ISPRING_OUTPUT_FOLDER" val="E:\设计\项目\自创项目\2017-11\球形微立体"/>
  <p:tag name="ISPRING_FIRST_PUBLISH" val="1"/>
  <p:tag name="ISPRING_SCORM_PASSING_SCORE" val="100.000000"/>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OUKiUuLhOzRzQQAAF8SAAAdAAAAdW5pdmVyc2FsL2NvbW1vbl9tZXNzYWdlcy5sbmetWOtu2zYU/l+g70AIKLABXdoOaDAMiQNaYhwhMuVKdC4bBoGRGJuIJLq6OM1+7Wn2YHuSHVKyY/cCSUmAODApn+8cnst3DnV08iVL0VoUpVT5sfXh4L2FRB6rROaLY2vOTn/5zUJlxfOEpyoXx1auLHQyev3qKOX5ouYLAd9fv0LoKBNlCctypFePaySTY2s2jmx/OsP0OvL8iR+N3Yk1slW24vkD8tRC/fTr4eGXDx8Pfz5618r1gQmn2PP2gZBB+vi+BxBlge9FgEa8iJIrZo30/2Fy/px5LiXWqP0yTHoWkAtrpP93ys2DgFAWhZ7rkMgNI+oz4wuPMOJYo2tVoyVfC1QptJbiHlVLAXGsZCFQmcrEPIgVbOS16FLm+FPs0iggIQtcm7k+tUahKoqHtwaW19VSFaCuRIks+U0qEqMTMsY8XxWiBNW8goxC8FctJfxSZVzmB92qL6nnYyfCs1k0JWGIJ+Bctj0UIO3B38tqCc8Sod6Civs8VTxBt4UAQD9EfLVKZdz8UoarQls4S/lDpxUBvnTpJGK+74URoc5mxxqRPEFOwfVhB6IEOCQBABS8FMUTZCOT60Yc4TQdhnDmTs48+DBtwplcLFP4VEPtmBHIhJnIu6QgU0kAOR6Gl37gaKeBKsTRipflvSqSvSzdjWcXsEttHwrBZjvgTGNsgCE/JLBXUYi46gLz8JzaZ9GYUfg6JuBcj9d5vOwpBxXy3STdTckaYrWbeJ3536JFY/8KShwYyR8i4Z8DEZ0PkbgmIZAHCbtkKL5wJ1hTgSafDTNsmCfmutDTB8TjGOR0SNdS1SXsaJcAPxgOKg+GqQnJpzmkkou9HxBcgwoRN6uFXAuwo0hE0akIONcmjs7sT3P3j+gUux5xIkh1IKCImWagNWb8AeWqQjxZ8zwW6EbEXMf0AZ4lMjHPdO4Z/Z9r+TfiVcu3b1qqpg65ejPUnj12/45ZdQk2VZXIVlWXau2w1vynWKHr7Icm9Dn60/SHNqE4cP2XiUwpszpt2sCz47O1bGiMOo14pqf6R+ulLQkbvh+7QFhjqfpLEJgzdE+D0SDtL+XSU1A0a9oG9BU3vx2gk/otAFXoqRgX4Ko9Ey403feXvyTj0GXQMy7FTSmrzoHMVGMToO+HNoYJOBWVeCzGG3GrYPZLBV83cxl0RhPpzoDujH17rYK5zAOTKQAu2pGqRKnMwP6kB+Z8SjYeaAh+7ySXqk4TU7ypvDMkD76tM/HtQHlbqMzsprzcJG/TZE6eY0VzuKBROhswkmzrr3d8dsrv6VEKCQ5gCLExtfXkYutaTXsKQQloV3gs3Aw+UAsZr+IlNNNbVedJT6DmFuOQUwxg7ZlDwYt4+d8///bE+MqSZhe1u78PAtEjGbAg2YL9SVUlyr+6QBge78uZRR+p9ta3ket5CWQuZOGL3K5401oylcHWQbdeSPI2aJgxbJ9NoQ5Ck/aqLmB0G4IwxcE5cJm5GVijKS/ugAiZUukgFONqnYDVMO2PF++6SmUuhsg+r5XoAzN3FmHHMW8hoPjgknnX9MwEbjlx+zoiVYveYPYZpsCzX+GJRFZDAQNCtm8Z9E3a3Fo9uBZDAvWoStPaNiwGRNGsH2li/W2n265K8yro6N3Om6H/AVBLAwQUAAIACADlColLsXU6XJgDAADBDQAAJwAAAHVuaXZlcnNhbC9mbGFzaF9wdWJsaXNoaW5nX3NldHRpbmdzLnhtbNVX227bOBB991cQLPpYK+km2TSQHWQTGzWS2G7sXvIU0OJYYkORqkjZdZ/2a/ph/ZIORV832URJa2AXhmFpOHPmPkOHx19TSSaQG6FVg+7WdygBFWkuVNyg74ftV4eUGMsUZ1IraFClKTlu1sKsGElhkgFYi6yGIIwyR5lt0MTa7CgIptNpXZgsd6daFhbxTT3SaZDlYEBZyINMshn+2FkGhs4RKgDgN9VqLtas1QgJPdKl5oUEIjharoRzism2ZCahgWcbseg2znWh+KmWOid5PGrQF4cn7rPg8VBnIgXlYmKaSHRke8Q4F84KJgfiG5AERJygubuv9yiZCm6TBsXHwAmEwV2YEtz7zhzMqcYgKDvHT8Eyzizzr16hha/WLAiexGeKpSIa4glxAWjQs+HNae+yf9K9vvnY+mvQGba8CY/IvL3ut64uOt3zm2GvdzHs9FdSaPyG7jDYNC5EJ3SRR7C0LcSUZEzNLnSs/2GwAYsFJVkew1C3BcZrzKQBSj5nEL8rmBR2hjHcwbq7BchOTAaRvXIBalCbF0BXcB4Q7cKoraK/f7CK/sHBhu+B17/y6z4zQ2YtixLME/pb2hYG66QF21irjWS4dzLSki89gnQEvMtSWCu/wa1QbeTcpWSMSZDoay8DRQZMYckLi/5HSwBTjIwVtiz19pz7JBdMEsTDngRyObgTjyhhOTpp1unz0Ls6i5ofdSE5memCSHELxGqC+StSfEqArBckGec6LanYM5YYKVDjRMAU+LGPpQf8N0XXqCItUNKFWYL1Gr4U4hsZwVjniAtsgu2MdGE8fv1JwBkzZgXKFja+HFx0zlo3ne5Z69NL5yDjE6aiJ4Jj0iHN7Fbw2YwobRdyGI6IFQbKpHDBy7MqvtWfnwYj0kL6NP/uZKxBbzEl29HylMQ8akFltQmblI3omquExhYUmBKPiQcRjgyhCqgKGDFFtJIzwiIcy8a19UTowiDFN7CHNs+30MsTocq3GMcbasw55JUgd3Zf/7G3f/Dn4ZujevDj7++vHhSaL6y+ZE6d31inD665RyQfWHbLRXF3joaBm/H3j/xyNf1XJ37/qvWhSla6rU/DSgXRGlSC61Xh6p1X4bryK6q/tp4qmYAjLfYtikNNilRY4L+zQJ9RKr98O/C1tp1S2aLfv9oi/xu3/dvysrxxOw6De6/87iQVSqQYDDdYl/8Tmvt7O3jfvveoVkO0zb9dzdpPUEsDBBQAAgAIAOUKiUt6CqCyzwIAAIcKAAAhAAAAdW5pdmVyc2FsL2ZsYXNoX3NraW5fc2V0dGluZ3MueG1slVZtT9swEP6+X1Fl3wkb22BSWglKkZDYQID47iTXxKpjR/alrP9+fkvjtA0JPSHVd89zdz7fXUnUhvLFl9ksyRopgeMrVDUjCLO6kbBsFIpqHqFsIIodTDAhXwCR8kIZTaub0XwepQ2i4GeZ4Kh9nXEhK8Kixdc7+0liixxjiS3IqZw1yaALc2k/Uyg+xs9LI0OETFQ14bsHUYizlGSbQoqG56OplbsaJKN8o5Hnvy+Xq8EAjCq8R6h6Oa2ujEyj1BKUApPSr5WRURYjKbA20rn9TOR0oT6+/QFtSxVFS7v+ZmSIVpMC+kW+ujYyjOfa+ydexREQ/qGGXnw3MghlZAey7/zizsggQ9RN/alspChMQfucjx9xz2GC5Hr8NOH23MgowVzIBBp9BV+eH7dGApD/Gs59YsZVCvZk6nqwEMyjpwwWZm8kcXtyNlWK98cG9XzAYk2Y0oBQ1YGedNJPpFGtm76uwz3DO+V56MtrOsibYE0FS5dw4K6v7/DL5Y3dFaHTvS7IUMLWK4MUO2WH/KvreoQMlB3yhdEcHjnbHWdwaHKk9pFviH/Oj+uvrcCJPu4r1h5bswn1YGZXhcG9pgVVIoeFWQl6YROkgr/SCswDJrE1udzio+QSTra0sIw/BpfuXhBqlcQHet9zpzssQYoMTjWezVSv66DK9jjelu7HobugO89Q7/J5RBBJVlb6riqaed48stVxP4vHFF8bkPd8LaaSKiI3IF+FYJPjcIEwGSzckA3BkzioQhKfrnLinZwqP2+qFORKvxqFfff0lQ5Y0qJk+g/fKLxDfsAYsDoqltofJ1Q3o3vHQOGbAIjMyrYF3MFZqoYhZbCFdgkECnvlobslSo/eUMNd4wOsMRwWrznoyXCauqb0O6NrlhDXN5wgvOm8TjOcpd/4HtfvfCSpslfrbYCxFd0uNtN+IcgpfDv1XGv7cRG10vwD+h9QSwMEFAACAAgA5QqJS3hHtLmEAwAAUg0AACYAAAB1bml2ZXJzYWwvaHRtbF9wdWJsaXNoaW5nX3NldHRpbmdzLnhtbN1XX2/bNhB/96cgOPSxVtK1WRbIDrLEQY0mthd7a/MU0OJZ4kKRqkjadZ/2afbB9kl2FP238RIlqDFgMAyLp7vf/b+j49MvuSRTKI3QqkUPmweUgEo0Fypt0d9Gl6+PKTGWKc6kVtCiSlNy2m7EhRtLYbIhWIushiCMMieFbdHM2uIkimazWVOYovRvtXQW8U0z0XlUlGBAWSijQrI5/th5AYYuEGoA4DfXaiHWbjQIiQPSteZOAhEcLVfCO8Xke5tLGgWuMUvu01I7xc+11CUp03GL/nB85j9LnoB0IXJQPiSmjURPtieMc+GNYHIovgLJQKQZWnv45i0lM8Ft1qL4GHmBOHoIU4EH15mHOdcYA2UX+DlYxpll4RgUWvhizZIQSHyuWC6SEb4h3v8WvRjdnfevB2e927uPnV+G3VEnmPCEzPvbQefmqtv7cDfq969G3cFaCo3f0h1H28bF6IR2ZQIr22LMSMHU/Eqn+huDDVisJ8nKFEb6UmC8JkwaoOSPAtJfHZPCzjGGB1h29wDFmSkgsTc+QC1qSwd0DRcA0S6M2jr6747W0T862vI9CvrXfu0yM2bWsiTDPKG/lW1xtElask202kqGP5OxlnzlEeRj4D2WY4AHl4qSCUZdonP9AhQZMoUlLiw6nKwkjBsbK2xV2pcL7rNSMEmwfLEHgVwPHwQgyViJXplN+iLWvrCS9kftJCdz7YgU90CsJpgwl+NTBmSzAsmk1HlFlcxYYqRAjVMBM+CnIXgB8N8U3aKK3KGkj6sEGzR8duIrGcNEl4gLbIrti3RhAn7zWcAFM2YNypY2vhpedS86d93eRefTK+8g41OmkmeCY5YhL+xe8NmcKG2XchiOhDkDVVK44NW7Or41X54GI3InQ5q/dzI2oPeYkv1oeU5inrSgttqMTatG9M1VQWMLCkxJwMQXCU4ToRzUBUyYIlrJOWEJzmHj23oqtDNICQ0coM3LLQzyRKjqlOI2RY0lh7IW5MHhmx/fvjv66fjnk2b0959/vX5UaLGhBpJ5dWFFnT+6156QfGS7rTbDwzkaR36o757x1S76ZsSP/7sZP7jp/F4nD73Op1GtEugMa8H163D1P9ThuglLabCxkGqZgEMsDU2JY0yKXFjg37MkX1AcOy8A4tHqCPW0n+LYo6c72+B/4mk4rS69W7fcONp5dW8gfft/ULvxD1BLAwQUAAIACADlColLqL2ioowBAAALBgAAHwAAAHVuaXZlcnNhbC9odG1sX3NraW5fc2V0dGluZ3MuanONlFFPwjAQx9/5FMt8NQRFBX0jAokJDyb6ZnzoxjEWurZpO2QSvru7TqDtOrH/F3r97X+7G719L6pXnMbRU7Q3v83+1d2bGGBsRaiCa/eAdh0UeBALCQqYJjrn7D0vgOYMYo/cIqllCafw4Uw0CfDUijHjnVRvGoSy7GIeeJtYBBxkIKZCD28D4Fcgtgs9/H0K9qyympKshiel1pz1U8503as+47Ighomv5mbZJXow34K8gK5ICo7pyKwu8ux4P0LZXMoLQVi14BnvJyTdZJKXbNmVf10JkPUX3zTA4HH0PHPsaK70i4bCTzwbo7pJ/Fcp+M37MEMFYUoSoJbvwKw/UMe4XZBHb3OV6yM9uUHZtCAZtLo0nqBcjNVel7vZcBp2uiGGtyiHoKQC2bIazlEOyEUp/pNS8gw70kLbPT+hlJNlzrKGmw5QQQ5fFm27uncu9G6Kip0rxL0rtA5dv6JrdPigCoDamUrHvMrLuwjZhWZiOHH3vArOofYo0f4owf1H9HlhgLoj99A7/ABQSwMEFAACAAgA5gqJS3jROIyhEgAA9yYAABcAAAB1bml2ZXJzYWwvdW5pdmVyc2FsLnBuZ+1aa1hTV7pGYUQcDY7WESwCDlRrVVCoYDAkIg6XokKlLVAxgaGIloZAIpeQW5U6dMZLENFgkew61eKFGhG5BEgCRQ0QIJQqUUISFJIIIYlkGza5TwJ2zjk/zjxnfpx//MjKs9fe7/ou6/ve73vW3n9LOBi9Ytm6ZU5OTitiY/YdcnJycXNycs5busQ+89dfRn+w/y0iHIre63S332vCfuGSFXEgwsmpjv57c/rv7NduuTEpBCcnWKfjt4iPu/mFk9PGs7H7Ij4pQqsl4WeuH5c8TuddAdq79j3c5xKcFDK4JoJ8ck3KJ3/c91nyw337Vu/8dP8n+5ITHrZ/sTpipcvqXx4ASoSIhyZoj+Akv/afeDpdUnJlonjiNtNTopqaZLqPxJb7xxYforyK9AmLGVQ3QLzfjQ2edbFPDq7O1vpu95egSbbD2wP6YnztT4bXaUw+tvKcTX4n/WPLT/h5uvlX98zdkcRELY6tCVoVY0eGll/YM3hrfpFzX/iXnfhg7nG7nAT7Q/b/8idzN8v9b9kXcEwcCp4DhrXSzGM+hShDd7wGTVI3GA1CmlUb538kch63ydSHoxKgczjyGEq2g/LeRPG8wGE1i2ZRSSCezdIaT365unWs/fWXi3+7W/yjlxG84UIqaWemJg3m2xVy6A5pWrUzAjek7gJ9CraoZvxTV5CzTDdZsnwFbbbTx0rRljM/mpM6EVWF2zvbs4U15W12v4JLrhQLxVywWnviWDIrNAgxHuK5Icj3C0TXTd8JuWDeF8l8rtuLDQauC3wU5w4RUGxEtdH6u8Oe7w8l+Xi4X19bdWGPXa+Wk/2Wjd8c9lwU9IHXB4y+fBBsC0rnWG7obpe0/Sli8Ez33GJHiAzul76ARJiOwhzMPRiMIMu3YCY86ji8OHnc2n7sY7o+bmPQhyODvOYypTmIYis1U8eFe3uAH/Ire7R9BSd6MjCsektUZU0AamjkaEOjpbXOyu4mND/S3kmfc8Xd5kjZprQtpU1elRowxew1qaTijwkjtuAE6QFQKxcgjJcRDxJr2bZUVCn7AgbYnZsaaajkbC19Th4BSUE+NjO8K2F737Ht8mKD/trHyifymh6+IsEAXsw77p1N7WUp49A6VdySv2X/ZhEfNgl3CX9Tr1HdcZ2BzcK/kq+scn4JH+uoC8QlCyh9WbX0S0oGf41YGdb5c9ufNijaqyPH27Cw88c5B5i/Flc1tLFSkSIA35p6mS5ANKbiYHfEEENRN3WJ/lxqAvApOa0U1K/GaU8Vf+KJWoSvPnugtAcLFtWk2p5FmJ/J2axULpKpxxo8FMLn1/CcZDF3m1D+jD+zbj4Ok6TGK9aurKOElcPe+3wG20Zolq3Tt/BlgkVbXYX6TJmS+126pVZ7TTdCkBFmBScJ4S4KJRtgk5GfEThdQkL18ZzVbCq1uvNVWE4vpY8yriOiif2GXZmjlQIQibdU8HejAF3jsy10aCAihH6cQmXT9QPVAvCZQpcayhDG5E7OiBVc2CUZa0T2gMviHDzCpL8w1vUIlWMV9O46/neCRp8mc/F6pi613/MfdzfPp6Ncnhbi+jrDtbm0omSkjR7pOpTxUxOqZvnymru7hSTTFUUb9vFpMqLRtRv+TjyhiogmNXW/ePMsHf/XKxWmlOiSis5ZBJDKXX+40e/hsPFZo5za2CQAq0oKmfziLilXm9iEEYDwmeRD0qSoa5tFQv42YSAKwMTXBAi1BwIEprOIRoOln6UMIZKYKqOp+Jh/Mg0HqkZs2zLnAi3ney9yo2ut8rnX9bGBrDb6pc7DOa3hXj5fwr7mD+/urdHfq/QRlWQM70YoKH3imZx6qAh/rF9MkCBY7APSRkqqWMwqBc1FU2P3kY0NHH6FbpfCohR2hq0ap/Rh+9mW4VTbwJ3dQVvH73Evq5RcRRqAryYiawLiweluMZ2zLBP96B7MX2W5bi6m5AR/KDk0n+BLPkcl0l6thAaCYL2mZPd8ZUVJSk6T98D5naVNGUL5QHoIrsqZRL0KxLPJpKJe03dNaslGhjxsM/047Cc2GlYHgg/Cv/1RP3Oc6+In5+t9eVjKV9li09U5/RKqhRVCQs/YVSi/Xy2CHUHJhZicegvhgkroEdSXEVsTAOi8+j3bdXnVfKZPk2NfTSOw8JrsecqV7FFlGZvsXntK/mPYEKMCSITVMJCN+nqQpKYowuRY8Pk4x1kpfbGDjpVeVuHc1WweMaUYphcLzUqk0jK1fh/Y2EY/TuXpMjTQMw+H6zwPNbqCiBn9U28DkcrD+6gsV0mm48zOmXoDaLrHASqacLbaWt4mu+eICM+luh0S2DIxvtVzdSN0sRFXFXit+cZbdq8oOQJD8NEt1jJ8pcDCn1lJvs2WvDf289lV8Cfq9XvARq8gUaSKrCDf5RUmILL8u/i5FABe1N8BZ7CAp8wSRRswIrx1wVduVbwm1errsFWL0noy+jMAVdbSLr4f77yaP/1E3SSv63W6eH6Fy2aIY6X2WoTa57cEYFZaAJCU2/t9EOogSELRA3lon8PUESuxOz/QUm9+Mp/KoYdgBfCHWHe8+2bXOq9x/K4q03l1hykZXtGnhq1Hul9SKUebuNpKRVplCbrWtbeCz6bUsqUzebV0bNTXbKHXVlGnwqtNJCBY4qJPEcW3ZHeI/Xf0VtCqrBvPw6LETAGY100nmPQGoMXy+d1Wbs9fKPvv6DOQY59qUPQM0wfnIhlCPtFi6QUeIf5qIN5F0cOhOo6W/JUyjKTdzZNy1cNvVf0Etpcw2oKDL1fmXirBabIvOX8Oy2J8yFr6rTqLJtxM31Q6XFfoww9ofZCf3LVoJ7TbueMB8kd1pjLEmU/B8S4rq/n3vW8mWr2+creQgHDUCROWjfUGb/TxJwcsQIs5AWweG9BSNOAARclG0FHB8W+JI1Je/w8ovEzpe0k4qRj9EPqDIV9KnViU03OSpFFtfnDehZ4SVck3by2gooLXYQXHyiCKTBP8DuesHD4yfGdp+Xw5uxa0vPek+apzwl3AebptcfolYQhQvNkM/ylwE21Z+ExMmalf2wcWr+m4hpeBq0zEg8GLJYWvYw3BYJmYt1UORyj4tsy3QZ8MP6tMYHaOouEefXH9oo998Td70/Ho02XCMGXaFZWCT57ZCVzjXiei3A1Tett9BES00j9GUhnU5Xa+5uWdcc2whM4bl5HpVBlpM370Nfy1MPNOG4VbEO46bvgxlyRaz0Y474k6PTIz0FF8F1DFFtfNtSPX390CbJZ6j0MwM9ggFwu3Kuv7PNfibwqzbBA6L7e3bTINLUXigD/sHTzztuCnlaJ3vC7D7a1MWvbFnq4XKIySeoy8a3wH5ufAibb5VFlx2Zm45CT8e+UeG8LeHVw7yDGOruO+yz2x4q1QLBLUBs+Wb3zbK33571ul8utH5ziVmQwKl3w0eE1j4q2eZ7O/Zf6r4/o/NWgf2qZ50f+m81M7+5hHXbX25tTprIt92ONpb2mdvg5a5ZjJ9HeMPTGOseKCY3zfb5F9tDd69vH7BcACYAGwAFgALAAWAAuABcACYAGwAFgALAAWAAuABcAC4P8DMOlcOHdoFmsD5s4my/13/mfHav6x8weRseXfvV2ggXTOxWYU8TTUmXpAwtEPHS7EWCaTtEjwirDthK5ZN6vbBRa958BoG5gTM/2JgfUIxexEPK34l5RAUR9WMUOCLO+M16EUcOjlhVEtzWaSrOW+Pi1xNd3vGesbu+yQflgbSDMI4kzd0jh5LUNJuJ2qvFWdEd+tfQEXWgYDvN2os50+GmQ744h30/W1opbPUHRbou7LDXaoQLApnpXp6yEzSSGrZQrGUE1JZm4JtHLQ+s3sI7+OxCMYXfN7nEpv05oYNo71R8f7VjSyTjf3SpVXw2xJVEsUn49Db4jUwamXF9K0EeFrytH7bWeSfIkNdp8MTuuW9XJs51uW1Ay39u3s1qrBnhjfiV9MmLbF3XdO27WHMVhHZCbczey82xxx6kVz02vQaHWxO5wulcr4fLs/r0MMxj8wYmjDs7CnUuzdA9ypUeIX/mVvXqktFPJyx7tamsh4wPTZnIQe1PTswFmXaCMI2MiQREuFNOdCpUVR0ssC/2rRbytmkZTVhQW21onhq19qQ0STdJp5jAfoLcXpfh2NhEDStwSBU9mO0adJGI5pWMQtgBRVOOSYXoThmZ7UIJ+qPH5//Ve7dIR8IHQIXkCz62DE0S2B+zn7DzYUVmXrB+z7EXNvArCZlZJsFmdog2+gAD6ubpJp8vGSkajBFzNWpHe57WMSJCl0l2oGxJGOsFNvsI2k55iGDuOeSgfKtHnbGbjAdwmGD6CdKBmapgGRMtSLT0hN8EzkEjF9DFFKvKoifC6/r1feIZqMeSPFr7QySvCqr4xDTdx8yCCkUQs9nl1UKULKYU0QlBdv5edaQtEigUIEjnnbQ46TxA2haHmM/p3Ag5TDvBPpWmBEUCjCuM+S5DxI0foa594BBhmu1g81AWNzci0etcItwg19WzBKkRifgjx63LKpQwlo+vkvBrCJUtuIAqkxWdzOusTRjL8CxkwX8YbRCjplKqMQZZ2ma6k2kwx8aH4VjWohyS8l7foT5i/ggN0T5zOwrCZrc7TdB+6o1MdeZYSB3vQiNBdZKvF0wy/tFyqN8FdCyn74Ujp5iAJj8czyQBtB0hYuXx0FNsY5trCm1q/D2KZI4613Uwyg8CnMJGbiuBJUVVzw5zFVwqJyejzVUpa06qwefrXqQtpmWdl2WUna7sXjobYknvFTuVIscKwqo0yfwYyEf6PTiXd7gLWljXa/eWUHyEx5dMexuZB3dHupAD7V//521zE1C0Qm5oRCO/pY/OWLPb0VWPC5Pn9X88NbMzmEj5hxMA3hJkD/M3U/OKIUqQiYPoLg+yDW1krx3UYfUJlOxQR0x9x7Y0/1Ft4Gwiy9dpc4MlPaiFaKZdYZSTTK+At0hF6Trk3orfcetsdtXi2brOWHOxLQKkMrh72TlblV9QnUcL8IKVPVyxJFWitM6wjPycc72s7SNDYuEI6yp8vBK/SONt2Gkggp8of2Av+uyu1Cwu6CXsoNNvATu5/cCzDigldtpeguAmTFax9Sac8ztLbTx/paoy8yqNf/nTgUKTaZdp3fydBa5jaIbxOrUlXXCrAwffCyWvlr0iRpVW+m3XLP9fh2NCYl95aDESoMHnbv33AijpRGnWoYKeCwPNcNIpTb/Dp+dGRXoqdbzq/Sa5VZ4Q84PPpYMsEgpZPsDn4zFfq8lQW/p8i9CiiDLXCoVx68avw+8dN2Mu/Ujp9w74LvubIpmlAJFLfi5dtMMBjM2Ys8gxXTOdGnUmkcS6U28l6PuFFUBUGI6FPmlOYP/ToGpYx3x0OppJu94iHVLL6kBvvf3KrWD/lAdhqfSC9V5022h/lFUHtPhrIWd70o1F5yUak/Cw7opbsboigOftmsillpaP6RaGL7dYwEsHwrk96plS3NQzyO2a41ldsD31CzHOLmvQikTp+xeb0Pgmq54fFpwDSiZMKLdCemfvNoc5ZVePTzwCqMcN5wtHv4MXTQqnERfO0N/fcIOTZj/WJFyMSAaAJQvTUUVBH/3P5gvRv+uTFVJBhShmJa7lnulxBpwmz/SohyPOrUDZlFU1jI4hong53b4Uh7yskso66oZ+Ff6/AmNY7WSnpfwes3tBJuq2WPMnSooyCKS2L4FJMc1nNgnOuW1BpYrfiCr2LNIsKsJJtEA2WUUu5BW+qc6eCOZFmILG4DNvoUlv3VkpP5Xil20qDIH4Febo0lj9/zdAuhTMRhWkgWvaiQ/3U4OyfHbyKXRPOhd9tu9hlb8qesDlNlMAv0ZOcclT9fHgJNnD7nEvgz3GLXTwVt7GKsnDq3eOx/MiVyieMrIrHxijW7wFEk7uifwiB78iTCLAarC2CZytJKyWAftMIFYy+2pkw39vmTe8Ik/yofUBlu6ewnc0z/PoabKwsMrnRUCD2LRoEev4t7A0SlyrHs/YPE/yooBoart87ixjzliOZ1fdCeopi5kmR7aavQIe1mPJBJUezCA3N0D/bv1ppNz5Fb/U5ejw7ErG2ACnXE4lcitOO7FZLtjG0j6eO5B3UI2+FZexm/xd3/KMvzxlpRBu/hNqgaclTisXA6Da3NvMjqRD01xq9AV0XaXMYorUX+RbdVF4VBHwU2kilPMszAIQ1IJKsv2UvrthPnZMDo1XppA/fvL3cgUwqmY16/Y0swbP3Bf47dkR34bZEd7CxOtle0juw9djFzLd1log7pN+tBvvyxoz9hqjdXT8DYb2oLVwiJCHuLgX7b8LRw/9NO539rlSZsra0m1LfvnHZ+eazW8YmbU+yfD+67uzft1D8BUEsDBBQAAgAIAOYKiUu2gi+oTQAAAGsAAAAbAAAAdW5pdmVyc2FsL3VuaXZlcnNhbC5wbmcueG1ss7GvyM1RKEstKs7Mz7NVMtQzULK34+WyKShKLctMLVeoAIoZ6RlAgJJCpa2SGRK3PDOlJAOowsDAEiGYkZqZnlFiq2Ruag4X1AeaCQBQSwMEFAACAAgALJ1DSw3AMR7AAQAA2gMAAA8AAABub25lL3BsYXllci54bWylkk9v1DAQxc9bqd8h8r12lgpRrRx6QMqJokoLiNvKm0wTU8cOngm7++2Z/NmkW5BA4pBo8jLvZ8+z9f2xcclPiGiDz8RapiIBX4TS+ioTXz7nN3fi/v31lW6dOUFMbJkJHzyIpAQsom2JfY+G6ky8ECRDRcIvj5sj2kzURO1GqcPhIA+3MsRKvUnTtfr28HFb1NCYG+uRjC+Yu+zlViRttCFaOmXiXSqur1YD8gJnkXt8hcF1/cooi9CoNgKCJ4hq3PZs3dDfzfw0wSs6tYCCR18Ns+9N8fwQys4B9tpKj21bIOoJg7bStLHrO59gLDIxNuwaQDQVoHS+Emr0qj+Y9ZMzWE8cvMD23LbbO4s1iyN96N4t6u5sGbJXE0ddgnQzTDCcYt45l4OhLkIpkgg/OstV3mO/zkeQrsW4nOfuHT5bL/FQsMZVbgoK8fSBHXwkU5Ryjl6O0cvB1NuH4hMXj1Oc2wUyB7OEoGtq3Nt/zqPv/p84SngynSNxXsH6Eo655b8EDY9CwDP2mqTWyX61M5V31+2bF1fjQhp3N2XxHUVCJlbA17A0ZNSizzD1mqbV+DklNMei1e/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oTQAAAGsAAAAbAAAAAAAAAAEAAAAAAIcnAAB1bml2ZXJzYWwvdW5pdmVyc2FsLnBuZy54bWxQSwECAAAUAAIACAAsnUNLDcAxHsABAADaAwAADwAAAAAAAAABAAAAAAANKAAAbm9uZS9wbGF5ZXIueG1sUEsFBgAAAAAJAAkAnQIAAPopAAAAAA=="/>
  <p:tag name="ISPRING_SCORM_RATE_QUIZZES" val="0"/>
  <p:tag name="ISPRING_PRESENTATION_TITLE" val="2018微立体总结PPT模板（1）"/>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ISLIDE.ADDREMOVEWATERMARK" val="TSZ3HzpXfZ"/>
</p:tagLst>
</file>

<file path=ppt/tags/tag12.xml><?xml version="1.0" encoding="utf-8"?>
<p:tagLst xmlns:a="http://schemas.openxmlformats.org/drawingml/2006/main" xmlns:r="http://schemas.openxmlformats.org/officeDocument/2006/relationships" xmlns:p="http://schemas.openxmlformats.org/presentationml/2006/main">
  <p:tag name="ISLIDE.ADDREMOVEWATERMARK" val="TSZ3HzpXfZ"/>
</p:tagLst>
</file>

<file path=ppt/tags/tag13.xml><?xml version="1.0" encoding="utf-8"?>
<p:tagLst xmlns:a="http://schemas.openxmlformats.org/drawingml/2006/main" xmlns:r="http://schemas.openxmlformats.org/officeDocument/2006/relationships" xmlns:p="http://schemas.openxmlformats.org/presentationml/2006/main">
  <p:tag name="ISLIDE.ADDREMOVEWATERMARK" val="TSZ3HzpXfZ"/>
</p:tagLst>
</file>

<file path=ppt/tags/tag14.xml><?xml version="1.0" encoding="utf-8"?>
<p:tagLst xmlns:a="http://schemas.openxmlformats.org/drawingml/2006/main" xmlns:r="http://schemas.openxmlformats.org/officeDocument/2006/relationships" xmlns:p="http://schemas.openxmlformats.org/presentationml/2006/main">
  <p:tag name="ISLIDE.ADDREMOVEWATERMARK" val="TSZ3HzpXfZ"/>
</p:tagLst>
</file>

<file path=ppt/tags/tag15.xml><?xml version="1.0" encoding="utf-8"?>
<p:tagLst xmlns:a="http://schemas.openxmlformats.org/drawingml/2006/main" xmlns:r="http://schemas.openxmlformats.org/officeDocument/2006/relationships" xmlns:p="http://schemas.openxmlformats.org/presentationml/2006/main">
  <p:tag name="ISLIDE.ADDREMOVEWATERMARK" val="TSZ3HzpXfZ"/>
</p:tagLst>
</file>

<file path=ppt/tags/tag16.xml><?xml version="1.0" encoding="utf-8"?>
<p:tagLst xmlns:a="http://schemas.openxmlformats.org/drawingml/2006/main" xmlns:r="http://schemas.openxmlformats.org/officeDocument/2006/relationships" xmlns:p="http://schemas.openxmlformats.org/presentationml/2006/main">
  <p:tag name="ISLIDE.ADDREMOVEWATERMARK" val="TSZ3HzpXfZ"/>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第一PPT，www.1ppt.com">
  <a:themeElements>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fontScheme name="自定义 1">
      <a:majorFont>
        <a:latin typeface="Calibri"/>
        <a:ea typeface="微软雅黑"/>
        <a:cs typeface=""/>
      </a:majorFont>
      <a:minorFont>
        <a:latin typeface="Calibr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2083</TotalTime>
  <Words>2095</Words>
  <Application>Microsoft Office PowerPoint</Application>
  <PresentationFormat>自定义</PresentationFormat>
  <Paragraphs>290</Paragraphs>
  <Slides>45</Slides>
  <Notes>11</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第一PPT，www.1ppt.com</vt:lpstr>
      <vt:lpstr>PowerPoint 演示文稿</vt:lpstr>
      <vt:lpstr>PowerPoint 演示文稿</vt:lpstr>
      <vt:lpstr>PowerPoint 演示文稿</vt:lpstr>
      <vt:lpstr>分类需要什么？</vt:lpstr>
      <vt:lpstr>K近邻（KNN）分类</vt:lpstr>
      <vt:lpstr>K近邻（KNN）分类</vt:lpstr>
      <vt:lpstr>K近邻（KNN）分类</vt:lpstr>
      <vt:lpstr>K近邻（KNN）分类</vt:lpstr>
      <vt:lpstr>K近邻（KNN）分类</vt:lpstr>
      <vt:lpstr>K近邻（KNN）分类</vt:lpstr>
      <vt:lpstr>K近邻模型需要选择</vt:lpstr>
      <vt:lpstr>PowerPoint 演示文稿</vt:lpstr>
      <vt:lpstr>1、相似性度量——欧氏距离</vt:lpstr>
      <vt:lpstr>PowerPoint 演示文稿</vt:lpstr>
      <vt:lpstr>PowerPoint 演示文稿</vt:lpstr>
      <vt:lpstr>2、K值的选取</vt:lpstr>
      <vt:lpstr>PowerPoint 演示文稿</vt:lpstr>
      <vt:lpstr>PowerPoint 演示文稿</vt:lpstr>
      <vt:lpstr>KNN步骤</vt:lpstr>
      <vt:lpstr>kNN算法流程</vt:lpstr>
      <vt:lpstr>算法步骤</vt:lpstr>
      <vt:lpstr>算法实现</vt:lpstr>
      <vt:lpstr>PowerPoint 演示文稿</vt:lpstr>
      <vt:lpstr>数据的所有特征都要做可比较的量化</vt:lpstr>
      <vt:lpstr>离差标准化数据</vt:lpstr>
      <vt:lpstr>标准差标准化数据</vt:lpstr>
      <vt:lpstr>小数定标标准化数据</vt:lpstr>
      <vt:lpstr>使用sklearn转换器进行特征缩放</vt:lpstr>
      <vt:lpstr>特征缩放的不同方法</vt:lpstr>
      <vt:lpstr>特征缩放的语法</vt:lpstr>
      <vt:lpstr>PowerPoint 演示文稿</vt:lpstr>
      <vt:lpstr>创建机器学习应用路线图</vt:lpstr>
      <vt:lpstr>案例研究：鸢尾花数据集</vt:lpstr>
      <vt:lpstr>鸢尾花数据集</vt:lpstr>
      <vt:lpstr>K近邻模型的语法</vt:lpstr>
      <vt:lpstr>K折交叉验证的sklearn代码实现</vt:lpstr>
      <vt:lpstr>不同K值的分类决策边界</vt:lpstr>
      <vt:lpstr>PowerPoint 演示文稿</vt:lpstr>
      <vt:lpstr>K近邻模型的特点</vt:lpstr>
      <vt:lpstr>算法缺点</vt:lpstr>
      <vt:lpstr>算法改进与优化</vt:lpstr>
      <vt:lpstr>快速检索</vt:lpstr>
      <vt:lpstr>快速检索</vt:lpstr>
      <vt:lpstr>算法改进与优化</vt:lpstr>
      <vt:lpstr>第3章实验要求</vt:lpstr>
    </vt:vector>
  </TitlesOfParts>
  <Company>tyut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MOOC</dc:title>
  <dc:creator>CZ</dc:creator>
  <cp:lastModifiedBy>微软用户</cp:lastModifiedBy>
  <cp:revision>269</cp:revision>
  <dcterms:created xsi:type="dcterms:W3CDTF">2017-11-09T06:06:30Z</dcterms:created>
  <dcterms:modified xsi:type="dcterms:W3CDTF">2022-03-20T11:17:21Z</dcterms:modified>
</cp:coreProperties>
</file>