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02" r:id="rId3"/>
    <p:sldMasterId id="2147483714" r:id="rId4"/>
  </p:sldMasterIdLst>
  <p:notesMasterIdLst>
    <p:notesMasterId r:id="rId49"/>
  </p:notesMasterIdLst>
  <p:handoutMasterIdLst>
    <p:handoutMasterId r:id="rId50"/>
  </p:handoutMasterIdLst>
  <p:sldIdLst>
    <p:sldId id="256" r:id="rId5"/>
    <p:sldId id="411" r:id="rId6"/>
    <p:sldId id="386" r:id="rId7"/>
    <p:sldId id="412" r:id="rId8"/>
    <p:sldId id="354" r:id="rId9"/>
    <p:sldId id="353" r:id="rId10"/>
    <p:sldId id="399" r:id="rId11"/>
    <p:sldId id="388" r:id="rId12"/>
    <p:sldId id="389" r:id="rId13"/>
    <p:sldId id="395" r:id="rId14"/>
    <p:sldId id="403" r:id="rId15"/>
    <p:sldId id="414" r:id="rId16"/>
    <p:sldId id="397" r:id="rId17"/>
    <p:sldId id="406" r:id="rId18"/>
    <p:sldId id="373" r:id="rId19"/>
    <p:sldId id="404" r:id="rId20"/>
    <p:sldId id="413" r:id="rId21"/>
    <p:sldId id="390" r:id="rId22"/>
    <p:sldId id="310" r:id="rId23"/>
    <p:sldId id="427" r:id="rId24"/>
    <p:sldId id="428" r:id="rId25"/>
    <p:sldId id="429" r:id="rId26"/>
    <p:sldId id="430" r:id="rId27"/>
    <p:sldId id="431" r:id="rId28"/>
    <p:sldId id="432" r:id="rId29"/>
    <p:sldId id="426" r:id="rId30"/>
    <p:sldId id="433" r:id="rId31"/>
    <p:sldId id="312" r:id="rId32"/>
    <p:sldId id="418" r:id="rId33"/>
    <p:sldId id="419" r:id="rId34"/>
    <p:sldId id="420" r:id="rId35"/>
    <p:sldId id="421" r:id="rId36"/>
    <p:sldId id="434" r:id="rId37"/>
    <p:sldId id="422" r:id="rId38"/>
    <p:sldId id="423" r:id="rId39"/>
    <p:sldId id="424" r:id="rId40"/>
    <p:sldId id="425" r:id="rId41"/>
    <p:sldId id="435" r:id="rId42"/>
    <p:sldId id="436" r:id="rId43"/>
    <p:sldId id="437" r:id="rId44"/>
    <p:sldId id="438" r:id="rId45"/>
    <p:sldId id="439" r:id="rId46"/>
    <p:sldId id="440" r:id="rId47"/>
    <p:sldId id="441" r:id="rId48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A5A5A5"/>
    <a:srgbClr val="5F5F5F"/>
    <a:srgbClr val="606060"/>
    <a:srgbClr val="FEA205"/>
    <a:srgbClr val="E9EBEC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4" autoAdjust="0"/>
    <p:restoredTop sz="91852" autoAdjust="0"/>
  </p:normalViewPr>
  <p:slideViewPr>
    <p:cSldViewPr snapToGrid="0" showGuides="1">
      <p:cViewPr varScale="1">
        <p:scale>
          <a:sx n="82" d="100"/>
          <a:sy n="82" d="100"/>
        </p:scale>
        <p:origin x="-570" y="-66"/>
      </p:cViewPr>
      <p:guideLst>
        <p:guide orient="horz" pos="2160"/>
        <p:guide orient="horz" pos="3793"/>
        <p:guide orient="horz" pos="799"/>
        <p:guide pos="3840"/>
        <p:guide pos="643"/>
        <p:guide pos="70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pPr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pPr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8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7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E6784-1089-4B5A-B8EF-491EE93DED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231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E6784-1089-4B5A-B8EF-491EE93DED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618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E6784-1089-4B5A-B8EF-491EE93DED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485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E6784-1089-4B5A-B8EF-491EE93DED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236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E6784-1089-4B5A-B8EF-491EE93DED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740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在许多分类器中，通过微调一定的参数能修改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𝐹𝑃</m:t>
                        </m:r>
                      </m:sub>
                    </m:sSub>
                  </m:oMath>
                </a14:m>
                <a:r>
                  <a:rPr lang="zh-CN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𝐹𝑁</m:t>
                        </m:r>
                      </m:sub>
                    </m:sSub>
                  </m:oMath>
                </a14:m>
                <a:r>
                  <a:rPr lang="zh-CN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值</a:t>
                </a:r>
                <a:r>
                  <a:rPr lang="zh-CN" altLang="en-US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。通常</a:t>
                </a:r>
                <a:r>
                  <a:rPr lang="zh-CN" altLang="zh-CN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查全率的提高是以精度的降低为代价，反之亦然。在某些问题域中，当用户需要决定这两个量哪个更重要时，这个曲线就派上用场了。</a:t>
                </a:r>
                <a:endParaRPr lang="en-US" altLang="zh-CN" dirty="0" smtClean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在许多分类器中，通过微调一定的参数能修改</a:t>
                </a:r>
                <a:r>
                  <a:rPr lang="en-US" altLang="zh-CN" i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𝑁</a:t>
                </a:r>
                <a:r>
                  <a:rPr lang="zh-CN" altLang="zh-CN" i="0">
                    <a:effectLst/>
                    <a:latin typeface="Cambria Math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𝐹𝑃</a:t>
                </a:r>
                <a:r>
                  <a:rPr lang="zh-CN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𝑁</a:t>
                </a:r>
                <a:r>
                  <a:rPr lang="zh-CN" altLang="zh-CN" i="0">
                    <a:effectLst/>
                    <a:latin typeface="Cambria Math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𝐹𝑁</a:t>
                </a:r>
                <a:r>
                  <a:rPr lang="zh-CN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值</a:t>
                </a:r>
                <a:r>
                  <a:rPr lang="zh-CN" altLang="en-US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。通常</a:t>
                </a:r>
                <a:r>
                  <a:rPr lang="zh-CN" altLang="zh-CN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查全率的提高是以精度的降低为代价，反之亦然。在某些问题域中，当用户需要决定这两个量哪个更重要时，这个曲线就派上用场了。</a:t>
                </a:r>
                <a:endParaRPr lang="en-US" altLang="zh-CN" dirty="0" smtClean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E6784-1089-4B5A-B8EF-491EE93DED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516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E6784-1089-4B5A-B8EF-491EE93DED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294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E6784-1089-4B5A-B8EF-491EE93DED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474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7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8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7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3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1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40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9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5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2022/3/13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6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2022/3/13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矩形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25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09600" y="2133603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2022/3/13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77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2022/3/13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marR="0" lvl="0" indent="-283464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17600" y="1143008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6068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2022/3/13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5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274644"/>
            <a:ext cx="2438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274645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2022/3/13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00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863" y="0"/>
            <a:ext cx="10272890" cy="980728"/>
          </a:xfr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863" y="1878044"/>
            <a:ext cx="10272890" cy="2487061"/>
          </a:xfr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5"/>
            <a:ext cx="1143297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8" y="6108175"/>
            <a:ext cx="7086022" cy="365125"/>
          </a:xfrm>
        </p:spPr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5"/>
            <a:ext cx="570444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398862" y="980729"/>
            <a:ext cx="10272890" cy="897315"/>
          </a:xfr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461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863" y="0"/>
            <a:ext cx="10272890" cy="980728"/>
          </a:xfr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863" y="1878044"/>
            <a:ext cx="10272890" cy="2487061"/>
          </a:xfr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5"/>
            <a:ext cx="1143297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8" y="6108175"/>
            <a:ext cx="7086022" cy="365125"/>
          </a:xfrm>
        </p:spPr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5"/>
            <a:ext cx="570444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398862" y="980729"/>
            <a:ext cx="10272890" cy="897315"/>
          </a:xfr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461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863" y="0"/>
            <a:ext cx="10272890" cy="980728"/>
          </a:xfr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863" y="1878044"/>
            <a:ext cx="10272890" cy="2487061"/>
          </a:xfr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5"/>
            <a:ext cx="1143297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8" y="6108175"/>
            <a:ext cx="7086022" cy="365125"/>
          </a:xfrm>
        </p:spPr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5"/>
            <a:ext cx="570444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398862" y="980729"/>
            <a:ext cx="10272890" cy="897315"/>
          </a:xfr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461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863" y="0"/>
            <a:ext cx="10272890" cy="980728"/>
          </a:xfr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863" y="1878044"/>
            <a:ext cx="10272890" cy="2487061"/>
          </a:xfr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5"/>
            <a:ext cx="1143297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8" y="6108175"/>
            <a:ext cx="7086022" cy="365125"/>
          </a:xfrm>
        </p:spPr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5"/>
            <a:ext cx="570444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398862" y="980729"/>
            <a:ext cx="10272890" cy="897315"/>
          </a:xfr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461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11" y="299800"/>
            <a:ext cx="8015583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50" y="341440"/>
            <a:ext cx="238543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1" y="736170"/>
            <a:ext cx="278299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11" y="360720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914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8015583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3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078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31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40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47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85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87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927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8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13545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8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847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36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9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780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25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347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662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255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433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fld id="{B0F34D6F-F29A-4B09-B655-E0971D462D4D}" type="datetimeFigureOut">
              <a:rPr lang="zh-CN" altLang="en-US"/>
              <a:pPr>
                <a:defRPr/>
              </a:pPr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6183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6183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fld id="{E4318774-2AFB-4BC6-A124-21C0A8359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869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143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93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29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2022/3/13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7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2022/3/13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2022/3/13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69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2022/3/13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9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2022/3/13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6" cstate="print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8F7041C-A8F4-460D-9D55-48234C5B5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11824" y="6556138"/>
            <a:ext cx="3168352" cy="3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河南大学软件学院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  <p:sldLayoutId id="2147483688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1087900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5091" y="21106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同心圆 10"/>
          <p:cNvSpPr/>
          <p:nvPr/>
        </p:nvSpPr>
        <p:spPr>
          <a:xfrm rot="2315675">
            <a:off x="243843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50501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2022/3/13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1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5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6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2" y="5223417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96" name="PA_组合 95"/>
          <p:cNvGrpSpPr/>
          <p:nvPr>
            <p:custDataLst>
              <p:tags r:id="rId3"/>
            </p:custDataLst>
          </p:nvPr>
        </p:nvGrpSpPr>
        <p:grpSpPr>
          <a:xfrm>
            <a:off x="9272737" y="6173657"/>
            <a:ext cx="868979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4"/>
            </p:custDataLst>
          </p:nvPr>
        </p:nvGrpSpPr>
        <p:grpSpPr>
          <a:xfrm>
            <a:off x="8447464" y="5580239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5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6"/>
            </p:custDataLst>
          </p:nvPr>
        </p:nvGrpSpPr>
        <p:grpSpPr>
          <a:xfrm>
            <a:off x="7245347" y="5466330"/>
            <a:ext cx="1358543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7"/>
            </p:custDataLst>
          </p:nvPr>
        </p:nvGrpSpPr>
        <p:grpSpPr>
          <a:xfrm>
            <a:off x="10200066" y="5538058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8"/>
            </p:custDataLst>
          </p:nvPr>
        </p:nvSpPr>
        <p:spPr>
          <a:xfrm>
            <a:off x="3729111" y="3057600"/>
            <a:ext cx="6417141" cy="92333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zh-CN" altLang="en-US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线性</a:t>
            </a:r>
            <a:r>
              <a:rPr lang="zh-CN" altLang="en-US" dirty="0" smtClean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回归</a:t>
            </a:r>
            <a:r>
              <a:rPr lang="zh-CN" altLang="en-US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算</a:t>
            </a:r>
            <a:r>
              <a:rPr lang="zh-CN" altLang="en-US" dirty="0" smtClean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法（二）</a:t>
            </a:r>
            <a:endParaRPr lang="zh-CN" altLang="en-US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1" name="PA_文本框 140"/>
          <p:cNvSpPr txBox="1"/>
          <p:nvPr>
            <p:custDataLst>
              <p:tags r:id="rId9"/>
            </p:custDataLst>
          </p:nvPr>
        </p:nvSpPr>
        <p:spPr>
          <a:xfrm>
            <a:off x="986327" y="944004"/>
            <a:ext cx="2573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第</a:t>
            </a:r>
            <a:r>
              <a:rPr lang="en-US" altLang="zh-CN" sz="7200" dirty="0" smtClean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2</a:t>
            </a:r>
            <a:r>
              <a:rPr lang="zh-CN" altLang="en-US" sz="7200" dirty="0" smtClean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章</a:t>
            </a:r>
            <a:endParaRPr lang="zh-CN" altLang="en-US" sz="7200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8373" y="769435"/>
            <a:ext cx="8580251" cy="54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9071" y="979650"/>
            <a:ext cx="8893861" cy="48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v2-aa03253883db6239bbdaa9db3ee6fcf5_h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8014" y="1476145"/>
            <a:ext cx="6972303" cy="3486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1979" y="1112066"/>
            <a:ext cx="8432660" cy="52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1792" y="1009590"/>
            <a:ext cx="8888419" cy="48388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56512" y="4285675"/>
            <a:ext cx="2281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这个只针对与一元线性回归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拓展看看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3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11" y="300548"/>
            <a:ext cx="8015583" cy="534035"/>
          </a:xfrm>
        </p:spPr>
        <p:txBody>
          <a:bodyPr/>
          <a:lstStyle/>
          <a:p>
            <a:pPr eaLnBrk="1" fontAlgn="auto" hangingPunct="1">
              <a:defRPr/>
            </a:pPr>
            <a:r>
              <a:rPr noProof="1"/>
              <a:t>算法实例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304800" y="99486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#1 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获得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x,y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数据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#  ##########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latin typeface="Consolas" panose="020B0609020204030204" pitchFamily="49" charset="0"/>
              </a:rPr>
              <a:t>iter</a:t>
            </a:r>
            <a:r>
              <a:rPr lang="en-US" altLang="zh-CN" dirty="0">
                <a:latin typeface="Consolas" panose="020B0609020204030204" pitchFamily="49" charset="0"/>
              </a:rPr>
              <a:t> = 50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X = </a:t>
            </a:r>
            <a:r>
              <a:rPr lang="en-US" altLang="zh-CN" dirty="0" err="1">
                <a:latin typeface="Consolas" panose="020B0609020204030204" pitchFamily="49" charset="0"/>
              </a:rPr>
              <a:t>np.random.rand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iter</a:t>
            </a:r>
            <a:r>
              <a:rPr lang="en-US" altLang="zh-CN" dirty="0">
                <a:latin typeface="Consolas" panose="020B0609020204030204" pitchFamily="49" charset="0"/>
              </a:rPr>
              <a:t>)*20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noise = </a:t>
            </a:r>
            <a:r>
              <a:rPr lang="en-US" altLang="zh-CN" dirty="0" err="1">
                <a:latin typeface="Consolas" panose="020B0609020204030204" pitchFamily="49" charset="0"/>
              </a:rPr>
              <a:t>np.random.randn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iter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y = 0.5 * X + noise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latin typeface="Consolas" panose="020B0609020204030204" pitchFamily="49" charset="0"/>
              </a:rPr>
              <a:t>plt.scatter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X,y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latin typeface="Consolas" panose="020B0609020204030204" pitchFamily="49" charset="0"/>
              </a:rPr>
              <a:t>plt.show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2 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初始化参数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##########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latin typeface="Consolas" panose="020B0609020204030204" pitchFamily="49" charset="0"/>
              </a:rPr>
              <a:t>w = </a:t>
            </a:r>
            <a:r>
              <a:rPr lang="en-US" altLang="zh-CN" dirty="0" err="1">
                <a:latin typeface="Consolas" panose="020B0609020204030204" pitchFamily="49" charset="0"/>
              </a:rPr>
              <a:t>np.random.randn</a:t>
            </a:r>
            <a:r>
              <a:rPr lang="en-US" altLang="zh-CN" dirty="0">
                <a:latin typeface="Consolas" panose="020B0609020204030204" pitchFamily="49" charset="0"/>
              </a:rPr>
              <a:t>(1)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b = </a:t>
            </a:r>
            <a:r>
              <a:rPr lang="en-US" altLang="zh-CN" dirty="0" err="1">
                <a:latin typeface="Consolas" panose="020B0609020204030204" pitchFamily="49" charset="0"/>
              </a:rPr>
              <a:t>np.zeros</a:t>
            </a:r>
            <a:r>
              <a:rPr lang="en-US" altLang="zh-CN" dirty="0">
                <a:latin typeface="Consolas" panose="020B0609020204030204" pitchFamily="49" charset="0"/>
              </a:rPr>
              <a:t>(1)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44292" y="114498"/>
            <a:ext cx="748145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# 3 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根据样本更新参数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latin typeface="Consolas" panose="020B0609020204030204" pitchFamily="49" charset="0"/>
              </a:rPr>
              <a:t>lr</a:t>
            </a:r>
            <a:r>
              <a:rPr lang="en-US" altLang="zh-CN" dirty="0">
                <a:latin typeface="Consolas" panose="020B0609020204030204" pitchFamily="49" charset="0"/>
              </a:rPr>
              <a:t> = 0.001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for iteration in range(40):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初始化拟合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latin typeface="Consolas" panose="020B0609020204030204" pitchFamily="49" charset="0"/>
              </a:rPr>
              <a:t>y_pred</a:t>
            </a:r>
            <a:r>
              <a:rPr lang="en-US" altLang="zh-CN" dirty="0">
                <a:latin typeface="Consolas" panose="020B0609020204030204" pitchFamily="49" charset="0"/>
              </a:rPr>
              <a:t> = w*X + b   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        #</a:t>
            </a:r>
            <a:r>
              <a:rPr lang="zh-CN" altLang="en-US" dirty="0">
                <a:latin typeface="Consolas" panose="020B0609020204030204" pitchFamily="49" charset="0"/>
              </a:rPr>
              <a:t>梯度更新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latin typeface="Consolas" panose="020B0609020204030204" pitchFamily="49" charset="0"/>
              </a:rPr>
              <a:t>w_gradient</a:t>
            </a:r>
            <a:r>
              <a:rPr lang="en-US" altLang="zh-CN" dirty="0">
                <a:latin typeface="Consolas" panose="020B0609020204030204" pitchFamily="49" charset="0"/>
              </a:rPr>
              <a:t> = 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latin typeface="Consolas" panose="020B0609020204030204" pitchFamily="49" charset="0"/>
              </a:rPr>
              <a:t>b_gradient</a:t>
            </a:r>
            <a:r>
              <a:rPr lang="en-US" altLang="zh-CN" dirty="0">
                <a:latin typeface="Consolas" panose="020B0609020204030204" pitchFamily="49" charset="0"/>
              </a:rPr>
              <a:t> = 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    N = </a:t>
            </a:r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en-US" altLang="zh-CN" dirty="0">
                <a:latin typeface="Consolas" panose="020B0609020204030204" pitchFamily="49" charset="0"/>
              </a:rPr>
              <a:t>(X)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    for 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 in range(N):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latin typeface="Consolas" panose="020B0609020204030204" pitchFamily="49" charset="0"/>
              </a:rPr>
              <a:t>w_gradient</a:t>
            </a:r>
            <a:r>
              <a:rPr lang="en-US" altLang="zh-CN" dirty="0">
                <a:latin typeface="Consolas" panose="020B0609020204030204" pitchFamily="49" charset="0"/>
              </a:rPr>
              <a:t> +=  (w * X[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 + b - y[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]) * X[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latin typeface="Consolas" panose="020B0609020204030204" pitchFamily="49" charset="0"/>
              </a:rPr>
              <a:t>b_gradient</a:t>
            </a:r>
            <a:r>
              <a:rPr lang="en-US" altLang="zh-CN" dirty="0">
                <a:latin typeface="Consolas" panose="020B0609020204030204" pitchFamily="49" charset="0"/>
              </a:rPr>
              <a:t> += (w * X[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 + b - y[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    w -= </a:t>
            </a:r>
            <a:r>
              <a:rPr lang="en-US" altLang="zh-CN" dirty="0" err="1">
                <a:latin typeface="Consolas" panose="020B0609020204030204" pitchFamily="49" charset="0"/>
              </a:rPr>
              <a:t>lr</a:t>
            </a:r>
            <a:r>
              <a:rPr lang="en-US" altLang="zh-CN" dirty="0">
                <a:latin typeface="Consolas" panose="020B0609020204030204" pitchFamily="49" charset="0"/>
              </a:rPr>
              <a:t> * </a:t>
            </a:r>
            <a:r>
              <a:rPr lang="en-US" altLang="zh-CN" dirty="0" err="1">
                <a:latin typeface="Consolas" panose="020B0609020204030204" pitchFamily="49" charset="0"/>
              </a:rPr>
              <a:t>w_gradient</a:t>
            </a:r>
            <a:r>
              <a:rPr lang="en-US" altLang="zh-CN" dirty="0">
                <a:latin typeface="Consolas" panose="020B0609020204030204" pitchFamily="49" charset="0"/>
              </a:rPr>
              <a:t> / 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    b -= </a:t>
            </a:r>
            <a:r>
              <a:rPr lang="en-US" altLang="zh-CN" dirty="0" err="1">
                <a:latin typeface="Consolas" panose="020B0609020204030204" pitchFamily="49" charset="0"/>
              </a:rPr>
              <a:t>lr</a:t>
            </a:r>
            <a:r>
              <a:rPr lang="en-US" altLang="zh-CN" dirty="0">
                <a:latin typeface="Consolas" panose="020B0609020204030204" pitchFamily="49" charset="0"/>
              </a:rPr>
              <a:t> * </a:t>
            </a:r>
            <a:r>
              <a:rPr lang="en-US" altLang="zh-CN" dirty="0" err="1">
                <a:latin typeface="Consolas" panose="020B0609020204030204" pitchFamily="49" charset="0"/>
              </a:rPr>
              <a:t>b_gradient</a:t>
            </a:r>
            <a:r>
              <a:rPr lang="en-US" altLang="zh-CN" dirty="0">
                <a:latin typeface="Consolas" panose="020B0609020204030204" pitchFamily="49" charset="0"/>
              </a:rPr>
              <a:t> / 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更新后拟合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latin typeface="Consolas" panose="020B0609020204030204" pitchFamily="49" charset="0"/>
              </a:rPr>
              <a:t>y_pred</a:t>
            </a:r>
            <a:r>
              <a:rPr lang="en-US" altLang="zh-CN" dirty="0">
                <a:latin typeface="Consolas" panose="020B0609020204030204" pitchFamily="49" charset="0"/>
              </a:rPr>
              <a:t> = w * X + b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显示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        </a:t>
            </a:r>
            <a:r>
              <a:rPr lang="en-US" altLang="zh-CN" dirty="0" err="1" smtClean="0">
                <a:latin typeface="Consolas" panose="020B0609020204030204" pitchFamily="49" charset="0"/>
              </a:rPr>
              <a:t>plt.scatter</a:t>
            </a:r>
            <a:r>
              <a:rPr lang="en-US" altLang="zh-CN" dirty="0" smtClean="0">
                <a:latin typeface="Consolas" panose="020B0609020204030204" pitchFamily="49" charset="0"/>
              </a:rPr>
              <a:t>(X</a:t>
            </a:r>
            <a:r>
              <a:rPr lang="en-US" altLang="zh-CN" dirty="0">
                <a:latin typeface="Consolas" panose="020B0609020204030204" pitchFamily="49" charset="0"/>
              </a:rPr>
              <a:t>, y, c="blue")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latin typeface="Consolas" panose="020B0609020204030204" pitchFamily="49" charset="0"/>
              </a:rPr>
              <a:t>plt.plot</a:t>
            </a:r>
            <a:r>
              <a:rPr lang="en-US" altLang="zh-CN" dirty="0">
                <a:latin typeface="Consolas" panose="020B0609020204030204" pitchFamily="49" charset="0"/>
              </a:rPr>
              <a:t>(X, </a:t>
            </a:r>
            <a:r>
              <a:rPr lang="en-US" altLang="zh-CN" dirty="0" err="1">
                <a:latin typeface="Consolas" panose="020B0609020204030204" pitchFamily="49" charset="0"/>
              </a:rPr>
              <a:t>y_pred</a:t>
            </a:r>
            <a:r>
              <a:rPr lang="en-US" altLang="zh-CN" dirty="0">
                <a:latin typeface="Consolas" panose="020B0609020204030204" pitchFamily="49" charset="0"/>
              </a:rPr>
              <a:t>, c="red</a:t>
            </a:r>
            <a:r>
              <a:rPr lang="en-US" altLang="zh-CN" dirty="0" smtClean="0">
                <a:latin typeface="Consolas" panose="020B0609020204030204" pitchFamily="49" charset="0"/>
              </a:rPr>
              <a:t>")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latin typeface="Consolas" panose="020B0609020204030204" pitchFamily="49" charset="0"/>
              </a:rPr>
              <a:t>plt.pause</a:t>
            </a:r>
            <a:r>
              <a:rPr lang="en-US" altLang="zh-CN" dirty="0">
                <a:latin typeface="Consolas" panose="020B0609020204030204" pitchFamily="49" charset="0"/>
              </a:rPr>
              <a:t>(0.2) 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      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7" y="4221022"/>
            <a:ext cx="3369431" cy="250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7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627" y="501807"/>
            <a:ext cx="631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梯度下降法求极值的主要问题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2099" y="1471961"/>
            <a:ext cx="10337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、梯度下降中的超参数设置</a:t>
            </a:r>
          </a:p>
          <a:p>
            <a:r>
              <a:rPr lang="zh-CN" altLang="en-US" dirty="0" smtClean="0"/>
              <a:t>上面的梯度下降中提到了一个参数  </a:t>
            </a:r>
            <a:r>
              <a:rPr lang="en-US" altLang="zh-CN" dirty="0" smtClean="0">
                <a:latin typeface="Times New Roman"/>
                <a:cs typeface="Times New Roman"/>
              </a:rPr>
              <a:t>ɑ</a:t>
            </a:r>
            <a:r>
              <a:rPr lang="zh-CN" altLang="en-US" dirty="0" smtClean="0"/>
              <a:t>，它又称为步长。这种算法是需要人为设置的，而非用来学习的参数，所以叫做超参数。步长是梯度下降算法中最重要的超参数，设置时需要精心考虑。</a:t>
            </a:r>
          </a:p>
          <a:p>
            <a:endParaRPr lang="zh-CN" altLang="en-US" dirty="0"/>
          </a:p>
        </p:txBody>
      </p:sp>
      <p:pic>
        <p:nvPicPr>
          <p:cNvPr id="75778" name="Picture 2" descr="previ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9411" y="2732629"/>
            <a:ext cx="8305800" cy="3209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75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11" y="299800"/>
            <a:ext cx="8015583" cy="535531"/>
          </a:xfrm>
        </p:spPr>
        <p:txBody>
          <a:bodyPr/>
          <a:lstStyle/>
          <a:p>
            <a:r>
              <a:rPr lang="zh-CN" altLang="en-US" dirty="0" smtClean="0"/>
              <a:t>梯度下降法求极值的主要问题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3182" y="1059365"/>
            <a:ext cx="972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、梯度下降的问题</a:t>
            </a:r>
          </a:p>
          <a:p>
            <a:r>
              <a:rPr lang="zh-CN" altLang="en-US" dirty="0" smtClean="0"/>
              <a:t>如果目标函数有多个极小值点（很多个低谷），那么如果开始位置不理想，很可能导致最终卡在一个局部极小值。比如下图的例子。</a:t>
            </a:r>
          </a:p>
          <a:p>
            <a:r>
              <a:rPr lang="zh-CN" altLang="en-US" dirty="0" smtClean="0"/>
              <a:t>这是梯度下降算法的一大挑战。</a:t>
            </a:r>
          </a:p>
          <a:p>
            <a:endParaRPr lang="zh-CN" altLang="en-US" dirty="0"/>
          </a:p>
        </p:txBody>
      </p:sp>
      <p:pic>
        <p:nvPicPr>
          <p:cNvPr id="100354" name="Picture 2" descr="previ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3584" y="2393373"/>
            <a:ext cx="8086725" cy="4191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9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 smtClean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02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91"/>
            <a:ext cx="1194019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8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7" y="2472759"/>
            <a:ext cx="3570208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zh-CN" altLang="en-US" sz="6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逻辑回归</a:t>
            </a:r>
            <a:endParaRPr lang="zh-CN" altLang="en-US" sz="6600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6994" y="177134"/>
            <a:ext cx="8015583" cy="53553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回顾：最小二乘法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27865"/>
              </p:ext>
            </p:extLst>
          </p:nvPr>
        </p:nvGraphicFramePr>
        <p:xfrm>
          <a:off x="8302609" y="2637893"/>
          <a:ext cx="2660767" cy="169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Equation" r:id="rId3" imgW="1447560" imgH="838080" progId="Equation.DSMT4">
                  <p:embed/>
                </p:oleObj>
              </mc:Choice>
              <mc:Fallback>
                <p:oleObj name="Equation" r:id="rId3" imgW="1447560" imgH="838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09" y="2637893"/>
                        <a:ext cx="2660767" cy="16933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07655"/>
              </p:ext>
            </p:extLst>
          </p:nvPr>
        </p:nvGraphicFramePr>
        <p:xfrm>
          <a:off x="14370708" y="6260442"/>
          <a:ext cx="3160637" cy="1195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3" name="Equation" r:id="rId5" imgW="1269720" imgH="431640" progId="Equation.DSMT4">
                  <p:embed/>
                </p:oleObj>
              </mc:Choice>
              <mc:Fallback>
                <p:oleObj name="Equation" r:id="rId5" imgW="12697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0708" y="6260442"/>
                        <a:ext cx="3160637" cy="11951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1"/>
          <p:cNvSpPr txBox="1">
            <a:spLocks/>
          </p:cNvSpPr>
          <p:nvPr/>
        </p:nvSpPr>
        <p:spPr>
          <a:xfrm>
            <a:off x="8255473" y="1305355"/>
            <a:ext cx="2811595" cy="67650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令目标函数对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的偏导为零可解得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535263"/>
              </p:ext>
            </p:extLst>
          </p:nvPr>
        </p:nvGraphicFramePr>
        <p:xfrm>
          <a:off x="9699675" y="1291542"/>
          <a:ext cx="3222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4" name="Equation" r:id="rId7" imgW="164880" imgH="177480" progId="Equation.DSMT4">
                  <p:embed/>
                </p:oleObj>
              </mc:Choice>
              <mc:Fallback>
                <p:oleObj name="Equation" r:id="rId7" imgW="1648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75" y="1291542"/>
                        <a:ext cx="32226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468092"/>
              </p:ext>
            </p:extLst>
          </p:nvPr>
        </p:nvGraphicFramePr>
        <p:xfrm>
          <a:off x="10168709" y="1284274"/>
          <a:ext cx="323851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5" name="Equation" r:id="rId9" imgW="177480" imgH="177480" progId="Equation.DSMT4">
                  <p:embed/>
                </p:oleObj>
              </mc:Choice>
              <mc:Fallback>
                <p:oleObj name="Equation" r:id="rId9" imgW="17748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8709" y="1284274"/>
                        <a:ext cx="323851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6165" y="1096556"/>
            <a:ext cx="6962235" cy="23410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165" y="3377768"/>
            <a:ext cx="6962235" cy="2956220"/>
          </a:xfrm>
          <a:prstGeom prst="rect">
            <a:avLst/>
          </a:prstGeom>
        </p:spPr>
      </p:pic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232701"/>
              </p:ext>
            </p:extLst>
          </p:nvPr>
        </p:nvGraphicFramePr>
        <p:xfrm>
          <a:off x="8283755" y="4325135"/>
          <a:ext cx="2660767" cy="105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6" name="Equation" r:id="rId13" imgW="1269720" imgH="431640" progId="Equation.DSMT4">
                  <p:embed/>
                </p:oleObj>
              </mc:Choice>
              <mc:Fallback>
                <p:oleObj name="Equation" r:id="rId13" imgW="1269720" imgH="431640" progId="Equation.DSMT4">
                  <p:embed/>
                  <p:pic>
                    <p:nvPicPr>
                      <p:cNvPr id="563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755" y="4325135"/>
                        <a:ext cx="2660767" cy="10538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28441" y="1263046"/>
            <a:ext cx="6866467" cy="628015"/>
          </a:xfrm>
          <a:custGeom>
            <a:avLst/>
            <a:gdLst/>
            <a:ahLst/>
            <a:cxnLst/>
            <a:rect l="l" t="t" r="r" b="b"/>
            <a:pathLst>
              <a:path w="5149850" h="628014">
                <a:moveTo>
                  <a:pt x="0" y="627887"/>
                </a:moveTo>
                <a:lnTo>
                  <a:pt x="5149596" y="627887"/>
                </a:lnTo>
                <a:lnTo>
                  <a:pt x="5149596" y="0"/>
                </a:lnTo>
                <a:lnTo>
                  <a:pt x="0" y="0"/>
                </a:lnTo>
                <a:lnTo>
                  <a:pt x="0" y="627887"/>
                </a:lnTo>
                <a:close/>
              </a:path>
            </a:pathLst>
          </a:custGeom>
          <a:solidFill>
            <a:srgbClr val="E6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6661" y="1388454"/>
            <a:ext cx="658707" cy="377190"/>
          </a:xfrm>
          <a:custGeom>
            <a:avLst/>
            <a:gdLst/>
            <a:ahLst/>
            <a:cxnLst/>
            <a:rect l="l" t="t" r="r" b="b"/>
            <a:pathLst>
              <a:path w="494029" h="377189">
                <a:moveTo>
                  <a:pt x="373379" y="0"/>
                </a:moveTo>
                <a:lnTo>
                  <a:pt x="368045" y="15354"/>
                </a:lnTo>
                <a:lnTo>
                  <a:pt x="389858" y="24829"/>
                </a:lnTo>
                <a:lnTo>
                  <a:pt x="408622" y="37939"/>
                </a:lnTo>
                <a:lnTo>
                  <a:pt x="437006" y="75069"/>
                </a:lnTo>
                <a:lnTo>
                  <a:pt x="453643" y="125161"/>
                </a:lnTo>
                <a:lnTo>
                  <a:pt x="459231" y="186626"/>
                </a:lnTo>
                <a:lnTo>
                  <a:pt x="457829" y="219866"/>
                </a:lnTo>
                <a:lnTo>
                  <a:pt x="446641" y="277187"/>
                </a:lnTo>
                <a:lnTo>
                  <a:pt x="424185" y="321954"/>
                </a:lnTo>
                <a:lnTo>
                  <a:pt x="390034" y="352157"/>
                </a:lnTo>
                <a:lnTo>
                  <a:pt x="368553" y="361670"/>
                </a:lnTo>
                <a:lnTo>
                  <a:pt x="373379" y="376961"/>
                </a:lnTo>
                <a:lnTo>
                  <a:pt x="424814" y="352850"/>
                </a:lnTo>
                <a:lnTo>
                  <a:pt x="462533" y="311099"/>
                </a:lnTo>
                <a:lnTo>
                  <a:pt x="485790" y="255196"/>
                </a:lnTo>
                <a:lnTo>
                  <a:pt x="493521" y="188607"/>
                </a:lnTo>
                <a:lnTo>
                  <a:pt x="491591" y="154055"/>
                </a:lnTo>
                <a:lnTo>
                  <a:pt x="476109" y="92815"/>
                </a:lnTo>
                <a:lnTo>
                  <a:pt x="445246" y="42960"/>
                </a:lnTo>
                <a:lnTo>
                  <a:pt x="400669" y="9902"/>
                </a:lnTo>
                <a:lnTo>
                  <a:pt x="373379" y="0"/>
                </a:lnTo>
                <a:close/>
              </a:path>
              <a:path w="494029" h="377189">
                <a:moveTo>
                  <a:pt x="120141" y="0"/>
                </a:moveTo>
                <a:lnTo>
                  <a:pt x="68913" y="24220"/>
                </a:lnTo>
                <a:lnTo>
                  <a:pt x="31114" y="66128"/>
                </a:lnTo>
                <a:lnTo>
                  <a:pt x="7747" y="122124"/>
                </a:lnTo>
                <a:lnTo>
                  <a:pt x="0" y="188607"/>
                </a:lnTo>
                <a:lnTo>
                  <a:pt x="1930" y="223238"/>
                </a:lnTo>
                <a:lnTo>
                  <a:pt x="17412" y="284483"/>
                </a:lnTo>
                <a:lnTo>
                  <a:pt x="48204" y="334181"/>
                </a:lnTo>
                <a:lnTo>
                  <a:pt x="92781" y="367109"/>
                </a:lnTo>
                <a:lnTo>
                  <a:pt x="120141" y="376961"/>
                </a:lnTo>
                <a:lnTo>
                  <a:pt x="124967" y="361670"/>
                </a:lnTo>
                <a:lnTo>
                  <a:pt x="103487" y="352157"/>
                </a:lnTo>
                <a:lnTo>
                  <a:pt x="84947" y="338918"/>
                </a:lnTo>
                <a:lnTo>
                  <a:pt x="56641" y="301269"/>
                </a:lnTo>
                <a:lnTo>
                  <a:pt x="39893" y="250053"/>
                </a:lnTo>
                <a:lnTo>
                  <a:pt x="34289" y="186626"/>
                </a:lnTo>
                <a:lnTo>
                  <a:pt x="35692" y="154472"/>
                </a:lnTo>
                <a:lnTo>
                  <a:pt x="46880" y="98694"/>
                </a:lnTo>
                <a:lnTo>
                  <a:pt x="69381" y="54686"/>
                </a:lnTo>
                <a:lnTo>
                  <a:pt x="103862" y="24829"/>
                </a:lnTo>
                <a:lnTo>
                  <a:pt x="125602" y="15354"/>
                </a:lnTo>
                <a:lnTo>
                  <a:pt x="1201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8441" y="1263046"/>
            <a:ext cx="6866467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5970">
              <a:spcBef>
                <a:spcPts val="100"/>
              </a:spcBef>
              <a:tabLst>
                <a:tab pos="1369695" algn="l"/>
                <a:tab pos="1877695" algn="l"/>
              </a:tabLst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𝑦</a:t>
            </a:r>
            <a:r>
              <a:rPr sz="3525" baseline="-15366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r>
              <a:rPr sz="3525" baseline="-15366" dirty="0" smtClean="0">
                <a:solidFill>
                  <a:srgbClr val="344B5E"/>
                </a:solidFill>
                <a:latin typeface="Verdana"/>
                <a:cs typeface="Verdana"/>
              </a:rPr>
              <a:t>	</a:t>
            </a:r>
            <a:r>
              <a:rPr sz="3200" dirty="0" smtClean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	= 𝛽</a:t>
            </a:r>
            <a:r>
              <a:rPr sz="3525" baseline="-15366" dirty="0">
                <a:solidFill>
                  <a:srgbClr val="344B5E"/>
                </a:solidFill>
                <a:latin typeface="Verdana"/>
                <a:cs typeface="Verdana"/>
              </a:rPr>
              <a:t>0 </a:t>
            </a:r>
            <a:r>
              <a:rPr sz="3200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r>
              <a:rPr sz="3525" baseline="-15366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3200" dirty="0" smtClean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9983" y="3760851"/>
            <a:ext cx="6865620" cy="114300"/>
          </a:xfrm>
          <a:custGeom>
            <a:avLst/>
            <a:gdLst/>
            <a:ahLst/>
            <a:cxnLst/>
            <a:rect l="l" t="t" r="r" b="b"/>
            <a:pathLst>
              <a:path w="5149215" h="114300">
                <a:moveTo>
                  <a:pt x="5111542" y="38100"/>
                </a:moveTo>
                <a:lnTo>
                  <a:pt x="5053838" y="38100"/>
                </a:lnTo>
                <a:lnTo>
                  <a:pt x="5053965" y="76200"/>
                </a:lnTo>
                <a:lnTo>
                  <a:pt x="5034915" y="76266"/>
                </a:lnTo>
                <a:lnTo>
                  <a:pt x="5035042" y="114300"/>
                </a:lnTo>
                <a:lnTo>
                  <a:pt x="5149215" y="56768"/>
                </a:lnTo>
                <a:lnTo>
                  <a:pt x="5111542" y="38100"/>
                </a:lnTo>
                <a:close/>
              </a:path>
              <a:path w="5149215" h="114300">
                <a:moveTo>
                  <a:pt x="5034788" y="38166"/>
                </a:moveTo>
                <a:lnTo>
                  <a:pt x="0" y="55753"/>
                </a:lnTo>
                <a:lnTo>
                  <a:pt x="254" y="93853"/>
                </a:lnTo>
                <a:lnTo>
                  <a:pt x="5034915" y="76266"/>
                </a:lnTo>
                <a:lnTo>
                  <a:pt x="5034788" y="38166"/>
                </a:lnTo>
                <a:close/>
              </a:path>
              <a:path w="5149215" h="114300">
                <a:moveTo>
                  <a:pt x="5053838" y="38100"/>
                </a:moveTo>
                <a:lnTo>
                  <a:pt x="5034788" y="38166"/>
                </a:lnTo>
                <a:lnTo>
                  <a:pt x="5034915" y="76266"/>
                </a:lnTo>
                <a:lnTo>
                  <a:pt x="5053965" y="76200"/>
                </a:lnTo>
                <a:lnTo>
                  <a:pt x="5053838" y="38100"/>
                </a:lnTo>
                <a:close/>
              </a:path>
              <a:path w="5149215" h="114300">
                <a:moveTo>
                  <a:pt x="5034661" y="0"/>
                </a:moveTo>
                <a:lnTo>
                  <a:pt x="5034788" y="38166"/>
                </a:lnTo>
                <a:lnTo>
                  <a:pt x="5111542" y="38100"/>
                </a:lnTo>
                <a:lnTo>
                  <a:pt x="503466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7876" y="2536704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77205" y="2536704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98128" y="2536704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7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06132" y="2536704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32420" y="2536704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1541" y="2530607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23552" y="2530607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1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23552" y="2530607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5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1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5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88709" y="2530607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88709" y="2530607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51877" y="2530607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51877" y="2530607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33952" y="2269242"/>
            <a:ext cx="152400" cy="1566545"/>
          </a:xfrm>
          <a:custGeom>
            <a:avLst/>
            <a:gdLst/>
            <a:ahLst/>
            <a:cxnLst/>
            <a:rect l="l" t="t" r="r" b="b"/>
            <a:pathLst>
              <a:path w="114300" h="1566545">
                <a:moveTo>
                  <a:pt x="76200" y="95250"/>
                </a:moveTo>
                <a:lnTo>
                  <a:pt x="38100" y="95250"/>
                </a:lnTo>
                <a:lnTo>
                  <a:pt x="38100" y="1566545"/>
                </a:lnTo>
                <a:lnTo>
                  <a:pt x="76200" y="1566545"/>
                </a:lnTo>
                <a:lnTo>
                  <a:pt x="76200" y="95250"/>
                </a:lnTo>
                <a:close/>
              </a:path>
              <a:path w="114300" h="156654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56654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23161" y="3544434"/>
            <a:ext cx="7272867" cy="8001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spcBef>
                <a:spcPts val="990"/>
              </a:spcBef>
            </a:pPr>
            <a:r>
              <a:rPr spc="-5" dirty="0">
                <a:solidFill>
                  <a:srgbClr val="344B5E"/>
                </a:solidFill>
                <a:latin typeface="Arial"/>
                <a:cs typeface="Arial"/>
              </a:rPr>
              <a:t>Survived:</a:t>
            </a:r>
            <a:r>
              <a:rPr spc="-114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dirty="0">
              <a:latin typeface="Arial"/>
              <a:cs typeface="Arial"/>
            </a:endParaRPr>
          </a:p>
          <a:p>
            <a:pPr marL="2656840">
              <a:spcBef>
                <a:spcPts val="8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Positive</a:t>
            </a:r>
            <a:r>
              <a:rPr b="1" spc="-30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42263" y="2509392"/>
            <a:ext cx="118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344B5E"/>
                </a:solidFill>
                <a:latin typeface="Arial"/>
                <a:cs typeface="Arial"/>
              </a:rPr>
              <a:t>Lost:</a:t>
            </a:r>
            <a:r>
              <a:rPr spc="-16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64304" y="3685800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64304" y="3685800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68981" y="3685800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3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3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3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8981" y="3685800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3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3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99765" y="3685800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99765" y="3685800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52896" y="3685800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2896" y="3685800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374473" y="3059176"/>
            <a:ext cx="46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0.5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69431" y="2665476"/>
            <a:ext cx="4282440" cy="1169670"/>
          </a:xfrm>
          <a:custGeom>
            <a:avLst/>
            <a:gdLst/>
            <a:ahLst/>
            <a:cxnLst/>
            <a:rect l="l" t="t" r="r" b="b"/>
            <a:pathLst>
              <a:path w="3211829" h="1169670">
                <a:moveTo>
                  <a:pt x="0" y="1169162"/>
                </a:moveTo>
                <a:lnTo>
                  <a:pt x="3211322" y="0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0">
            <a:extLst>
              <a:ext uri="{FF2B5EF4-FFF2-40B4-BE49-F238E27FC236}">
                <a16:creationId xmlns:a16="http://schemas.microsoft.com/office/drawing/2014/main" xmlns="" id="{AA27B52A-6218-49BE-AF0F-090821E99EE5}"/>
              </a:ext>
            </a:extLst>
          </p:cNvPr>
          <p:cNvSpPr txBox="1"/>
          <p:nvPr/>
        </p:nvSpPr>
        <p:spPr>
          <a:xfrm>
            <a:off x="420797" y="2423614"/>
            <a:ext cx="156355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spcBef>
                <a:spcPts val="100"/>
              </a:spcBef>
            </a:pPr>
            <a:r>
              <a:rPr lang="zh-CN" altLang="en-US" sz="2400" dirty="0">
                <a:latin typeface="Arial"/>
                <a:cs typeface="Arial"/>
              </a:rPr>
              <a:t>癌症病人治疗</a:t>
            </a:r>
            <a:r>
              <a:rPr lang="en-US" altLang="zh-CN" sz="2400" dirty="0">
                <a:latin typeface="Arial"/>
                <a:cs typeface="Arial"/>
              </a:rPr>
              <a:t>5</a:t>
            </a:r>
            <a:r>
              <a:rPr lang="zh-CN" altLang="en-US" sz="2400" dirty="0">
                <a:latin typeface="Arial"/>
                <a:cs typeface="Arial"/>
              </a:rPr>
              <a:t>年之后的状况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6" name="标题 35">
            <a:extLst>
              <a:ext uri="{FF2B5EF4-FFF2-40B4-BE49-F238E27FC236}">
                <a16:creationId xmlns:a16="http://schemas.microsoft.com/office/drawing/2014/main" xmlns="" id="{A5D3E1E1-3C0B-44E3-8B05-CACF18C6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问题的提出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线性回归</a:t>
            </a:r>
            <a:r>
              <a:rPr lang="zh-CN" altLang="en-US" dirty="0"/>
              <a:t>做分类？</a:t>
            </a:r>
          </a:p>
        </p:txBody>
      </p:sp>
      <p:sp>
        <p:nvSpPr>
          <p:cNvPr id="33" name="文本框 5">
            <a:extLst>
              <a:ext uri="{FF2B5EF4-FFF2-40B4-BE49-F238E27FC236}">
                <a16:creationId xmlns="" xmlns:a16="http://schemas.microsoft.com/office/drawing/2014/main" id="{ECAFF6C9-26CB-467E-A464-2393C36DC414}"/>
              </a:ext>
            </a:extLst>
          </p:cNvPr>
          <p:cNvSpPr txBox="1"/>
          <p:nvPr/>
        </p:nvSpPr>
        <p:spPr>
          <a:xfrm>
            <a:off x="420795" y="4872702"/>
            <a:ext cx="107272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zh-CN" altLang="en-US" sz="2400" dirty="0">
                <a:solidFill>
                  <a:srgbClr val="0070C0"/>
                </a:solidFill>
              </a:rPr>
              <a:t>线性分类：</a:t>
            </a:r>
            <a:r>
              <a:rPr lang="zh-CN" altLang="zh-CN" sz="2400" dirty="0">
                <a:solidFill>
                  <a:srgbClr val="0070C0"/>
                </a:solidFill>
              </a:rPr>
              <a:t>将线性回归模型输出的连续值进行离散化</a:t>
            </a:r>
            <a:r>
              <a:rPr lang="zh-CN" altLang="en-US" sz="2400" dirty="0" smtClean="0">
                <a:solidFill>
                  <a:srgbClr val="0070C0"/>
                </a:solidFill>
              </a:rPr>
              <a:t>。</a:t>
            </a:r>
            <a:endParaRPr kumimoji="1" lang="en-US" altLang="zh-CN" sz="2400" b="1" dirty="0">
              <a:solidFill>
                <a:srgbClr val="0070C0"/>
              </a:solidFill>
            </a:endParaRPr>
          </a:p>
          <a:p>
            <a:pPr>
              <a:spcAft>
                <a:spcPts val="1200"/>
              </a:spcAft>
            </a:pPr>
            <a:r>
              <a:rPr kumimoji="1" lang="zh-CN" altLang="zh-CN" sz="2400" dirty="0">
                <a:solidFill>
                  <a:srgbClr val="0070C0"/>
                </a:solidFill>
              </a:rPr>
              <a:t>构建线性分类器的关键</a:t>
            </a:r>
            <a:r>
              <a:rPr kumimoji="1" lang="zh-CN" altLang="en-US" sz="2400" dirty="0">
                <a:solidFill>
                  <a:srgbClr val="0070C0"/>
                </a:solidFill>
              </a:rPr>
              <a:t>：</a:t>
            </a:r>
            <a:r>
              <a:rPr lang="zh-CN" altLang="zh-CN" sz="2400" dirty="0">
                <a:solidFill>
                  <a:srgbClr val="0070C0"/>
                </a:solidFill>
              </a:rPr>
              <a:t>如何将线性回归模型输出的连续性取值进行离散化。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2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71496" y="4652144"/>
            <a:ext cx="7108613" cy="114935"/>
          </a:xfrm>
          <a:custGeom>
            <a:avLst/>
            <a:gdLst/>
            <a:ahLst/>
            <a:cxnLst/>
            <a:rect l="l" t="t" r="r" b="b"/>
            <a:pathLst>
              <a:path w="5331459" h="114935">
                <a:moveTo>
                  <a:pt x="5293402" y="38100"/>
                </a:moveTo>
                <a:lnTo>
                  <a:pt x="5236083" y="38100"/>
                </a:lnTo>
                <a:lnTo>
                  <a:pt x="5236209" y="76200"/>
                </a:lnTo>
                <a:lnTo>
                  <a:pt x="5217117" y="76230"/>
                </a:lnTo>
                <a:lnTo>
                  <a:pt x="5217159" y="114363"/>
                </a:lnTo>
                <a:lnTo>
                  <a:pt x="5331333" y="57022"/>
                </a:lnTo>
                <a:lnTo>
                  <a:pt x="5293402" y="38100"/>
                </a:lnTo>
                <a:close/>
              </a:path>
              <a:path w="5331459" h="114935">
                <a:moveTo>
                  <a:pt x="5217075" y="38130"/>
                </a:moveTo>
                <a:lnTo>
                  <a:pt x="0" y="46609"/>
                </a:lnTo>
                <a:lnTo>
                  <a:pt x="0" y="84696"/>
                </a:lnTo>
                <a:lnTo>
                  <a:pt x="5217117" y="76230"/>
                </a:lnTo>
                <a:lnTo>
                  <a:pt x="5217075" y="38130"/>
                </a:lnTo>
                <a:close/>
              </a:path>
              <a:path w="5331459" h="114935">
                <a:moveTo>
                  <a:pt x="5236083" y="38100"/>
                </a:moveTo>
                <a:lnTo>
                  <a:pt x="5217075" y="38130"/>
                </a:lnTo>
                <a:lnTo>
                  <a:pt x="5217117" y="76230"/>
                </a:lnTo>
                <a:lnTo>
                  <a:pt x="5236209" y="76200"/>
                </a:lnTo>
                <a:lnTo>
                  <a:pt x="5236083" y="38100"/>
                </a:lnTo>
                <a:close/>
              </a:path>
              <a:path w="5331459" h="114935">
                <a:moveTo>
                  <a:pt x="5217033" y="0"/>
                </a:moveTo>
                <a:lnTo>
                  <a:pt x="5217075" y="38130"/>
                </a:lnTo>
                <a:lnTo>
                  <a:pt x="5293402" y="38100"/>
                </a:lnTo>
                <a:lnTo>
                  <a:pt x="521703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3789" y="2330196"/>
            <a:ext cx="152400" cy="2387600"/>
          </a:xfrm>
          <a:custGeom>
            <a:avLst/>
            <a:gdLst/>
            <a:ahLst/>
            <a:cxnLst/>
            <a:rect l="l" t="t" r="r" b="b"/>
            <a:pathLst>
              <a:path w="114300" h="2387600">
                <a:moveTo>
                  <a:pt x="76169" y="114215"/>
                </a:moveTo>
                <a:lnTo>
                  <a:pt x="38068" y="114384"/>
                </a:lnTo>
                <a:lnTo>
                  <a:pt x="49530" y="2387218"/>
                </a:lnTo>
                <a:lnTo>
                  <a:pt x="87630" y="2387091"/>
                </a:lnTo>
                <a:lnTo>
                  <a:pt x="76169" y="114215"/>
                </a:lnTo>
                <a:close/>
              </a:path>
              <a:path w="114300" h="2387600">
                <a:moveTo>
                  <a:pt x="56514" y="0"/>
                </a:moveTo>
                <a:lnTo>
                  <a:pt x="0" y="114553"/>
                </a:lnTo>
                <a:lnTo>
                  <a:pt x="38068" y="114384"/>
                </a:lnTo>
                <a:lnTo>
                  <a:pt x="37973" y="95376"/>
                </a:lnTo>
                <a:lnTo>
                  <a:pt x="104712" y="95123"/>
                </a:lnTo>
                <a:lnTo>
                  <a:pt x="56514" y="0"/>
                </a:lnTo>
                <a:close/>
              </a:path>
              <a:path w="114300" h="2387600">
                <a:moveTo>
                  <a:pt x="76073" y="95123"/>
                </a:moveTo>
                <a:lnTo>
                  <a:pt x="37973" y="95376"/>
                </a:lnTo>
                <a:lnTo>
                  <a:pt x="38068" y="114384"/>
                </a:lnTo>
                <a:lnTo>
                  <a:pt x="76169" y="114215"/>
                </a:lnTo>
                <a:lnTo>
                  <a:pt x="76073" y="95123"/>
                </a:lnTo>
                <a:close/>
              </a:path>
              <a:path w="114300" h="2387600">
                <a:moveTo>
                  <a:pt x="104712" y="95123"/>
                </a:moveTo>
                <a:lnTo>
                  <a:pt x="76073" y="95123"/>
                </a:lnTo>
                <a:lnTo>
                  <a:pt x="76169" y="114215"/>
                </a:lnTo>
                <a:lnTo>
                  <a:pt x="114300" y="114045"/>
                </a:lnTo>
                <a:lnTo>
                  <a:pt x="104712" y="95123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0591" y="2305075"/>
            <a:ext cx="414020" cy="252666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spcBef>
                <a:spcPts val="1185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085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0.8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490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0.6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0.4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10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0.2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525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5020" y="4809388"/>
            <a:ext cx="19473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0587" y="4809388"/>
            <a:ext cx="3022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100" dirty="0">
                <a:solidFill>
                  <a:srgbClr val="344B5E"/>
                </a:solidFill>
                <a:latin typeface="Arial"/>
                <a:cs typeface="Arial"/>
              </a:rPr>
              <a:t>-</a:t>
            </a: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5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2413" y="4809388"/>
            <a:ext cx="46312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100" dirty="0">
                <a:solidFill>
                  <a:srgbClr val="344B5E"/>
                </a:solidFill>
                <a:latin typeface="Arial"/>
                <a:cs typeface="Arial"/>
              </a:rPr>
              <a:t>-</a:t>
            </a: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9464" y="4809388"/>
            <a:ext cx="19473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5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6711" y="4809388"/>
            <a:ext cx="3556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41721" y="2532888"/>
            <a:ext cx="8467" cy="2166620"/>
          </a:xfrm>
          <a:custGeom>
            <a:avLst/>
            <a:gdLst/>
            <a:ahLst/>
            <a:cxnLst/>
            <a:rect l="l" t="t" r="r" b="b"/>
            <a:pathLst>
              <a:path w="6350" h="2166620">
                <a:moveTo>
                  <a:pt x="0" y="2166239"/>
                </a:moveTo>
                <a:lnTo>
                  <a:pt x="6096" y="0"/>
                </a:lnTo>
              </a:path>
            </a:pathLst>
          </a:custGeom>
          <a:ln w="381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65406" y="2558795"/>
            <a:ext cx="6973993" cy="2131060"/>
          </a:xfrm>
          <a:custGeom>
            <a:avLst/>
            <a:gdLst/>
            <a:ahLst/>
            <a:cxnLst/>
            <a:rect l="l" t="t" r="r" b="b"/>
            <a:pathLst>
              <a:path w="5230495" h="2131060">
                <a:moveTo>
                  <a:pt x="0" y="2130552"/>
                </a:moveTo>
                <a:lnTo>
                  <a:pt x="1545336" y="2112264"/>
                </a:lnTo>
                <a:lnTo>
                  <a:pt x="1636286" y="2104391"/>
                </a:lnTo>
                <a:lnTo>
                  <a:pt x="1709854" y="2096097"/>
                </a:lnTo>
                <a:lnTo>
                  <a:pt x="1768865" y="2087053"/>
                </a:lnTo>
                <a:lnTo>
                  <a:pt x="1816144" y="2076931"/>
                </a:lnTo>
                <a:lnTo>
                  <a:pt x="1854517" y="2065401"/>
                </a:lnTo>
                <a:lnTo>
                  <a:pt x="1915846" y="2036798"/>
                </a:lnTo>
                <a:lnTo>
                  <a:pt x="1975456" y="1998613"/>
                </a:lnTo>
                <a:lnTo>
                  <a:pt x="2011679" y="1975103"/>
                </a:lnTo>
                <a:lnTo>
                  <a:pt x="2048713" y="1951366"/>
                </a:lnTo>
                <a:lnTo>
                  <a:pt x="2081174" y="1929310"/>
                </a:lnTo>
                <a:lnTo>
                  <a:pt x="2137867" y="1883444"/>
                </a:lnTo>
                <a:lnTo>
                  <a:pt x="2164842" y="1856232"/>
                </a:lnTo>
                <a:lnTo>
                  <a:pt x="2192731" y="1823898"/>
                </a:lnTo>
                <a:lnTo>
                  <a:pt x="2222906" y="1784744"/>
                </a:lnTo>
                <a:lnTo>
                  <a:pt x="2256739" y="1737067"/>
                </a:lnTo>
                <a:lnTo>
                  <a:pt x="2295601" y="1679167"/>
                </a:lnTo>
                <a:lnTo>
                  <a:pt x="2340864" y="1609343"/>
                </a:lnTo>
                <a:lnTo>
                  <a:pt x="2381189" y="1543762"/>
                </a:lnTo>
                <a:lnTo>
                  <a:pt x="2403210" y="1506257"/>
                </a:lnTo>
                <a:lnTo>
                  <a:pt x="2426323" y="1465982"/>
                </a:lnTo>
                <a:lnTo>
                  <a:pt x="2450419" y="1423220"/>
                </a:lnTo>
                <a:lnTo>
                  <a:pt x="2475389" y="1378250"/>
                </a:lnTo>
                <a:lnTo>
                  <a:pt x="2501124" y="1331355"/>
                </a:lnTo>
                <a:lnTo>
                  <a:pt x="2527514" y="1282815"/>
                </a:lnTo>
                <a:lnTo>
                  <a:pt x="2554451" y="1232910"/>
                </a:lnTo>
                <a:lnTo>
                  <a:pt x="2581825" y="1181923"/>
                </a:lnTo>
                <a:lnTo>
                  <a:pt x="2609526" y="1130133"/>
                </a:lnTo>
                <a:lnTo>
                  <a:pt x="2637446" y="1077822"/>
                </a:lnTo>
                <a:lnTo>
                  <a:pt x="2665476" y="1025270"/>
                </a:lnTo>
                <a:lnTo>
                  <a:pt x="2693505" y="972760"/>
                </a:lnTo>
                <a:lnTo>
                  <a:pt x="2721425" y="920570"/>
                </a:lnTo>
                <a:lnTo>
                  <a:pt x="2749126" y="868983"/>
                </a:lnTo>
                <a:lnTo>
                  <a:pt x="2776500" y="818280"/>
                </a:lnTo>
                <a:lnTo>
                  <a:pt x="2803437" y="768741"/>
                </a:lnTo>
                <a:lnTo>
                  <a:pt x="2829827" y="720647"/>
                </a:lnTo>
                <a:lnTo>
                  <a:pt x="2855562" y="674279"/>
                </a:lnTo>
                <a:lnTo>
                  <a:pt x="2880532" y="629918"/>
                </a:lnTo>
                <a:lnTo>
                  <a:pt x="2904628" y="587846"/>
                </a:lnTo>
                <a:lnTo>
                  <a:pt x="2927741" y="548342"/>
                </a:lnTo>
                <a:lnTo>
                  <a:pt x="2949762" y="511689"/>
                </a:lnTo>
                <a:lnTo>
                  <a:pt x="2970580" y="478166"/>
                </a:lnTo>
                <a:lnTo>
                  <a:pt x="3041766" y="374176"/>
                </a:lnTo>
                <a:lnTo>
                  <a:pt x="3088439" y="314784"/>
                </a:lnTo>
                <a:lnTo>
                  <a:pt x="3130634" y="267885"/>
                </a:lnTo>
                <a:lnTo>
                  <a:pt x="3168878" y="231484"/>
                </a:lnTo>
                <a:lnTo>
                  <a:pt x="3203698" y="203588"/>
                </a:lnTo>
                <a:lnTo>
                  <a:pt x="3235621" y="182202"/>
                </a:lnTo>
                <a:lnTo>
                  <a:pt x="3292881" y="150982"/>
                </a:lnTo>
                <a:lnTo>
                  <a:pt x="3319272" y="137159"/>
                </a:lnTo>
                <a:lnTo>
                  <a:pt x="3367040" y="111556"/>
                </a:lnTo>
                <a:lnTo>
                  <a:pt x="3425269" y="86685"/>
                </a:lnTo>
                <a:lnTo>
                  <a:pt x="3462146" y="74866"/>
                </a:lnTo>
                <a:lnTo>
                  <a:pt x="3506248" y="63642"/>
                </a:lnTo>
                <a:lnTo>
                  <a:pt x="3559109" y="53149"/>
                </a:lnTo>
                <a:lnTo>
                  <a:pt x="3622267" y="43525"/>
                </a:lnTo>
                <a:lnTo>
                  <a:pt x="3697257" y="34907"/>
                </a:lnTo>
                <a:lnTo>
                  <a:pt x="3785616" y="27431"/>
                </a:lnTo>
                <a:lnTo>
                  <a:pt x="4145732" y="13501"/>
                </a:lnTo>
                <a:lnTo>
                  <a:pt x="4627435" y="5143"/>
                </a:lnTo>
                <a:lnTo>
                  <a:pt x="5049416" y="1071"/>
                </a:lnTo>
                <a:lnTo>
                  <a:pt x="5230368" y="0"/>
                </a:lnTo>
              </a:path>
            </a:pathLst>
          </a:custGeom>
          <a:ln w="5029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70268" y="2774899"/>
            <a:ext cx="1021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410" dirty="0">
                <a:solidFill>
                  <a:srgbClr val="344B5E"/>
                </a:solidFill>
                <a:latin typeface="Verdana"/>
                <a:cs typeface="Verdana"/>
              </a:rPr>
              <a:t>𝑦</a:t>
            </a:r>
            <a:r>
              <a:rPr sz="3200" spc="420" dirty="0">
                <a:solidFill>
                  <a:srgbClr val="344B5E"/>
                </a:solidFill>
                <a:latin typeface="Verdana"/>
                <a:cs typeface="Verdana"/>
              </a:rPr>
              <a:t> </a:t>
            </a:r>
            <a:r>
              <a:rPr sz="3200" spc="-225" dirty="0">
                <a:solidFill>
                  <a:srgbClr val="344B5E"/>
                </a:solidFill>
                <a:latin typeface="Verdana"/>
                <a:cs typeface="Verdana"/>
              </a:rPr>
              <a:t>=</a:t>
            </a:r>
            <a:endParaRPr sz="32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21904" y="3079114"/>
            <a:ext cx="12192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00445" y="2647188"/>
            <a:ext cx="263313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350" spc="-14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endParaRPr sz="235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6669" y="3089402"/>
            <a:ext cx="1240367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350" dirty="0">
                <a:solidFill>
                  <a:srgbClr val="344B5E"/>
                </a:solidFill>
                <a:latin typeface="Verdana"/>
                <a:cs typeface="Verdana"/>
              </a:rPr>
              <a:t>1+𝑒</a:t>
            </a:r>
            <a:r>
              <a:rPr sz="2850" baseline="20467" dirty="0">
                <a:solidFill>
                  <a:srgbClr val="344B5E"/>
                </a:solidFill>
                <a:latin typeface="Verdana"/>
                <a:cs typeface="Verdana"/>
              </a:rPr>
              <a:t>−𝑥</a:t>
            </a:r>
            <a:endParaRPr sz="2850" baseline="20467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xmlns="" id="{639372E9-E414-4C4C-AA62-C0E4A1E0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函数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FE663D3-6466-4922-AF5C-C890D5975D9B}"/>
              </a:ext>
            </a:extLst>
          </p:cNvPr>
          <p:cNvSpPr txBox="1"/>
          <p:nvPr/>
        </p:nvSpPr>
        <p:spPr>
          <a:xfrm>
            <a:off x="4708529" y="5668302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</a:rPr>
              <a:t>一种</a:t>
            </a:r>
            <a:r>
              <a:rPr lang="en-US" altLang="zh-CN" sz="2400" dirty="0" err="1">
                <a:solidFill>
                  <a:prstClr val="black"/>
                </a:solidFill>
              </a:rPr>
              <a:t>Sigmod</a:t>
            </a:r>
            <a:r>
              <a:rPr lang="zh-CN" altLang="en-US" sz="2400" dirty="0">
                <a:solidFill>
                  <a:prstClr val="black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2149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5231" y="2594610"/>
            <a:ext cx="2641600" cy="1231900"/>
          </a:xfrm>
          <a:custGeom>
            <a:avLst/>
            <a:gdLst/>
            <a:ahLst/>
            <a:cxnLst/>
            <a:rect l="l" t="t" r="r" b="b"/>
            <a:pathLst>
              <a:path w="1981200" h="1231900">
                <a:moveTo>
                  <a:pt x="0" y="1231391"/>
                </a:moveTo>
                <a:lnTo>
                  <a:pt x="1981200" y="1231391"/>
                </a:lnTo>
                <a:lnTo>
                  <a:pt x="1981200" y="0"/>
                </a:lnTo>
                <a:lnTo>
                  <a:pt x="0" y="0"/>
                </a:lnTo>
                <a:lnTo>
                  <a:pt x="0" y="1231391"/>
                </a:lnTo>
                <a:close/>
              </a:path>
            </a:pathLst>
          </a:custGeom>
          <a:solidFill>
            <a:srgbClr val="E6EEEE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27955" y="2596141"/>
            <a:ext cx="4117340" cy="1221105"/>
          </a:xfrm>
          <a:custGeom>
            <a:avLst/>
            <a:gdLst/>
            <a:ahLst/>
            <a:cxnLst/>
            <a:rect l="l" t="t" r="r" b="b"/>
            <a:pathLst>
              <a:path w="3088004" h="1221105">
                <a:moveTo>
                  <a:pt x="0" y="1220724"/>
                </a:moveTo>
                <a:lnTo>
                  <a:pt x="3087624" y="1220724"/>
                </a:lnTo>
                <a:lnTo>
                  <a:pt x="3087624" y="0"/>
                </a:lnTo>
                <a:lnTo>
                  <a:pt x="0" y="0"/>
                </a:lnTo>
                <a:lnTo>
                  <a:pt x="0" y="1220724"/>
                </a:lnTo>
                <a:close/>
              </a:path>
            </a:pathLst>
          </a:custGeom>
          <a:solidFill>
            <a:srgbClr val="F6E0D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9983" y="3760851"/>
            <a:ext cx="6865620" cy="114300"/>
          </a:xfrm>
          <a:custGeom>
            <a:avLst/>
            <a:gdLst/>
            <a:ahLst/>
            <a:cxnLst/>
            <a:rect l="l" t="t" r="r" b="b"/>
            <a:pathLst>
              <a:path w="5149215" h="114300">
                <a:moveTo>
                  <a:pt x="5111542" y="38100"/>
                </a:moveTo>
                <a:lnTo>
                  <a:pt x="5053838" y="38100"/>
                </a:lnTo>
                <a:lnTo>
                  <a:pt x="5053965" y="76200"/>
                </a:lnTo>
                <a:lnTo>
                  <a:pt x="5034915" y="76266"/>
                </a:lnTo>
                <a:lnTo>
                  <a:pt x="5035042" y="114300"/>
                </a:lnTo>
                <a:lnTo>
                  <a:pt x="5149215" y="56768"/>
                </a:lnTo>
                <a:lnTo>
                  <a:pt x="5111542" y="38100"/>
                </a:lnTo>
                <a:close/>
              </a:path>
              <a:path w="5149215" h="114300">
                <a:moveTo>
                  <a:pt x="5034788" y="38166"/>
                </a:moveTo>
                <a:lnTo>
                  <a:pt x="0" y="55753"/>
                </a:lnTo>
                <a:lnTo>
                  <a:pt x="254" y="93853"/>
                </a:lnTo>
                <a:lnTo>
                  <a:pt x="5034915" y="76266"/>
                </a:lnTo>
                <a:lnTo>
                  <a:pt x="5034788" y="38166"/>
                </a:lnTo>
                <a:close/>
              </a:path>
              <a:path w="5149215" h="114300">
                <a:moveTo>
                  <a:pt x="5053838" y="38100"/>
                </a:moveTo>
                <a:lnTo>
                  <a:pt x="5034788" y="38166"/>
                </a:lnTo>
                <a:lnTo>
                  <a:pt x="5034915" y="76266"/>
                </a:lnTo>
                <a:lnTo>
                  <a:pt x="5053965" y="76200"/>
                </a:lnTo>
                <a:lnTo>
                  <a:pt x="5053838" y="38100"/>
                </a:lnTo>
                <a:close/>
              </a:path>
              <a:path w="5149215" h="114300">
                <a:moveTo>
                  <a:pt x="5034661" y="0"/>
                </a:moveTo>
                <a:lnTo>
                  <a:pt x="5034788" y="38166"/>
                </a:lnTo>
                <a:lnTo>
                  <a:pt x="5111542" y="38100"/>
                </a:lnTo>
                <a:lnTo>
                  <a:pt x="503466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57877" y="2536706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57877" y="2536706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7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77206" y="2536706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77206" y="2536706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7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98128" y="2536706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7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98128" y="2536706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5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5" y="269747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06133" y="2536706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06133" y="2536706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7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32421" y="2536706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32421" y="2536706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7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511542" y="2530609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511542" y="2530609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23552" y="2530609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1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23552" y="2530609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5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1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5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88710" y="2530609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88710" y="2530609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151878" y="2530609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51878" y="2530609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33952" y="2269244"/>
            <a:ext cx="152400" cy="1566545"/>
          </a:xfrm>
          <a:custGeom>
            <a:avLst/>
            <a:gdLst/>
            <a:ahLst/>
            <a:cxnLst/>
            <a:rect l="l" t="t" r="r" b="b"/>
            <a:pathLst>
              <a:path w="114300" h="1566545">
                <a:moveTo>
                  <a:pt x="76200" y="95250"/>
                </a:moveTo>
                <a:lnTo>
                  <a:pt x="38100" y="95250"/>
                </a:lnTo>
                <a:lnTo>
                  <a:pt x="38100" y="1566545"/>
                </a:lnTo>
                <a:lnTo>
                  <a:pt x="76200" y="1566545"/>
                </a:lnTo>
                <a:lnTo>
                  <a:pt x="76200" y="95250"/>
                </a:lnTo>
                <a:close/>
              </a:path>
              <a:path w="114300" h="156654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56654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27958" y="3224783"/>
            <a:ext cx="4144433" cy="0"/>
          </a:xfrm>
          <a:custGeom>
            <a:avLst/>
            <a:gdLst/>
            <a:ahLst/>
            <a:cxnLst/>
            <a:rect l="l" t="t" r="r" b="b"/>
            <a:pathLst>
              <a:path w="3108325">
                <a:moveTo>
                  <a:pt x="0" y="0"/>
                </a:moveTo>
                <a:lnTo>
                  <a:pt x="3108070" y="0"/>
                </a:lnTo>
              </a:path>
            </a:pathLst>
          </a:custGeom>
          <a:ln w="25908">
            <a:solidFill>
              <a:srgbClr val="84ADA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10152" y="3224783"/>
            <a:ext cx="2646680" cy="0"/>
          </a:xfrm>
          <a:custGeom>
            <a:avLst/>
            <a:gdLst/>
            <a:ahLst/>
            <a:cxnLst/>
            <a:rect l="l" t="t" r="r" b="b"/>
            <a:pathLst>
              <a:path w="1985010">
                <a:moveTo>
                  <a:pt x="0" y="0"/>
                </a:moveTo>
                <a:lnTo>
                  <a:pt x="1985010" y="0"/>
                </a:lnTo>
              </a:path>
            </a:pathLst>
          </a:custGeom>
          <a:ln w="25908">
            <a:solidFill>
              <a:srgbClr val="84ADA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3389" y="3569593"/>
            <a:ext cx="7272867" cy="8001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spcBef>
                <a:spcPts val="990"/>
              </a:spcBef>
            </a:pPr>
            <a:r>
              <a:rPr spc="-5" dirty="0">
                <a:solidFill>
                  <a:srgbClr val="344B5E"/>
                </a:solidFill>
                <a:latin typeface="Arial"/>
                <a:cs typeface="Arial"/>
              </a:rPr>
              <a:t>Survived:</a:t>
            </a:r>
            <a:r>
              <a:rPr spc="-114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2656840">
              <a:spcBef>
                <a:spcPts val="8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Positive</a:t>
            </a:r>
            <a:r>
              <a:rPr b="1" spc="-30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47774" y="2509392"/>
            <a:ext cx="118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344B5E"/>
                </a:solidFill>
                <a:latin typeface="Arial"/>
                <a:cs typeface="Arial"/>
              </a:rPr>
              <a:t>Lost:</a:t>
            </a:r>
            <a:r>
              <a:rPr spc="-16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64304" y="3685802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64304" y="3685802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68982" y="3685802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3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3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3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68982" y="3685802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3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3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99766" y="3685802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99766" y="3685802"/>
            <a:ext cx="359833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52896" y="3685802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52896" y="3685802"/>
            <a:ext cx="362373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74473" y="3059176"/>
            <a:ext cx="46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0.5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86941" y="2618240"/>
            <a:ext cx="6659033" cy="1214755"/>
          </a:xfrm>
          <a:custGeom>
            <a:avLst/>
            <a:gdLst/>
            <a:ahLst/>
            <a:cxnLst/>
            <a:rect l="l" t="t" r="r" b="b"/>
            <a:pathLst>
              <a:path w="4994275" h="1214755">
                <a:moveTo>
                  <a:pt x="4993767" y="36321"/>
                </a:moveTo>
                <a:lnTo>
                  <a:pt x="4849368" y="32638"/>
                </a:lnTo>
                <a:lnTo>
                  <a:pt x="4705350" y="29082"/>
                </a:lnTo>
                <a:lnTo>
                  <a:pt x="4561967" y="25653"/>
                </a:lnTo>
                <a:lnTo>
                  <a:pt x="4419600" y="22225"/>
                </a:lnTo>
                <a:lnTo>
                  <a:pt x="4278630" y="18922"/>
                </a:lnTo>
                <a:lnTo>
                  <a:pt x="4139311" y="15747"/>
                </a:lnTo>
                <a:lnTo>
                  <a:pt x="4002024" y="12826"/>
                </a:lnTo>
                <a:lnTo>
                  <a:pt x="3867023" y="10159"/>
                </a:lnTo>
                <a:lnTo>
                  <a:pt x="3734689" y="7619"/>
                </a:lnTo>
                <a:lnTo>
                  <a:pt x="3605529" y="5460"/>
                </a:lnTo>
                <a:lnTo>
                  <a:pt x="3479673" y="3682"/>
                </a:lnTo>
                <a:lnTo>
                  <a:pt x="3357499" y="2158"/>
                </a:lnTo>
                <a:lnTo>
                  <a:pt x="3239389" y="1015"/>
                </a:lnTo>
                <a:lnTo>
                  <a:pt x="3125597" y="253"/>
                </a:lnTo>
                <a:lnTo>
                  <a:pt x="3016631" y="0"/>
                </a:lnTo>
                <a:lnTo>
                  <a:pt x="2912618" y="253"/>
                </a:lnTo>
                <a:lnTo>
                  <a:pt x="2814066" y="888"/>
                </a:lnTo>
                <a:lnTo>
                  <a:pt x="2721229" y="2158"/>
                </a:lnTo>
                <a:lnTo>
                  <a:pt x="2634361" y="3937"/>
                </a:lnTo>
                <a:lnTo>
                  <a:pt x="2553970" y="6476"/>
                </a:lnTo>
                <a:lnTo>
                  <a:pt x="2480564" y="8635"/>
                </a:lnTo>
                <a:lnTo>
                  <a:pt x="2414270" y="9905"/>
                </a:lnTo>
                <a:lnTo>
                  <a:pt x="2354580" y="10540"/>
                </a:lnTo>
                <a:lnTo>
                  <a:pt x="2300986" y="10667"/>
                </a:lnTo>
                <a:lnTo>
                  <a:pt x="2253107" y="10667"/>
                </a:lnTo>
                <a:lnTo>
                  <a:pt x="2210562" y="10667"/>
                </a:lnTo>
                <a:lnTo>
                  <a:pt x="2139315" y="11810"/>
                </a:lnTo>
                <a:lnTo>
                  <a:pt x="2060321" y="19430"/>
                </a:lnTo>
                <a:lnTo>
                  <a:pt x="2021077" y="31368"/>
                </a:lnTo>
                <a:lnTo>
                  <a:pt x="1988312" y="50926"/>
                </a:lnTo>
                <a:lnTo>
                  <a:pt x="1958213" y="80137"/>
                </a:lnTo>
                <a:lnTo>
                  <a:pt x="1927225" y="120650"/>
                </a:lnTo>
                <a:lnTo>
                  <a:pt x="1894586" y="175640"/>
                </a:lnTo>
                <a:lnTo>
                  <a:pt x="1873503" y="250824"/>
                </a:lnTo>
                <a:lnTo>
                  <a:pt x="1867408" y="295147"/>
                </a:lnTo>
                <a:lnTo>
                  <a:pt x="1863852" y="342899"/>
                </a:lnTo>
                <a:lnTo>
                  <a:pt x="1862327" y="393826"/>
                </a:lnTo>
                <a:lnTo>
                  <a:pt x="1862455" y="447039"/>
                </a:lnTo>
                <a:lnTo>
                  <a:pt x="1863978" y="502030"/>
                </a:lnTo>
                <a:lnTo>
                  <a:pt x="1866392" y="558291"/>
                </a:lnTo>
                <a:lnTo>
                  <a:pt x="1869439" y="615060"/>
                </a:lnTo>
                <a:lnTo>
                  <a:pt x="1872614" y="671829"/>
                </a:lnTo>
                <a:lnTo>
                  <a:pt x="1875663" y="727963"/>
                </a:lnTo>
                <a:lnTo>
                  <a:pt x="1878202" y="782827"/>
                </a:lnTo>
                <a:lnTo>
                  <a:pt x="1879727" y="835913"/>
                </a:lnTo>
                <a:lnTo>
                  <a:pt x="1879853" y="886586"/>
                </a:lnTo>
                <a:lnTo>
                  <a:pt x="1878457" y="934084"/>
                </a:lnTo>
                <a:lnTo>
                  <a:pt x="1874901" y="978026"/>
                </a:lnTo>
                <a:lnTo>
                  <a:pt x="1868932" y="1017650"/>
                </a:lnTo>
                <a:lnTo>
                  <a:pt x="1847977" y="1081785"/>
                </a:lnTo>
                <a:lnTo>
                  <a:pt x="1820418" y="1127251"/>
                </a:lnTo>
                <a:lnTo>
                  <a:pt x="1791589" y="1159636"/>
                </a:lnTo>
                <a:lnTo>
                  <a:pt x="1725295" y="1193672"/>
                </a:lnTo>
                <a:lnTo>
                  <a:pt x="1685163" y="1199387"/>
                </a:lnTo>
                <a:lnTo>
                  <a:pt x="1638427" y="1200530"/>
                </a:lnTo>
                <a:lnTo>
                  <a:pt x="1612264" y="1200022"/>
                </a:lnTo>
                <a:lnTo>
                  <a:pt x="1583944" y="1199133"/>
                </a:lnTo>
                <a:lnTo>
                  <a:pt x="1553337" y="1198244"/>
                </a:lnTo>
                <a:lnTo>
                  <a:pt x="1520317" y="1197482"/>
                </a:lnTo>
                <a:lnTo>
                  <a:pt x="1484630" y="1197101"/>
                </a:lnTo>
                <a:lnTo>
                  <a:pt x="1446149" y="1197482"/>
                </a:lnTo>
                <a:lnTo>
                  <a:pt x="1404620" y="1198752"/>
                </a:lnTo>
                <a:lnTo>
                  <a:pt x="1360043" y="1201292"/>
                </a:lnTo>
                <a:lnTo>
                  <a:pt x="1308481" y="1204213"/>
                </a:lnTo>
                <a:lnTo>
                  <a:pt x="1247139" y="1206753"/>
                </a:lnTo>
                <a:lnTo>
                  <a:pt x="1177289" y="1208912"/>
                </a:lnTo>
                <a:lnTo>
                  <a:pt x="1100327" y="1210563"/>
                </a:lnTo>
                <a:lnTo>
                  <a:pt x="1017651" y="1211960"/>
                </a:lnTo>
                <a:lnTo>
                  <a:pt x="930401" y="1212976"/>
                </a:lnTo>
                <a:lnTo>
                  <a:pt x="840232" y="1213611"/>
                </a:lnTo>
                <a:lnTo>
                  <a:pt x="748284" y="1214119"/>
                </a:lnTo>
                <a:lnTo>
                  <a:pt x="655955" y="1214246"/>
                </a:lnTo>
                <a:lnTo>
                  <a:pt x="564514" y="1214373"/>
                </a:lnTo>
                <a:lnTo>
                  <a:pt x="475488" y="1214246"/>
                </a:lnTo>
                <a:lnTo>
                  <a:pt x="390017" y="1213992"/>
                </a:lnTo>
                <a:lnTo>
                  <a:pt x="309625" y="1213611"/>
                </a:lnTo>
                <a:lnTo>
                  <a:pt x="235585" y="1213103"/>
                </a:lnTo>
                <a:lnTo>
                  <a:pt x="169163" y="1212722"/>
                </a:lnTo>
                <a:lnTo>
                  <a:pt x="111887" y="1212214"/>
                </a:lnTo>
                <a:lnTo>
                  <a:pt x="64897" y="1211833"/>
                </a:lnTo>
                <a:lnTo>
                  <a:pt x="29718" y="1211579"/>
                </a:lnTo>
                <a:lnTo>
                  <a:pt x="7620" y="1211325"/>
                </a:lnTo>
                <a:lnTo>
                  <a:pt x="0" y="1211198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92392" y="2257052"/>
            <a:ext cx="0" cy="1712595"/>
          </a:xfrm>
          <a:custGeom>
            <a:avLst/>
            <a:gdLst/>
            <a:ahLst/>
            <a:cxnLst/>
            <a:rect l="l" t="t" r="r" b="b"/>
            <a:pathLst>
              <a:path h="1712595">
                <a:moveTo>
                  <a:pt x="0" y="1712340"/>
                </a:moveTo>
                <a:lnTo>
                  <a:pt x="0" y="0"/>
                </a:lnTo>
              </a:path>
            </a:pathLst>
          </a:custGeom>
          <a:ln w="53340">
            <a:solidFill>
              <a:srgbClr val="6F2F9F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20">
            <a:extLst>
              <a:ext uri="{FF2B5EF4-FFF2-40B4-BE49-F238E27FC236}">
                <a16:creationId xmlns:a16="http://schemas.microsoft.com/office/drawing/2014/main" xmlns="" id="{2E45897A-3CE9-4053-812C-5376B51AD087}"/>
              </a:ext>
            </a:extLst>
          </p:cNvPr>
          <p:cNvSpPr txBox="1"/>
          <p:nvPr/>
        </p:nvSpPr>
        <p:spPr>
          <a:xfrm>
            <a:off x="420798" y="2423614"/>
            <a:ext cx="156355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spcBef>
                <a:spcPts val="1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Arial"/>
                <a:cs typeface="Arial"/>
              </a:rPr>
              <a:t>癌症病人治疗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Arial"/>
                <a:cs typeface="Arial"/>
              </a:rPr>
              <a:t>年之后的状况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9" name="object 31">
            <a:extLst>
              <a:ext uri="{FF2B5EF4-FFF2-40B4-BE49-F238E27FC236}">
                <a16:creationId xmlns:a16="http://schemas.microsoft.com/office/drawing/2014/main" xmlns="" id="{758EF1E3-783C-460B-AD7F-0CDB4DB0138E}"/>
              </a:ext>
            </a:extLst>
          </p:cNvPr>
          <p:cNvSpPr/>
          <p:nvPr/>
        </p:nvSpPr>
        <p:spPr>
          <a:xfrm>
            <a:off x="3965301" y="4549865"/>
            <a:ext cx="6546241" cy="789940"/>
          </a:xfrm>
          <a:custGeom>
            <a:avLst/>
            <a:gdLst/>
            <a:ahLst/>
            <a:cxnLst/>
            <a:rect l="l" t="t" r="r" b="b"/>
            <a:pathLst>
              <a:path w="5146675" h="789939">
                <a:moveTo>
                  <a:pt x="0" y="789432"/>
                </a:moveTo>
                <a:lnTo>
                  <a:pt x="5146548" y="789432"/>
                </a:lnTo>
                <a:lnTo>
                  <a:pt x="5146548" y="0"/>
                </a:lnTo>
                <a:lnTo>
                  <a:pt x="0" y="0"/>
                </a:lnTo>
                <a:lnTo>
                  <a:pt x="0" y="789432"/>
                </a:lnTo>
                <a:close/>
              </a:path>
            </a:pathLst>
          </a:custGeom>
          <a:solidFill>
            <a:srgbClr val="E6EEEE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32">
            <a:extLst>
              <a:ext uri="{FF2B5EF4-FFF2-40B4-BE49-F238E27FC236}">
                <a16:creationId xmlns:a16="http://schemas.microsoft.com/office/drawing/2014/main" xmlns="" id="{96BF46F1-F082-4FEA-AEF3-A393E6ABB9A2}"/>
              </a:ext>
            </a:extLst>
          </p:cNvPr>
          <p:cNvSpPr txBox="1"/>
          <p:nvPr/>
        </p:nvSpPr>
        <p:spPr>
          <a:xfrm>
            <a:off x="4980093" y="4851755"/>
            <a:ext cx="28956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2350" spc="-745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endParaRPr sz="235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1" name="object 33">
            <a:extLst>
              <a:ext uri="{FF2B5EF4-FFF2-40B4-BE49-F238E27FC236}">
                <a16:creationId xmlns:a16="http://schemas.microsoft.com/office/drawing/2014/main" xmlns="" id="{626999CC-FAEB-4924-998D-B9C1FE92C76B}"/>
              </a:ext>
            </a:extLst>
          </p:cNvPr>
          <p:cNvSpPr/>
          <p:nvPr/>
        </p:nvSpPr>
        <p:spPr>
          <a:xfrm>
            <a:off x="5172544" y="4796260"/>
            <a:ext cx="658707" cy="377190"/>
          </a:xfrm>
          <a:custGeom>
            <a:avLst/>
            <a:gdLst/>
            <a:ahLst/>
            <a:cxnLst/>
            <a:rect l="l" t="t" r="r" b="b"/>
            <a:pathLst>
              <a:path w="494029" h="377189">
                <a:moveTo>
                  <a:pt x="373506" y="0"/>
                </a:moveTo>
                <a:lnTo>
                  <a:pt x="368045" y="15303"/>
                </a:lnTo>
                <a:lnTo>
                  <a:pt x="389858" y="24771"/>
                </a:lnTo>
                <a:lnTo>
                  <a:pt x="408622" y="37877"/>
                </a:lnTo>
                <a:lnTo>
                  <a:pt x="437006" y="75006"/>
                </a:lnTo>
                <a:lnTo>
                  <a:pt x="453691" y="125099"/>
                </a:lnTo>
                <a:lnTo>
                  <a:pt x="459231" y="186575"/>
                </a:lnTo>
                <a:lnTo>
                  <a:pt x="457846" y="219815"/>
                </a:lnTo>
                <a:lnTo>
                  <a:pt x="446694" y="277137"/>
                </a:lnTo>
                <a:lnTo>
                  <a:pt x="424259" y="321902"/>
                </a:lnTo>
                <a:lnTo>
                  <a:pt x="390159" y="352096"/>
                </a:lnTo>
                <a:lnTo>
                  <a:pt x="368680" y="361607"/>
                </a:lnTo>
                <a:lnTo>
                  <a:pt x="373506" y="376910"/>
                </a:lnTo>
                <a:lnTo>
                  <a:pt x="424846" y="352794"/>
                </a:lnTo>
                <a:lnTo>
                  <a:pt x="462660" y="311048"/>
                </a:lnTo>
                <a:lnTo>
                  <a:pt x="485917" y="255146"/>
                </a:lnTo>
                <a:lnTo>
                  <a:pt x="493648" y="188556"/>
                </a:lnTo>
                <a:lnTo>
                  <a:pt x="491698" y="154004"/>
                </a:lnTo>
                <a:lnTo>
                  <a:pt x="476128" y="92759"/>
                </a:lnTo>
                <a:lnTo>
                  <a:pt x="445319" y="42900"/>
                </a:lnTo>
                <a:lnTo>
                  <a:pt x="400794" y="9870"/>
                </a:lnTo>
                <a:lnTo>
                  <a:pt x="373506" y="0"/>
                </a:lnTo>
                <a:close/>
              </a:path>
              <a:path w="494029" h="377189">
                <a:moveTo>
                  <a:pt x="120268" y="0"/>
                </a:moveTo>
                <a:lnTo>
                  <a:pt x="68976" y="24169"/>
                </a:lnTo>
                <a:lnTo>
                  <a:pt x="31114" y="66065"/>
                </a:lnTo>
                <a:lnTo>
                  <a:pt x="7794" y="122072"/>
                </a:lnTo>
                <a:lnTo>
                  <a:pt x="0" y="188556"/>
                </a:lnTo>
                <a:lnTo>
                  <a:pt x="1950" y="223187"/>
                </a:lnTo>
                <a:lnTo>
                  <a:pt x="17520" y="284433"/>
                </a:lnTo>
                <a:lnTo>
                  <a:pt x="48259" y="334124"/>
                </a:lnTo>
                <a:lnTo>
                  <a:pt x="92836" y="367057"/>
                </a:lnTo>
                <a:lnTo>
                  <a:pt x="120268" y="376910"/>
                </a:lnTo>
                <a:lnTo>
                  <a:pt x="125094" y="361607"/>
                </a:lnTo>
                <a:lnTo>
                  <a:pt x="103596" y="352096"/>
                </a:lnTo>
                <a:lnTo>
                  <a:pt x="85026" y="338861"/>
                </a:lnTo>
                <a:lnTo>
                  <a:pt x="56768" y="301218"/>
                </a:lnTo>
                <a:lnTo>
                  <a:pt x="40020" y="250002"/>
                </a:lnTo>
                <a:lnTo>
                  <a:pt x="34416" y="186575"/>
                </a:lnTo>
                <a:lnTo>
                  <a:pt x="35819" y="154414"/>
                </a:lnTo>
                <a:lnTo>
                  <a:pt x="47007" y="98630"/>
                </a:lnTo>
                <a:lnTo>
                  <a:pt x="69435" y="54622"/>
                </a:lnTo>
                <a:lnTo>
                  <a:pt x="103864" y="24771"/>
                </a:lnTo>
                <a:lnTo>
                  <a:pt x="125602" y="15303"/>
                </a:lnTo>
                <a:lnTo>
                  <a:pt x="12026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34">
            <a:extLst>
              <a:ext uri="{FF2B5EF4-FFF2-40B4-BE49-F238E27FC236}">
                <a16:creationId xmlns:a16="http://schemas.microsoft.com/office/drawing/2014/main" xmlns="" id="{0FBCD35F-E9FD-4981-8FED-8DF84979BFA0}"/>
              </a:ext>
            </a:extLst>
          </p:cNvPr>
          <p:cNvSpPr txBox="1"/>
          <p:nvPr/>
        </p:nvSpPr>
        <p:spPr>
          <a:xfrm>
            <a:off x="4719996" y="4659739"/>
            <a:ext cx="1098973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593725" algn="l"/>
              </a:tabLst>
            </a:pPr>
            <a:r>
              <a:rPr sz="3200" spc="-1410" dirty="0">
                <a:solidFill>
                  <a:srgbClr val="344B5E"/>
                </a:solidFill>
                <a:latin typeface="Verdana"/>
                <a:cs typeface="Verdana"/>
              </a:rPr>
              <a:t>𝑦	</a:t>
            </a:r>
            <a:r>
              <a:rPr sz="3200" spc="-1495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endParaRPr sz="32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3" name="object 35">
            <a:extLst>
              <a:ext uri="{FF2B5EF4-FFF2-40B4-BE49-F238E27FC236}">
                <a16:creationId xmlns:a16="http://schemas.microsoft.com/office/drawing/2014/main" xmlns="" id="{32A8A309-792A-4196-BE47-CF1505E61401}"/>
              </a:ext>
            </a:extLst>
          </p:cNvPr>
          <p:cNvSpPr/>
          <p:nvPr/>
        </p:nvSpPr>
        <p:spPr>
          <a:xfrm flipV="1">
            <a:off x="6680873" y="4806042"/>
            <a:ext cx="2217256" cy="45719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4891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36">
            <a:extLst>
              <a:ext uri="{FF2B5EF4-FFF2-40B4-BE49-F238E27FC236}">
                <a16:creationId xmlns:a16="http://schemas.microsoft.com/office/drawing/2014/main" xmlns="" id="{BA5A2334-77F2-4116-B516-51F9319F806D}"/>
              </a:ext>
            </a:extLst>
          </p:cNvPr>
          <p:cNvSpPr txBox="1"/>
          <p:nvPr/>
        </p:nvSpPr>
        <p:spPr>
          <a:xfrm>
            <a:off x="6189137" y="4421683"/>
            <a:ext cx="4103115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715"/>
              </a:lnSpc>
              <a:spcBef>
                <a:spcPts val="100"/>
              </a:spcBef>
              <a:tabLst>
                <a:tab pos="1612265" algn="l"/>
              </a:tabLst>
            </a:pPr>
            <a:r>
              <a:rPr sz="4800" baseline="-32118" dirty="0">
                <a:solidFill>
                  <a:srgbClr val="344B5E"/>
                </a:solidFill>
                <a:latin typeface="Verdana"/>
                <a:cs typeface="Verdana"/>
              </a:rPr>
              <a:t>=	</a:t>
            </a:r>
            <a:r>
              <a:rPr sz="235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endParaRPr sz="235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415925">
              <a:lnSpc>
                <a:spcPts val="2695"/>
              </a:lnSpc>
            </a:pPr>
            <a:r>
              <a:rPr lang="en-US" sz="2400" dirty="0" smtClean="0">
                <a:solidFill>
                  <a:srgbClr val="344B5E"/>
                </a:solidFill>
                <a:latin typeface="Verdana"/>
                <a:cs typeface="Verdana"/>
              </a:rPr>
              <a:t>   </a:t>
            </a:r>
            <a:r>
              <a:rPr sz="2400" dirty="0" smtClean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2400" dirty="0">
                <a:solidFill>
                  <a:srgbClr val="344B5E"/>
                </a:solidFill>
                <a:latin typeface="Verdana"/>
                <a:cs typeface="Verdana"/>
              </a:rPr>
              <a:t>+𝑒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−(𝛽</a:t>
            </a:r>
            <a:r>
              <a:rPr baseline="30000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baseline="3000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2400" baseline="30000" dirty="0" smtClean="0">
                <a:solidFill>
                  <a:srgbClr val="344B5E"/>
                </a:solidFill>
                <a:latin typeface="Verdana"/>
                <a:cs typeface="Verdana"/>
              </a:rPr>
              <a:t>𝑥)</a:t>
            </a:r>
            <a:endParaRPr sz="2400" baseline="300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6" name="标题 55">
            <a:extLst>
              <a:ext uri="{FF2B5EF4-FFF2-40B4-BE49-F238E27FC236}">
                <a16:creationId xmlns:a16="http://schemas.microsoft.com/office/drawing/2014/main" xmlns="" id="{130CC4C0-267D-497A-B341-2F62598A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逻辑回归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805340" y="1551697"/>
            <a:ext cx="5098152" cy="972057"/>
            <a:chOff x="4903725" y="2148218"/>
            <a:chExt cx="5098152" cy="972057"/>
          </a:xfrm>
        </p:grpSpPr>
        <p:sp>
          <p:nvSpPr>
            <p:cNvPr id="3" name="object 3"/>
            <p:cNvSpPr/>
            <p:nvPr/>
          </p:nvSpPr>
          <p:spPr>
            <a:xfrm>
              <a:off x="5138760" y="2491232"/>
              <a:ext cx="660400" cy="377190"/>
            </a:xfrm>
            <a:custGeom>
              <a:avLst/>
              <a:gdLst/>
              <a:ahLst/>
              <a:cxnLst/>
              <a:rect l="l" t="t" r="r" b="b"/>
              <a:pathLst>
                <a:path w="495300" h="377189">
                  <a:moveTo>
                    <a:pt x="374903" y="0"/>
                  </a:moveTo>
                  <a:lnTo>
                    <a:pt x="369443" y="15239"/>
                  </a:lnTo>
                  <a:lnTo>
                    <a:pt x="391326" y="24691"/>
                  </a:lnTo>
                  <a:lnTo>
                    <a:pt x="410114" y="37798"/>
                  </a:lnTo>
                  <a:lnTo>
                    <a:pt x="438403" y="74929"/>
                  </a:lnTo>
                  <a:lnTo>
                    <a:pt x="455152" y="125031"/>
                  </a:lnTo>
                  <a:lnTo>
                    <a:pt x="460756" y="186562"/>
                  </a:lnTo>
                  <a:lnTo>
                    <a:pt x="459353" y="219803"/>
                  </a:lnTo>
                  <a:lnTo>
                    <a:pt x="448165" y="277092"/>
                  </a:lnTo>
                  <a:lnTo>
                    <a:pt x="425709" y="321831"/>
                  </a:lnTo>
                  <a:lnTo>
                    <a:pt x="391558" y="352069"/>
                  </a:lnTo>
                  <a:lnTo>
                    <a:pt x="370077" y="361568"/>
                  </a:lnTo>
                  <a:lnTo>
                    <a:pt x="374903" y="376808"/>
                  </a:lnTo>
                  <a:lnTo>
                    <a:pt x="426243" y="352726"/>
                  </a:lnTo>
                  <a:lnTo>
                    <a:pt x="464058" y="311022"/>
                  </a:lnTo>
                  <a:lnTo>
                    <a:pt x="487314" y="255079"/>
                  </a:lnTo>
                  <a:lnTo>
                    <a:pt x="495046" y="188467"/>
                  </a:lnTo>
                  <a:lnTo>
                    <a:pt x="493113" y="153943"/>
                  </a:lnTo>
                  <a:lnTo>
                    <a:pt x="477579" y="92706"/>
                  </a:lnTo>
                  <a:lnTo>
                    <a:pt x="446716" y="42844"/>
                  </a:lnTo>
                  <a:lnTo>
                    <a:pt x="402191" y="9836"/>
                  </a:lnTo>
                  <a:lnTo>
                    <a:pt x="374903" y="0"/>
                  </a:lnTo>
                  <a:close/>
                </a:path>
                <a:path w="495300" h="377189">
                  <a:moveTo>
                    <a:pt x="120141" y="0"/>
                  </a:moveTo>
                  <a:lnTo>
                    <a:pt x="68897" y="24114"/>
                  </a:lnTo>
                  <a:lnTo>
                    <a:pt x="30987" y="66039"/>
                  </a:lnTo>
                  <a:lnTo>
                    <a:pt x="7731" y="122015"/>
                  </a:lnTo>
                  <a:lnTo>
                    <a:pt x="0" y="188467"/>
                  </a:lnTo>
                  <a:lnTo>
                    <a:pt x="1930" y="223119"/>
                  </a:lnTo>
                  <a:lnTo>
                    <a:pt x="17412" y="284372"/>
                  </a:lnTo>
                  <a:lnTo>
                    <a:pt x="48150" y="334071"/>
                  </a:lnTo>
                  <a:lnTo>
                    <a:pt x="92763" y="366976"/>
                  </a:lnTo>
                  <a:lnTo>
                    <a:pt x="120141" y="376808"/>
                  </a:lnTo>
                  <a:lnTo>
                    <a:pt x="124968" y="361568"/>
                  </a:lnTo>
                  <a:lnTo>
                    <a:pt x="103487" y="352069"/>
                  </a:lnTo>
                  <a:lnTo>
                    <a:pt x="84947" y="338820"/>
                  </a:lnTo>
                  <a:lnTo>
                    <a:pt x="56641" y="301116"/>
                  </a:lnTo>
                  <a:lnTo>
                    <a:pt x="39893" y="249983"/>
                  </a:lnTo>
                  <a:lnTo>
                    <a:pt x="34289" y="186562"/>
                  </a:lnTo>
                  <a:lnTo>
                    <a:pt x="35692" y="154368"/>
                  </a:lnTo>
                  <a:lnTo>
                    <a:pt x="46880" y="98551"/>
                  </a:lnTo>
                  <a:lnTo>
                    <a:pt x="69361" y="54548"/>
                  </a:lnTo>
                  <a:lnTo>
                    <a:pt x="103755" y="24691"/>
                  </a:lnTo>
                  <a:lnTo>
                    <a:pt x="125475" y="15239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903725" y="2148218"/>
              <a:ext cx="5098152" cy="972057"/>
              <a:chOff x="4951309" y="2170176"/>
              <a:chExt cx="5098152" cy="972057"/>
            </a:xfrm>
          </p:grpSpPr>
          <p:sp>
            <p:nvSpPr>
              <p:cNvPr id="4" name="object 4"/>
              <p:cNvSpPr txBox="1"/>
              <p:nvPr/>
            </p:nvSpPr>
            <p:spPr>
              <a:xfrm>
                <a:off x="4951309" y="2370170"/>
                <a:ext cx="1674366" cy="505908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spcBef>
                    <a:spcPts val="105"/>
                  </a:spcBef>
                  <a:tabLst>
                    <a:tab pos="952500" algn="l"/>
                  </a:tabLst>
                </a:pPr>
                <a:r>
                  <a:rPr sz="3200" dirty="0" smtClean="0">
                    <a:solidFill>
                      <a:srgbClr val="344B5E"/>
                    </a:solidFill>
                    <a:latin typeface="Verdana"/>
                    <a:cs typeface="Verdana"/>
                  </a:rPr>
                  <a:t>𝑃 </a:t>
                </a:r>
                <a:r>
                  <a:rPr sz="3200" dirty="0">
                    <a:solidFill>
                      <a:srgbClr val="344B5E"/>
                    </a:solidFill>
                    <a:latin typeface="Verdana"/>
                    <a:cs typeface="Verdana"/>
                  </a:rPr>
                  <a:t>𝑥</a:t>
                </a:r>
                <a:r>
                  <a:rPr lang="en-US" altLang="zh-CN" sz="3200" dirty="0">
                    <a:solidFill>
                      <a:srgbClr val="344B5E"/>
                    </a:solidFill>
                    <a:latin typeface="Verdana"/>
                    <a:cs typeface="Verdana"/>
                  </a:rPr>
                  <a:t>  </a:t>
                </a:r>
                <a:r>
                  <a:rPr sz="3200" dirty="0">
                    <a:solidFill>
                      <a:srgbClr val="344B5E"/>
                    </a:solidFill>
                    <a:latin typeface="Verdana"/>
                    <a:cs typeface="Verdana"/>
                  </a:rPr>
                  <a:t>=</a:t>
                </a:r>
                <a:endParaRPr sz="3200" dirty="0">
                  <a:solidFill>
                    <a:prstClr val="black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6379129" y="2679954"/>
                <a:ext cx="3194473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95854">
                    <a:moveTo>
                      <a:pt x="0" y="0"/>
                    </a:moveTo>
                    <a:lnTo>
                      <a:pt x="2395728" y="0"/>
                    </a:lnTo>
                  </a:path>
                </a:pathLst>
              </a:custGeom>
              <a:ln w="25908">
                <a:solidFill>
                  <a:srgbClr val="344B5E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7848937" y="2170176"/>
                <a:ext cx="259080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spc="-200" dirty="0">
                    <a:solidFill>
                      <a:srgbClr val="344B5E"/>
                    </a:solidFill>
                    <a:latin typeface="Verdana"/>
                    <a:cs typeface="Verdana"/>
                  </a:rPr>
                  <a:t>1</a:t>
                </a:r>
                <a:endParaRPr sz="2400">
                  <a:solidFill>
                    <a:prstClr val="black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6363208" y="2751073"/>
                <a:ext cx="1244177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sz="2400" spc="-200" dirty="0" smtClean="0">
                    <a:solidFill>
                      <a:srgbClr val="344B5E"/>
                    </a:solidFill>
                    <a:latin typeface="Verdana"/>
                    <a:cs typeface="Verdana"/>
                  </a:rPr>
                  <a:t>    </a:t>
                </a:r>
                <a:r>
                  <a:rPr sz="2400" spc="-200" dirty="0" smtClean="0">
                    <a:solidFill>
                      <a:srgbClr val="344B5E"/>
                    </a:solidFill>
                    <a:latin typeface="Verdana"/>
                    <a:cs typeface="Verdana"/>
                  </a:rPr>
                  <a:t>1 </a:t>
                </a:r>
                <a:r>
                  <a:rPr sz="2400" spc="-175" dirty="0">
                    <a:solidFill>
                      <a:srgbClr val="344B5E"/>
                    </a:solidFill>
                    <a:latin typeface="Verdana"/>
                    <a:cs typeface="Verdana"/>
                  </a:rPr>
                  <a:t>+</a:t>
                </a:r>
                <a:r>
                  <a:rPr sz="2400" spc="-525" dirty="0">
                    <a:solidFill>
                      <a:srgbClr val="344B5E"/>
                    </a:solidFill>
                    <a:latin typeface="Verdana"/>
                    <a:cs typeface="Verdana"/>
                  </a:rPr>
                  <a:t> </a:t>
                </a:r>
                <a:r>
                  <a:rPr sz="2400" spc="-1210" dirty="0">
                    <a:solidFill>
                      <a:srgbClr val="344B5E"/>
                    </a:solidFill>
                    <a:latin typeface="Verdana"/>
                    <a:cs typeface="Verdana"/>
                  </a:rPr>
                  <a:t>𝑒</a:t>
                </a:r>
                <a:endParaRPr sz="2400" dirty="0">
                  <a:solidFill>
                    <a:prstClr val="black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7607385" y="2727357"/>
                <a:ext cx="2442076" cy="28212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1750" dirty="0">
                    <a:solidFill>
                      <a:srgbClr val="344B5E"/>
                    </a:solidFill>
                    <a:latin typeface="Verdana"/>
                    <a:cs typeface="Verdana"/>
                  </a:rPr>
                  <a:t>−(𝛽</a:t>
                </a:r>
                <a:r>
                  <a:rPr sz="2175" baseline="-19157" dirty="0">
                    <a:solidFill>
                      <a:srgbClr val="344B5E"/>
                    </a:solidFill>
                    <a:latin typeface="Verdana"/>
                    <a:cs typeface="Verdana"/>
                  </a:rPr>
                  <a:t>0</a:t>
                </a:r>
                <a:r>
                  <a:rPr sz="1750" dirty="0">
                    <a:solidFill>
                      <a:srgbClr val="344B5E"/>
                    </a:solidFill>
                    <a:latin typeface="Verdana"/>
                    <a:cs typeface="Verdana"/>
                  </a:rPr>
                  <a:t>+ 𝛽</a:t>
                </a:r>
                <a:r>
                  <a:rPr sz="2175" baseline="-19157" dirty="0">
                    <a:solidFill>
                      <a:srgbClr val="344B5E"/>
                    </a:solidFill>
                    <a:latin typeface="Verdana"/>
                    <a:cs typeface="Verdana"/>
                  </a:rPr>
                  <a:t>1</a:t>
                </a:r>
                <a:r>
                  <a:rPr sz="1750" dirty="0" smtClean="0">
                    <a:solidFill>
                      <a:srgbClr val="344B5E"/>
                    </a:solidFill>
                    <a:latin typeface="Verdana"/>
                    <a:cs typeface="Verdana"/>
                  </a:rPr>
                  <a:t>𝑥)</a:t>
                </a:r>
                <a:endParaRPr sz="1750" dirty="0">
                  <a:solidFill>
                    <a:prstClr val="black"/>
                  </a:solidFill>
                  <a:latin typeface="Verdana"/>
                  <a:cs typeface="Verdana"/>
                </a:endParaRPr>
              </a:p>
            </p:txBody>
          </p:sp>
        </p:grpSp>
      </p:grpSp>
      <p:sp>
        <p:nvSpPr>
          <p:cNvPr id="9" name="object 9"/>
          <p:cNvSpPr txBox="1"/>
          <p:nvPr/>
        </p:nvSpPr>
        <p:spPr>
          <a:xfrm>
            <a:off x="518160" y="1753656"/>
            <a:ext cx="323774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 algn="ctr">
              <a:spcBef>
                <a:spcPts val="100"/>
              </a:spcBef>
            </a:pPr>
            <a:r>
              <a:rPr sz="3200" b="1" spc="-65" dirty="0">
                <a:solidFill>
                  <a:srgbClr val="002060"/>
                </a:solidFill>
                <a:latin typeface="Arial"/>
                <a:cs typeface="Arial"/>
              </a:rPr>
              <a:t>Logistic  </a:t>
            </a:r>
            <a:r>
              <a:rPr lang="zh-CN" altLang="en-US" sz="3200" b="1" spc="-45" dirty="0">
                <a:solidFill>
                  <a:srgbClr val="002060"/>
                </a:solidFill>
                <a:latin typeface="Arial"/>
                <a:cs typeface="Arial"/>
              </a:rPr>
              <a:t>函数</a:t>
            </a:r>
            <a:endParaRPr sz="32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7F22276A-BD11-40EF-808B-67B62E7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逻辑回归和线性回归的关系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906728" y="2699957"/>
            <a:ext cx="4247050" cy="1110487"/>
            <a:chOff x="4906728" y="2699957"/>
            <a:chExt cx="4247050" cy="1110487"/>
          </a:xfrm>
        </p:grpSpPr>
        <p:grpSp>
          <p:nvGrpSpPr>
            <p:cNvPr id="29" name="组合 28"/>
            <p:cNvGrpSpPr/>
            <p:nvPr/>
          </p:nvGrpSpPr>
          <p:grpSpPr>
            <a:xfrm>
              <a:off x="4906728" y="2699957"/>
              <a:ext cx="4040971" cy="741489"/>
              <a:chOff x="4805340" y="3441446"/>
              <a:chExt cx="4040971" cy="741489"/>
            </a:xfrm>
          </p:grpSpPr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xmlns="" id="{7682577E-17F2-403E-960D-8716B5D7765F}"/>
                  </a:ext>
                </a:extLst>
              </p:cNvPr>
              <p:cNvSpPr/>
              <p:nvPr/>
            </p:nvSpPr>
            <p:spPr>
              <a:xfrm>
                <a:off x="4972135" y="3792473"/>
                <a:ext cx="660400" cy="37719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377189">
                    <a:moveTo>
                      <a:pt x="374903" y="0"/>
                    </a:moveTo>
                    <a:lnTo>
                      <a:pt x="369570" y="15367"/>
                    </a:lnTo>
                    <a:lnTo>
                      <a:pt x="391380" y="24818"/>
                    </a:lnTo>
                    <a:lnTo>
                      <a:pt x="410130" y="37925"/>
                    </a:lnTo>
                    <a:lnTo>
                      <a:pt x="438403" y="75056"/>
                    </a:lnTo>
                    <a:lnTo>
                      <a:pt x="455152" y="125142"/>
                    </a:lnTo>
                    <a:lnTo>
                      <a:pt x="460756" y="186562"/>
                    </a:lnTo>
                    <a:lnTo>
                      <a:pt x="459353" y="219805"/>
                    </a:lnTo>
                    <a:lnTo>
                      <a:pt x="448165" y="277145"/>
                    </a:lnTo>
                    <a:lnTo>
                      <a:pt x="425709" y="321941"/>
                    </a:lnTo>
                    <a:lnTo>
                      <a:pt x="391558" y="352143"/>
                    </a:lnTo>
                    <a:lnTo>
                      <a:pt x="370077" y="361695"/>
                    </a:lnTo>
                    <a:lnTo>
                      <a:pt x="374903" y="376936"/>
                    </a:lnTo>
                    <a:lnTo>
                      <a:pt x="426291" y="352837"/>
                    </a:lnTo>
                    <a:lnTo>
                      <a:pt x="464058" y="311023"/>
                    </a:lnTo>
                    <a:lnTo>
                      <a:pt x="487314" y="255143"/>
                    </a:lnTo>
                    <a:lnTo>
                      <a:pt x="495046" y="188594"/>
                    </a:lnTo>
                    <a:lnTo>
                      <a:pt x="493115" y="154015"/>
                    </a:lnTo>
                    <a:lnTo>
                      <a:pt x="477633" y="92761"/>
                    </a:lnTo>
                    <a:lnTo>
                      <a:pt x="446770" y="42916"/>
                    </a:lnTo>
                    <a:lnTo>
                      <a:pt x="402193" y="9907"/>
                    </a:lnTo>
                    <a:lnTo>
                      <a:pt x="374903" y="0"/>
                    </a:lnTo>
                    <a:close/>
                  </a:path>
                  <a:path w="495300" h="377189">
                    <a:moveTo>
                      <a:pt x="120141" y="0"/>
                    </a:moveTo>
                    <a:lnTo>
                      <a:pt x="68913" y="24209"/>
                    </a:lnTo>
                    <a:lnTo>
                      <a:pt x="31114" y="66039"/>
                    </a:lnTo>
                    <a:lnTo>
                      <a:pt x="7747" y="122078"/>
                    </a:lnTo>
                    <a:lnTo>
                      <a:pt x="0" y="188594"/>
                    </a:lnTo>
                    <a:lnTo>
                      <a:pt x="1930" y="223190"/>
                    </a:lnTo>
                    <a:lnTo>
                      <a:pt x="17412" y="284428"/>
                    </a:lnTo>
                    <a:lnTo>
                      <a:pt x="48204" y="334144"/>
                    </a:lnTo>
                    <a:lnTo>
                      <a:pt x="92781" y="367101"/>
                    </a:lnTo>
                    <a:lnTo>
                      <a:pt x="120141" y="376936"/>
                    </a:lnTo>
                    <a:lnTo>
                      <a:pt x="124968" y="361695"/>
                    </a:lnTo>
                    <a:lnTo>
                      <a:pt x="103487" y="352143"/>
                    </a:lnTo>
                    <a:lnTo>
                      <a:pt x="84947" y="338899"/>
                    </a:lnTo>
                    <a:lnTo>
                      <a:pt x="56641" y="301244"/>
                    </a:lnTo>
                    <a:lnTo>
                      <a:pt x="39893" y="249999"/>
                    </a:lnTo>
                    <a:lnTo>
                      <a:pt x="34289" y="186562"/>
                    </a:lnTo>
                    <a:lnTo>
                      <a:pt x="35692" y="154441"/>
                    </a:lnTo>
                    <a:lnTo>
                      <a:pt x="46880" y="98677"/>
                    </a:lnTo>
                    <a:lnTo>
                      <a:pt x="69363" y="54675"/>
                    </a:lnTo>
                    <a:lnTo>
                      <a:pt x="103808" y="24818"/>
                    </a:lnTo>
                    <a:lnTo>
                      <a:pt x="125602" y="15367"/>
                    </a:lnTo>
                    <a:lnTo>
                      <a:pt x="120141" y="0"/>
                    </a:lnTo>
                    <a:close/>
                  </a:path>
                </a:pathLst>
              </a:custGeom>
              <a:solidFill>
                <a:srgbClr val="344B5E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4805340" y="3441446"/>
                <a:ext cx="4040971" cy="741489"/>
                <a:chOff x="4805340" y="3441446"/>
                <a:chExt cx="4040971" cy="741489"/>
              </a:xfrm>
            </p:grpSpPr>
            <p:sp>
              <p:nvSpPr>
                <p:cNvPr id="13" name="object 12">
                  <a:extLst>
                    <a:ext uri="{FF2B5EF4-FFF2-40B4-BE49-F238E27FC236}">
                      <a16:creationId xmlns:a16="http://schemas.microsoft.com/office/drawing/2014/main" xmlns="" id="{8F6BFC9F-AD1C-4A4C-A969-7FA2D392D15F}"/>
                    </a:ext>
                  </a:extLst>
                </p:cNvPr>
                <p:cNvSpPr/>
                <p:nvPr/>
              </p:nvSpPr>
              <p:spPr>
                <a:xfrm>
                  <a:off x="6383359" y="3981323"/>
                  <a:ext cx="246295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215">
                      <a:moveTo>
                        <a:pt x="0" y="0"/>
                      </a:moveTo>
                      <a:lnTo>
                        <a:pt x="1847087" y="0"/>
                      </a:lnTo>
                    </a:path>
                  </a:pathLst>
                </a:custGeom>
                <a:ln w="25907">
                  <a:solidFill>
                    <a:srgbClr val="344B5E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7" name="组合 26"/>
                <p:cNvGrpSpPr/>
                <p:nvPr/>
              </p:nvGrpSpPr>
              <p:grpSpPr>
                <a:xfrm>
                  <a:off x="4805340" y="3441446"/>
                  <a:ext cx="3783755" cy="741489"/>
                  <a:chOff x="4805340" y="3441446"/>
                  <a:chExt cx="3783755" cy="741489"/>
                </a:xfrm>
              </p:grpSpPr>
              <p:sp>
                <p:nvSpPr>
                  <p:cNvPr id="11" name="object 11">
                    <a:extLst>
                      <a:ext uri="{FF2B5EF4-FFF2-40B4-BE49-F238E27FC236}">
                        <a16:creationId xmlns:a16="http://schemas.microsoft.com/office/drawing/2014/main" xmlns="" id="{7C6630EE-64B1-476A-A558-9081868D70D5}"/>
                      </a:ext>
                    </a:extLst>
                  </p:cNvPr>
                  <p:cNvSpPr txBox="1"/>
                  <p:nvPr/>
                </p:nvSpPr>
                <p:spPr>
                  <a:xfrm>
                    <a:off x="4805340" y="3677668"/>
                    <a:ext cx="1820335" cy="505267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  <a:tabLst>
                        <a:tab pos="953135" algn="l"/>
                      </a:tabLst>
                    </a:pPr>
                    <a:r>
                      <a:rPr sz="3200" dirty="0">
                        <a:solidFill>
                          <a:srgbClr val="344B5E"/>
                        </a:solidFill>
                        <a:latin typeface="Verdana"/>
                        <a:cs typeface="Verdana"/>
                      </a:rPr>
                      <a:t>𝑃 𝑥	=</a:t>
                    </a:r>
                    <a:endParaRPr sz="3200" dirty="0">
                      <a:solidFill>
                        <a:prstClr val="black"/>
                      </a:solidFill>
                      <a:latin typeface="Verdana"/>
                      <a:cs typeface="Verdana"/>
                    </a:endParaRPr>
                  </a:p>
                </p:txBody>
              </p:sp>
              <p:sp>
                <p:nvSpPr>
                  <p:cNvPr id="14" name="object 13">
                    <a:extLst>
                      <a:ext uri="{FF2B5EF4-FFF2-40B4-BE49-F238E27FC236}">
                        <a16:creationId xmlns:a16="http://schemas.microsoft.com/office/drawing/2014/main" xmlns="" id="{A83A0698-ADB8-4DAA-9250-31E31B2FF74F}"/>
                      </a:ext>
                    </a:extLst>
                  </p:cNvPr>
                  <p:cNvSpPr txBox="1"/>
                  <p:nvPr/>
                </p:nvSpPr>
                <p:spPr>
                  <a:xfrm>
                    <a:off x="6625675" y="3441446"/>
                    <a:ext cx="1963420" cy="382270"/>
                  </a:xfrm>
                  <a:prstGeom prst="rect">
                    <a:avLst/>
                  </a:prstGeom>
                </p:spPr>
                <p:txBody>
                  <a:bodyPr vert="horz" wrap="square" lIns="0" tIns="11430" rIns="0" bIns="0" rtlCol="0">
                    <a:spAutoFit/>
                  </a:bodyPr>
                  <a:lstStyle/>
                  <a:p>
                    <a:pPr marL="12700">
                      <a:spcBef>
                        <a:spcPts val="90"/>
                      </a:spcBef>
                    </a:pPr>
                    <a:r>
                      <a:rPr sz="3525" baseline="-20094" dirty="0">
                        <a:solidFill>
                          <a:srgbClr val="344B5E"/>
                        </a:solidFill>
                        <a:latin typeface="Verdana"/>
                        <a:cs typeface="Verdana"/>
                      </a:rPr>
                      <a:t>𝑒</a:t>
                    </a:r>
                    <a:r>
                      <a:rPr sz="1900" dirty="0">
                        <a:solidFill>
                          <a:srgbClr val="344B5E"/>
                        </a:solidFill>
                        <a:latin typeface="Verdana"/>
                        <a:cs typeface="Verdana"/>
                      </a:rPr>
                      <a:t>(𝛽</a:t>
                    </a:r>
                    <a:r>
                      <a:rPr sz="2400" baseline="-13157" dirty="0">
                        <a:solidFill>
                          <a:srgbClr val="344B5E"/>
                        </a:solidFill>
                        <a:latin typeface="Verdana"/>
                        <a:cs typeface="Verdana"/>
                      </a:rPr>
                      <a:t>0</a:t>
                    </a:r>
                    <a:r>
                      <a:rPr sz="1900" dirty="0">
                        <a:solidFill>
                          <a:srgbClr val="344B5E"/>
                        </a:solidFill>
                        <a:latin typeface="Verdana"/>
                        <a:cs typeface="Verdana"/>
                      </a:rPr>
                      <a:t>+ 𝛽</a:t>
                    </a:r>
                    <a:r>
                      <a:rPr sz="2400" baseline="-13157" dirty="0">
                        <a:solidFill>
                          <a:srgbClr val="344B5E"/>
                        </a:solidFill>
                        <a:latin typeface="Verdana"/>
                        <a:cs typeface="Verdana"/>
                      </a:rPr>
                      <a:t>1</a:t>
                    </a:r>
                    <a:r>
                      <a:rPr sz="1900" dirty="0">
                        <a:solidFill>
                          <a:srgbClr val="344B5E"/>
                        </a:solidFill>
                        <a:latin typeface="Verdana"/>
                        <a:cs typeface="Verdana"/>
                      </a:rPr>
                      <a:t>𝑥)</a:t>
                    </a:r>
                    <a:endParaRPr sz="1900" dirty="0">
                      <a:solidFill>
                        <a:prstClr val="black"/>
                      </a:solidFill>
                      <a:latin typeface="Verdana"/>
                      <a:cs typeface="Verdana"/>
                    </a:endParaRPr>
                  </a:p>
                </p:txBody>
              </p:sp>
            </p:grpSp>
          </p:grpSp>
        </p:grp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xmlns="" id="{4C7F37FD-328A-4059-8144-09AF39B8BBE1}"/>
                </a:ext>
              </a:extLst>
            </p:cNvPr>
            <p:cNvSpPr txBox="1"/>
            <p:nvPr/>
          </p:nvSpPr>
          <p:spPr>
            <a:xfrm>
              <a:off x="6673893" y="3428174"/>
              <a:ext cx="2479885" cy="3822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spcBef>
                  <a:spcPts val="90"/>
                </a:spcBef>
              </a:pPr>
              <a:r>
                <a:rPr sz="3525" baseline="-17730" dirty="0">
                  <a:solidFill>
                    <a:srgbClr val="344B5E"/>
                  </a:solidFill>
                  <a:latin typeface="Verdana"/>
                  <a:cs typeface="Verdana"/>
                </a:rPr>
                <a:t>1+𝑒</a:t>
              </a:r>
              <a:r>
                <a:rPr sz="1900" dirty="0">
                  <a:solidFill>
                    <a:srgbClr val="344B5E"/>
                  </a:solidFill>
                  <a:latin typeface="Verdana"/>
                  <a:cs typeface="Verdana"/>
                </a:rPr>
                <a:t>(𝛽</a:t>
              </a:r>
              <a:r>
                <a:rPr sz="2400" baseline="-13157" dirty="0">
                  <a:solidFill>
                    <a:srgbClr val="344B5E"/>
                  </a:solidFill>
                  <a:latin typeface="Verdana"/>
                  <a:cs typeface="Verdana"/>
                </a:rPr>
                <a:t>0</a:t>
              </a:r>
              <a:r>
                <a:rPr sz="1900" dirty="0">
                  <a:solidFill>
                    <a:srgbClr val="344B5E"/>
                  </a:solidFill>
                  <a:latin typeface="Verdana"/>
                  <a:cs typeface="Verdana"/>
                </a:rPr>
                <a:t>+ 𝛽</a:t>
              </a:r>
              <a:r>
                <a:rPr sz="2400" baseline="-13157" dirty="0">
                  <a:solidFill>
                    <a:srgbClr val="344B5E"/>
                  </a:solidFill>
                  <a:latin typeface="Verdana"/>
                  <a:cs typeface="Verdana"/>
                </a:rPr>
                <a:t>1</a:t>
              </a:r>
              <a:r>
                <a:rPr sz="1900" dirty="0">
                  <a:solidFill>
                    <a:srgbClr val="344B5E"/>
                  </a:solidFill>
                  <a:latin typeface="Verdana"/>
                  <a:cs typeface="Verdana"/>
                </a:rPr>
                <a:t>𝑥)</a:t>
              </a:r>
              <a:endParaRPr sz="1900" dirty="0">
                <a:solidFill>
                  <a:prstClr val="black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022893" y="4644491"/>
            <a:ext cx="3924806" cy="1086271"/>
            <a:chOff x="3671530" y="4064128"/>
            <a:chExt cx="3924806" cy="1086271"/>
          </a:xfrm>
        </p:grpSpPr>
        <p:sp>
          <p:nvSpPr>
            <p:cNvPr id="17" name="object 10">
              <a:extLst>
                <a:ext uri="{FF2B5EF4-FFF2-40B4-BE49-F238E27FC236}">
                  <a16:creationId xmlns:a16="http://schemas.microsoft.com/office/drawing/2014/main" xmlns="" id="{3FA9CD0B-B4FB-4AE1-8286-8B5F06E5E022}"/>
                </a:ext>
              </a:extLst>
            </p:cNvPr>
            <p:cNvSpPr/>
            <p:nvPr/>
          </p:nvSpPr>
          <p:spPr>
            <a:xfrm>
              <a:off x="3671530" y="4675378"/>
              <a:ext cx="1651000" cy="0"/>
            </a:xfrm>
            <a:custGeom>
              <a:avLst/>
              <a:gdLst/>
              <a:ahLst/>
              <a:cxnLst/>
              <a:rect l="l" t="t" r="r" b="b"/>
              <a:pathLst>
                <a:path w="1651000">
                  <a:moveTo>
                    <a:pt x="0" y="0"/>
                  </a:moveTo>
                  <a:lnTo>
                    <a:pt x="1650492" y="0"/>
                  </a:lnTo>
                </a:path>
              </a:pathLst>
            </a:custGeom>
            <a:ln w="25907">
              <a:solidFill>
                <a:srgbClr val="344B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xmlns="" id="{71D862B1-E5B3-48E8-AC7C-218FCB62297F}"/>
                </a:ext>
              </a:extLst>
            </p:cNvPr>
            <p:cNvSpPr/>
            <p:nvPr/>
          </p:nvSpPr>
          <p:spPr>
            <a:xfrm>
              <a:off x="6105433" y="4419219"/>
              <a:ext cx="1351280" cy="275590"/>
            </a:xfrm>
            <a:custGeom>
              <a:avLst/>
              <a:gdLst/>
              <a:ahLst/>
              <a:cxnLst/>
              <a:rect l="l" t="t" r="r" b="b"/>
              <a:pathLst>
                <a:path w="1351279" h="275589">
                  <a:moveTo>
                    <a:pt x="1263395" y="0"/>
                  </a:moveTo>
                  <a:lnTo>
                    <a:pt x="1259459" y="11175"/>
                  </a:lnTo>
                  <a:lnTo>
                    <a:pt x="1275391" y="18127"/>
                  </a:lnTo>
                  <a:lnTo>
                    <a:pt x="1289097" y="27733"/>
                  </a:lnTo>
                  <a:lnTo>
                    <a:pt x="1316972" y="72102"/>
                  </a:lnTo>
                  <a:lnTo>
                    <a:pt x="1325112" y="112817"/>
                  </a:lnTo>
                  <a:lnTo>
                    <a:pt x="1326134" y="136270"/>
                  </a:lnTo>
                  <a:lnTo>
                    <a:pt x="1325110" y="160583"/>
                  </a:lnTo>
                  <a:lnTo>
                    <a:pt x="1316918" y="202493"/>
                  </a:lnTo>
                  <a:lnTo>
                    <a:pt x="1289192" y="247507"/>
                  </a:lnTo>
                  <a:lnTo>
                    <a:pt x="1259966" y="264159"/>
                  </a:lnTo>
                  <a:lnTo>
                    <a:pt x="1263395" y="275335"/>
                  </a:lnTo>
                  <a:lnTo>
                    <a:pt x="1300924" y="257698"/>
                  </a:lnTo>
                  <a:lnTo>
                    <a:pt x="1328546" y="227202"/>
                  </a:lnTo>
                  <a:lnTo>
                    <a:pt x="1345517" y="186356"/>
                  </a:lnTo>
                  <a:lnTo>
                    <a:pt x="1351153" y="137794"/>
                  </a:lnTo>
                  <a:lnTo>
                    <a:pt x="1349746" y="112553"/>
                  </a:lnTo>
                  <a:lnTo>
                    <a:pt x="1338454" y="67786"/>
                  </a:lnTo>
                  <a:lnTo>
                    <a:pt x="1315920" y="31378"/>
                  </a:lnTo>
                  <a:lnTo>
                    <a:pt x="1283380" y="7237"/>
                  </a:lnTo>
                  <a:lnTo>
                    <a:pt x="1263395" y="0"/>
                  </a:lnTo>
                  <a:close/>
                </a:path>
                <a:path w="1351279" h="275589">
                  <a:moveTo>
                    <a:pt x="87757" y="0"/>
                  </a:moveTo>
                  <a:lnTo>
                    <a:pt x="50276" y="17700"/>
                  </a:lnTo>
                  <a:lnTo>
                    <a:pt x="22606" y="48259"/>
                  </a:lnTo>
                  <a:lnTo>
                    <a:pt x="5635" y="89217"/>
                  </a:lnTo>
                  <a:lnTo>
                    <a:pt x="0" y="137794"/>
                  </a:lnTo>
                  <a:lnTo>
                    <a:pt x="1406" y="163034"/>
                  </a:lnTo>
                  <a:lnTo>
                    <a:pt x="12698" y="207750"/>
                  </a:lnTo>
                  <a:lnTo>
                    <a:pt x="35179" y="244064"/>
                  </a:lnTo>
                  <a:lnTo>
                    <a:pt x="67754" y="268118"/>
                  </a:lnTo>
                  <a:lnTo>
                    <a:pt x="87757" y="275335"/>
                  </a:lnTo>
                  <a:lnTo>
                    <a:pt x="91186" y="264159"/>
                  </a:lnTo>
                  <a:lnTo>
                    <a:pt x="75495" y="257184"/>
                  </a:lnTo>
                  <a:lnTo>
                    <a:pt x="61960" y="247507"/>
                  </a:lnTo>
                  <a:lnTo>
                    <a:pt x="34234" y="202493"/>
                  </a:lnTo>
                  <a:lnTo>
                    <a:pt x="26042" y="160583"/>
                  </a:lnTo>
                  <a:lnTo>
                    <a:pt x="25019" y="136270"/>
                  </a:lnTo>
                  <a:lnTo>
                    <a:pt x="26042" y="112817"/>
                  </a:lnTo>
                  <a:lnTo>
                    <a:pt x="34234" y="72102"/>
                  </a:lnTo>
                  <a:lnTo>
                    <a:pt x="62071" y="27733"/>
                  </a:lnTo>
                  <a:lnTo>
                    <a:pt x="91694" y="11175"/>
                  </a:lnTo>
                  <a:lnTo>
                    <a:pt x="87757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779911" y="4064128"/>
              <a:ext cx="3816425" cy="1086271"/>
              <a:chOff x="3779911" y="4064128"/>
              <a:chExt cx="3816425" cy="1086271"/>
            </a:xfrm>
          </p:grpSpPr>
          <p:sp>
            <p:nvSpPr>
              <p:cNvPr id="20" name="object 11">
                <a:extLst>
                  <a:ext uri="{FF2B5EF4-FFF2-40B4-BE49-F238E27FC236}">
                    <a16:creationId xmlns:a16="http://schemas.microsoft.com/office/drawing/2014/main" xmlns="" id="{FE03A103-F7E4-4986-8FE3-45C4B801CD25}"/>
                  </a:ext>
                </a:extLst>
              </p:cNvPr>
              <p:cNvSpPr/>
              <p:nvPr/>
            </p:nvSpPr>
            <p:spPr>
              <a:xfrm>
                <a:off x="4380824" y="4178808"/>
                <a:ext cx="495300" cy="37719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377189">
                    <a:moveTo>
                      <a:pt x="375030" y="0"/>
                    </a:moveTo>
                    <a:lnTo>
                      <a:pt x="369569" y="15240"/>
                    </a:lnTo>
                    <a:lnTo>
                      <a:pt x="391382" y="24745"/>
                    </a:lnTo>
                    <a:lnTo>
                      <a:pt x="410146" y="37846"/>
                    </a:lnTo>
                    <a:lnTo>
                      <a:pt x="438530" y="74930"/>
                    </a:lnTo>
                    <a:lnTo>
                      <a:pt x="455215" y="125079"/>
                    </a:lnTo>
                    <a:lnTo>
                      <a:pt x="460755" y="186563"/>
                    </a:lnTo>
                    <a:lnTo>
                      <a:pt x="459370" y="219805"/>
                    </a:lnTo>
                    <a:lnTo>
                      <a:pt x="448218" y="277145"/>
                    </a:lnTo>
                    <a:lnTo>
                      <a:pt x="425783" y="321885"/>
                    </a:lnTo>
                    <a:lnTo>
                      <a:pt x="391683" y="352071"/>
                    </a:lnTo>
                    <a:lnTo>
                      <a:pt x="370204" y="361569"/>
                    </a:lnTo>
                    <a:lnTo>
                      <a:pt x="375030" y="376936"/>
                    </a:lnTo>
                    <a:lnTo>
                      <a:pt x="426370" y="352742"/>
                    </a:lnTo>
                    <a:lnTo>
                      <a:pt x="464185" y="311023"/>
                    </a:lnTo>
                    <a:lnTo>
                      <a:pt x="487441" y="255127"/>
                    </a:lnTo>
                    <a:lnTo>
                      <a:pt x="495173" y="188468"/>
                    </a:lnTo>
                    <a:lnTo>
                      <a:pt x="493222" y="153943"/>
                    </a:lnTo>
                    <a:lnTo>
                      <a:pt x="477652" y="92706"/>
                    </a:lnTo>
                    <a:lnTo>
                      <a:pt x="446843" y="42898"/>
                    </a:lnTo>
                    <a:lnTo>
                      <a:pt x="402318" y="9854"/>
                    </a:lnTo>
                    <a:lnTo>
                      <a:pt x="375030" y="0"/>
                    </a:lnTo>
                    <a:close/>
                  </a:path>
                  <a:path w="495300" h="377189">
                    <a:moveTo>
                      <a:pt x="120268" y="0"/>
                    </a:moveTo>
                    <a:lnTo>
                      <a:pt x="68976" y="24161"/>
                    </a:lnTo>
                    <a:lnTo>
                      <a:pt x="31114" y="66040"/>
                    </a:lnTo>
                    <a:lnTo>
                      <a:pt x="7794" y="122015"/>
                    </a:lnTo>
                    <a:lnTo>
                      <a:pt x="0" y="188468"/>
                    </a:lnTo>
                    <a:lnTo>
                      <a:pt x="1950" y="223137"/>
                    </a:lnTo>
                    <a:lnTo>
                      <a:pt x="17520" y="284426"/>
                    </a:lnTo>
                    <a:lnTo>
                      <a:pt x="48259" y="334073"/>
                    </a:lnTo>
                    <a:lnTo>
                      <a:pt x="92836" y="367030"/>
                    </a:lnTo>
                    <a:lnTo>
                      <a:pt x="120268" y="376936"/>
                    </a:lnTo>
                    <a:lnTo>
                      <a:pt x="125094" y="361569"/>
                    </a:lnTo>
                    <a:lnTo>
                      <a:pt x="103596" y="352071"/>
                    </a:lnTo>
                    <a:lnTo>
                      <a:pt x="85026" y="338836"/>
                    </a:lnTo>
                    <a:lnTo>
                      <a:pt x="56768" y="301244"/>
                    </a:lnTo>
                    <a:lnTo>
                      <a:pt x="40020" y="249999"/>
                    </a:lnTo>
                    <a:lnTo>
                      <a:pt x="34416" y="186563"/>
                    </a:lnTo>
                    <a:lnTo>
                      <a:pt x="35819" y="154386"/>
                    </a:lnTo>
                    <a:lnTo>
                      <a:pt x="47007" y="98605"/>
                    </a:lnTo>
                    <a:lnTo>
                      <a:pt x="69435" y="54566"/>
                    </a:lnTo>
                    <a:lnTo>
                      <a:pt x="103864" y="24745"/>
                    </a:lnTo>
                    <a:lnTo>
                      <a:pt x="125602" y="15240"/>
                    </a:lnTo>
                    <a:lnTo>
                      <a:pt x="120268" y="0"/>
                    </a:lnTo>
                    <a:close/>
                  </a:path>
                </a:pathLst>
              </a:custGeom>
              <a:solidFill>
                <a:srgbClr val="344B5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2">
                <a:extLst>
                  <a:ext uri="{FF2B5EF4-FFF2-40B4-BE49-F238E27FC236}">
                    <a16:creationId xmlns:a16="http://schemas.microsoft.com/office/drawing/2014/main" xmlns="" id="{5B77C793-1E53-4514-A81C-02F005498182}"/>
                  </a:ext>
                </a:extLst>
              </p:cNvPr>
              <p:cNvSpPr txBox="1"/>
              <p:nvPr/>
            </p:nvSpPr>
            <p:spPr>
              <a:xfrm>
                <a:off x="4070945" y="4064128"/>
                <a:ext cx="673735" cy="51371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3200" dirty="0">
                    <a:solidFill>
                      <a:srgbClr val="344B5E"/>
                    </a:solidFill>
                    <a:latin typeface="Verdana"/>
                    <a:cs typeface="Verdana"/>
                  </a:rPr>
                  <a:t>𝑃 𝑥</a:t>
                </a:r>
                <a:endParaRPr sz="3200" dirty="0">
                  <a:latin typeface="Verdana"/>
                  <a:cs typeface="Verdana"/>
                </a:endParaRPr>
              </a:p>
            </p:txBody>
          </p:sp>
          <p:sp>
            <p:nvSpPr>
              <p:cNvPr id="22" name="object 13">
                <a:extLst>
                  <a:ext uri="{FF2B5EF4-FFF2-40B4-BE49-F238E27FC236}">
                    <a16:creationId xmlns:a16="http://schemas.microsoft.com/office/drawing/2014/main" xmlns="" id="{697D6EB2-0ECC-4A19-8BC1-6AEFA5088D48}"/>
                  </a:ext>
                </a:extLst>
              </p:cNvPr>
              <p:cNvSpPr/>
              <p:nvPr/>
            </p:nvSpPr>
            <p:spPr>
              <a:xfrm>
                <a:off x="4679529" y="4759426"/>
                <a:ext cx="495300" cy="37719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377189">
                    <a:moveTo>
                      <a:pt x="375031" y="0"/>
                    </a:moveTo>
                    <a:lnTo>
                      <a:pt x="369570" y="15303"/>
                    </a:lnTo>
                    <a:lnTo>
                      <a:pt x="391382" y="24771"/>
                    </a:lnTo>
                    <a:lnTo>
                      <a:pt x="410146" y="37877"/>
                    </a:lnTo>
                    <a:lnTo>
                      <a:pt x="438531" y="75006"/>
                    </a:lnTo>
                    <a:lnTo>
                      <a:pt x="455215" y="125098"/>
                    </a:lnTo>
                    <a:lnTo>
                      <a:pt x="460756" y="186563"/>
                    </a:lnTo>
                    <a:lnTo>
                      <a:pt x="459370" y="219810"/>
                    </a:lnTo>
                    <a:lnTo>
                      <a:pt x="448218" y="277131"/>
                    </a:lnTo>
                    <a:lnTo>
                      <a:pt x="425783" y="321896"/>
                    </a:lnTo>
                    <a:lnTo>
                      <a:pt x="391683" y="352096"/>
                    </a:lnTo>
                    <a:lnTo>
                      <a:pt x="370205" y="361607"/>
                    </a:lnTo>
                    <a:lnTo>
                      <a:pt x="375031" y="376910"/>
                    </a:lnTo>
                    <a:lnTo>
                      <a:pt x="426370" y="352794"/>
                    </a:lnTo>
                    <a:lnTo>
                      <a:pt x="464185" y="311048"/>
                    </a:lnTo>
                    <a:lnTo>
                      <a:pt x="487441" y="255136"/>
                    </a:lnTo>
                    <a:lnTo>
                      <a:pt x="495173" y="188556"/>
                    </a:lnTo>
                    <a:lnTo>
                      <a:pt x="493222" y="154004"/>
                    </a:lnTo>
                    <a:lnTo>
                      <a:pt x="477652" y="92759"/>
                    </a:lnTo>
                    <a:lnTo>
                      <a:pt x="446843" y="42898"/>
                    </a:lnTo>
                    <a:lnTo>
                      <a:pt x="402318" y="9865"/>
                    </a:lnTo>
                    <a:lnTo>
                      <a:pt x="375031" y="0"/>
                    </a:lnTo>
                    <a:close/>
                  </a:path>
                  <a:path w="495300" h="377189">
                    <a:moveTo>
                      <a:pt x="120269" y="0"/>
                    </a:moveTo>
                    <a:lnTo>
                      <a:pt x="68976" y="24164"/>
                    </a:lnTo>
                    <a:lnTo>
                      <a:pt x="31114" y="66065"/>
                    </a:lnTo>
                    <a:lnTo>
                      <a:pt x="7794" y="122072"/>
                    </a:lnTo>
                    <a:lnTo>
                      <a:pt x="0" y="188556"/>
                    </a:lnTo>
                    <a:lnTo>
                      <a:pt x="1950" y="223180"/>
                    </a:lnTo>
                    <a:lnTo>
                      <a:pt x="17520" y="284426"/>
                    </a:lnTo>
                    <a:lnTo>
                      <a:pt x="48260" y="334124"/>
                    </a:lnTo>
                    <a:lnTo>
                      <a:pt x="92837" y="367057"/>
                    </a:lnTo>
                    <a:lnTo>
                      <a:pt x="120269" y="376910"/>
                    </a:lnTo>
                    <a:lnTo>
                      <a:pt x="125095" y="361607"/>
                    </a:lnTo>
                    <a:lnTo>
                      <a:pt x="103596" y="352096"/>
                    </a:lnTo>
                    <a:lnTo>
                      <a:pt x="85026" y="338859"/>
                    </a:lnTo>
                    <a:lnTo>
                      <a:pt x="56769" y="301205"/>
                    </a:lnTo>
                    <a:lnTo>
                      <a:pt x="40020" y="249999"/>
                    </a:lnTo>
                    <a:lnTo>
                      <a:pt x="34417" y="186563"/>
                    </a:lnTo>
                    <a:lnTo>
                      <a:pt x="35819" y="154408"/>
                    </a:lnTo>
                    <a:lnTo>
                      <a:pt x="47007" y="98630"/>
                    </a:lnTo>
                    <a:lnTo>
                      <a:pt x="69435" y="54622"/>
                    </a:lnTo>
                    <a:lnTo>
                      <a:pt x="103864" y="24771"/>
                    </a:lnTo>
                    <a:lnTo>
                      <a:pt x="125602" y="15303"/>
                    </a:lnTo>
                    <a:lnTo>
                      <a:pt x="120269" y="0"/>
                    </a:lnTo>
                    <a:close/>
                  </a:path>
                </a:pathLst>
              </a:custGeom>
              <a:solidFill>
                <a:srgbClr val="344B5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xmlns="" id="{563A697E-E97A-4236-912C-74E660BE71AD}"/>
                  </a:ext>
                </a:extLst>
              </p:cNvPr>
              <p:cNvSpPr txBox="1"/>
              <p:nvPr/>
            </p:nvSpPr>
            <p:spPr>
              <a:xfrm>
                <a:off x="3779911" y="4644491"/>
                <a:ext cx="1394917" cy="505908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spcBef>
                    <a:spcPts val="105"/>
                  </a:spcBef>
                </a:pPr>
                <a:r>
                  <a:rPr sz="3200" dirty="0">
                    <a:solidFill>
                      <a:srgbClr val="344B5E"/>
                    </a:solidFill>
                    <a:latin typeface="Verdana"/>
                    <a:cs typeface="Verdana"/>
                  </a:rPr>
                  <a:t>1−𝑃 𝑥</a:t>
                </a:r>
                <a:endParaRPr sz="3200" dirty="0">
                  <a:latin typeface="Verdana"/>
                  <a:cs typeface="Verdana"/>
                </a:endParaRPr>
              </a:p>
            </p:txBody>
          </p:sp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xmlns="" id="{434317DA-0E1D-4C55-B94E-452E12553F95}"/>
                  </a:ext>
                </a:extLst>
              </p:cNvPr>
              <p:cNvSpPr txBox="1"/>
              <p:nvPr/>
            </p:nvSpPr>
            <p:spPr>
              <a:xfrm>
                <a:off x="5422987" y="4222623"/>
                <a:ext cx="2173349" cy="50526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4800" spc="-345" baseline="-20833" dirty="0">
                    <a:solidFill>
                      <a:srgbClr val="344B5E"/>
                    </a:solidFill>
                    <a:latin typeface="Verdana"/>
                    <a:cs typeface="Verdana"/>
                  </a:rPr>
                  <a:t>= </a:t>
                </a:r>
                <a:r>
                  <a:rPr sz="4800" baseline="-20833" dirty="0">
                    <a:solidFill>
                      <a:srgbClr val="344B5E"/>
                    </a:solidFill>
                    <a:latin typeface="Verdana"/>
                    <a:cs typeface="Verdana"/>
                  </a:rPr>
                  <a:t>𝑒 </a:t>
                </a:r>
                <a:r>
                  <a:rPr sz="2350" dirty="0">
                    <a:solidFill>
                      <a:srgbClr val="344B5E"/>
                    </a:solidFill>
                    <a:latin typeface="Verdana"/>
                    <a:cs typeface="Verdana"/>
                  </a:rPr>
                  <a:t>𝛽</a:t>
                </a:r>
                <a:r>
                  <a:rPr sz="2400" baseline="-14619" dirty="0">
                    <a:solidFill>
                      <a:srgbClr val="344B5E"/>
                    </a:solidFill>
                    <a:latin typeface="Verdana"/>
                    <a:cs typeface="Verdana"/>
                  </a:rPr>
                  <a:t>0</a:t>
                </a:r>
                <a:r>
                  <a:rPr sz="2350" dirty="0">
                    <a:solidFill>
                      <a:srgbClr val="344B5E"/>
                    </a:solidFill>
                    <a:latin typeface="Verdana"/>
                    <a:cs typeface="Verdana"/>
                  </a:rPr>
                  <a:t>+ 𝛽</a:t>
                </a:r>
                <a:r>
                  <a:rPr sz="2400" baseline="-14619" dirty="0">
                    <a:solidFill>
                      <a:srgbClr val="344B5E"/>
                    </a:solidFill>
                    <a:latin typeface="Verdana"/>
                    <a:cs typeface="Verdana"/>
                  </a:rPr>
                  <a:t>1</a:t>
                </a:r>
                <a:r>
                  <a:rPr sz="2350" dirty="0">
                    <a:solidFill>
                      <a:srgbClr val="344B5E"/>
                    </a:solidFill>
                    <a:latin typeface="Verdana"/>
                    <a:cs typeface="Verdana"/>
                  </a:rPr>
                  <a:t>𝑥</a:t>
                </a:r>
                <a:endParaRPr sz="2350" dirty="0">
                  <a:latin typeface="Verdana"/>
                  <a:cs typeface="Verdana"/>
                </a:endParaRPr>
              </a:p>
            </p:txBody>
          </p:sp>
        </p:grpSp>
      </p:grpSp>
      <p:sp>
        <p:nvSpPr>
          <p:cNvPr id="25" name="object 9">
            <a:extLst>
              <a:ext uri="{FF2B5EF4-FFF2-40B4-BE49-F238E27FC236}">
                <a16:creationId xmlns:a16="http://schemas.microsoft.com/office/drawing/2014/main" xmlns="" id="{ADF6B0B9-178D-4D66-8226-8A2832EA18E1}"/>
              </a:ext>
            </a:extLst>
          </p:cNvPr>
          <p:cNvSpPr txBox="1"/>
          <p:nvPr/>
        </p:nvSpPr>
        <p:spPr>
          <a:xfrm>
            <a:off x="914400" y="4940049"/>
            <a:ext cx="26586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spcBef>
                <a:spcPts val="100"/>
              </a:spcBef>
            </a:pPr>
            <a:r>
              <a:rPr lang="zh-CN" altLang="en-US" sz="3200" b="1" spc="-45" dirty="0">
                <a:solidFill>
                  <a:srgbClr val="002060"/>
                </a:solidFill>
                <a:latin typeface="Arial"/>
                <a:cs typeface="Arial"/>
              </a:rPr>
              <a:t>几率</a:t>
            </a:r>
            <a:endParaRPr sz="3200" b="1" spc="-45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xmlns="" id="{8B1F0238-6AE4-432B-A016-7F850F6EC3F6}"/>
              </a:ext>
            </a:extLst>
          </p:cNvPr>
          <p:cNvSpPr/>
          <p:nvPr/>
        </p:nvSpPr>
        <p:spPr>
          <a:xfrm>
            <a:off x="6774350" y="4068164"/>
            <a:ext cx="556260" cy="736600"/>
          </a:xfrm>
          <a:custGeom>
            <a:avLst/>
            <a:gdLst/>
            <a:ahLst/>
            <a:cxnLst/>
            <a:rect l="l" t="t" r="r" b="b"/>
            <a:pathLst>
              <a:path w="556260" h="736600">
                <a:moveTo>
                  <a:pt x="556260" y="457962"/>
                </a:moveTo>
                <a:lnTo>
                  <a:pt x="0" y="457962"/>
                </a:lnTo>
                <a:lnTo>
                  <a:pt x="278130" y="736091"/>
                </a:lnTo>
                <a:lnTo>
                  <a:pt x="556260" y="457962"/>
                </a:lnTo>
                <a:close/>
              </a:path>
              <a:path w="556260" h="736600">
                <a:moveTo>
                  <a:pt x="417195" y="0"/>
                </a:moveTo>
                <a:lnTo>
                  <a:pt x="139064" y="0"/>
                </a:lnTo>
                <a:lnTo>
                  <a:pt x="139064" y="457962"/>
                </a:lnTo>
                <a:lnTo>
                  <a:pt x="417195" y="457962"/>
                </a:lnTo>
                <a:lnTo>
                  <a:pt x="41719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8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960120" y="2332674"/>
            <a:ext cx="283162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 algn="ctr">
              <a:spcBef>
                <a:spcPts val="100"/>
              </a:spcBef>
            </a:pPr>
            <a:r>
              <a:rPr sz="3200" b="1" spc="-65" dirty="0">
                <a:solidFill>
                  <a:srgbClr val="002060"/>
                </a:solidFill>
                <a:latin typeface="Arial"/>
                <a:cs typeface="Arial"/>
              </a:rPr>
              <a:t>Logistic  </a:t>
            </a:r>
            <a:r>
              <a:rPr lang="zh-CN" altLang="en-US" sz="3200" b="1" spc="-65" dirty="0">
                <a:solidFill>
                  <a:srgbClr val="002060"/>
                </a:solidFill>
                <a:latin typeface="Arial"/>
                <a:cs typeface="Arial"/>
              </a:rPr>
              <a:t>函数</a:t>
            </a:r>
            <a:endParaRPr sz="3200" b="1" spc="-65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7F22276A-BD11-40EF-808B-67B62E7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逻辑回归和线性回归的关系</a:t>
            </a: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xmlns="" id="{ADF6B0B9-178D-4D66-8226-8A2832EA18E1}"/>
              </a:ext>
            </a:extLst>
          </p:cNvPr>
          <p:cNvSpPr txBox="1"/>
          <p:nvPr/>
        </p:nvSpPr>
        <p:spPr>
          <a:xfrm>
            <a:off x="960120" y="4226052"/>
            <a:ext cx="23926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 algn="ctr">
              <a:spcBef>
                <a:spcPts val="100"/>
              </a:spcBef>
            </a:pPr>
            <a:r>
              <a:rPr lang="zh-CN" altLang="en-US" sz="3200" b="1" spc="-65" dirty="0" smtClean="0">
                <a:solidFill>
                  <a:srgbClr val="002060"/>
                </a:solidFill>
                <a:latin typeface="Arial"/>
                <a:cs typeface="Arial"/>
              </a:rPr>
              <a:t>对数几率</a:t>
            </a:r>
            <a:endParaRPr sz="3200" b="1" spc="-65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xmlns="" id="{3FA9CD0B-B4FB-4AE1-8286-8B5F06E5E022}"/>
              </a:ext>
            </a:extLst>
          </p:cNvPr>
          <p:cNvSpPr/>
          <p:nvPr/>
        </p:nvSpPr>
        <p:spPr>
          <a:xfrm>
            <a:off x="4895374" y="4675378"/>
            <a:ext cx="2201333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0492" y="0"/>
                </a:lnTo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xmlns="" id="{FE03A103-F7E4-4986-8FE3-45C4B801CD25}"/>
              </a:ext>
            </a:extLst>
          </p:cNvPr>
          <p:cNvSpPr/>
          <p:nvPr/>
        </p:nvSpPr>
        <p:spPr>
          <a:xfrm>
            <a:off x="5841099" y="4178808"/>
            <a:ext cx="660400" cy="377190"/>
          </a:xfrm>
          <a:custGeom>
            <a:avLst/>
            <a:gdLst/>
            <a:ahLst/>
            <a:cxnLst/>
            <a:rect l="l" t="t" r="r" b="b"/>
            <a:pathLst>
              <a:path w="495300" h="377189">
                <a:moveTo>
                  <a:pt x="375030" y="0"/>
                </a:moveTo>
                <a:lnTo>
                  <a:pt x="369569" y="15240"/>
                </a:lnTo>
                <a:lnTo>
                  <a:pt x="391382" y="24745"/>
                </a:lnTo>
                <a:lnTo>
                  <a:pt x="410146" y="37846"/>
                </a:lnTo>
                <a:lnTo>
                  <a:pt x="438530" y="74930"/>
                </a:lnTo>
                <a:lnTo>
                  <a:pt x="455215" y="125079"/>
                </a:lnTo>
                <a:lnTo>
                  <a:pt x="460755" y="186563"/>
                </a:lnTo>
                <a:lnTo>
                  <a:pt x="459370" y="219805"/>
                </a:lnTo>
                <a:lnTo>
                  <a:pt x="448218" y="277145"/>
                </a:lnTo>
                <a:lnTo>
                  <a:pt x="425783" y="321885"/>
                </a:lnTo>
                <a:lnTo>
                  <a:pt x="391683" y="352071"/>
                </a:lnTo>
                <a:lnTo>
                  <a:pt x="370204" y="361569"/>
                </a:lnTo>
                <a:lnTo>
                  <a:pt x="375030" y="376936"/>
                </a:lnTo>
                <a:lnTo>
                  <a:pt x="426370" y="352742"/>
                </a:lnTo>
                <a:lnTo>
                  <a:pt x="464185" y="311023"/>
                </a:lnTo>
                <a:lnTo>
                  <a:pt x="487441" y="255127"/>
                </a:lnTo>
                <a:lnTo>
                  <a:pt x="495173" y="188468"/>
                </a:lnTo>
                <a:lnTo>
                  <a:pt x="493222" y="153943"/>
                </a:lnTo>
                <a:lnTo>
                  <a:pt x="477652" y="92706"/>
                </a:lnTo>
                <a:lnTo>
                  <a:pt x="446843" y="42898"/>
                </a:lnTo>
                <a:lnTo>
                  <a:pt x="402318" y="9854"/>
                </a:lnTo>
                <a:lnTo>
                  <a:pt x="375030" y="0"/>
                </a:lnTo>
                <a:close/>
              </a:path>
              <a:path w="495300" h="377189">
                <a:moveTo>
                  <a:pt x="120268" y="0"/>
                </a:moveTo>
                <a:lnTo>
                  <a:pt x="68976" y="24161"/>
                </a:lnTo>
                <a:lnTo>
                  <a:pt x="31114" y="66040"/>
                </a:lnTo>
                <a:lnTo>
                  <a:pt x="7794" y="122015"/>
                </a:lnTo>
                <a:lnTo>
                  <a:pt x="0" y="188468"/>
                </a:lnTo>
                <a:lnTo>
                  <a:pt x="1950" y="223137"/>
                </a:lnTo>
                <a:lnTo>
                  <a:pt x="17520" y="284426"/>
                </a:lnTo>
                <a:lnTo>
                  <a:pt x="48259" y="334073"/>
                </a:lnTo>
                <a:lnTo>
                  <a:pt x="92836" y="367030"/>
                </a:lnTo>
                <a:lnTo>
                  <a:pt x="120268" y="376936"/>
                </a:lnTo>
                <a:lnTo>
                  <a:pt x="125094" y="361569"/>
                </a:lnTo>
                <a:lnTo>
                  <a:pt x="103596" y="352071"/>
                </a:lnTo>
                <a:lnTo>
                  <a:pt x="85026" y="338836"/>
                </a:lnTo>
                <a:lnTo>
                  <a:pt x="56768" y="301244"/>
                </a:lnTo>
                <a:lnTo>
                  <a:pt x="40020" y="249999"/>
                </a:lnTo>
                <a:lnTo>
                  <a:pt x="34416" y="186563"/>
                </a:lnTo>
                <a:lnTo>
                  <a:pt x="35819" y="154386"/>
                </a:lnTo>
                <a:lnTo>
                  <a:pt x="47007" y="98605"/>
                </a:lnTo>
                <a:lnTo>
                  <a:pt x="69435" y="54566"/>
                </a:lnTo>
                <a:lnTo>
                  <a:pt x="103864" y="24745"/>
                </a:lnTo>
                <a:lnTo>
                  <a:pt x="125602" y="15240"/>
                </a:lnTo>
                <a:lnTo>
                  <a:pt x="12026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xmlns="" id="{5B77C793-1E53-4514-A81C-02F005498182}"/>
              </a:ext>
            </a:extLst>
          </p:cNvPr>
          <p:cNvSpPr txBox="1"/>
          <p:nvPr/>
        </p:nvSpPr>
        <p:spPr>
          <a:xfrm>
            <a:off x="5427928" y="4064129"/>
            <a:ext cx="898313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𝑃 𝑥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xmlns="" id="{697D6EB2-0ECC-4A19-8BC1-6AEFA5088D48}"/>
              </a:ext>
            </a:extLst>
          </p:cNvPr>
          <p:cNvSpPr/>
          <p:nvPr/>
        </p:nvSpPr>
        <p:spPr>
          <a:xfrm>
            <a:off x="6239372" y="4759426"/>
            <a:ext cx="660400" cy="377190"/>
          </a:xfrm>
          <a:custGeom>
            <a:avLst/>
            <a:gdLst/>
            <a:ahLst/>
            <a:cxnLst/>
            <a:rect l="l" t="t" r="r" b="b"/>
            <a:pathLst>
              <a:path w="495300" h="377189">
                <a:moveTo>
                  <a:pt x="375031" y="0"/>
                </a:moveTo>
                <a:lnTo>
                  <a:pt x="369570" y="15303"/>
                </a:lnTo>
                <a:lnTo>
                  <a:pt x="391382" y="24771"/>
                </a:lnTo>
                <a:lnTo>
                  <a:pt x="410146" y="37877"/>
                </a:lnTo>
                <a:lnTo>
                  <a:pt x="438531" y="75006"/>
                </a:lnTo>
                <a:lnTo>
                  <a:pt x="455215" y="125098"/>
                </a:lnTo>
                <a:lnTo>
                  <a:pt x="460756" y="186563"/>
                </a:lnTo>
                <a:lnTo>
                  <a:pt x="459370" y="219810"/>
                </a:lnTo>
                <a:lnTo>
                  <a:pt x="448218" y="277131"/>
                </a:lnTo>
                <a:lnTo>
                  <a:pt x="425783" y="321896"/>
                </a:lnTo>
                <a:lnTo>
                  <a:pt x="391683" y="352096"/>
                </a:lnTo>
                <a:lnTo>
                  <a:pt x="370205" y="361607"/>
                </a:lnTo>
                <a:lnTo>
                  <a:pt x="375031" y="376910"/>
                </a:lnTo>
                <a:lnTo>
                  <a:pt x="426370" y="352794"/>
                </a:lnTo>
                <a:lnTo>
                  <a:pt x="464185" y="311048"/>
                </a:lnTo>
                <a:lnTo>
                  <a:pt x="487441" y="255136"/>
                </a:lnTo>
                <a:lnTo>
                  <a:pt x="495173" y="188556"/>
                </a:lnTo>
                <a:lnTo>
                  <a:pt x="493222" y="154004"/>
                </a:lnTo>
                <a:lnTo>
                  <a:pt x="477652" y="92759"/>
                </a:lnTo>
                <a:lnTo>
                  <a:pt x="446843" y="42898"/>
                </a:lnTo>
                <a:lnTo>
                  <a:pt x="402318" y="9865"/>
                </a:lnTo>
                <a:lnTo>
                  <a:pt x="375031" y="0"/>
                </a:lnTo>
                <a:close/>
              </a:path>
              <a:path w="495300" h="377189">
                <a:moveTo>
                  <a:pt x="120269" y="0"/>
                </a:moveTo>
                <a:lnTo>
                  <a:pt x="68976" y="24164"/>
                </a:lnTo>
                <a:lnTo>
                  <a:pt x="31114" y="66065"/>
                </a:lnTo>
                <a:lnTo>
                  <a:pt x="7794" y="122072"/>
                </a:lnTo>
                <a:lnTo>
                  <a:pt x="0" y="188556"/>
                </a:lnTo>
                <a:lnTo>
                  <a:pt x="1950" y="223180"/>
                </a:lnTo>
                <a:lnTo>
                  <a:pt x="17520" y="284426"/>
                </a:lnTo>
                <a:lnTo>
                  <a:pt x="48260" y="334124"/>
                </a:lnTo>
                <a:lnTo>
                  <a:pt x="92837" y="367057"/>
                </a:lnTo>
                <a:lnTo>
                  <a:pt x="120269" y="376910"/>
                </a:lnTo>
                <a:lnTo>
                  <a:pt x="125095" y="361607"/>
                </a:lnTo>
                <a:lnTo>
                  <a:pt x="103596" y="352096"/>
                </a:lnTo>
                <a:lnTo>
                  <a:pt x="85026" y="338859"/>
                </a:lnTo>
                <a:lnTo>
                  <a:pt x="56769" y="301205"/>
                </a:lnTo>
                <a:lnTo>
                  <a:pt x="40020" y="249999"/>
                </a:lnTo>
                <a:lnTo>
                  <a:pt x="34417" y="186563"/>
                </a:lnTo>
                <a:lnTo>
                  <a:pt x="35819" y="154408"/>
                </a:lnTo>
                <a:lnTo>
                  <a:pt x="47007" y="98630"/>
                </a:lnTo>
                <a:lnTo>
                  <a:pt x="69435" y="54622"/>
                </a:lnTo>
                <a:lnTo>
                  <a:pt x="103864" y="24771"/>
                </a:lnTo>
                <a:lnTo>
                  <a:pt x="125602" y="15303"/>
                </a:lnTo>
                <a:lnTo>
                  <a:pt x="12026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xmlns="" id="{563A697E-E97A-4236-912C-74E660BE71AD}"/>
              </a:ext>
            </a:extLst>
          </p:cNvPr>
          <p:cNvSpPr txBox="1"/>
          <p:nvPr/>
        </p:nvSpPr>
        <p:spPr>
          <a:xfrm>
            <a:off x="5039882" y="4644491"/>
            <a:ext cx="185988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1−𝑃 𝑥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xmlns="" id="{434317DA-0E1D-4C55-B94E-452E12553F95}"/>
              </a:ext>
            </a:extLst>
          </p:cNvPr>
          <p:cNvSpPr txBox="1"/>
          <p:nvPr/>
        </p:nvSpPr>
        <p:spPr>
          <a:xfrm>
            <a:off x="7230650" y="4291886"/>
            <a:ext cx="28977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345" baseline="-20833" dirty="0">
                <a:solidFill>
                  <a:srgbClr val="344B5E"/>
                </a:solidFill>
                <a:latin typeface="Verdana"/>
                <a:cs typeface="Verdana"/>
              </a:rPr>
              <a:t>= </a:t>
            </a:r>
            <a:r>
              <a:rPr lang="en-US" altLang="zh-CN" sz="4800" spc="-345" baseline="-20833" dirty="0">
                <a:solidFill>
                  <a:srgbClr val="344B5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r>
              <a:rPr sz="2800" baseline="-14619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28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sz="2800" baseline="-14619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2800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xmlns="" id="{8B1F0238-6AE4-432B-A016-7F850F6EC3F6}"/>
              </a:ext>
            </a:extLst>
          </p:cNvPr>
          <p:cNvSpPr/>
          <p:nvPr/>
        </p:nvSpPr>
        <p:spPr>
          <a:xfrm>
            <a:off x="6972923" y="3260598"/>
            <a:ext cx="741680" cy="736600"/>
          </a:xfrm>
          <a:custGeom>
            <a:avLst/>
            <a:gdLst/>
            <a:ahLst/>
            <a:cxnLst/>
            <a:rect l="l" t="t" r="r" b="b"/>
            <a:pathLst>
              <a:path w="556260" h="736600">
                <a:moveTo>
                  <a:pt x="556260" y="457962"/>
                </a:moveTo>
                <a:lnTo>
                  <a:pt x="0" y="457962"/>
                </a:lnTo>
                <a:lnTo>
                  <a:pt x="278130" y="736091"/>
                </a:lnTo>
                <a:lnTo>
                  <a:pt x="556260" y="457962"/>
                </a:lnTo>
                <a:close/>
              </a:path>
              <a:path w="556260" h="736600">
                <a:moveTo>
                  <a:pt x="417195" y="0"/>
                </a:moveTo>
                <a:lnTo>
                  <a:pt x="139064" y="0"/>
                </a:lnTo>
                <a:lnTo>
                  <a:pt x="139064" y="457962"/>
                </a:lnTo>
                <a:lnTo>
                  <a:pt x="417195" y="457962"/>
                </a:lnTo>
                <a:lnTo>
                  <a:pt x="41719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xmlns="" id="{C241B4D6-E2C0-4D29-A03B-EFE4ABE8626E}"/>
              </a:ext>
            </a:extLst>
          </p:cNvPr>
          <p:cNvSpPr/>
          <p:nvPr/>
        </p:nvSpPr>
        <p:spPr>
          <a:xfrm>
            <a:off x="4972135" y="2483883"/>
            <a:ext cx="660400" cy="377190"/>
          </a:xfrm>
          <a:custGeom>
            <a:avLst/>
            <a:gdLst/>
            <a:ahLst/>
            <a:cxnLst/>
            <a:rect l="l" t="t" r="r" b="b"/>
            <a:pathLst>
              <a:path w="495300" h="377189">
                <a:moveTo>
                  <a:pt x="374903" y="0"/>
                </a:moveTo>
                <a:lnTo>
                  <a:pt x="369570" y="15367"/>
                </a:lnTo>
                <a:lnTo>
                  <a:pt x="391380" y="24818"/>
                </a:lnTo>
                <a:lnTo>
                  <a:pt x="410130" y="37925"/>
                </a:lnTo>
                <a:lnTo>
                  <a:pt x="438403" y="75056"/>
                </a:lnTo>
                <a:lnTo>
                  <a:pt x="455152" y="125142"/>
                </a:lnTo>
                <a:lnTo>
                  <a:pt x="460756" y="186562"/>
                </a:lnTo>
                <a:lnTo>
                  <a:pt x="459353" y="219805"/>
                </a:lnTo>
                <a:lnTo>
                  <a:pt x="448165" y="277145"/>
                </a:lnTo>
                <a:lnTo>
                  <a:pt x="425709" y="321941"/>
                </a:lnTo>
                <a:lnTo>
                  <a:pt x="391558" y="352143"/>
                </a:lnTo>
                <a:lnTo>
                  <a:pt x="370077" y="361695"/>
                </a:lnTo>
                <a:lnTo>
                  <a:pt x="374903" y="376936"/>
                </a:lnTo>
                <a:lnTo>
                  <a:pt x="426291" y="352837"/>
                </a:lnTo>
                <a:lnTo>
                  <a:pt x="464058" y="311023"/>
                </a:lnTo>
                <a:lnTo>
                  <a:pt x="487314" y="255143"/>
                </a:lnTo>
                <a:lnTo>
                  <a:pt x="495046" y="188594"/>
                </a:lnTo>
                <a:lnTo>
                  <a:pt x="493115" y="154015"/>
                </a:lnTo>
                <a:lnTo>
                  <a:pt x="477633" y="92761"/>
                </a:lnTo>
                <a:lnTo>
                  <a:pt x="446770" y="42916"/>
                </a:lnTo>
                <a:lnTo>
                  <a:pt x="402193" y="9907"/>
                </a:lnTo>
                <a:lnTo>
                  <a:pt x="374903" y="0"/>
                </a:lnTo>
                <a:close/>
              </a:path>
              <a:path w="495300" h="377189">
                <a:moveTo>
                  <a:pt x="120141" y="0"/>
                </a:moveTo>
                <a:lnTo>
                  <a:pt x="68913" y="24209"/>
                </a:lnTo>
                <a:lnTo>
                  <a:pt x="31114" y="66039"/>
                </a:lnTo>
                <a:lnTo>
                  <a:pt x="7747" y="122078"/>
                </a:lnTo>
                <a:lnTo>
                  <a:pt x="0" y="188594"/>
                </a:lnTo>
                <a:lnTo>
                  <a:pt x="1930" y="223190"/>
                </a:lnTo>
                <a:lnTo>
                  <a:pt x="17412" y="284428"/>
                </a:lnTo>
                <a:lnTo>
                  <a:pt x="48204" y="334144"/>
                </a:lnTo>
                <a:lnTo>
                  <a:pt x="92781" y="367101"/>
                </a:lnTo>
                <a:lnTo>
                  <a:pt x="120141" y="376936"/>
                </a:lnTo>
                <a:lnTo>
                  <a:pt x="124968" y="361695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289" y="186562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3" y="54675"/>
                </a:lnTo>
                <a:lnTo>
                  <a:pt x="103808" y="24818"/>
                </a:lnTo>
                <a:lnTo>
                  <a:pt x="125602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xmlns="" id="{5AF8AFC8-B5A4-4CED-AB84-F32F39E260B9}"/>
              </a:ext>
            </a:extLst>
          </p:cNvPr>
          <p:cNvSpPr txBox="1"/>
          <p:nvPr/>
        </p:nvSpPr>
        <p:spPr>
          <a:xfrm>
            <a:off x="4558791" y="2369078"/>
            <a:ext cx="18203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53135" algn="l"/>
              </a:tabLst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𝑃 𝑥	=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6" name="object 12">
            <a:extLst>
              <a:ext uri="{FF2B5EF4-FFF2-40B4-BE49-F238E27FC236}">
                <a16:creationId xmlns:a16="http://schemas.microsoft.com/office/drawing/2014/main" xmlns="" id="{32C1DA23-E4C0-43F4-B259-FF70D6F9D275}"/>
              </a:ext>
            </a:extLst>
          </p:cNvPr>
          <p:cNvSpPr/>
          <p:nvPr/>
        </p:nvSpPr>
        <p:spPr>
          <a:xfrm>
            <a:off x="6383359" y="2672733"/>
            <a:ext cx="2462952" cy="0"/>
          </a:xfrm>
          <a:custGeom>
            <a:avLst/>
            <a:gdLst/>
            <a:ahLst/>
            <a:cxnLst/>
            <a:rect l="l" t="t" r="r" b="b"/>
            <a:pathLst>
              <a:path w="1847215">
                <a:moveTo>
                  <a:pt x="0" y="0"/>
                </a:moveTo>
                <a:lnTo>
                  <a:pt x="1847087" y="0"/>
                </a:lnTo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xmlns="" id="{E98D4EF1-D2D8-4E4E-ACFC-FBF145407092}"/>
              </a:ext>
            </a:extLst>
          </p:cNvPr>
          <p:cNvSpPr txBox="1"/>
          <p:nvPr/>
        </p:nvSpPr>
        <p:spPr>
          <a:xfrm>
            <a:off x="6625675" y="2132856"/>
            <a:ext cx="196342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525" baseline="-20094" dirty="0">
                <a:solidFill>
                  <a:srgbClr val="344B5E"/>
                </a:solidFill>
                <a:latin typeface="Verdana"/>
                <a:cs typeface="Verdana"/>
              </a:rPr>
              <a:t>𝑒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(𝛽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𝑥)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38" name="object 14">
            <a:extLst>
              <a:ext uri="{FF2B5EF4-FFF2-40B4-BE49-F238E27FC236}">
                <a16:creationId xmlns:a16="http://schemas.microsoft.com/office/drawing/2014/main" xmlns="" id="{B5F755AC-F6C8-43E2-85B1-9522EFBA834C}"/>
              </a:ext>
            </a:extLst>
          </p:cNvPr>
          <p:cNvSpPr txBox="1"/>
          <p:nvPr/>
        </p:nvSpPr>
        <p:spPr>
          <a:xfrm>
            <a:off x="6367611" y="2588532"/>
            <a:ext cx="247988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525" baseline="-17730" dirty="0">
                <a:solidFill>
                  <a:srgbClr val="344B5E"/>
                </a:solidFill>
                <a:latin typeface="Verdana"/>
                <a:cs typeface="Verdana"/>
              </a:rPr>
              <a:t>1+𝑒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(𝛽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𝑥)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39" name="object 9">
            <a:extLst>
              <a:ext uri="{FF2B5EF4-FFF2-40B4-BE49-F238E27FC236}">
                <a16:creationId xmlns:a16="http://schemas.microsoft.com/office/drawing/2014/main" xmlns="" id="{B02EF20A-0239-4E14-BD79-6C7A27BC5DE5}"/>
              </a:ext>
            </a:extLst>
          </p:cNvPr>
          <p:cNvSpPr txBox="1"/>
          <p:nvPr/>
        </p:nvSpPr>
        <p:spPr>
          <a:xfrm>
            <a:off x="3791744" y="4375050"/>
            <a:ext cx="824653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𝑙𝑜𝑔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0" name="object 10">
            <a:extLst>
              <a:ext uri="{FF2B5EF4-FFF2-40B4-BE49-F238E27FC236}">
                <a16:creationId xmlns:a16="http://schemas.microsoft.com/office/drawing/2014/main" xmlns="" id="{89DE9384-3FB4-40C6-9298-BC373DB60C3C}"/>
              </a:ext>
            </a:extLst>
          </p:cNvPr>
          <p:cNvSpPr/>
          <p:nvPr/>
        </p:nvSpPr>
        <p:spPr>
          <a:xfrm>
            <a:off x="7121854" y="5180965"/>
            <a:ext cx="136313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19049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xmlns="" id="{4BD622D3-41A0-44B2-A43C-2E794C7666B1}"/>
              </a:ext>
            </a:extLst>
          </p:cNvPr>
          <p:cNvSpPr/>
          <p:nvPr/>
        </p:nvSpPr>
        <p:spPr>
          <a:xfrm>
            <a:off x="7232173" y="4183379"/>
            <a:ext cx="0" cy="988060"/>
          </a:xfrm>
          <a:custGeom>
            <a:avLst/>
            <a:gdLst/>
            <a:ahLst/>
            <a:cxnLst/>
            <a:rect l="l" t="t" r="r" b="b"/>
            <a:pathLst>
              <a:path h="988060">
                <a:moveTo>
                  <a:pt x="0" y="0"/>
                </a:moveTo>
                <a:lnTo>
                  <a:pt x="0" y="988060"/>
                </a:lnTo>
              </a:path>
            </a:pathLst>
          </a:custGeom>
          <a:ln w="38734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xmlns="" id="{E657D71A-BDFB-4F52-AE08-33D499D3403E}"/>
              </a:ext>
            </a:extLst>
          </p:cNvPr>
          <p:cNvSpPr/>
          <p:nvPr/>
        </p:nvSpPr>
        <p:spPr>
          <a:xfrm>
            <a:off x="7121854" y="4173854"/>
            <a:ext cx="136313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19050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3">
            <a:extLst>
              <a:ext uri="{FF2B5EF4-FFF2-40B4-BE49-F238E27FC236}">
                <a16:creationId xmlns:a16="http://schemas.microsoft.com/office/drawing/2014/main" xmlns="" id="{195C6926-7F64-41C4-B43D-43B91349B2BE}"/>
              </a:ext>
            </a:extLst>
          </p:cNvPr>
          <p:cNvSpPr/>
          <p:nvPr/>
        </p:nvSpPr>
        <p:spPr>
          <a:xfrm>
            <a:off x="4760162" y="5180965"/>
            <a:ext cx="136313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9049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>
            <a:extLst>
              <a:ext uri="{FF2B5EF4-FFF2-40B4-BE49-F238E27FC236}">
                <a16:creationId xmlns:a16="http://schemas.microsoft.com/office/drawing/2014/main" xmlns="" id="{D6C440DD-ADB5-4C92-8458-07472DC1D2AC}"/>
              </a:ext>
            </a:extLst>
          </p:cNvPr>
          <p:cNvSpPr/>
          <p:nvPr/>
        </p:nvSpPr>
        <p:spPr>
          <a:xfrm>
            <a:off x="4785984" y="4183379"/>
            <a:ext cx="0" cy="988060"/>
          </a:xfrm>
          <a:custGeom>
            <a:avLst/>
            <a:gdLst/>
            <a:ahLst/>
            <a:cxnLst/>
            <a:rect l="l" t="t" r="r" b="b"/>
            <a:pathLst>
              <a:path h="988060">
                <a:moveTo>
                  <a:pt x="0" y="0"/>
                </a:moveTo>
                <a:lnTo>
                  <a:pt x="0" y="988060"/>
                </a:lnTo>
              </a:path>
            </a:pathLst>
          </a:custGeom>
          <a:ln w="38735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xmlns="" id="{35CECB14-2B94-4A70-81DC-A814ED78C2F9}"/>
              </a:ext>
            </a:extLst>
          </p:cNvPr>
          <p:cNvSpPr/>
          <p:nvPr/>
        </p:nvSpPr>
        <p:spPr>
          <a:xfrm>
            <a:off x="4760162" y="4173854"/>
            <a:ext cx="136313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9050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E775977-5B18-4830-80F5-8386DE905CD0}"/>
              </a:ext>
            </a:extLst>
          </p:cNvPr>
          <p:cNvSpPr/>
          <p:nvPr/>
        </p:nvSpPr>
        <p:spPr>
          <a:xfrm>
            <a:off x="7714604" y="4222623"/>
            <a:ext cx="2317835" cy="767738"/>
          </a:xfrm>
          <a:prstGeom prst="rect">
            <a:avLst/>
          </a:prstGeom>
          <a:noFill/>
          <a:ln w="57150">
            <a:solidFill>
              <a:srgbClr val="84A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79E49D-3CE2-44A3-A4E7-74860F09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625687"/>
            <a:ext cx="10972800" cy="1143000"/>
          </a:xfrm>
        </p:spPr>
        <p:txBody>
          <a:bodyPr/>
          <a:lstStyle/>
          <a:p>
            <a:r>
              <a:rPr lang="zh-CN" altLang="en-US" dirty="0"/>
              <a:t>逻辑回归的优点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93E320-D1DA-4F67-AA2E-5F940F3A1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87885"/>
            <a:ext cx="10972800" cy="4525433"/>
          </a:xfrm>
        </p:spPr>
        <p:txBody>
          <a:bodyPr/>
          <a:lstStyle/>
          <a:p>
            <a:r>
              <a:rPr lang="zh-CN" altLang="en-US" sz="3200" dirty="0"/>
              <a:t>直接对分类可能性建模，无需事先假设数据分布</a:t>
            </a:r>
            <a:endParaRPr lang="en-US" altLang="zh-CN" sz="3200" dirty="0"/>
          </a:p>
          <a:p>
            <a:r>
              <a:rPr lang="zh-CN" altLang="en-US" sz="3200" dirty="0"/>
              <a:t>不是仅预测出“类别”，还可得到对近似概率的预测</a:t>
            </a:r>
            <a:endParaRPr lang="en-US" altLang="zh-CN" sz="3200" dirty="0"/>
          </a:p>
          <a:p>
            <a:r>
              <a:rPr lang="zh-CN" altLang="en-US" sz="3200" dirty="0"/>
              <a:t>对数几率（</a:t>
            </a:r>
            <a:r>
              <a:rPr lang="en-US" altLang="zh-CN" sz="3200" dirty="0"/>
              <a:t>logistic</a:t>
            </a:r>
            <a:r>
              <a:rPr lang="zh-CN" altLang="en-US" sz="3200" dirty="0"/>
              <a:t>）函数是任意阶可导的凸函数，有很好的数学性质</a:t>
            </a:r>
          </a:p>
        </p:txBody>
      </p:sp>
    </p:spTree>
    <p:extLst>
      <p:ext uri="{BB962C8B-B14F-4D97-AF65-F5344CB8AC3E}">
        <p14:creationId xmlns:p14="http://schemas.microsoft.com/office/powerpoint/2010/main" val="20922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13"/>
          <p:cNvCxnSpPr/>
          <p:nvPr/>
        </p:nvCxnSpPr>
        <p:spPr>
          <a:xfrm>
            <a:off x="1001184" y="1128189"/>
            <a:ext cx="10521949" cy="42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7468" y="301624"/>
            <a:ext cx="4873413" cy="57996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r>
              <a:rPr kumimoji="0" lang="en-US" altLang="zh-CN" sz="3600" dirty="0" smtClean="0"/>
              <a:t>Logistics</a:t>
            </a:r>
            <a:r>
              <a:rPr kumimoji="0" lang="zh-CN" altLang="en-US" sz="3600" dirty="0" smtClean="0"/>
              <a:t>回归</a:t>
            </a:r>
            <a:endParaRPr kumimoji="0" lang="zh-CN" altLang="en-US" sz="3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810684" y="573622"/>
            <a:ext cx="246280" cy="61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3"/>
              <p:cNvSpPr>
                <a:spLocks noChangeArrowheads="1"/>
              </p:cNvSpPr>
              <p:nvPr/>
            </p:nvSpPr>
            <p:spPr bwMode="auto">
              <a:xfrm>
                <a:off x="795869" y="1333963"/>
                <a:ext cx="10727267" cy="4259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21917" tIns="60958" rIns="121917" bIns="60958"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dirty="0" smtClean="0">
                    <a:solidFill>
                      <a:srgbClr val="000000"/>
                    </a:solidFill>
                  </a:rPr>
                  <a:t>按照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逻辑回归的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基本原理，求解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过程可以分为以下三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步</a:t>
                </a:r>
                <a:endParaRPr lang="en-US" altLang="zh-CN" sz="28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000000"/>
                    </a:solidFill>
                  </a:rPr>
                  <a:t>找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一个合适的预测分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类函数，用来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预测输入数据的分类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结果，一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般表示为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h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函数，需要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对数据有一定的了解或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分析，然后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确定函数的可能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形式</a:t>
                </a:r>
                <a:endParaRPr lang="en-US" altLang="zh-CN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000000"/>
                    </a:solidFill>
                  </a:rPr>
                  <a:t>构造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一个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损失函数，该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函数表示预测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输出（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h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）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与训练数据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类别（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y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）之间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的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偏差，一般是预测输出与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实际类别的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差，可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对所有样本的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Cost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求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R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方值等作为评价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标准，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函数</a:t>
                </a:r>
                <a:endParaRPr lang="en-US" altLang="zh-CN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000000"/>
                    </a:solidFill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函数的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最小值，因为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值越小表示预测函数越准确。求解损失函数的最小值是采用梯度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下降法实现</a:t>
                </a:r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869" y="1333963"/>
                <a:ext cx="10727267" cy="4259624"/>
              </a:xfrm>
              <a:prstGeom prst="rect">
                <a:avLst/>
              </a:prstGeom>
              <a:blipFill rotWithShape="1">
                <a:blip r:embed="rId2"/>
                <a:stretch>
                  <a:fillRect l="-739" t="-1717" b="-20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4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2669" y="1208160"/>
            <a:ext cx="10879929" cy="481221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lang="zh-CN" altLang="en-US" sz="2800" b="1" spc="20" dirty="0">
                <a:latin typeface="Arial"/>
                <a:cs typeface="Arial"/>
              </a:rPr>
              <a:t>导入包含分类方法的类：</a:t>
            </a:r>
            <a:endParaRPr sz="2800" dirty="0">
              <a:latin typeface="Arial"/>
              <a:cs typeface="Arial"/>
            </a:endParaRPr>
          </a:p>
          <a:p>
            <a:pPr marL="469900">
              <a:spcBef>
                <a:spcPts val="570"/>
              </a:spcBef>
            </a:pPr>
            <a:r>
              <a:rPr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from sklearn.linear_model import</a:t>
            </a:r>
            <a:r>
              <a:rPr sz="2800" b="1" spc="-7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LogisticRegression</a:t>
            </a:r>
            <a:endParaRPr sz="28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800" b="1" spc="-25" dirty="0">
                <a:latin typeface="Arial"/>
                <a:cs typeface="Arial"/>
              </a:rPr>
              <a:t>创建该类的一个实例：</a:t>
            </a:r>
            <a:endParaRPr sz="2800" dirty="0">
              <a:latin typeface="Arial"/>
              <a:cs typeface="Arial"/>
            </a:endParaRPr>
          </a:p>
          <a:p>
            <a:pPr marL="469900">
              <a:spcBef>
                <a:spcPts val="570"/>
              </a:spcBef>
            </a:pPr>
            <a:r>
              <a:rPr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LR </a:t>
            </a:r>
            <a:r>
              <a:rPr sz="2800" b="1" dirty="0">
                <a:solidFill>
                  <a:srgbClr val="00B050"/>
                </a:solidFill>
                <a:latin typeface="Courier New"/>
                <a:cs typeface="Courier New"/>
              </a:rPr>
              <a:t>= </a:t>
            </a:r>
            <a:r>
              <a:rPr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LogisticRegression(penalty</a:t>
            </a:r>
            <a:r>
              <a:rPr lang="en-US" altLang="zh-CN"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altLang="zh-CN"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'l2',</a:t>
            </a:r>
            <a:r>
              <a:rPr sz="2800" b="1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C</a:t>
            </a:r>
            <a:r>
              <a:rPr lang="en-US" altLang="zh-CN"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altLang="zh-CN"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10.0)</a:t>
            </a:r>
            <a:endParaRPr lang="en-US" altLang="zh-CN" sz="2800" b="1" spc="-5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/>
            <a:endParaRPr lang="en-US" altLang="zh-CN" sz="2800" b="1" spc="-10" dirty="0">
              <a:latin typeface="Arial"/>
              <a:cs typeface="Arial"/>
            </a:endParaRPr>
          </a:p>
          <a:p>
            <a:pPr marL="12700"/>
            <a:r>
              <a:rPr lang="zh-CN" altLang="en-US" sz="2800" b="1" spc="-10" dirty="0">
                <a:latin typeface="Arial"/>
                <a:cs typeface="Arial"/>
              </a:rPr>
              <a:t>拟合训练数据并预测：</a:t>
            </a:r>
            <a:endParaRPr lang="en-US" altLang="zh-CN" sz="2800" dirty="0">
              <a:latin typeface="Arial"/>
              <a:cs typeface="Arial"/>
            </a:endParaRPr>
          </a:p>
          <a:p>
            <a:pPr marL="469900">
              <a:spcBef>
                <a:spcPts val="570"/>
              </a:spcBef>
            </a:pPr>
            <a:r>
              <a:rPr lang="en-US" altLang="zh-CN"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LR </a:t>
            </a:r>
            <a:r>
              <a:rPr lang="en-US" altLang="zh-CN" sz="2800" b="1" dirty="0">
                <a:solidFill>
                  <a:srgbClr val="00B050"/>
                </a:solidFill>
                <a:latin typeface="Courier New"/>
                <a:cs typeface="Courier New"/>
              </a:rPr>
              <a:t>= </a:t>
            </a:r>
            <a:r>
              <a:rPr lang="en-US" altLang="zh-CN" sz="2800" b="1" spc="-5" dirty="0" err="1">
                <a:solidFill>
                  <a:srgbClr val="00B050"/>
                </a:solidFill>
                <a:latin typeface="Courier New"/>
                <a:cs typeface="Courier New"/>
              </a:rPr>
              <a:t>LR.fit</a:t>
            </a:r>
            <a:r>
              <a:rPr lang="en-US" altLang="zh-CN"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(</a:t>
            </a:r>
            <a:r>
              <a:rPr lang="en-US" altLang="zh-CN" sz="2800" b="1" spc="-5" dirty="0" err="1">
                <a:solidFill>
                  <a:srgbClr val="00B050"/>
                </a:solidFill>
                <a:latin typeface="Courier New"/>
                <a:cs typeface="Courier New"/>
              </a:rPr>
              <a:t>X_train</a:t>
            </a:r>
            <a:r>
              <a:rPr lang="en-US" altLang="zh-CN"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,</a:t>
            </a:r>
            <a:r>
              <a:rPr lang="en-US" altLang="zh-CN" sz="2800" b="1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zh-CN" sz="2800" b="1" spc="-5" dirty="0" err="1">
                <a:solidFill>
                  <a:srgbClr val="00B050"/>
                </a:solidFill>
                <a:latin typeface="Courier New"/>
                <a:cs typeface="Courier New"/>
              </a:rPr>
              <a:t>y_train</a:t>
            </a:r>
            <a:r>
              <a:rPr lang="en-US" altLang="zh-CN"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endParaRPr lang="en-US" altLang="zh-CN" sz="28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469900">
              <a:spcBef>
                <a:spcPts val="1200"/>
              </a:spcBef>
            </a:pPr>
            <a:r>
              <a:rPr lang="en-US" altLang="zh-CN" sz="2800" b="1" spc="-5" dirty="0" err="1">
                <a:solidFill>
                  <a:srgbClr val="00B050"/>
                </a:solidFill>
                <a:latin typeface="Courier New"/>
                <a:cs typeface="Courier New"/>
              </a:rPr>
              <a:t>y_predict</a:t>
            </a:r>
            <a:r>
              <a:rPr lang="en-US" altLang="zh-CN"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altLang="zh-CN" sz="2800" b="1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zh-CN" sz="2800" b="1" spc="-5" dirty="0" err="1">
                <a:solidFill>
                  <a:srgbClr val="00B050"/>
                </a:solidFill>
                <a:latin typeface="Courier New"/>
                <a:cs typeface="Courier New"/>
              </a:rPr>
              <a:t>LR.predict</a:t>
            </a:r>
            <a:r>
              <a:rPr lang="en-US" altLang="zh-CN"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(</a:t>
            </a:r>
            <a:r>
              <a:rPr lang="en-US" altLang="zh-CN" sz="2800" b="1" spc="-5" dirty="0" err="1">
                <a:solidFill>
                  <a:srgbClr val="00B050"/>
                </a:solidFill>
                <a:latin typeface="Courier New"/>
                <a:cs typeface="Courier New"/>
              </a:rPr>
              <a:t>X_test</a:t>
            </a:r>
            <a:r>
              <a:rPr lang="en-US" altLang="zh-CN" sz="2800" b="1" spc="-5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endParaRPr lang="en-US" altLang="zh-CN" sz="2800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4B600EA-2E3A-4E5D-8BC9-1B185267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逻辑回归的语法</a:t>
            </a:r>
          </a:p>
        </p:txBody>
      </p:sp>
    </p:spTree>
    <p:extLst>
      <p:ext uri="{BB962C8B-B14F-4D97-AF65-F5344CB8AC3E}">
        <p14:creationId xmlns:p14="http://schemas.microsoft.com/office/powerpoint/2010/main" val="37995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9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 smtClean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91"/>
            <a:ext cx="1194019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8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5510700" y="2479491"/>
            <a:ext cx="3570208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zh-CN" altLang="en-US" sz="6600" dirty="0" smtClean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评价指标</a:t>
            </a:r>
            <a:endParaRPr lang="zh-CN" altLang="en-US" sz="6600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CD128F-1AEA-47FA-AAC2-42855AA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混淆矩阵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B4676C-D8A7-4857-A683-AC82E63D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混淆矩阵是理解大多数评价指标的基础，这里用一个经典表格来解释混淆矩阵是什么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94B0F29-9F7E-4213-B1C7-2AA07D217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20" y="2492896"/>
            <a:ext cx="7159059" cy="36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rcRect l="3476" t="20813" r="12104" b="9106"/>
          <a:stretch>
            <a:fillRect/>
          </a:stretch>
        </p:blipFill>
        <p:spPr>
          <a:xfrm>
            <a:off x="779156" y="2284793"/>
            <a:ext cx="8478301" cy="39589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31845" y="322718"/>
            <a:ext cx="5952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最小二乘法：矩阵形式求解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系数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5108" y="1077372"/>
            <a:ext cx="3002349" cy="760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3503" y="1103855"/>
            <a:ext cx="4779807" cy="70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139139"/>
              </p:ext>
            </p:extLst>
          </p:nvPr>
        </p:nvGraphicFramePr>
        <p:xfrm>
          <a:off x="9715693" y="2759221"/>
          <a:ext cx="2173288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AxMath" r:id="rId7" imgW="1587600" imgH="2545200" progId="Equation.AxMath">
                  <p:embed/>
                </p:oleObj>
              </mc:Choice>
              <mc:Fallback>
                <p:oleObj name="AxMath" r:id="rId7" imgW="1587600" imgH="2545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693" y="2759221"/>
                        <a:ext cx="2173288" cy="348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317798" y="2164800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矩阵求导常用公式：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9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CD128F-1AEA-47FA-AAC2-42855AA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混淆矩阵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B4676C-D8A7-4857-A683-AC82E63D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混淆矩阵包含四部分的信息：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1)	</a:t>
            </a:r>
            <a:r>
              <a:rPr lang="zh-CN" altLang="en-US" sz="2000" dirty="0"/>
              <a:t>真阴率（</a:t>
            </a:r>
            <a:r>
              <a:rPr lang="en-US" altLang="zh-CN" sz="2000" dirty="0"/>
              <a:t>TN</a:t>
            </a:r>
            <a:r>
              <a:rPr lang="zh-CN" altLang="en-US" sz="2000" dirty="0"/>
              <a:t>）表明实际是负样本预测成负样本的样本数。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2)	</a:t>
            </a:r>
            <a:r>
              <a:rPr lang="zh-CN" altLang="en-US" sz="2000" dirty="0"/>
              <a:t>假阳率（</a:t>
            </a:r>
            <a:r>
              <a:rPr lang="en-US" altLang="zh-CN" sz="2000" dirty="0"/>
              <a:t>FP</a:t>
            </a:r>
            <a:r>
              <a:rPr lang="zh-CN" altLang="en-US" sz="2000" dirty="0"/>
              <a:t>）表明实际是负样本预测成正样本的样本数。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3)	</a:t>
            </a:r>
            <a:r>
              <a:rPr lang="zh-CN" altLang="en-US" sz="2000" dirty="0"/>
              <a:t>假阴率（</a:t>
            </a:r>
            <a:r>
              <a:rPr lang="en-US" altLang="zh-CN" sz="2000" dirty="0"/>
              <a:t>FN</a:t>
            </a:r>
            <a:r>
              <a:rPr lang="zh-CN" altLang="en-US" sz="2000" dirty="0"/>
              <a:t>）表明实际是正样本预测成负样本的样本数。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4)	</a:t>
            </a:r>
            <a:r>
              <a:rPr lang="zh-CN" altLang="en-US" sz="2000" dirty="0"/>
              <a:t>真阳率（</a:t>
            </a:r>
            <a:r>
              <a:rPr lang="en-US" altLang="zh-CN" sz="2000" dirty="0"/>
              <a:t>TP</a:t>
            </a:r>
            <a:r>
              <a:rPr lang="zh-CN" altLang="en-US" sz="2000" dirty="0"/>
              <a:t>）表明实际是正样本预测成正样本的样本数。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大部分的评价指标都是建立在混淆矩阵基础上的，包括准确率、精确率、召回率、</a:t>
            </a:r>
            <a:r>
              <a:rPr lang="en-US" altLang="zh-CN" sz="2000" dirty="0"/>
              <a:t>F1-score</a:t>
            </a:r>
            <a:r>
              <a:rPr lang="zh-CN" altLang="en-US" sz="2000" dirty="0"/>
              <a:t>，当然也包括</a:t>
            </a:r>
            <a:r>
              <a:rPr lang="en-US" altLang="zh-CN" sz="2000" dirty="0"/>
              <a:t>AUC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09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CD128F-1AEA-47FA-AAC2-42855AA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准确率（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B4676C-D8A7-4857-A683-AC82E63D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准确率是最为常见的一项指标，即预测正确的结果占总样本的百分比，其公式如下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	  	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虽然准确率可以判断总的正确率，但是在样本不平衡的情况下，并不能作为很好的指标来衡量结果。假设在所有样本中，正样本占</a:t>
            </a:r>
            <a:r>
              <a:rPr lang="en-US" altLang="zh-CN" sz="2400" dirty="0"/>
              <a:t>90%</a:t>
            </a:r>
            <a:r>
              <a:rPr lang="zh-CN" altLang="en-US" sz="2400" dirty="0"/>
              <a:t>，负样本占</a:t>
            </a:r>
            <a:r>
              <a:rPr lang="en-US" altLang="zh-CN" sz="2400" dirty="0"/>
              <a:t>10%</a:t>
            </a:r>
            <a:r>
              <a:rPr lang="zh-CN" altLang="en-US" sz="2400" dirty="0"/>
              <a:t>，样本是严重不平衡的。模型将全部样本预测为正样本即可得到</a:t>
            </a:r>
            <a:r>
              <a:rPr lang="en-US" altLang="zh-CN" sz="2400" dirty="0"/>
              <a:t>90%</a:t>
            </a:r>
            <a:r>
              <a:rPr lang="zh-CN" altLang="en-US" sz="2400" dirty="0"/>
              <a:t>的高准确率，如果仅使用准确率这一单一指标，模型就可以像这样偷懒获得很高的评分。正因如此，也就衍生出了其它两种指标：精确率和召回率。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604B017-717B-4B0A-9E96-AEC43FE9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631" y="2445270"/>
            <a:ext cx="4263769" cy="8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CD128F-1AEA-47FA-AAC2-42855AA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精确率与召回率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B4676C-D8A7-4857-A683-AC82E63D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精确率又叫查准率，它是针对预测结果而言的。精确率表示在所有被预测为正的样本中实际为正的样本的概率。意思就是在预测为正样本的结果中，有多少把握可以预测正确，公式如下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	 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召回率又叫查全率，它是针对原样本而言的。召回率表示在实际为正的样本中被预测为正样本的概率，公式如下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	  	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召回率一般应用于宁可错杀一千，绝不放过一个的场景下。例如在网贷违约率预测中，相比信誉良好的用户，我们更关心可能会发生违约的用户。召回率越高，代表不良用户被预测出来的概率越高。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7015FF7-0653-4E05-9870-62F2944CA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624" y="2838450"/>
            <a:ext cx="1924051" cy="590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08B4508-B441-4F70-8DDE-722030282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548" y="4365104"/>
            <a:ext cx="16002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4883" y="11630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00B050"/>
                </a:solidFill>
              </a:rPr>
              <a:t>高精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确率</a:t>
            </a:r>
            <a:r>
              <a:rPr lang="zh-CN" altLang="zh-CN" sz="2800" b="1" dirty="0" smtClean="0">
                <a:solidFill>
                  <a:srgbClr val="00B050"/>
                </a:solidFill>
              </a:rPr>
              <a:t>度</a:t>
            </a:r>
            <a:r>
              <a:rPr lang="zh-CN" altLang="zh-CN" sz="2800" b="1" dirty="0">
                <a:solidFill>
                  <a:srgbClr val="00B050"/>
                </a:solidFill>
              </a:rPr>
              <a:t>何时重要</a:t>
            </a:r>
          </a:p>
        </p:txBody>
      </p:sp>
      <p:sp>
        <p:nvSpPr>
          <p:cNvPr id="3" name="矩形 2"/>
          <p:cNvSpPr/>
          <p:nvPr/>
        </p:nvSpPr>
        <p:spPr>
          <a:xfrm>
            <a:off x="1493133" y="567159"/>
            <a:ext cx="105445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 smtClean="0"/>
              <a:t>在某些问题域中，精度比查全率更为重要。比如，当你在一家网店买东西时，他们的推荐系统经常会回馈像“买了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的顾客同时也买了</a:t>
            </a:r>
            <a:r>
              <a:rPr lang="en-US" altLang="zh-CN" sz="2400" dirty="0" smtClean="0"/>
              <a:t>Y”</a:t>
            </a:r>
            <a:r>
              <a:rPr lang="zh-CN" altLang="en-US" sz="2400" dirty="0" smtClean="0"/>
              <a:t>这样的信息。该信息的意图明显是想诱导你也购买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。</a:t>
            </a:r>
          </a:p>
          <a:p>
            <a:pPr indent="457200"/>
            <a:r>
              <a:rPr lang="zh-CN" altLang="en-US" sz="2400" dirty="0" smtClean="0"/>
              <a:t>推荐</a:t>
            </a:r>
            <a:r>
              <a:rPr lang="zh-CN" altLang="en-US" sz="2400" dirty="0" smtClean="0"/>
              <a:t>系统有时是通过机器学习技术对公司历史数据进行分析完成</a:t>
            </a:r>
            <a:r>
              <a:rPr lang="zh-CN" altLang="en-US" sz="2400" dirty="0" smtClean="0"/>
              <a:t>的。</a:t>
            </a:r>
            <a:r>
              <a:rPr lang="zh-CN" altLang="en-US" sz="2400" dirty="0" smtClean="0"/>
              <a:t>在评估它们的性能时，工程师希望得到较高的精度。这样，顾客也许会对推荐机制感到更加满意，否则很可能忽略推荐内容。</a:t>
            </a:r>
          </a:p>
          <a:p>
            <a:pPr indent="457200"/>
            <a:r>
              <a:rPr lang="zh-CN" altLang="en-US" sz="2400" dirty="0" smtClean="0"/>
              <a:t>在</a:t>
            </a:r>
            <a:r>
              <a:rPr lang="zh-CN" altLang="en-US" sz="2400" dirty="0" smtClean="0"/>
              <a:t>这些问题域中，查全率的价值是不重要的。网店推荐清单的规模只能是有限的，因此即使系统只能辨认出一小部分顾客喜欢的产品也没太大关系。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394882" y="3787093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B050"/>
                </a:solidFill>
              </a:rPr>
              <a:t>高</a:t>
            </a:r>
            <a:r>
              <a:rPr lang="zh-CN" altLang="zh-CN" sz="2800" b="1" dirty="0">
                <a:solidFill>
                  <a:srgbClr val="00B050"/>
                </a:solidFill>
              </a:rPr>
              <a:t>查全率何时重要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493133" y="4293139"/>
                <a:ext cx="10179487" cy="2145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/>
                <a:r>
                  <a:rPr lang="zh-CN" altLang="zh-CN" sz="2400" dirty="0"/>
                  <a:t>查全率同精度恰恰相反，在其它问题域中，查全率更为重要。这种情况在医药诊断中比较常见。例如：一个患</a:t>
                </a:r>
                <a:r>
                  <a:rPr lang="en-US" altLang="zh-CN" sz="2400" dirty="0"/>
                  <a:t>X</a:t>
                </a:r>
                <a:r>
                  <a:rPr lang="zh-CN" altLang="zh-CN" sz="2400" dirty="0"/>
                  <a:t>疾病的病人被确诊患</a:t>
                </a:r>
                <a:r>
                  <a:rPr lang="en-US" altLang="zh-CN" sz="2400" dirty="0"/>
                  <a:t>X</a:t>
                </a:r>
                <a:r>
                  <a:rPr lang="zh-CN" altLang="zh-CN" sz="2400" dirty="0"/>
                  <a:t>疾病，即真正类。患</a:t>
                </a:r>
                <a:r>
                  <a:rPr lang="en-US" altLang="zh-CN" sz="2400" dirty="0"/>
                  <a:t>X</a:t>
                </a:r>
                <a:r>
                  <a:rPr lang="zh-CN" altLang="zh-CN" sz="2400" dirty="0"/>
                  <a:t>疾病的病人没被诊断出患</a:t>
                </a:r>
                <a:r>
                  <a:rPr lang="en-US" altLang="zh-CN" sz="2400" dirty="0"/>
                  <a:t>X</a:t>
                </a:r>
                <a:r>
                  <a:rPr lang="zh-CN" altLang="zh-CN" sz="2400" dirty="0"/>
                  <a:t>疾病，即假负类。这是医生想要避免的一种情况——这意味着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a:rPr lang="en-US" altLang="zh-CN" sz="2400"/>
                          <m:t>𝑁</m:t>
                        </m:r>
                      </m:e>
                      <m:sub>
                        <m:r>
                          <a:rPr lang="en-US" altLang="zh-CN" sz="2400"/>
                          <m:t>𝐹𝑁</m:t>
                        </m:r>
                      </m:sub>
                    </m:sSub>
                  </m:oMath>
                </a14:m>
                <a:r>
                  <a:rPr lang="zh-CN" altLang="zh-CN" sz="2400" dirty="0"/>
                  <a:t>应该要小。在查全率的定义</a:t>
                </a:r>
                <a14:m>
                  <m:oMath xmlns:m="http://schemas.openxmlformats.org/officeDocument/2006/math">
                    <m:r>
                      <a:rPr lang="en-US" altLang="zh-CN" sz="2400"/>
                      <m:t>𝑅</m:t>
                    </m:r>
                    <m:r>
                      <a:rPr lang="en-US" altLang="zh-CN" sz="2400"/>
                      <m:t>=</m:t>
                    </m:r>
                    <m:f>
                      <m:fPr>
                        <m:ctrlPr>
                          <a:rPr lang="zh-CN" altLang="zh-CN" sz="2400"/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/>
                            </m:ctrlPr>
                          </m:sSubPr>
                          <m:e>
                            <m:r>
                              <a:rPr lang="en-US" altLang="zh-CN" sz="2400"/>
                              <m:t>𝑁</m:t>
                            </m:r>
                          </m:e>
                          <m:sub>
                            <m:r>
                              <a:rPr lang="en-US" altLang="zh-CN" sz="2400"/>
                              <m:t>𝑇𝑃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400"/>
                            </m:ctrlPr>
                          </m:sSubPr>
                          <m:e>
                            <m:r>
                              <a:rPr lang="en-US" altLang="zh-CN" sz="2400"/>
                              <m:t>𝑁</m:t>
                            </m:r>
                          </m:e>
                          <m:sub>
                            <m:r>
                              <a:rPr lang="en-US" altLang="zh-CN" sz="2400"/>
                              <m:t>𝑇𝑃</m:t>
                            </m:r>
                          </m:sub>
                        </m:sSub>
                        <m:r>
                          <a:rPr lang="en-US" altLang="zh-CN" sz="2400"/>
                          <m:t>+</m:t>
                        </m:r>
                        <m:sSub>
                          <m:sSubPr>
                            <m:ctrlPr>
                              <a:rPr lang="zh-CN" altLang="zh-CN" sz="2400"/>
                            </m:ctrlPr>
                          </m:sSubPr>
                          <m:e>
                            <m:r>
                              <a:rPr lang="en-US" altLang="zh-CN" sz="2400"/>
                              <m:t>𝑁</m:t>
                            </m:r>
                          </m:e>
                          <m:sub>
                            <m:r>
                              <a:rPr lang="en-US" altLang="zh-CN" sz="2400"/>
                              <m:t>𝐹𝑁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2400" dirty="0"/>
                  <a:t>中</a:t>
                </a:r>
                <a:r>
                  <a:rPr lang="en-US" altLang="zh-CN" sz="2400" dirty="0"/>
                  <a:t>, </a:t>
                </a:r>
                <a:r>
                  <a:rPr lang="zh-CN" altLang="zh-CN" sz="2400" dirty="0"/>
                  <a:t>假负类的数量在分母上，因此小的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a:rPr lang="en-US" altLang="zh-CN" sz="2400"/>
                          <m:t>𝑁</m:t>
                        </m:r>
                      </m:e>
                      <m:sub>
                        <m:r>
                          <a:rPr lang="en-US" altLang="zh-CN" sz="2400"/>
                          <m:t>𝐹𝑁</m:t>
                        </m:r>
                      </m:sub>
                    </m:sSub>
                  </m:oMath>
                </a14:m>
                <a:r>
                  <a:rPr lang="zh-CN" altLang="zh-CN" sz="2400" dirty="0"/>
                  <a:t>意味着高的查全率。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33" y="4293139"/>
                <a:ext cx="10179487" cy="2145396"/>
              </a:xfrm>
              <a:prstGeom prst="rect">
                <a:avLst/>
              </a:prstGeom>
              <a:blipFill rotWithShape="1">
                <a:blip r:embed="rId2"/>
                <a:stretch>
                  <a:fillRect l="-958"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2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CD128F-1AEA-47FA-AAC2-42855AA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r>
              <a:rPr lang="zh-CN" altLang="en-US" dirty="0"/>
              <a:t>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B4676C-D8A7-4857-A683-AC82E63D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分类模型对每个样本点都会输出一个置信度。通过设定置信度阈值，就可以完成分类。不同的置信度阈值对应着不同的精确率和召回率。一般来说，置信度阈值较低时，大量样本被预测为正例，所以召回率较高，而精确率较低；置信度阈值较高时，大量样本被预测为负例，所以召回率较低，而精确率较高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PR</a:t>
            </a:r>
            <a:r>
              <a:rPr lang="zh-CN" altLang="en-US" sz="2000" dirty="0"/>
              <a:t>曲线就是以精确率为纵坐标</a:t>
            </a:r>
            <a:r>
              <a:rPr lang="en-US" altLang="zh-CN" sz="2000" dirty="0"/>
              <a:t>				</a:t>
            </a:r>
            <a:r>
              <a:rPr lang="zh-CN" altLang="en-US" sz="2000" dirty="0"/>
              <a:t>，以召回率为横坐标做出的曲线</a:t>
            </a:r>
            <a:r>
              <a:rPr lang="en-US" altLang="zh-CN" sz="2000" dirty="0"/>
              <a:t>	                                      </a:t>
            </a:r>
            <a:r>
              <a:rPr lang="zh-CN" altLang="en-US" sz="2000" dirty="0"/>
              <a:t>如图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FE17B-56EC-4EBA-A105-230633E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929" y="3907536"/>
            <a:ext cx="3419173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CD128F-1AEA-47FA-AAC2-42855AA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</a:t>
            </a:r>
            <a:r>
              <a:rPr lang="zh-CN" altLang="en-US" dirty="0"/>
              <a:t>曲线与</a:t>
            </a:r>
            <a:r>
              <a:rPr lang="en-US" altLang="zh-CN" dirty="0"/>
              <a:t>AUC</a:t>
            </a:r>
            <a:r>
              <a:rPr lang="zh-CN" altLang="en-US" dirty="0"/>
              <a:t>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B4676C-D8A7-4857-A683-AC82E63D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对于某个二分类分类器来说，输出结果标签（</a:t>
            </a:r>
            <a:r>
              <a:rPr lang="en-US" altLang="zh-CN" sz="2000" dirty="0"/>
              <a:t>0</a:t>
            </a:r>
            <a:r>
              <a:rPr lang="zh-CN" altLang="en-US" sz="2000" dirty="0"/>
              <a:t>还是</a:t>
            </a:r>
            <a:r>
              <a:rPr lang="en-US" altLang="zh-CN" sz="2000" dirty="0"/>
              <a:t>1</a:t>
            </a:r>
            <a:r>
              <a:rPr lang="zh-CN" altLang="en-US" sz="2000" dirty="0"/>
              <a:t>）往往取决于置信度以及预定的置信度阈值。比如常见的阈值就是</a:t>
            </a:r>
            <a:r>
              <a:rPr lang="en-US" altLang="zh-CN" sz="2000" dirty="0"/>
              <a:t>0.5</a:t>
            </a:r>
            <a:r>
              <a:rPr lang="zh-CN" altLang="en-US" sz="2000" dirty="0"/>
              <a:t>，大于</a:t>
            </a:r>
            <a:r>
              <a:rPr lang="en-US" altLang="zh-CN" sz="2000" dirty="0"/>
              <a:t>0.5</a:t>
            </a:r>
            <a:r>
              <a:rPr lang="zh-CN" altLang="en-US" sz="2000" dirty="0"/>
              <a:t>的认为是正样本，小于</a:t>
            </a:r>
            <a:r>
              <a:rPr lang="en-US" altLang="zh-CN" sz="2000" dirty="0"/>
              <a:t>0.5</a:t>
            </a:r>
            <a:r>
              <a:rPr lang="zh-CN" altLang="en-US" sz="2000" dirty="0"/>
              <a:t>的认为是负样本。如果增大这个阈值，预测错误（针对正样本而言，即指预测是正样本但是预测错误，下同）的概率就会降低，但是随之而来的就是预测正确的概率也降低；如果减小这个阈值，那么预测正确的概率会升高但是同时预测错误的概率也会升高。实际上，这种阈值的选取一定程度上反映了分类器的分类能力。我们当然希望无论选取多大的阈值，分类都能尽可能地正确。为了形象地衡量这种分类能力，</a:t>
            </a:r>
            <a:r>
              <a:rPr lang="en-US" altLang="zh-CN" sz="2000" dirty="0"/>
              <a:t>ROC</a:t>
            </a:r>
            <a:r>
              <a:rPr lang="zh-CN" altLang="en-US" sz="2000" dirty="0"/>
              <a:t>曲线进行了表征，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3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CD128F-1AEA-47FA-AAC2-42855AAA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608" y="255588"/>
            <a:ext cx="7498080" cy="1143000"/>
          </a:xfrm>
        </p:spPr>
        <p:txBody>
          <a:bodyPr/>
          <a:lstStyle/>
          <a:p>
            <a:r>
              <a:rPr lang="en-US" altLang="zh-CN" dirty="0"/>
              <a:t>ROC</a:t>
            </a:r>
            <a:r>
              <a:rPr lang="zh-CN" altLang="en-US" dirty="0"/>
              <a:t>曲线与</a:t>
            </a:r>
            <a:r>
              <a:rPr lang="en-US" altLang="zh-CN" dirty="0"/>
              <a:t>AUC</a:t>
            </a:r>
            <a:r>
              <a:rPr lang="zh-CN" altLang="en-US" dirty="0"/>
              <a:t>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B4676C-D8A7-4857-A683-AC82E63D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767" y="1268760"/>
            <a:ext cx="4073656" cy="4800600"/>
          </a:xfrm>
        </p:spPr>
        <p:txBody>
          <a:bodyPr>
            <a:noAutofit/>
          </a:bodyPr>
          <a:lstStyle/>
          <a:p>
            <a:pPr marL="82296" indent="0">
              <a:lnSpc>
                <a:spcPct val="150000"/>
              </a:lnSpc>
              <a:buNone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横轴：假阳率（</a:t>
            </a:r>
            <a:r>
              <a:rPr lang="en-US" altLang="zh-CN" sz="2000" dirty="0"/>
              <a:t>FPR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纵轴：真阳率（</a:t>
            </a:r>
            <a:r>
              <a:rPr lang="en-US" altLang="zh-CN" sz="2000" dirty="0"/>
              <a:t>TPR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显然，</a:t>
            </a:r>
            <a:r>
              <a:rPr lang="en-US" altLang="zh-CN" sz="2000" dirty="0"/>
              <a:t>ROC</a:t>
            </a:r>
            <a:r>
              <a:rPr lang="zh-CN" altLang="en-US" sz="2000" dirty="0"/>
              <a:t>曲线的横纵坐标都在</a:t>
            </a:r>
            <a:r>
              <a:rPr lang="en-US" altLang="zh-CN" sz="2000" dirty="0"/>
              <a:t>[0, 1]</a:t>
            </a:r>
            <a:r>
              <a:rPr lang="zh-CN" altLang="en-US" sz="2000" dirty="0"/>
              <a:t>之间，面积不大于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D0A85E7-F854-422C-97FA-6E475072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61" y="1988842"/>
            <a:ext cx="4248472" cy="37752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2D714CC-35A7-4D7A-BE80-1CF994E1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545" y="2403340"/>
            <a:ext cx="1543051" cy="590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B2B4541-1EAF-4D51-937F-AB2B13F7C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545" y="4236350"/>
            <a:ext cx="1514475" cy="590550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84091AD1-F878-4F39-876D-88FA11032E57}"/>
              </a:ext>
            </a:extLst>
          </p:cNvPr>
          <p:cNvSpPr txBox="1">
            <a:spLocks/>
          </p:cNvSpPr>
          <p:nvPr/>
        </p:nvSpPr>
        <p:spPr>
          <a:xfrm>
            <a:off x="3143672" y="1330654"/>
            <a:ext cx="4073656" cy="57031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lnSpc>
                <a:spcPct val="150000"/>
              </a:lnSpc>
              <a:buClr>
                <a:srgbClr val="3891A7"/>
              </a:buClr>
              <a:buNone/>
            </a:pPr>
            <a:r>
              <a:rPr lang="zh-CN" altLang="en-US" sz="2000" dirty="0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下图是一条</a:t>
            </a:r>
            <a:r>
              <a:rPr lang="en-US" altLang="zh-CN" sz="2000" dirty="0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ROC</a:t>
            </a:r>
            <a:r>
              <a:rPr lang="zh-CN" altLang="en-US" sz="2000" dirty="0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曲线</a:t>
            </a:r>
          </a:p>
          <a:p>
            <a:pPr>
              <a:lnSpc>
                <a:spcPct val="150000"/>
              </a:lnSpc>
              <a:buClr>
                <a:srgbClr val="3891A7"/>
              </a:buClr>
            </a:pPr>
            <a:endParaRPr lang="zh-CN" altLang="en-US" sz="2000" dirty="0">
              <a:solidFill>
                <a:prstClr val="black"/>
              </a:solidFill>
              <a:latin typeface="Gill Sans MT"/>
              <a:ea typeface="华文中宋" panose="02010600040101010101" pitchFamily="2" charset="-122"/>
            </a:endParaRPr>
          </a:p>
          <a:p>
            <a:pPr>
              <a:buClr>
                <a:srgbClr val="3891A7"/>
              </a:buClr>
            </a:pPr>
            <a:endParaRPr lang="zh-CN" altLang="en-US" dirty="0">
              <a:solidFill>
                <a:prstClr val="black"/>
              </a:solidFill>
              <a:latin typeface="Gill Sans MT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0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CD128F-1AEA-47FA-AAC2-42855AA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</a:t>
            </a:r>
            <a:r>
              <a:rPr lang="zh-CN" altLang="en-US" dirty="0"/>
              <a:t>曲线与</a:t>
            </a:r>
            <a:r>
              <a:rPr lang="en-US" altLang="zh-CN" dirty="0"/>
              <a:t>AUC</a:t>
            </a:r>
            <a:r>
              <a:rPr lang="zh-CN" altLang="en-US" dirty="0"/>
              <a:t>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B4676C-D8A7-4857-A683-AC82E63D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现在分析几个</a:t>
            </a:r>
            <a:r>
              <a:rPr lang="en-US" altLang="zh-CN" sz="2000" dirty="0"/>
              <a:t>ROC</a:t>
            </a:r>
            <a:r>
              <a:rPr lang="zh-CN" altLang="en-US" sz="2000" dirty="0"/>
              <a:t>曲线的特殊情况，更好地掌握其性质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(0, 0)</a:t>
            </a:r>
            <a:r>
              <a:rPr lang="zh-CN" altLang="en-US" sz="2000" dirty="0"/>
              <a:t>：假阳率和真阳率都为</a:t>
            </a:r>
            <a:r>
              <a:rPr lang="en-US" altLang="zh-CN" sz="2000" dirty="0"/>
              <a:t>0</a:t>
            </a:r>
            <a:r>
              <a:rPr lang="zh-CN" altLang="en-US" sz="2000" dirty="0"/>
              <a:t>，即分类器全部预测成负样本。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(0, 1)</a:t>
            </a:r>
            <a:r>
              <a:rPr lang="zh-CN" altLang="en-US" sz="2000" dirty="0"/>
              <a:t>：假阳率为</a:t>
            </a:r>
            <a:r>
              <a:rPr lang="en-US" altLang="zh-CN" sz="2000" dirty="0"/>
              <a:t>0</a:t>
            </a:r>
            <a:r>
              <a:rPr lang="zh-CN" altLang="en-US" sz="2000" dirty="0"/>
              <a:t>，真阳率为</a:t>
            </a:r>
            <a:r>
              <a:rPr lang="en-US" altLang="zh-CN" sz="2000" dirty="0"/>
              <a:t>1</a:t>
            </a:r>
            <a:r>
              <a:rPr lang="zh-CN" altLang="en-US" sz="2000" dirty="0"/>
              <a:t>，全部完美预测正确。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(1, 0)</a:t>
            </a:r>
            <a:r>
              <a:rPr lang="zh-CN" altLang="en-US" sz="2000" dirty="0"/>
              <a:t>：假阳率为</a:t>
            </a:r>
            <a:r>
              <a:rPr lang="en-US" altLang="zh-CN" sz="2000" dirty="0"/>
              <a:t>1</a:t>
            </a:r>
            <a:r>
              <a:rPr lang="zh-CN" altLang="en-US" sz="2000" dirty="0"/>
              <a:t>，真阳率为</a:t>
            </a:r>
            <a:r>
              <a:rPr lang="en-US" altLang="zh-CN" sz="2000" dirty="0"/>
              <a:t>0</a:t>
            </a:r>
            <a:r>
              <a:rPr lang="zh-CN" altLang="en-US" sz="2000" dirty="0"/>
              <a:t>，全部完美预测错误。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(1, 1)</a:t>
            </a:r>
            <a:r>
              <a:rPr lang="zh-CN" altLang="en-US" sz="2000" dirty="0"/>
              <a:t>：假阳率和真阳率都为</a:t>
            </a:r>
            <a:r>
              <a:rPr lang="en-US" altLang="zh-CN" sz="2000" dirty="0"/>
              <a:t>1</a:t>
            </a:r>
            <a:r>
              <a:rPr lang="zh-CN" altLang="en-US" sz="2000" dirty="0"/>
              <a:t>，即分类器全部预测成正样本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当</a:t>
            </a:r>
            <a:r>
              <a:rPr lang="en-US" altLang="zh-CN" sz="2000" dirty="0"/>
              <a:t>TPR</a:t>
            </a:r>
            <a:r>
              <a:rPr lang="zh-CN" altLang="en-US" sz="2000" dirty="0"/>
              <a:t>＝</a:t>
            </a:r>
            <a:r>
              <a:rPr lang="en-US" altLang="zh-CN" sz="2000" dirty="0"/>
              <a:t>FPR</a:t>
            </a:r>
            <a:r>
              <a:rPr lang="zh-CN" altLang="en-US" sz="2000" dirty="0"/>
              <a:t>为一条斜对角线时，表示预测为正样本的结果一半是对的，一半是错的，即为随机分类器的预测效果。</a:t>
            </a:r>
            <a:r>
              <a:rPr lang="en-US" altLang="zh-CN" sz="2000" dirty="0"/>
              <a:t>ROC</a:t>
            </a:r>
            <a:r>
              <a:rPr lang="zh-CN" altLang="en-US" sz="2000" dirty="0"/>
              <a:t>曲线在斜对角线以下，表示该分类器效果差于随机分类器；反之，效果好于随机分类器。当然，我们希望</a:t>
            </a:r>
            <a:r>
              <a:rPr lang="en-US" altLang="zh-CN" sz="2000" dirty="0"/>
              <a:t>ROC</a:t>
            </a:r>
            <a:r>
              <a:rPr lang="zh-CN" altLang="en-US" sz="2000" dirty="0"/>
              <a:t>曲线尽量位于斜对角线以上，也就是向左上角</a:t>
            </a:r>
            <a:r>
              <a:rPr lang="en-US" altLang="zh-CN" sz="2000" dirty="0"/>
              <a:t>(0, 1)</a:t>
            </a:r>
            <a:r>
              <a:rPr lang="zh-CN" altLang="en-US" sz="2000" dirty="0"/>
              <a:t>凸。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1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c1</a:t>
            </a:r>
            <a:r>
              <a:rPr lang="zh-CN" altLang="en-US" sz="4400" dirty="0"/>
              <a:t>和</a:t>
            </a:r>
            <a:r>
              <a:rPr lang="en-US" altLang="zh-CN" sz="4400" dirty="0"/>
              <a:t>c2</a:t>
            </a:r>
            <a:r>
              <a:rPr lang="zh-CN" altLang="en-US" sz="4400" dirty="0"/>
              <a:t>哪条曲线</a:t>
            </a:r>
            <a:r>
              <a:rPr lang="zh-CN" altLang="en-US" sz="4400" dirty="0" smtClean="0"/>
              <a:t>更好？</a:t>
            </a:r>
            <a:endParaRPr lang="zh-CN" altLang="en-US" dirty="0"/>
          </a:p>
        </p:txBody>
      </p:sp>
      <p:pic>
        <p:nvPicPr>
          <p:cNvPr id="4" name="内容占位符 3" descr="图11.2.PNG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b="16521"/>
          <a:stretch/>
        </p:blipFill>
        <p:spPr>
          <a:xfrm>
            <a:off x="1318383" y="1444309"/>
            <a:ext cx="5927369" cy="39494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04567" y="1891683"/>
            <a:ext cx="42826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 smtClean="0"/>
              <a:t>答案</a:t>
            </a:r>
            <a:r>
              <a:rPr lang="zh-CN" altLang="en-US" sz="2400" dirty="0"/>
              <a:t>只能基于实际应用中的特定需求来回答。根据图像我们可以得出以下结论：就正类而言，在负类错误率低的区域，</a:t>
            </a:r>
            <a:r>
              <a:rPr lang="en-US" altLang="zh-CN" sz="2400" dirty="0"/>
              <a:t>c1</a:t>
            </a:r>
            <a:r>
              <a:rPr lang="zh-CN" altLang="en-US" sz="2400" dirty="0"/>
              <a:t>的表现优于</a:t>
            </a:r>
            <a:r>
              <a:rPr lang="en-US" altLang="zh-CN" sz="2400" dirty="0"/>
              <a:t>c2</a:t>
            </a:r>
            <a:r>
              <a:rPr lang="zh-CN" altLang="en-US" sz="2400" dirty="0"/>
              <a:t>。随着负类样例错误率的增加，</a:t>
            </a:r>
            <a:r>
              <a:rPr lang="en-US" altLang="zh-CN" sz="2400" dirty="0"/>
              <a:t>c2</a:t>
            </a:r>
            <a:r>
              <a:rPr lang="zh-CN" altLang="en-US" sz="2400" dirty="0"/>
              <a:t>在正类样例上的表现优于</a:t>
            </a:r>
            <a:r>
              <a:rPr lang="en-US" altLang="zh-CN" sz="2400" dirty="0"/>
              <a:t>c1</a:t>
            </a:r>
            <a:r>
              <a:rPr lang="zh-CN" altLang="en-US" sz="2400" dirty="0"/>
              <a:t>。再者，分类器表现的好坏取决于用户的标准。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61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scikit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-learn</a:t>
            </a:r>
            <a:r>
              <a:rPr lang="zh-CN" altLang="zh-CN" dirty="0">
                <a:latin typeface="Cambria" panose="02040503050406030204" pitchFamily="18" charset="0"/>
              </a:rPr>
              <a:t>库函数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470577" y="1117177"/>
            <a:ext cx="948290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accent3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accuracy_score</a:t>
            </a:r>
            <a:r>
              <a:rPr lang="zh-CN" altLang="en-US" sz="24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：</a:t>
            </a:r>
            <a:r>
              <a:rPr lang="zh-CN" altLang="zh-CN" sz="2400" dirty="0">
                <a:latin typeface="Cambria" panose="02040503050406030204" pitchFamily="18" charset="0"/>
              </a:rPr>
              <a:t>用于评价分类问题的准确率。其函数原型为：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126218" y="3445103"/>
            <a:ext cx="9730421" cy="487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CN" altLang="zh-CN" sz="1600" dirty="0">
              <a:latin typeface="Cambria" panose="020405030504060302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75277" y="1726833"/>
            <a:ext cx="9868846" cy="7992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675277" y="1910424"/>
            <a:ext cx="101126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sklearn.metrics.accuracy_score</a:t>
            </a:r>
            <a:r>
              <a:rPr lang="en-US" altLang="zh-C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y_true</a:t>
            </a:r>
            <a:r>
              <a:rPr lang="en-US" altLang="zh-C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y_pred</a:t>
            </a:r>
            <a:r>
              <a:rPr lang="en-US" altLang="zh-C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normalize=True, </a:t>
            </a:r>
            <a:r>
              <a:rPr lang="en-US" altLang="zh-C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sample_weight</a:t>
            </a:r>
            <a:r>
              <a:rPr lang="en-US" altLang="zh-C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=None)</a:t>
            </a:r>
            <a:endParaRPr lang="zh-CN" altLang="zh-CN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470577" y="2951026"/>
            <a:ext cx="10625644" cy="2288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accent3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 smtClean="0">
                <a:latin typeface="Cambria" panose="02040503050406030204" pitchFamily="18" charset="0"/>
              </a:rPr>
              <a:t>参数如下：</a:t>
            </a:r>
            <a:endParaRPr lang="en-US" altLang="zh-C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44000"/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y_true</a:t>
            </a:r>
            <a:r>
              <a:rPr lang="zh-CN" altLang="zh-CN" sz="2000" dirty="0">
                <a:latin typeface="Cambria" panose="02040503050406030204" pitchFamily="18" charset="0"/>
              </a:rPr>
              <a:t>：样本集的真实标记集合；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44000"/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y_pred</a:t>
            </a:r>
            <a:r>
              <a:rPr lang="zh-CN" altLang="zh-CN" sz="2000" dirty="0">
                <a:latin typeface="Cambria" panose="02040503050406030204" pitchFamily="18" charset="0"/>
              </a:rPr>
              <a:t>：分类器对样本集预测的预测值；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44000"/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normalize</a:t>
            </a:r>
            <a:r>
              <a:rPr lang="zh-CN" altLang="zh-CN" sz="2000" dirty="0">
                <a:latin typeface="Cambria" panose="02040503050406030204" pitchFamily="18" charset="0"/>
              </a:rPr>
              <a:t>：默认值为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r>
              <a:rPr lang="zh-CN" altLang="zh-CN" sz="2000" dirty="0">
                <a:latin typeface="Cambria" panose="02040503050406030204" pitchFamily="18" charset="0"/>
              </a:rPr>
              <a:t>。如果为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r>
              <a:rPr lang="zh-CN" altLang="zh-CN" sz="2000" dirty="0">
                <a:latin typeface="Cambria" panose="02040503050406030204" pitchFamily="18" charset="0"/>
              </a:rPr>
              <a:t>，则返回分类正确的比例（准确率），否则返回分类正确的数量；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44000"/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sample_weight</a:t>
            </a:r>
            <a:r>
              <a:rPr lang="zh-CN" altLang="zh-CN" sz="2000" dirty="0">
                <a:latin typeface="Cambria" panose="02040503050406030204" pitchFamily="18" charset="0"/>
              </a:rPr>
              <a:t>：样本权重，默认每个权重都相等（取值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zh-CN" sz="2000" dirty="0">
                <a:latin typeface="Cambria" panose="02040503050406030204" pitchFamily="18" charset="0"/>
              </a:rPr>
              <a:t>）</a:t>
            </a:r>
            <a:r>
              <a:rPr lang="zh-CN" altLang="zh-CN" sz="2000" dirty="0" smtClean="0">
                <a:latin typeface="Cambria" panose="02040503050406030204" pitchFamily="18" charset="0"/>
              </a:rPr>
              <a:t>。</a:t>
            </a:r>
            <a:endParaRPr lang="zh-CN" altLang="zh-CN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最小二乘法的局限性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322" name="AutoShape 2" descr="[公式]"/>
          <p:cNvSpPr>
            <a:spLocks noChangeAspect="1" noChangeArrowheads="1"/>
          </p:cNvSpPr>
          <p:nvPr/>
        </p:nvSpPr>
        <p:spPr bwMode="auto">
          <a:xfrm>
            <a:off x="18383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959007" y="1616020"/>
            <a:ext cx="9857677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sz="2400" dirty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首先，最小二乘法需要计算    </a:t>
            </a:r>
            <a:r>
              <a:rPr lang="en-US" altLang="zh-CN" sz="2400" dirty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  </a:t>
            </a:r>
            <a:r>
              <a:rPr lang="zh-CN" sz="2400" dirty="0" smtClean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的</a:t>
            </a:r>
            <a:r>
              <a:rPr lang="zh-CN" sz="2400" dirty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逆矩阵，有可能它的逆矩阵不存在，这样就没有办法直用最小二乘法了 </a:t>
            </a:r>
            <a:r>
              <a:rPr lang="zh-CN" altLang="en-US" sz="2400" dirty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；</a:t>
            </a:r>
            <a:endParaRPr lang="en-US" altLang="zh-CN" sz="2400" dirty="0">
              <a:solidFill>
                <a:srgbClr val="121212"/>
              </a:solidFill>
              <a:latin typeface="仿宋" panose="02010609060101010101" pitchFamily="49" charset="-122"/>
              <a:ea typeface="仿宋" panose="02010609060101010101" pitchFamily="49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第二，当样本</a:t>
            </a:r>
            <a:r>
              <a:rPr lang="zh-CN" altLang="en-US" sz="2400" dirty="0" smtClean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特征</a:t>
            </a:r>
            <a:r>
              <a:rPr lang="en-US" altLang="zh-CN" sz="2400" dirty="0" smtClean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N</a:t>
            </a:r>
            <a:r>
              <a:rPr lang="zh-CN" altLang="en-US" sz="2400" dirty="0" smtClean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非常</a:t>
            </a:r>
            <a:r>
              <a:rPr lang="zh-CN" altLang="en-US" sz="2400" dirty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的大的时候，计算      </a:t>
            </a:r>
            <a:r>
              <a:rPr lang="zh-CN" altLang="en-US" sz="2400" dirty="0" smtClean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的</a:t>
            </a:r>
            <a:r>
              <a:rPr lang="zh-CN" altLang="en-US" sz="2400" dirty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逆矩阵是一个非常耗时的</a:t>
            </a:r>
            <a:r>
              <a:rPr lang="zh-CN" altLang="en-US" sz="2400" dirty="0" smtClean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工作（     的</a:t>
            </a:r>
            <a:r>
              <a:rPr lang="zh-CN" altLang="en-US" sz="2400" dirty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矩阵求逆），甚至不可行 ；</a:t>
            </a:r>
            <a:endParaRPr lang="en-US" altLang="zh-CN" sz="2400" dirty="0">
              <a:solidFill>
                <a:srgbClr val="121212"/>
              </a:solidFill>
              <a:latin typeface="仿宋" panose="02010609060101010101" pitchFamily="49" charset="-122"/>
              <a:ea typeface="仿宋" panose="02010609060101010101" pitchFamily="49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121212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</a:rPr>
              <a:t>第三，如果拟合函数不是线性的，这时无法使用最小二乘法，需要通过一些技巧转化为线性才能使用。</a:t>
            </a:r>
            <a:endParaRPr lang="zh-CN" sz="2400" dirty="0">
              <a:solidFill>
                <a:srgbClr val="121212"/>
              </a:solidFill>
              <a:latin typeface="仿宋" panose="02010609060101010101" pitchFamily="49" charset="-122"/>
              <a:ea typeface="仿宋" panose="02010609060101010101" pitchFamily="49" charset="-122"/>
              <a:cs typeface="宋体" pitchFamily="2" charset="-122"/>
            </a:endParaRPr>
          </a:p>
        </p:txBody>
      </p:sp>
      <p:sp>
        <p:nvSpPr>
          <p:cNvPr id="56324" name="AutoShape 4" descr="[公式]"/>
          <p:cNvSpPr>
            <a:spLocks noChangeAspect="1" noChangeArrowheads="1"/>
          </p:cNvSpPr>
          <p:nvPr/>
        </p:nvSpPr>
        <p:spPr bwMode="auto">
          <a:xfrm>
            <a:off x="18383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45381"/>
              </p:ext>
            </p:extLst>
          </p:nvPr>
        </p:nvGraphicFramePr>
        <p:xfrm>
          <a:off x="4790933" y="1801093"/>
          <a:ext cx="706775" cy="41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2" name="AxMath" r:id="rId3" imgW="388080" imgH="228960" progId="Equation.AxMath">
                  <p:embed/>
                </p:oleObj>
              </mc:Choice>
              <mc:Fallback>
                <p:oleObj name="AxMath" r:id="rId3" imgW="388080" imgH="22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0933" y="1801093"/>
                        <a:ext cx="706775" cy="41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889589"/>
              </p:ext>
            </p:extLst>
          </p:nvPr>
        </p:nvGraphicFramePr>
        <p:xfrm>
          <a:off x="6762895" y="2984015"/>
          <a:ext cx="706775" cy="41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name="AxMath" r:id="rId5" imgW="388080" imgH="228960" progId="Equation.AxMath">
                  <p:embed/>
                </p:oleObj>
              </mc:Choice>
              <mc:Fallback>
                <p:oleObj name="AxMath" r:id="rId5" imgW="388080" imgH="228960" progId="Equation.AxMath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2895" y="2984015"/>
                        <a:ext cx="706775" cy="41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277796"/>
              </p:ext>
            </p:extLst>
          </p:nvPr>
        </p:nvGraphicFramePr>
        <p:xfrm>
          <a:off x="2505223" y="3556004"/>
          <a:ext cx="735703" cy="35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AxMath" r:id="rId6" imgW="470520" imgH="227880" progId="Equation.AxMath">
                  <p:embed/>
                </p:oleObj>
              </mc:Choice>
              <mc:Fallback>
                <p:oleObj name="AxMath" r:id="rId6" imgW="47052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5223" y="3556004"/>
                        <a:ext cx="735703" cy="357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scikit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-learn</a:t>
            </a:r>
            <a:r>
              <a:rPr lang="zh-CN" altLang="zh-CN" dirty="0">
                <a:latin typeface="Cambria" panose="02040503050406030204" pitchFamily="18" charset="0"/>
              </a:rPr>
              <a:t>库函数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221612" y="887910"/>
            <a:ext cx="9793088" cy="106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accent3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000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precision_score</a:t>
            </a:r>
            <a:r>
              <a:rPr lang="zh-CN" altLang="en-US" sz="2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：</a:t>
            </a:r>
            <a:r>
              <a:rPr lang="zh-CN" altLang="zh-CN" sz="2000" dirty="0">
                <a:latin typeface="Cambria" panose="02040503050406030204" pitchFamily="18" charset="0"/>
              </a:rPr>
              <a:t>用于评价分类问题的查准率，其值为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TP/(TP + FP)</a:t>
            </a:r>
            <a:r>
              <a:rPr lang="zh-CN" altLang="zh-CN" sz="2000" dirty="0">
                <a:latin typeface="Cambria" panose="02040503050406030204" pitchFamily="18" charset="0"/>
              </a:rPr>
              <a:t>，其中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TP</a:t>
            </a:r>
            <a:r>
              <a:rPr lang="zh-CN" altLang="zh-CN" sz="2000" dirty="0">
                <a:latin typeface="Cambria" panose="02040503050406030204" pitchFamily="18" charset="0"/>
              </a:rPr>
              <a:t>是真正的正例数目、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FP</a:t>
            </a:r>
            <a:r>
              <a:rPr lang="zh-CN" altLang="zh-CN" sz="2000" dirty="0">
                <a:latin typeface="Cambria" panose="02040503050406030204" pitchFamily="18" charset="0"/>
              </a:rPr>
              <a:t>是假阳性的数量。其函数原型为：</a:t>
            </a:r>
          </a:p>
        </p:txBody>
      </p:sp>
      <p:sp>
        <p:nvSpPr>
          <p:cNvPr id="15" name="矩形 14"/>
          <p:cNvSpPr/>
          <p:nvPr/>
        </p:nvSpPr>
        <p:spPr>
          <a:xfrm>
            <a:off x="1446835" y="1988840"/>
            <a:ext cx="10409805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595407" y="2146977"/>
            <a:ext cx="101126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sklearn.metrics.precision_score</a:t>
            </a:r>
            <a:r>
              <a:rPr lang="en-US" altLang="zh-C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y_true</a:t>
            </a:r>
            <a:r>
              <a:rPr lang="en-US" altLang="zh-C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y_pred</a:t>
            </a:r>
            <a:r>
              <a:rPr lang="en-US" altLang="zh-C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labels=None, </a:t>
            </a:r>
            <a:r>
              <a:rPr lang="en-US" altLang="zh-C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pos_label</a:t>
            </a:r>
            <a:r>
              <a:rPr lang="en-US" altLang="zh-C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=1, average =’binary’, </a:t>
            </a:r>
            <a:r>
              <a:rPr lang="en-US" altLang="zh-C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sample_weight</a:t>
            </a:r>
            <a:r>
              <a:rPr lang="en-US" altLang="zh-C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=None)</a:t>
            </a:r>
            <a:endParaRPr lang="zh-CN" altLang="zh-CN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014604" y="2867117"/>
            <a:ext cx="10838886" cy="3411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accent3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dirty="0" smtClean="0">
                <a:latin typeface="Cambria" panose="02040503050406030204" pitchFamily="18" charset="0"/>
              </a:rPr>
              <a:t>前</a:t>
            </a:r>
            <a:r>
              <a:rPr lang="zh-CN" altLang="en-US" dirty="0">
                <a:latin typeface="Cambria" panose="02040503050406030204" pitchFamily="18" charset="0"/>
              </a:rPr>
              <a:t>两</a:t>
            </a:r>
            <a:r>
              <a:rPr lang="zh-CN" altLang="zh-CN" dirty="0" smtClean="0">
                <a:latin typeface="Cambria" panose="02040503050406030204" pitchFamily="18" charset="0"/>
              </a:rPr>
              <a:t>个</a:t>
            </a:r>
            <a:r>
              <a:rPr lang="zh-CN" altLang="zh-CN" dirty="0">
                <a:latin typeface="Cambria" panose="02040503050406030204" pitchFamily="18" charset="0"/>
              </a:rPr>
              <a:t>参数同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accuracy_score</a:t>
            </a:r>
            <a:r>
              <a:rPr lang="zh-CN" altLang="zh-CN" dirty="0">
                <a:latin typeface="Cambria" panose="02040503050406030204" pitchFamily="18" charset="0"/>
              </a:rPr>
              <a:t>函数中的说明，其他的参数如下</a:t>
            </a:r>
            <a:r>
              <a:rPr lang="zh-CN" altLang="zh-CN" dirty="0" smtClean="0">
                <a:latin typeface="Cambria" panose="02040503050406030204" pitchFamily="18" charset="0"/>
              </a:rPr>
              <a:t>：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labels</a:t>
            </a:r>
            <a:r>
              <a:rPr lang="zh-CN" altLang="zh-CN" sz="1800" dirty="0">
                <a:latin typeface="Cambria" panose="02040503050406030204" pitchFamily="18" charset="0"/>
              </a:rPr>
              <a:t>：当</a:t>
            </a: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average!=’binary’</a:t>
            </a:r>
            <a:r>
              <a:rPr lang="zh-CN" altLang="zh-CN" sz="1800" dirty="0">
                <a:latin typeface="Cambria" panose="02040503050406030204" pitchFamily="18" charset="0"/>
              </a:rPr>
              <a:t>时，则包括标签集。多标签目标时为列索引。默认情况下，</a:t>
            </a:r>
            <a:r>
              <a:rPr lang="en-US" altLang="zh-C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y_true</a:t>
            </a:r>
            <a:r>
              <a:rPr lang="zh-CN" altLang="zh-CN" sz="1800" dirty="0">
                <a:latin typeface="Cambria" panose="02040503050406030204" pitchFamily="18" charset="0"/>
              </a:rPr>
              <a:t>和</a:t>
            </a:r>
            <a:r>
              <a:rPr lang="en-US" altLang="zh-C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y_pred</a:t>
            </a:r>
            <a:r>
              <a:rPr lang="zh-CN" altLang="zh-CN" sz="1800" dirty="0">
                <a:latin typeface="Cambria" panose="02040503050406030204" pitchFamily="18" charset="0"/>
              </a:rPr>
              <a:t>的所有标签按顺序使用。这个属性是</a:t>
            </a: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v0.17</a:t>
            </a:r>
            <a:r>
              <a:rPr lang="zh-CN" altLang="zh-CN" sz="1800" dirty="0">
                <a:latin typeface="Cambria" panose="02040503050406030204" pitchFamily="18" charset="0"/>
              </a:rPr>
              <a:t>以后才引入的。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altLang="zh-CN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pos_label</a:t>
            </a:r>
            <a:r>
              <a:rPr lang="zh-CN" altLang="zh-CN" sz="1800" dirty="0">
                <a:latin typeface="Cambria" panose="02040503050406030204" pitchFamily="18" charset="0"/>
              </a:rPr>
              <a:t>：字符串或整数，默认值为</a:t>
            </a: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zh-CN" sz="1800" dirty="0">
                <a:latin typeface="Cambria" panose="02040503050406030204" pitchFamily="18" charset="0"/>
              </a:rPr>
              <a:t>。指定哪个标记值为正类。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average</a:t>
            </a:r>
            <a:r>
              <a:rPr lang="zh-CN" altLang="zh-CN" sz="1800" dirty="0">
                <a:latin typeface="Cambria" panose="02040503050406030204" pitchFamily="18" charset="0"/>
              </a:rPr>
              <a:t>：字符串。多标签目标需要此参数。如果为</a:t>
            </a: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None</a:t>
            </a:r>
            <a:r>
              <a:rPr lang="zh-CN" altLang="zh-CN" sz="1800" dirty="0">
                <a:latin typeface="Cambria" panose="02040503050406030204" pitchFamily="18" charset="0"/>
              </a:rPr>
              <a:t>，则返回每个类的得分，否则，这将确定对数据执行的平均类型</a:t>
            </a:r>
            <a:r>
              <a:rPr lang="zh-CN" altLang="zh-CN" sz="1800" dirty="0" smtClean="0">
                <a:latin typeface="Cambria" panose="02040503050406030204" pitchFamily="18" charset="0"/>
              </a:rPr>
              <a:t>：</a:t>
            </a: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binary</a:t>
            </a:r>
            <a:r>
              <a:rPr lang="zh-CN" altLang="en-US" sz="1800" dirty="0" smtClean="0">
                <a:latin typeface="Cambria" panose="02040503050406030204" pitchFamily="18" charset="0"/>
              </a:rPr>
              <a:t>、</a:t>
            </a: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micro</a:t>
            </a:r>
            <a:r>
              <a:rPr lang="zh-CN" altLang="en-US" sz="1800" dirty="0" smtClean="0">
                <a:latin typeface="Cambria" panose="02040503050406030204" pitchFamily="18" charset="0"/>
              </a:rPr>
              <a:t>、</a:t>
            </a: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macro</a:t>
            </a:r>
            <a:r>
              <a:rPr lang="zh-CN" altLang="en-US" sz="1800" dirty="0" smtClean="0">
                <a:latin typeface="Cambria" panose="02040503050406030204" pitchFamily="18" charset="0"/>
              </a:rPr>
              <a:t>、</a:t>
            </a: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weighted</a:t>
            </a:r>
            <a:r>
              <a:rPr lang="zh-CN" altLang="en-US" sz="1800" dirty="0" smtClean="0">
                <a:latin typeface="Cambria" panose="02040503050406030204" pitchFamily="18" charset="0"/>
              </a:rPr>
              <a:t>、</a:t>
            </a: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samples</a:t>
            </a:r>
            <a:r>
              <a:rPr lang="zh-CN" altLang="en-US" sz="1800" dirty="0" smtClean="0">
                <a:latin typeface="Cambria" panose="02040503050406030204" pitchFamily="18" charset="0"/>
              </a:rPr>
              <a:t>。</a:t>
            </a:r>
            <a:endParaRPr lang="en-US" altLang="zh-CN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dirty="0">
                <a:latin typeface="Cambria" panose="02040503050406030204" pitchFamily="18" charset="0"/>
              </a:rPr>
              <a:t>返回值：浮点型，分类精度。</a:t>
            </a:r>
          </a:p>
        </p:txBody>
      </p:sp>
    </p:spTree>
    <p:extLst>
      <p:ext uri="{BB962C8B-B14F-4D97-AF65-F5344CB8AC3E}">
        <p14:creationId xmlns:p14="http://schemas.microsoft.com/office/powerpoint/2010/main" val="7289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scikit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-learn</a:t>
            </a:r>
            <a:r>
              <a:rPr lang="zh-CN" altLang="zh-CN" dirty="0">
                <a:latin typeface="Cambria" panose="02040503050406030204" pitchFamily="18" charset="0"/>
              </a:rPr>
              <a:t>库函数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221612" y="887910"/>
            <a:ext cx="9793088" cy="106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accent3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000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recall_score</a:t>
            </a:r>
            <a:r>
              <a:rPr lang="zh-CN" altLang="en-US" sz="2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：</a:t>
            </a:r>
            <a:r>
              <a:rPr lang="zh-CN" altLang="en-US" sz="2000" dirty="0" smtClean="0">
                <a:latin typeface="Cambria" panose="02040503050406030204" pitchFamily="18" charset="0"/>
              </a:rPr>
              <a:t>用于</a:t>
            </a:r>
            <a:r>
              <a:rPr lang="zh-CN" altLang="zh-CN" sz="2000" dirty="0" smtClean="0">
                <a:latin typeface="Cambria" panose="02040503050406030204" pitchFamily="18" charset="0"/>
              </a:rPr>
              <a:t>计算</a:t>
            </a:r>
            <a:r>
              <a:rPr lang="zh-CN" altLang="zh-CN" sz="2000" dirty="0">
                <a:latin typeface="Cambria" panose="02040503050406030204" pitchFamily="18" charset="0"/>
              </a:rPr>
              <a:t>分类结果的召回率</a:t>
            </a:r>
            <a:r>
              <a:rPr lang="zh-CN" altLang="zh-CN" sz="2000" dirty="0" smtClean="0">
                <a:latin typeface="Cambria" panose="02040503050406030204" pitchFamily="18" charset="0"/>
              </a:rPr>
              <a:t>，</a:t>
            </a:r>
            <a:r>
              <a:rPr lang="zh-CN" altLang="zh-CN" sz="2000" dirty="0">
                <a:latin typeface="Cambria" panose="02040503050406030204" pitchFamily="18" charset="0"/>
              </a:rPr>
              <a:t>其值</a:t>
            </a:r>
            <a:r>
              <a:rPr lang="zh-CN" altLang="zh-CN" sz="2000" dirty="0" smtClean="0">
                <a:latin typeface="Cambria" panose="02040503050406030204" pitchFamily="18" charset="0"/>
              </a:rPr>
              <a:t>为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TP/(TP + FN)</a:t>
            </a:r>
            <a:r>
              <a:rPr lang="zh-CN" altLang="zh-CN" sz="2000" dirty="0">
                <a:latin typeface="Cambria" panose="02040503050406030204" pitchFamily="18" charset="0"/>
              </a:rPr>
              <a:t>，其中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TP</a:t>
            </a:r>
            <a:r>
              <a:rPr lang="zh-CN" altLang="zh-CN" sz="2000" dirty="0">
                <a:latin typeface="Cambria" panose="02040503050406030204" pitchFamily="18" charset="0"/>
              </a:rPr>
              <a:t>是真正的正例数目，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FN</a:t>
            </a:r>
            <a:r>
              <a:rPr lang="zh-CN" altLang="zh-CN" sz="2000" dirty="0">
                <a:latin typeface="Cambria" panose="02040503050406030204" pitchFamily="18" charset="0"/>
              </a:rPr>
              <a:t>是假阴性的数量</a:t>
            </a:r>
            <a:r>
              <a:rPr lang="zh-CN" altLang="zh-CN" sz="2000" dirty="0" smtClean="0">
                <a:latin typeface="Cambria" panose="02040503050406030204" pitchFamily="18" charset="0"/>
              </a:rPr>
              <a:t>。其</a:t>
            </a:r>
            <a:r>
              <a:rPr lang="zh-CN" altLang="zh-CN" sz="2000" dirty="0">
                <a:latin typeface="Cambria" panose="02040503050406030204" pitchFamily="18" charset="0"/>
              </a:rPr>
              <a:t>函数原型为：</a:t>
            </a:r>
          </a:p>
        </p:txBody>
      </p:sp>
      <p:sp>
        <p:nvSpPr>
          <p:cNvPr id="15" name="矩形 14"/>
          <p:cNvSpPr/>
          <p:nvPr/>
        </p:nvSpPr>
        <p:spPr>
          <a:xfrm>
            <a:off x="1539433" y="1988840"/>
            <a:ext cx="10171402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686800" y="2132572"/>
            <a:ext cx="1041365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sklearn.metrics.recall_score</a:t>
            </a:r>
            <a:r>
              <a:rPr lang="en-US" altLang="zh-CN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y_true</a:t>
            </a:r>
            <a:r>
              <a:rPr lang="en-US" altLang="zh-C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y_pred</a:t>
            </a:r>
            <a:r>
              <a:rPr lang="en-US" altLang="zh-C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labels=None, </a:t>
            </a:r>
            <a:r>
              <a:rPr lang="en-US" altLang="zh-C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pos_label</a:t>
            </a:r>
            <a:r>
              <a:rPr lang="en-US" altLang="zh-C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=1, average=’binary’, </a:t>
            </a:r>
            <a:r>
              <a:rPr lang="en-US" altLang="zh-C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sample_weight</a:t>
            </a:r>
            <a:r>
              <a:rPr lang="en-US" altLang="zh-C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=None</a:t>
            </a:r>
            <a:r>
              <a:rPr lang="en-US" altLang="zh-CN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999942" y="2969568"/>
            <a:ext cx="10838886" cy="387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accent3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zh-CN" altLang="zh-CN" dirty="0">
                <a:latin typeface="Cambria" panose="02040503050406030204" pitchFamily="18" charset="0"/>
              </a:rPr>
              <a:t>其参数与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sklearn.metrics.precision_score</a:t>
            </a:r>
            <a:r>
              <a:rPr lang="zh-CN" altLang="zh-CN" dirty="0">
                <a:latin typeface="Cambria" panose="02040503050406030204" pitchFamily="18" charset="0"/>
              </a:rPr>
              <a:t>类似，此处不再赘述。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22144" y="3255968"/>
            <a:ext cx="10969856" cy="106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accent3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zh-C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000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classification_report</a:t>
            </a:r>
            <a:r>
              <a:rPr lang="zh-CN" altLang="en-US" sz="2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：</a:t>
            </a:r>
            <a:r>
              <a:rPr lang="zh-CN" altLang="zh-CN" sz="2000" dirty="0">
                <a:latin typeface="Cambria" panose="02040503050406030204" pitchFamily="18" charset="0"/>
              </a:rPr>
              <a:t>以文本的方式给出分类结果的主要预测性能指标</a:t>
            </a:r>
            <a:r>
              <a:rPr lang="zh-CN" altLang="zh-CN" sz="2000" dirty="0" smtClean="0">
                <a:latin typeface="Cambria" panose="02040503050406030204" pitchFamily="18" charset="0"/>
              </a:rPr>
              <a:t>。其</a:t>
            </a:r>
            <a:r>
              <a:rPr lang="zh-CN" altLang="zh-CN" sz="2000" dirty="0">
                <a:latin typeface="Cambria" panose="02040503050406030204" pitchFamily="18" charset="0"/>
              </a:rPr>
              <a:t>函数原型为：</a:t>
            </a:r>
          </a:p>
        </p:txBody>
      </p:sp>
      <p:sp>
        <p:nvSpPr>
          <p:cNvPr id="9" name="矩形 8"/>
          <p:cNvSpPr/>
          <p:nvPr/>
        </p:nvSpPr>
        <p:spPr>
          <a:xfrm>
            <a:off x="1377386" y="4024258"/>
            <a:ext cx="10665887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377385" y="4148796"/>
            <a:ext cx="10665887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sklearn.metrics</a:t>
            </a:r>
            <a:r>
              <a:rPr lang="en-US" altLang="zh-CN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altLang="zh-CN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classification_report</a:t>
            </a:r>
            <a:r>
              <a:rPr lang="en-US" altLang="zh-CN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y_true</a:t>
            </a:r>
            <a:r>
              <a:rPr lang="en-US" altLang="zh-CN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y_pred</a:t>
            </a:r>
            <a:r>
              <a:rPr lang="en-US" altLang="zh-CN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labels=None, </a:t>
            </a:r>
            <a:r>
              <a:rPr lang="en-US" altLang="zh-CN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target_names</a:t>
            </a:r>
            <a:r>
              <a:rPr lang="en-US" altLang="zh-CN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=None, </a:t>
            </a:r>
            <a:r>
              <a:rPr lang="en-US" altLang="zh-CN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sample_weight</a:t>
            </a:r>
            <a:r>
              <a:rPr lang="en-US" altLang="zh-CN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=None, digits=2</a:t>
            </a:r>
            <a:r>
              <a:rPr lang="en-US" altLang="zh-CN" sz="18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sz="1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37" y="4977114"/>
            <a:ext cx="9223335" cy="1501016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686800" y="4852150"/>
            <a:ext cx="2067407" cy="106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accent3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latin typeface="Cambria" panose="02040503050406030204" pitchFamily="18" charset="0"/>
              </a:rPr>
              <a:t>示例：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6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scikit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-learn</a:t>
            </a:r>
            <a:r>
              <a:rPr lang="zh-CN" altLang="zh-CN" dirty="0">
                <a:latin typeface="Cambria" panose="02040503050406030204" pitchFamily="18" charset="0"/>
              </a:rPr>
              <a:t>库函数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1222144" y="3255968"/>
                <a:ext cx="10368620" cy="31253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85750" indent="-285750" algn="l" defTabSz="4572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83AA67"/>
                  </a:buClr>
                  <a:buSzPct val="100000"/>
                  <a:buFont typeface="Wingdings" panose="05000000000000000000" pitchFamily="2" charset="2"/>
                  <a:buChar char="n"/>
                  <a:defRPr sz="2000" kern="1200" cap="none" baseline="0">
                    <a:solidFill>
                      <a:schemeClr val="accent3">
                        <a:lumMod val="50000"/>
                      </a:schemeClr>
                    </a:solidFill>
                    <a:effectLst/>
                    <a:latin typeface="Microsoft Sans Serif" panose="020B0604020202020204" pitchFamily="34" charset="0"/>
                    <a:ea typeface="华文楷体" panose="02010600040101010101" pitchFamily="2" charset="-122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rgbClr val="CD4223"/>
                  </a:buClr>
                  <a:buSzPct val="144000"/>
                  <a:buFont typeface="Arial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Microsoft Sans Serif" panose="020B0604020202020204" pitchFamily="34" charset="0"/>
                    <a:ea typeface="华文楷体" panose="02010600040101010101" pitchFamily="2" charset="-122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2000" dirty="0">
                    <a:latin typeface="Cambria" panose="02040503050406030204" pitchFamily="18" charset="0"/>
                  </a:rPr>
                  <a:t>其他性能度量</a:t>
                </a:r>
                <a:r>
                  <a:rPr lang="zh-CN" altLang="zh-CN" sz="2000" dirty="0" smtClean="0">
                    <a:latin typeface="Cambria" panose="02040503050406030204" pitchFamily="18" charset="0"/>
                  </a:rPr>
                  <a:t>函数</a:t>
                </a:r>
                <a:endParaRPr lang="en-US" altLang="zh-C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Clr>
                    <a:schemeClr val="accent5"/>
                  </a:buClr>
                  <a:buSzPct val="144000"/>
                  <a:buFont typeface="Wingdings" panose="05000000000000000000" pitchFamily="2" charset="2"/>
                  <a:buChar char="ü"/>
                </a:pPr>
                <a:r>
                  <a:rPr lang="zh-CN" altLang="zh-CN" sz="2000" dirty="0">
                    <a:latin typeface="Cambria" panose="02040503050406030204" pitchFamily="18" charset="0"/>
                  </a:rPr>
                  <a:t>计算分类结果的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Cambria" panose="02040503050406030204" pitchFamily="18" charset="0"/>
                  </a:rPr>
                  <a:t>值的</a:t>
                </a:r>
                <a:r>
                  <a:rPr lang="en-US" altLang="zh-CN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f1_score</a:t>
                </a:r>
                <a:r>
                  <a:rPr lang="zh-CN" altLang="zh-CN" sz="2000" dirty="0" smtClean="0">
                    <a:latin typeface="Cambria" panose="02040503050406030204" pitchFamily="18" charset="0"/>
                  </a:rPr>
                  <a:t>；</a:t>
                </a:r>
                <a:endParaRPr lang="en-US" altLang="zh-CN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Clr>
                    <a:schemeClr val="accent5"/>
                  </a:buClr>
                  <a:buSzPct val="144000"/>
                  <a:buFont typeface="Wingdings" panose="05000000000000000000" pitchFamily="2" charset="2"/>
                  <a:buChar char="ü"/>
                </a:pPr>
                <a:r>
                  <a:rPr lang="zh-CN" altLang="zh-CN" sz="2000" dirty="0" smtClean="0">
                    <a:latin typeface="Cambria" panose="02040503050406030204" pitchFamily="18" charset="0"/>
                  </a:rPr>
                  <a:t>计算</a:t>
                </a:r>
                <a:r>
                  <a:rPr lang="zh-CN" altLang="zh-CN" sz="2000" dirty="0">
                    <a:latin typeface="Cambria" panose="02040503050406030204" pitchFamily="18" charset="0"/>
                  </a:rPr>
                  <a:t>分类结果的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Cambria" panose="02040503050406030204" pitchFamily="18" charset="0"/>
                  </a:rPr>
                  <a:t>值的</a:t>
                </a:r>
                <a:r>
                  <a:rPr lang="en-US" altLang="zh-CN" sz="20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fbeata_score</a:t>
                </a:r>
                <a:endParaRPr lang="en-US" altLang="zh-CN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Clr>
                    <a:schemeClr val="accent5"/>
                  </a:buClr>
                  <a:buSzPct val="144000"/>
                  <a:buFont typeface="Wingdings" panose="05000000000000000000" pitchFamily="2" charset="2"/>
                  <a:buChar char="ü"/>
                </a:pPr>
                <a:r>
                  <a:rPr lang="zh-CN" altLang="zh-CN" sz="2000" dirty="0" smtClean="0">
                    <a:latin typeface="Cambria" panose="02040503050406030204" pitchFamily="18" charset="0"/>
                  </a:rPr>
                  <a:t>计算</a:t>
                </a:r>
                <a:r>
                  <a:rPr lang="zh-CN" altLang="zh-CN" sz="2000" dirty="0">
                    <a:latin typeface="Cambria" panose="02040503050406030204" pitchFamily="18" charset="0"/>
                  </a:rPr>
                  <a:t>分类结果的</a:t>
                </a:r>
                <a:r>
                  <a:rPr lang="en-US" altLang="zh-CN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P-R</a:t>
                </a:r>
                <a:r>
                  <a:rPr lang="zh-CN" altLang="zh-CN" sz="2000" dirty="0">
                    <a:latin typeface="Cambria" panose="02040503050406030204" pitchFamily="18" charset="0"/>
                  </a:rPr>
                  <a:t>曲线的</a:t>
                </a:r>
                <a:r>
                  <a:rPr lang="en-US" altLang="zh-CN" sz="20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precision_recall_curve</a:t>
                </a:r>
                <a:endParaRPr lang="en-US" altLang="zh-C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Clr>
                    <a:schemeClr val="accent5"/>
                  </a:buClr>
                  <a:buSzPct val="144000"/>
                  <a:buFont typeface="Wingdings" panose="05000000000000000000" pitchFamily="2" charset="2"/>
                  <a:buChar char="ü"/>
                </a:pPr>
                <a:r>
                  <a:rPr lang="zh-CN" altLang="zh-CN" sz="2000" dirty="0" smtClean="0">
                    <a:latin typeface="Cambria" panose="02040503050406030204" pitchFamily="18" charset="0"/>
                  </a:rPr>
                  <a:t>计算</a:t>
                </a:r>
                <a:r>
                  <a:rPr lang="zh-CN" altLang="zh-CN" sz="2000" dirty="0">
                    <a:latin typeface="Cambria" panose="02040503050406030204" pitchFamily="18" charset="0"/>
                  </a:rPr>
                  <a:t>分类结果的</a:t>
                </a:r>
                <a:r>
                  <a:rPr lang="en-US" altLang="zh-CN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ROC</a:t>
                </a:r>
                <a:r>
                  <a:rPr lang="zh-CN" altLang="zh-CN" sz="2000" dirty="0">
                    <a:latin typeface="Cambria" panose="02040503050406030204" pitchFamily="18" charset="0"/>
                  </a:rPr>
                  <a:t>曲线的</a:t>
                </a:r>
                <a:r>
                  <a:rPr lang="en-US" altLang="zh-CN" sz="20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roc_curve</a:t>
                </a:r>
                <a:endParaRPr lang="en-US" altLang="zh-C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Clr>
                    <a:schemeClr val="accent5"/>
                  </a:buClr>
                  <a:buSzPct val="144000"/>
                  <a:buFont typeface="Wingdings" panose="05000000000000000000" pitchFamily="2" charset="2"/>
                  <a:buChar char="ü"/>
                </a:pPr>
                <a:r>
                  <a:rPr lang="zh-CN" altLang="zh-CN" sz="2000" dirty="0" smtClean="0">
                    <a:latin typeface="Cambria" panose="02040503050406030204" pitchFamily="18" charset="0"/>
                  </a:rPr>
                  <a:t>评价</a:t>
                </a:r>
                <a:r>
                  <a:rPr lang="zh-CN" altLang="zh-CN" sz="2000" dirty="0">
                    <a:latin typeface="Cambria" panose="02040503050406030204" pitchFamily="18" charset="0"/>
                  </a:rPr>
                  <a:t>估计器在不同样本集上学习性能的函数</a:t>
                </a:r>
                <a:r>
                  <a:rPr lang="en-US" altLang="zh-CN" sz="2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learning_curve</a:t>
                </a:r>
                <a:r>
                  <a:rPr lang="zh-CN" altLang="zh-CN" sz="2000" dirty="0">
                    <a:latin typeface="Cambria" panose="02040503050406030204" pitchFamily="18" charset="0"/>
                  </a:rPr>
                  <a:t>等等</a:t>
                </a:r>
                <a:r>
                  <a:rPr lang="zh-CN" altLang="zh-CN" sz="2000" dirty="0" smtClean="0">
                    <a:latin typeface="Cambria" panose="02040503050406030204" pitchFamily="18" charset="0"/>
                  </a:rPr>
                  <a:t>。</a:t>
                </a:r>
                <a:endParaRPr lang="zh-CN" altLang="zh-CN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144" y="3255968"/>
                <a:ext cx="10368620" cy="3125360"/>
              </a:xfrm>
              <a:prstGeom prst="rect">
                <a:avLst/>
              </a:prstGeom>
              <a:blipFill rotWithShape="1">
                <a:blip r:embed="rId2"/>
                <a:stretch>
                  <a:fillRect t="-1559" b="-2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内容占位符 2"/>
          <p:cNvSpPr txBox="1">
            <a:spLocks/>
          </p:cNvSpPr>
          <p:nvPr/>
        </p:nvSpPr>
        <p:spPr>
          <a:xfrm>
            <a:off x="1367010" y="1124746"/>
            <a:ext cx="1048963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accent3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buNone/>
            </a:pPr>
            <a:r>
              <a:rPr lang="zh-CN" altLang="zh-CN" sz="2000" dirty="0">
                <a:latin typeface="Cambria" panose="02040503050406030204" pitchFamily="18" charset="0"/>
              </a:rPr>
              <a:t>运行结果</a:t>
            </a:r>
            <a:r>
              <a:rPr lang="zh-CN" altLang="zh-CN" sz="2000" dirty="0" smtClean="0">
                <a:latin typeface="Cambria" panose="02040503050406030204" pitchFamily="18" charset="0"/>
              </a:rPr>
              <a:t>如下</a:t>
            </a:r>
            <a:r>
              <a:rPr lang="zh-CN" altLang="en-US" sz="2000" dirty="0" smtClean="0">
                <a:latin typeface="Cambria" panose="02040503050406030204" pitchFamily="18" charset="0"/>
              </a:rPr>
              <a:t>：</a:t>
            </a:r>
            <a:endParaRPr lang="en-US" altLang="zh-C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1368" y="1124746"/>
            <a:ext cx="5931770" cy="187220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5386999" y="1351096"/>
            <a:ext cx="5228889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 precision     recall     f1-score    support</a:t>
            </a:r>
            <a:endParaRPr lang="zh-CN" altLang="zh-CN" sz="1600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zh-C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class 0       0.50      1.00      0.67         1</a:t>
            </a:r>
            <a:endParaRPr lang="zh-CN" altLang="zh-CN" sz="1600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    class 1       0.00      0.00      0.00         1</a:t>
            </a:r>
            <a:endParaRPr lang="zh-CN" altLang="zh-CN" sz="1600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    class 2       1.00      0.67      0.80         </a:t>
            </a:r>
            <a:r>
              <a:rPr lang="en-US" altLang="zh-C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sz="1600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avg</a:t>
            </a:r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 / total       0.70      0.60      0.61         5</a:t>
            </a:r>
            <a:endParaRPr lang="zh-CN" altLang="zh-CN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 smtClean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04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5510700" y="2479491"/>
            <a:ext cx="3570208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zh-CN" altLang="en-US" sz="6600" dirty="0" smtClean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上机练习</a:t>
            </a:r>
            <a:endParaRPr lang="zh-CN" altLang="en-US" sz="6600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300544"/>
            <a:ext cx="8015583" cy="534035"/>
          </a:xfrm>
        </p:spPr>
        <p:txBody>
          <a:bodyPr/>
          <a:lstStyle/>
          <a:p>
            <a:pPr eaLnBrk="1" fontAlgn="auto" hangingPunct="1">
              <a:defRPr/>
            </a:pPr>
            <a:r>
              <a:rPr lang="zh-CN" altLang="en-US" noProof="1" smtClean="0"/>
              <a:t>算法练习</a:t>
            </a:r>
            <a:endParaRPr noProof="1"/>
          </a:p>
        </p:txBody>
      </p:sp>
      <p:sp>
        <p:nvSpPr>
          <p:cNvPr id="30723" name="文本框 2"/>
          <p:cNvSpPr txBox="1">
            <a:spLocks noChangeArrowheads="1"/>
          </p:cNvSpPr>
          <p:nvPr/>
        </p:nvSpPr>
        <p:spPr bwMode="auto">
          <a:xfrm>
            <a:off x="1450975" y="1427525"/>
            <a:ext cx="963612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、通过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练习梯度下降算法，深刻理解算法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的基本原理。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、通过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练习乳腺癌预测实例，（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）熟悉逻辑回归模型的构造与训练（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）逐步熟悉使用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sklearn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进行模型评估的的基本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、完成实验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（最小二乘法）的实验报告。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10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E55613-9E56-4DFD-BEAA-C75F6149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111" y="299800"/>
            <a:ext cx="8015583" cy="535531"/>
          </a:xfrm>
        </p:spPr>
        <p:txBody>
          <a:bodyPr/>
          <a:lstStyle/>
          <a:p>
            <a:r>
              <a:rPr lang="zh-CN" altLang="en-US" dirty="0" smtClean="0"/>
              <a:t>参数求解流程：</a:t>
            </a:r>
            <a:endParaRPr lang="zh-CN" altLang="en-US" dirty="0"/>
          </a:p>
        </p:txBody>
      </p:sp>
      <p:pic>
        <p:nvPicPr>
          <p:cNvPr id="19" name="图片 29" descr="线性回归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31" y="422616"/>
            <a:ext cx="3308029" cy="643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90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9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 smtClean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01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91"/>
            <a:ext cx="1194019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8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5439909" y="2929441"/>
            <a:ext cx="4416594" cy="1600438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zh-CN" altLang="en-US" sz="6600" dirty="0" smtClean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梯度下降法</a:t>
            </a:r>
            <a:endParaRPr lang="en-US" altLang="zh-CN" sz="6600" dirty="0" smtClean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r>
              <a:rPr lang="en-US" altLang="zh-CN" sz="3200" dirty="0" smtClean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Gradient Descent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5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732" y="1069131"/>
            <a:ext cx="9627717" cy="49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2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rcRect l="7972" t="28618" r="34787" b="9106"/>
          <a:stretch>
            <a:fillRect/>
          </a:stretch>
        </p:blipFill>
        <p:spPr>
          <a:xfrm>
            <a:off x="1415185" y="1113548"/>
            <a:ext cx="7707683" cy="47169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6275" y="289936"/>
            <a:ext cx="631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</a:rPr>
              <a:t>梯度下降法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93" y="1494558"/>
            <a:ext cx="3600451" cy="742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417" y="1396499"/>
            <a:ext cx="3600451" cy="74295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283800"/>
              </p:ext>
            </p:extLst>
          </p:nvPr>
        </p:nvGraphicFramePr>
        <p:xfrm>
          <a:off x="3648301" y="1409921"/>
          <a:ext cx="4802971" cy="96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AxMath" r:id="rId6" imgW="2405880" imgH="484200" progId="Equation.AxMath">
                  <p:embed/>
                </p:oleObj>
              </mc:Choice>
              <mc:Fallback>
                <p:oleObj name="AxMath" r:id="rId6" imgW="2405880" imgH="484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8301" y="1409921"/>
                        <a:ext cx="4802971" cy="966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5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第一PPT，www.1ppt.com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2208</Words>
  <Application>Microsoft Office PowerPoint</Application>
  <PresentationFormat>自定义</PresentationFormat>
  <Paragraphs>251</Paragraphs>
  <Slides>44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第一PPT，www.1ppt.com</vt:lpstr>
      <vt:lpstr>夏至</vt:lpstr>
      <vt:lpstr>Office 主题</vt:lpstr>
      <vt:lpstr>1_Office 主题</vt:lpstr>
      <vt:lpstr>Equation</vt:lpstr>
      <vt:lpstr>AxMath</vt:lpstr>
      <vt:lpstr>PowerPoint 演示文稿</vt:lpstr>
      <vt:lpstr>回顾：最小二乘法</vt:lpstr>
      <vt:lpstr>PowerPoint 演示文稿</vt:lpstr>
      <vt:lpstr>最小二乘法的局限性</vt:lpstr>
      <vt:lpstr>参数求解流程：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算法实例</vt:lpstr>
      <vt:lpstr>PowerPoint 演示文稿</vt:lpstr>
      <vt:lpstr>梯度下降法求极值的主要问题</vt:lpstr>
      <vt:lpstr>PowerPoint 演示文稿</vt:lpstr>
      <vt:lpstr>PowerPoint 演示文稿</vt:lpstr>
      <vt:lpstr>问题的提出——线性回归做分类？</vt:lpstr>
      <vt:lpstr>Logistic函数</vt:lpstr>
      <vt:lpstr>逻辑回归</vt:lpstr>
      <vt:lpstr>逻辑回归和线性回归的关系</vt:lpstr>
      <vt:lpstr>逻辑回归和线性回归的关系</vt:lpstr>
      <vt:lpstr>逻辑回归的优点</vt:lpstr>
      <vt:lpstr>PowerPoint 演示文稿</vt:lpstr>
      <vt:lpstr>逻辑回归的语法</vt:lpstr>
      <vt:lpstr>PowerPoint 演示文稿</vt:lpstr>
      <vt:lpstr>混淆矩阵</vt:lpstr>
      <vt:lpstr>混淆矩阵</vt:lpstr>
      <vt:lpstr>准确率（accuracy）</vt:lpstr>
      <vt:lpstr>精确率与召回率</vt:lpstr>
      <vt:lpstr>PowerPoint 演示文稿</vt:lpstr>
      <vt:lpstr>PR曲线</vt:lpstr>
      <vt:lpstr>ROC曲线与AUC曲线</vt:lpstr>
      <vt:lpstr>ROC曲线与AUC曲线</vt:lpstr>
      <vt:lpstr>ROC曲线与AUC曲线</vt:lpstr>
      <vt:lpstr>c1和c2哪条曲线更好？</vt:lpstr>
      <vt:lpstr> scikit-learn库函数</vt:lpstr>
      <vt:lpstr>scikit-learn库函数</vt:lpstr>
      <vt:lpstr>scikit-learn库函数</vt:lpstr>
      <vt:lpstr> scikit-learn库函数</vt:lpstr>
      <vt:lpstr>PowerPoint 演示文稿</vt:lpstr>
      <vt:lpstr>算法练习</vt:lpstr>
    </vt:vector>
  </TitlesOfParts>
  <Company>tyut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MOOC</dc:title>
  <dc:creator>CZ</dc:creator>
  <cp:lastModifiedBy>微软用户</cp:lastModifiedBy>
  <cp:revision>311</cp:revision>
  <dcterms:created xsi:type="dcterms:W3CDTF">2017-11-09T06:06:30Z</dcterms:created>
  <dcterms:modified xsi:type="dcterms:W3CDTF">2022-03-13T13:24:18Z</dcterms:modified>
</cp:coreProperties>
</file>