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318" r:id="rId4"/>
    <p:sldId id="261" r:id="rId5"/>
    <p:sldId id="263" r:id="rId6"/>
    <p:sldId id="265" r:id="rId7"/>
    <p:sldId id="264" r:id="rId8"/>
    <p:sldId id="266" r:id="rId9"/>
    <p:sldId id="279" r:id="rId10"/>
    <p:sldId id="269" r:id="rId11"/>
    <p:sldId id="270" r:id="rId12"/>
    <p:sldId id="268" r:id="rId13"/>
    <p:sldId id="271" r:id="rId14"/>
    <p:sldId id="316" r:id="rId15"/>
    <p:sldId id="272" r:id="rId16"/>
    <p:sldId id="280" r:id="rId17"/>
    <p:sldId id="273" r:id="rId18"/>
    <p:sldId id="281" r:id="rId19"/>
    <p:sldId id="274" r:id="rId20"/>
    <p:sldId id="300" r:id="rId21"/>
    <p:sldId id="287" r:id="rId22"/>
    <p:sldId id="298" r:id="rId23"/>
    <p:sldId id="302" r:id="rId24"/>
    <p:sldId id="303" r:id="rId25"/>
    <p:sldId id="304" r:id="rId26"/>
    <p:sldId id="305" r:id="rId27"/>
    <p:sldId id="289" r:id="rId28"/>
    <p:sldId id="307" r:id="rId29"/>
    <p:sldId id="297" r:id="rId30"/>
    <p:sldId id="308" r:id="rId31"/>
    <p:sldId id="309" r:id="rId32"/>
    <p:sldId id="310" r:id="rId33"/>
    <p:sldId id="311" r:id="rId34"/>
    <p:sldId id="276" r:id="rId35"/>
    <p:sldId id="319" r:id="rId36"/>
    <p:sldId id="278" r:id="rId37"/>
    <p:sldId id="296" r:id="rId38"/>
    <p:sldId id="320" r:id="rId39"/>
    <p:sldId id="290" r:id="rId40"/>
    <p:sldId id="317" r:id="rId41"/>
    <p:sldId id="312" r:id="rId42"/>
    <p:sldId id="313" r:id="rId43"/>
    <p:sldId id="314" r:id="rId44"/>
    <p:sldId id="275" r:id="rId45"/>
    <p:sldId id="267" r:id="rId46"/>
    <p:sldId id="277" r:id="rId47"/>
    <p:sldId id="322" r:id="rId48"/>
    <p:sldId id="32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7231340-CC8B-4282-B641-0D23B5E7F474}">
          <p14:sldIdLst>
            <p14:sldId id="257"/>
            <p14:sldId id="262"/>
            <p14:sldId id="318"/>
            <p14:sldId id="261"/>
            <p14:sldId id="263"/>
            <p14:sldId id="265"/>
            <p14:sldId id="264"/>
            <p14:sldId id="266"/>
            <p14:sldId id="279"/>
            <p14:sldId id="269"/>
            <p14:sldId id="270"/>
            <p14:sldId id="268"/>
            <p14:sldId id="271"/>
            <p14:sldId id="316"/>
            <p14:sldId id="272"/>
            <p14:sldId id="280"/>
            <p14:sldId id="273"/>
            <p14:sldId id="281"/>
            <p14:sldId id="274"/>
            <p14:sldId id="300"/>
            <p14:sldId id="287"/>
            <p14:sldId id="298"/>
            <p14:sldId id="302"/>
            <p14:sldId id="303"/>
            <p14:sldId id="304"/>
            <p14:sldId id="305"/>
            <p14:sldId id="289"/>
            <p14:sldId id="307"/>
            <p14:sldId id="297"/>
            <p14:sldId id="308"/>
            <p14:sldId id="309"/>
            <p14:sldId id="310"/>
            <p14:sldId id="311"/>
            <p14:sldId id="276"/>
            <p14:sldId id="319"/>
            <p14:sldId id="278"/>
            <p14:sldId id="296"/>
            <p14:sldId id="320"/>
            <p14:sldId id="290"/>
            <p14:sldId id="317"/>
            <p14:sldId id="312"/>
            <p14:sldId id="313"/>
            <p14:sldId id="314"/>
            <p14:sldId id="275"/>
            <p14:sldId id="267"/>
            <p14:sldId id="277"/>
            <p14:sldId id="322"/>
            <p14:sldId id="323"/>
          </p14:sldIdLst>
        </p14:section>
        <p14:section name="hidden" id="{0DE65AE3-3C00-4DD7-BC4D-F8A18C72238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86069"/>
    <a:srgbClr val="F0F0F0"/>
    <a:srgbClr val="444444"/>
    <a:srgbClr val="252839"/>
    <a:srgbClr val="24292E"/>
    <a:srgbClr val="D3D7DC"/>
    <a:srgbClr val="D1D5DA"/>
    <a:srgbClr val="C9CBCC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b5979d47f68efc2" providerId="LiveId" clId="{4C2B12C1-9579-4523-9DD6-376D43FBD421}"/>
    <pc:docChg chg="undo custSel addSld modSld sldOrd">
      <pc:chgData name="" userId="9b5979d47f68efc2" providerId="LiveId" clId="{4C2B12C1-9579-4523-9DD6-376D43FBD421}" dt="2022-05-06T13:38:05.951" v="157" actId="1076"/>
      <pc:docMkLst>
        <pc:docMk/>
      </pc:docMkLst>
      <pc:sldChg chg="modSp">
        <pc:chgData name="" userId="9b5979d47f68efc2" providerId="LiveId" clId="{4C2B12C1-9579-4523-9DD6-376D43FBD421}" dt="2022-05-06T12:31:15.279" v="4" actId="20577"/>
        <pc:sldMkLst>
          <pc:docMk/>
          <pc:sldMk cId="3763996151" sldId="267"/>
        </pc:sldMkLst>
        <pc:spChg chg="mod">
          <ac:chgData name="" userId="9b5979d47f68efc2" providerId="LiveId" clId="{4C2B12C1-9579-4523-9DD6-376D43FBD421}" dt="2022-05-06T12:31:15.279" v="4" actId="20577"/>
          <ac:spMkLst>
            <pc:docMk/>
            <pc:sldMk cId="3763996151" sldId="267"/>
            <ac:spMk id="3" creationId="{CF56A08B-3D1C-4CB5-967D-A08147532E45}"/>
          </ac:spMkLst>
        </pc:spChg>
      </pc:sldChg>
      <pc:sldChg chg="modSp">
        <pc:chgData name="" userId="9b5979d47f68efc2" providerId="LiveId" clId="{4C2B12C1-9579-4523-9DD6-376D43FBD421}" dt="2022-05-06T08:37:08.291" v="1"/>
        <pc:sldMkLst>
          <pc:docMk/>
          <pc:sldMk cId="1746417070" sldId="307"/>
        </pc:sldMkLst>
        <pc:spChg chg="mod">
          <ac:chgData name="" userId="9b5979d47f68efc2" providerId="LiveId" clId="{4C2B12C1-9579-4523-9DD6-376D43FBD421}" dt="2022-05-06T08:37:08.291" v="1"/>
          <ac:spMkLst>
            <pc:docMk/>
            <pc:sldMk cId="1746417070" sldId="307"/>
            <ac:spMk id="13" creationId="{4F1AB7D4-EB81-41F4-B3C6-E96EF3650602}"/>
          </ac:spMkLst>
        </pc:spChg>
      </pc:sldChg>
      <pc:sldChg chg="addSp delSp modSp add ord">
        <pc:chgData name="" userId="9b5979d47f68efc2" providerId="LiveId" clId="{4C2B12C1-9579-4523-9DD6-376D43FBD421}" dt="2022-05-06T13:37:55.534" v="154"/>
        <pc:sldMkLst>
          <pc:docMk/>
          <pc:sldMk cId="2959829366" sldId="322"/>
        </pc:sldMkLst>
        <pc:spChg chg="add mod">
          <ac:chgData name="" userId="9b5979d47f68efc2" providerId="LiveId" clId="{4C2B12C1-9579-4523-9DD6-376D43FBD421}" dt="2022-05-06T13:26:22.649" v="46" actId="1076"/>
          <ac:spMkLst>
            <pc:docMk/>
            <pc:sldMk cId="2959829366" sldId="322"/>
            <ac:spMk id="14" creationId="{8E867C3A-6EF2-4813-8505-95BC7EAB0072}"/>
          </ac:spMkLst>
        </pc:spChg>
        <pc:picChg chg="add mod">
          <ac:chgData name="" userId="9b5979d47f68efc2" providerId="LiveId" clId="{4C2B12C1-9579-4523-9DD6-376D43FBD421}" dt="2022-05-06T13:33:24.512" v="107" actId="1076"/>
          <ac:picMkLst>
            <pc:docMk/>
            <pc:sldMk cId="2959829366" sldId="322"/>
            <ac:picMk id="3" creationId="{4AC0AFFE-86DD-499E-A335-C174A1742E33}"/>
          </ac:picMkLst>
        </pc:picChg>
        <pc:picChg chg="add del mod">
          <ac:chgData name="" userId="9b5979d47f68efc2" providerId="LiveId" clId="{4C2B12C1-9579-4523-9DD6-376D43FBD421}" dt="2022-05-06T13:26:34.512" v="51" actId="478"/>
          <ac:picMkLst>
            <pc:docMk/>
            <pc:sldMk cId="2959829366" sldId="322"/>
            <ac:picMk id="5" creationId="{9D2FEB6F-5981-4D72-8E87-F4AE2CC5F300}"/>
          </ac:picMkLst>
        </pc:picChg>
        <pc:picChg chg="add mod">
          <ac:chgData name="" userId="9b5979d47f68efc2" providerId="LiveId" clId="{4C2B12C1-9579-4523-9DD6-376D43FBD421}" dt="2022-05-06T13:33:28.607" v="108" actId="1076"/>
          <ac:picMkLst>
            <pc:docMk/>
            <pc:sldMk cId="2959829366" sldId="322"/>
            <ac:picMk id="7" creationId="{3290A391-F4F1-4555-B2C5-A9305EEA2D60}"/>
          </ac:picMkLst>
        </pc:picChg>
        <pc:picChg chg="add mod modCrop">
          <ac:chgData name="" userId="9b5979d47f68efc2" providerId="LiveId" clId="{4C2B12C1-9579-4523-9DD6-376D43FBD421}" dt="2022-05-06T13:32:47.832" v="101" actId="1076"/>
          <ac:picMkLst>
            <pc:docMk/>
            <pc:sldMk cId="2959829366" sldId="322"/>
            <ac:picMk id="9" creationId="{C75FDBE4-893D-4EFB-BC22-0C02840EAAA4}"/>
          </ac:picMkLst>
        </pc:picChg>
        <pc:picChg chg="add del mod">
          <ac:chgData name="" userId="9b5979d47f68efc2" providerId="LiveId" clId="{4C2B12C1-9579-4523-9DD6-376D43FBD421}" dt="2022-05-06T13:27:30.586" v="68"/>
          <ac:picMkLst>
            <pc:docMk/>
            <pc:sldMk cId="2959829366" sldId="322"/>
            <ac:picMk id="11" creationId="{85ABE480-D252-4092-8E88-C9A9AB151D08}"/>
          </ac:picMkLst>
        </pc:picChg>
        <pc:picChg chg="add del mod">
          <ac:chgData name="" userId="9b5979d47f68efc2" providerId="LiveId" clId="{4C2B12C1-9579-4523-9DD6-376D43FBD421}" dt="2022-05-06T13:27:38.959" v="71"/>
          <ac:picMkLst>
            <pc:docMk/>
            <pc:sldMk cId="2959829366" sldId="322"/>
            <ac:picMk id="13" creationId="{CB0320CF-E25C-4B13-BE16-F19AF63B5F6A}"/>
          </ac:picMkLst>
        </pc:picChg>
        <pc:picChg chg="add del mod">
          <ac:chgData name="" userId="9b5979d47f68efc2" providerId="LiveId" clId="{4C2B12C1-9579-4523-9DD6-376D43FBD421}" dt="2022-05-06T13:30:32.995" v="93"/>
          <ac:picMkLst>
            <pc:docMk/>
            <pc:sldMk cId="2959829366" sldId="322"/>
            <ac:picMk id="15" creationId="{D9116E70-2E3A-4E1D-ACAB-150C56AFCBB0}"/>
          </ac:picMkLst>
        </pc:picChg>
      </pc:sldChg>
      <pc:sldChg chg="addSp delSp modSp add ord">
        <pc:chgData name="" userId="9b5979d47f68efc2" providerId="LiveId" clId="{4C2B12C1-9579-4523-9DD6-376D43FBD421}" dt="2022-05-06T13:38:05.951" v="157" actId="1076"/>
        <pc:sldMkLst>
          <pc:docMk/>
          <pc:sldMk cId="1456289592" sldId="323"/>
        </pc:sldMkLst>
        <pc:spChg chg="add">
          <ac:chgData name="" userId="9b5979d47f68efc2" providerId="LiveId" clId="{4C2B12C1-9579-4523-9DD6-376D43FBD421}" dt="2022-05-06T13:28:08.310" v="81"/>
          <ac:spMkLst>
            <pc:docMk/>
            <pc:sldMk cId="1456289592" sldId="323"/>
            <ac:spMk id="4" creationId="{83627C5B-3E3E-4599-91A4-93CEA753B082}"/>
          </ac:spMkLst>
        </pc:spChg>
        <pc:spChg chg="add mod">
          <ac:chgData name="" userId="9b5979d47f68efc2" providerId="LiveId" clId="{4C2B12C1-9579-4523-9DD6-376D43FBD421}" dt="2022-05-06T13:38:05.951" v="157" actId="1076"/>
          <ac:spMkLst>
            <pc:docMk/>
            <pc:sldMk cId="1456289592" sldId="323"/>
            <ac:spMk id="10" creationId="{94B6FC5A-2F77-4A1A-856E-B7C37C6699E1}"/>
          </ac:spMkLst>
        </pc:spChg>
        <pc:picChg chg="add del mod">
          <ac:chgData name="" userId="9b5979d47f68efc2" providerId="LiveId" clId="{4C2B12C1-9579-4523-9DD6-376D43FBD421}" dt="2022-05-06T13:30:25.372" v="89"/>
          <ac:picMkLst>
            <pc:docMk/>
            <pc:sldMk cId="1456289592" sldId="323"/>
            <ac:picMk id="2" creationId="{ED1A23CF-9E65-48BC-B4D5-C291D9AB371B}"/>
          </ac:picMkLst>
        </pc:picChg>
        <pc:picChg chg="add mod modCrop">
          <ac:chgData name="" userId="9b5979d47f68efc2" providerId="LiveId" clId="{4C2B12C1-9579-4523-9DD6-376D43FBD421}" dt="2022-05-06T13:36:52.727" v="135" actId="1076"/>
          <ac:picMkLst>
            <pc:docMk/>
            <pc:sldMk cId="1456289592" sldId="323"/>
            <ac:picMk id="3" creationId="{B68C7019-5DA2-4470-9787-E320FCCD87AC}"/>
          </ac:picMkLst>
        </pc:picChg>
        <pc:picChg chg="add del mod">
          <ac:chgData name="" userId="9b5979d47f68efc2" providerId="LiveId" clId="{4C2B12C1-9579-4523-9DD6-376D43FBD421}" dt="2022-05-06T13:28:56.266" v="84" actId="478"/>
          <ac:picMkLst>
            <pc:docMk/>
            <pc:sldMk cId="1456289592" sldId="323"/>
            <ac:picMk id="6" creationId="{40399EF6-91F8-49D4-9025-08E66744524A}"/>
          </ac:picMkLst>
        </pc:picChg>
        <pc:picChg chg="add mod">
          <ac:chgData name="" userId="9b5979d47f68efc2" providerId="LiveId" clId="{4C2B12C1-9579-4523-9DD6-376D43FBD421}" dt="2022-05-06T13:36:34.088" v="132" actId="1076"/>
          <ac:picMkLst>
            <pc:docMk/>
            <pc:sldMk cId="1456289592" sldId="323"/>
            <ac:picMk id="8" creationId="{1065319D-C57E-46BB-AE08-66EAE89577C5}"/>
          </ac:picMkLst>
        </pc:picChg>
        <pc:picChg chg="add mod">
          <ac:chgData name="" userId="9b5979d47f68efc2" providerId="LiveId" clId="{4C2B12C1-9579-4523-9DD6-376D43FBD421}" dt="2022-05-06T13:36:51.191" v="134" actId="1076"/>
          <ac:picMkLst>
            <pc:docMk/>
            <pc:sldMk cId="1456289592" sldId="323"/>
            <ac:picMk id="9" creationId="{D62752A8-3240-4FD8-B00C-D2F45755B7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4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rors.tuna.tsinghua.edu.cn/anaconda/archive/" TargetMode="External"/><Relationship Id="rId5" Type="http://schemas.openxmlformats.org/officeDocument/2006/relationships/slide" Target="slide23.xml"/><Relationship Id="rId4" Type="http://schemas.openxmlformats.org/officeDocument/2006/relationships/hyperlink" Target="https://www.anaconda.com/distribution/#download-sec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7E99B0D-CE2A-4259-A833-266B2343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7" r="99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C601F0-23DD-45D4-8DFC-C5DF862D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3" y="372773"/>
            <a:ext cx="3414211" cy="3414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3B3E3-642A-40E8-9BFD-0243E3EDA2FD}"/>
              </a:ext>
            </a:extLst>
          </p:cNvPr>
          <p:cNvSpPr txBox="1"/>
          <p:nvPr/>
        </p:nvSpPr>
        <p:spPr>
          <a:xfrm>
            <a:off x="2153920" y="3571240"/>
            <a:ext cx="788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数据库技术及应用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3A5B9-E543-4121-8D42-B0649EAF7F47}"/>
              </a:ext>
            </a:extLst>
          </p:cNvPr>
          <p:cNvSpPr txBox="1"/>
          <p:nvPr/>
        </p:nvSpPr>
        <p:spPr>
          <a:xfrm>
            <a:off x="2153920" y="4784736"/>
            <a:ext cx="7884160" cy="140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是一种计算机程序设计语言。是一种面向对象的动态类型语言，最初被设计用于编写自动化脚本</a:t>
            </a:r>
            <a:r>
              <a:rPr lang="en-US" altLang="zh-CN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(shell)</a:t>
            </a:r>
            <a:r>
              <a:rPr lang="zh-CN" altLang="en-US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，随着版本的不断更新和语言新功能的添加，越来越多被用于独立的、大型项目的开发。</a:t>
            </a:r>
          </a:p>
        </p:txBody>
      </p:sp>
    </p:spTree>
    <p:extLst>
      <p:ext uri="{BB962C8B-B14F-4D97-AF65-F5344CB8AC3E}">
        <p14:creationId xmlns:p14="http://schemas.microsoft.com/office/powerpoint/2010/main" val="1634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Microsoft Windows [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版本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10.0.17134.706]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(c) 2018 Microsoft Corporation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。保留所有权利。</a:t>
            </a: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C:\Users\Administrator&gt;_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3224553"/>
            <a:ext cx="8114881" cy="248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命令行模式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开始菜单选择“命令提示符”，或者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 + R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后运行 </a:t>
            </a:r>
            <a:r>
              <a:rPr lang="en-US" altLang="zh-CN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，就进入到命令行模式，它的提示符类似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C:\&gt;</a:t>
            </a:r>
            <a:r>
              <a:rPr lang="en-US" altLang="zh-CN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>
              <a:solidFill>
                <a:srgbClr val="252839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Mac OS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中则是运行终端以打开类似的界面。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未添加环境变量的情况下，系统的命令提示符中不会存在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命令，因此可打开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Prompt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，以在其中获得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77353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Microsoft Windows [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版本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10.0.17134.706]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(c) 2018 Microsoft Corporation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。保留所有权利。</a:t>
            </a: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C:\Users\Administrator&gt;python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... on win32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"help", ... for more information.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 _</a:t>
            </a: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3224553"/>
            <a:ext cx="8143161" cy="207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交互模式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也可以在命令行模式下敲命令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python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，就看到类似如上的一堆文本输出，然后就进入到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交互模式，它的提示符是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&gt;&gt;&gt;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交互模式下输入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exit()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并回车，就退出了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交互模式，并回到命令行模式。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06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(default, Mar 27 2019, 17:13:21) [MSC v.1915 64 bit (AMD64)]</a:t>
            </a: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"copyright", "credits" or "license" for more information.</a:t>
            </a:r>
          </a:p>
          <a:p>
            <a:pPr algn="just">
              <a:buClr>
                <a:srgbClr val="D3D7DC"/>
              </a:buClr>
            </a:pPr>
            <a:endParaRPr lang="en-US" altLang="zh-CN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IPython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7.4.0 -- An enhanced Interactive Python.</a:t>
            </a:r>
          </a:p>
          <a:p>
            <a:pPr algn="just">
              <a:buClr>
                <a:srgbClr val="D3D7DC"/>
              </a:buClr>
            </a:pPr>
            <a:endParaRPr lang="en-US" altLang="zh-CN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endParaRPr lang="zh-CN" altLang="en-US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3224553"/>
            <a:ext cx="8359978" cy="29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交互模式（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Spyder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内）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由于我们课堂教学使用的是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，因此这也将会是大家主要使用的模式。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内的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交互模式称为“控制台” ，与上页中命令提示符内的基本相同。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它的提示符是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 [*]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，其中星号相当于执行命令的行数（次数） 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在交互模式下，直接输入代码，按回车，就可以立即得到代码的执行结果。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试试输入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100+200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，看看计算结果是不是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300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694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(default, Mar 27 2019, 17:13:21) [MSC v.1915 64 bit (AMD64)]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"copyright", "credits" or "license" for more information.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IPython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7.4.0 -- An enhanced Interactive Python.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100+200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300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3224553"/>
            <a:ext cx="8359978" cy="1150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很简单吧，任何有效的数学计算都可以算出来。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如果要让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打印出指定的文字，可以用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print()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函数，然后把希望打印的文字用单引号或者双引号括起来，但不能混用单引号和双引号。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246D55-122A-43C9-8791-EF39D120057E}"/>
              </a:ext>
            </a:extLst>
          </p:cNvPr>
          <p:cNvSpPr/>
          <p:nvPr/>
        </p:nvSpPr>
        <p:spPr>
          <a:xfrm>
            <a:off x="331536" y="4554884"/>
            <a:ext cx="11635674" cy="19682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print('hello, world')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97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BD0952-5387-4042-8A08-71DEBC5190EF}"/>
              </a:ext>
            </a:extLst>
          </p:cNvPr>
          <p:cNvSpPr/>
          <p:nvPr/>
        </p:nvSpPr>
        <p:spPr>
          <a:xfrm>
            <a:off x="331536" y="3571147"/>
            <a:ext cx="8359978" cy="39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当然我们也可以用输入函数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input()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来打印出相同的东西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F36365-A0B4-4F5A-8B2E-1734D2D8EF04}"/>
              </a:ext>
            </a:extLst>
          </p:cNvPr>
          <p:cNvSpPr/>
          <p:nvPr/>
        </p:nvSpPr>
        <p:spPr>
          <a:xfrm>
            <a:off x="331536" y="4300833"/>
            <a:ext cx="11635674" cy="19682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s=input()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print(s)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EBD96-630F-4395-8062-785CA2A5303D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(default, Mar 27 2019, 17:13:21) [MSC v.1915 64 bit (AMD64)]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"copyright", "credits" or "license" for more information.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IPython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7.4.0 -- An enhanced Interactive Python.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100+200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300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70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1371373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('D:/hello.py',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='D:/')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1981135"/>
            <a:ext cx="8359978" cy="330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运行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在命令行中，通过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文件名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可以运行指定目录下的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中，我们已经在前面的汉化脚本的安装中体验了运行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文件的步骤：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打开文件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点击工具栏的绿色三角（运行）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其中，“运行”这一操作本质上是帮助你在运行了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runfile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文件完整路径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wdir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=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文件所在位置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这一命令。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21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8A59E9-5429-4D25-8B4F-2A168E650229}"/>
              </a:ext>
            </a:extLst>
          </p:cNvPr>
          <p:cNvSpPr/>
          <p:nvPr/>
        </p:nvSpPr>
        <p:spPr>
          <a:xfrm>
            <a:off x="1561942" y="2787196"/>
            <a:ext cx="8359978" cy="6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基本元素</a:t>
            </a:r>
            <a:endParaRPr lang="en-US" altLang="zh-CN" sz="32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13C0A-629E-429F-B0E9-0E7B3BC72193}"/>
              </a:ext>
            </a:extLst>
          </p:cNvPr>
          <p:cNvSpPr txBox="1"/>
          <p:nvPr/>
        </p:nvSpPr>
        <p:spPr>
          <a:xfrm>
            <a:off x="6096000" y="1035424"/>
            <a:ext cx="46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数字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1024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2.5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B35D3-D361-4974-846C-1AD200ACBD90}"/>
              </a:ext>
            </a:extLst>
          </p:cNvPr>
          <p:cNvSpPr txBox="1"/>
          <p:nvPr/>
        </p:nvSpPr>
        <p:spPr>
          <a:xfrm>
            <a:off x="6096000" y="2534771"/>
            <a:ext cx="514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字符串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‘Thomas’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”python”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B35E6-D955-413B-922C-45B22AB53027}"/>
              </a:ext>
            </a:extLst>
          </p:cNvPr>
          <p:cNvSpPr txBox="1"/>
          <p:nvPr/>
        </p:nvSpPr>
        <p:spPr>
          <a:xfrm>
            <a:off x="6169922" y="4410636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变量  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a=7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name=‘Thomas’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64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变量的使用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我们在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的代码编辑区写下面的代码：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559095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message="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Hello,world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!"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print(message)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FE6ABE-C76D-49DE-AC67-55C799D33900}"/>
              </a:ext>
            </a:extLst>
          </p:cNvPr>
          <p:cNvSpPr/>
          <p:nvPr/>
        </p:nvSpPr>
        <p:spPr>
          <a:xfrm>
            <a:off x="331536" y="3700733"/>
            <a:ext cx="11635674" cy="951656"/>
          </a:xfrm>
          <a:prstGeom prst="roundRect">
            <a:avLst>
              <a:gd name="adj" fmla="val 971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('D:/hello.py',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='D:/')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Hello,world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!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F38176-E9A4-46D4-9C29-C9C9CC875721}"/>
              </a:ext>
            </a:extLst>
          </p:cNvPr>
          <p:cNvSpPr txBox="1"/>
          <p:nvPr/>
        </p:nvSpPr>
        <p:spPr>
          <a:xfrm>
            <a:off x="331536" y="2948027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运行这个程序，你会在控制台看到下面的输出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3FA9BA-885C-4BCB-85F0-359D92750937}"/>
              </a:ext>
            </a:extLst>
          </p:cNvPr>
          <p:cNvSpPr txBox="1"/>
          <p:nvPr/>
        </p:nvSpPr>
        <p:spPr>
          <a:xfrm>
            <a:off x="331536" y="5208836"/>
            <a:ext cx="7444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在处理第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行代码时，它将文本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Hello,world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!”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与变量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关联起来；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而处理第二行代码时，它将与变量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关联的值打印到屏幕上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60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变量赋值的本质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理解变量在计算机内存中的表示也非常重要。当我们写：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366886"/>
            <a:ext cx="11517163" cy="686281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x="123"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151D8-2C27-4F12-947C-1620DE4B9F44}"/>
              </a:ext>
            </a:extLst>
          </p:cNvPr>
          <p:cNvSpPr/>
          <p:nvPr/>
        </p:nvSpPr>
        <p:spPr>
          <a:xfrm>
            <a:off x="331536" y="2131106"/>
            <a:ext cx="8359978" cy="1225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解释器干了两件事情：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在内存中创建了一个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"123"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的字符串；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在内存中创建了一个名为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的变量，并把它指向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"123"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FE6ABE-C76D-49DE-AC67-55C799D33900}"/>
              </a:ext>
            </a:extLst>
          </p:cNvPr>
          <p:cNvSpPr/>
          <p:nvPr/>
        </p:nvSpPr>
        <p:spPr>
          <a:xfrm>
            <a:off x="331536" y="5620300"/>
            <a:ext cx="11635674" cy="951656"/>
          </a:xfrm>
          <a:prstGeom prst="roundRect">
            <a:avLst>
              <a:gd name="adj" fmla="val 971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id(x)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1447541810208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020B97-FBDC-47A5-BD93-E574AC5B4D49}"/>
              </a:ext>
            </a:extLst>
          </p:cNvPr>
          <p:cNvSpPr/>
          <p:nvPr/>
        </p:nvSpPr>
        <p:spPr>
          <a:xfrm>
            <a:off x="331535" y="5107223"/>
            <a:ext cx="828456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我们可以通过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id(x)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来获知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指向的地址。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8721CF-E89C-4386-9BE6-2BD683546465}"/>
              </a:ext>
            </a:extLst>
          </p:cNvPr>
          <p:cNvGrpSpPr/>
          <p:nvPr/>
        </p:nvGrpSpPr>
        <p:grpSpPr>
          <a:xfrm>
            <a:off x="4184033" y="3892327"/>
            <a:ext cx="4627571" cy="963753"/>
            <a:chOff x="4184033" y="3892327"/>
            <a:chExt cx="4627571" cy="96375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DAE2E9-C4E6-45EF-A70E-79BDA1066726}"/>
                </a:ext>
              </a:extLst>
            </p:cNvPr>
            <p:cNvSpPr/>
            <p:nvPr/>
          </p:nvSpPr>
          <p:spPr>
            <a:xfrm>
              <a:off x="4184033" y="3892327"/>
              <a:ext cx="707011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x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DECD54-8C9C-4EEE-90E1-B342E839DF6C}"/>
                </a:ext>
              </a:extLst>
            </p:cNvPr>
            <p:cNvSpPr/>
            <p:nvPr/>
          </p:nvSpPr>
          <p:spPr>
            <a:xfrm>
              <a:off x="7313276" y="3892327"/>
              <a:ext cx="1165706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"123"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25A733-1ABE-4914-91B3-6E8776315D88}"/>
                </a:ext>
              </a:extLst>
            </p:cNvPr>
            <p:cNvSpPr/>
            <p:nvPr/>
          </p:nvSpPr>
          <p:spPr>
            <a:xfrm>
              <a:off x="6980654" y="4486748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1447541810208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B5DCF0F-366A-49FA-A976-70D12261908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891044" y="4190445"/>
              <a:ext cx="2422232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2164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变量赋值的本质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如果我们创建一个变量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y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，并将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的值赋给它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366886"/>
            <a:ext cx="11517163" cy="686281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y=x</a:t>
            </a:r>
            <a:endParaRPr lang="zh-CN" altLang="en-US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151D8-2C27-4F12-947C-1620DE4B9F44}"/>
              </a:ext>
            </a:extLst>
          </p:cNvPr>
          <p:cNvSpPr/>
          <p:nvPr/>
        </p:nvSpPr>
        <p:spPr>
          <a:xfrm>
            <a:off x="331536" y="2131106"/>
            <a:ext cx="8359978" cy="81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那么此时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id(y)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应该等于多少？和前面的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id(x)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是否相同？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如果我们再赋值：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020B97-FBDC-47A5-BD93-E574AC5B4D49}"/>
              </a:ext>
            </a:extLst>
          </p:cNvPr>
          <p:cNvSpPr/>
          <p:nvPr/>
        </p:nvSpPr>
        <p:spPr>
          <a:xfrm>
            <a:off x="331535" y="3827948"/>
            <a:ext cx="828456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那么此时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y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等于多少？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id(y)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等于多少？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id(x)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等于多少？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55DA7F3-6B52-4DA6-9EC2-9BB014B7B2F9}"/>
              </a:ext>
            </a:extLst>
          </p:cNvPr>
          <p:cNvSpPr/>
          <p:nvPr/>
        </p:nvSpPr>
        <p:spPr>
          <a:xfrm>
            <a:off x="331536" y="3045505"/>
            <a:ext cx="11517163" cy="686281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x="abc"</a:t>
            </a:r>
            <a:endParaRPr lang="zh-CN" altLang="en-US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AD7E0B-0D34-4729-8C7B-D493E8B1A461}"/>
              </a:ext>
            </a:extLst>
          </p:cNvPr>
          <p:cNvGrpSpPr/>
          <p:nvPr/>
        </p:nvGrpSpPr>
        <p:grpSpPr>
          <a:xfrm>
            <a:off x="3775074" y="4592168"/>
            <a:ext cx="4294949" cy="596236"/>
            <a:chOff x="4184033" y="3892327"/>
            <a:chExt cx="4294949" cy="5962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7ECC20-0550-492D-A0EA-0B7D294E4365}"/>
                </a:ext>
              </a:extLst>
            </p:cNvPr>
            <p:cNvSpPr/>
            <p:nvPr/>
          </p:nvSpPr>
          <p:spPr>
            <a:xfrm>
              <a:off x="4184033" y="3892327"/>
              <a:ext cx="707011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x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80E36B-5C87-4964-A739-91EBC6CC8FD7}"/>
                </a:ext>
              </a:extLst>
            </p:cNvPr>
            <p:cNvSpPr/>
            <p:nvPr/>
          </p:nvSpPr>
          <p:spPr>
            <a:xfrm>
              <a:off x="7313276" y="3892327"/>
              <a:ext cx="1165706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"abc"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0EFA191-9D06-4C25-B6F0-EF078E5FFF09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4891044" y="4190445"/>
              <a:ext cx="2422232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D98CC1D-A5E8-4AEF-8EE9-2A6DE5A46686}"/>
              </a:ext>
            </a:extLst>
          </p:cNvPr>
          <p:cNvGrpSpPr/>
          <p:nvPr/>
        </p:nvGrpSpPr>
        <p:grpSpPr>
          <a:xfrm>
            <a:off x="3775074" y="5506567"/>
            <a:ext cx="4294949" cy="596236"/>
            <a:chOff x="4184033" y="3892327"/>
            <a:chExt cx="4294949" cy="59623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A12A64-0D60-4F1B-9C65-28665AAD6433}"/>
                </a:ext>
              </a:extLst>
            </p:cNvPr>
            <p:cNvSpPr/>
            <p:nvPr/>
          </p:nvSpPr>
          <p:spPr>
            <a:xfrm>
              <a:off x="4184033" y="3892327"/>
              <a:ext cx="707011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y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57ECF9-A014-4D62-B142-C108365489CC}"/>
                </a:ext>
              </a:extLst>
            </p:cNvPr>
            <p:cNvSpPr/>
            <p:nvPr/>
          </p:nvSpPr>
          <p:spPr>
            <a:xfrm>
              <a:off x="7313276" y="3892327"/>
              <a:ext cx="1165706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"123"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88BC7F1-B618-4315-B262-010A3343D148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4891044" y="4190445"/>
              <a:ext cx="2422232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06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B725F07-D5BF-43F4-A401-BA1EA41E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5" y="1389215"/>
            <a:ext cx="11546825" cy="40907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D58AB0-726A-4EE0-B238-0FB105813F70}"/>
              </a:ext>
            </a:extLst>
          </p:cNvPr>
          <p:cNvSpPr txBox="1"/>
          <p:nvPr/>
        </p:nvSpPr>
        <p:spPr>
          <a:xfrm>
            <a:off x="4224020" y="2296848"/>
            <a:ext cx="343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环境搭建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8FE6F-F211-4E67-9B97-F7F25AF06645}"/>
              </a:ext>
            </a:extLst>
          </p:cNvPr>
          <p:cNvSpPr txBox="1"/>
          <p:nvPr/>
        </p:nvSpPr>
        <p:spPr>
          <a:xfrm>
            <a:off x="1112520" y="3066289"/>
            <a:ext cx="965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Anaconda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是一个用于科学计算的 </a:t>
            </a: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发行版，支持 </a:t>
            </a: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Linux, Mac, Windows,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包含了众多流行的科学计算、数据分析的 </a:t>
            </a: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包。</a:t>
            </a:r>
          </a:p>
        </p:txBody>
      </p:sp>
      <p:sp>
        <p:nvSpPr>
          <p:cNvPr id="22" name="矩形 21">
            <a:hlinkHover r:id="rId3" action="ppaction://hlinksldjump"/>
            <a:extLst>
              <a:ext uri="{FF2B5EF4-FFF2-40B4-BE49-F238E27FC236}">
                <a16:creationId xmlns:a16="http://schemas.microsoft.com/office/drawing/2014/main" id="{0373323F-0734-42C4-90B9-E1D7B055DF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hlinkClick r:id="rId4"/>
            <a:hlinkHover r:id="rId5" action="ppaction://hlinksldjump"/>
            <a:extLst>
              <a:ext uri="{FF2B5EF4-FFF2-40B4-BE49-F238E27FC236}">
                <a16:creationId xmlns:a16="http://schemas.microsoft.com/office/drawing/2014/main" id="{A2D8B91C-5678-4C2A-8F4C-A296D5F8D573}"/>
              </a:ext>
            </a:extLst>
          </p:cNvPr>
          <p:cNvSpPr/>
          <p:nvPr/>
        </p:nvSpPr>
        <p:spPr>
          <a:xfrm>
            <a:off x="3919220" y="4270327"/>
            <a:ext cx="1778000" cy="707886"/>
          </a:xfrm>
          <a:prstGeom prst="roundRect">
            <a:avLst>
              <a:gd name="adj" fmla="val 9790"/>
            </a:avLst>
          </a:prstGeom>
          <a:noFill/>
          <a:ln w="6350">
            <a:solidFill>
              <a:srgbClr val="F1B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400000000000000" pitchFamily="34" charset="-122"/>
                <a:ea typeface="微软雅黑" panose="020B0400000000000000" pitchFamily="34" charset="-122"/>
              </a:rPr>
              <a:t>官方镜像</a:t>
            </a:r>
          </a:p>
        </p:txBody>
      </p:sp>
      <p:sp>
        <p:nvSpPr>
          <p:cNvPr id="19" name="矩形: 圆角 18">
            <a:hlinkClick r:id="rId6"/>
            <a:hlinkHover r:id="rId7" action="ppaction://hlinksldjump"/>
            <a:extLst>
              <a:ext uri="{FF2B5EF4-FFF2-40B4-BE49-F238E27FC236}">
                <a16:creationId xmlns:a16="http://schemas.microsoft.com/office/drawing/2014/main" id="{574A4FA8-9B88-48CA-B6EE-D66004EFF76C}"/>
              </a:ext>
            </a:extLst>
          </p:cNvPr>
          <p:cNvSpPr/>
          <p:nvPr/>
        </p:nvSpPr>
        <p:spPr>
          <a:xfrm>
            <a:off x="6291582" y="4270327"/>
            <a:ext cx="1778000" cy="707886"/>
          </a:xfrm>
          <a:prstGeom prst="roundRect">
            <a:avLst>
              <a:gd name="adj" fmla="val 9790"/>
            </a:avLst>
          </a:prstGeom>
          <a:noFill/>
          <a:ln w="6350">
            <a:solidFill>
              <a:srgbClr val="F1B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400000000000000" pitchFamily="34" charset="-122"/>
                <a:ea typeface="微软雅黑" panose="020B0400000000000000" pitchFamily="34" charset="-122"/>
              </a:rPr>
              <a:t>清华镜像</a:t>
            </a:r>
          </a:p>
        </p:txBody>
      </p:sp>
    </p:spTree>
    <p:extLst>
      <p:ext uri="{BB962C8B-B14F-4D97-AF65-F5344CB8AC3E}">
        <p14:creationId xmlns:p14="http://schemas.microsoft.com/office/powerpoint/2010/main" val="3452686489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变量的命名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中使用变量时，需要遵守一些规则和指南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696490-2B1E-4D2E-BB0F-2CAEDFE55BDC}"/>
              </a:ext>
            </a:extLst>
          </p:cNvPr>
          <p:cNvSpPr txBox="1"/>
          <p:nvPr/>
        </p:nvSpPr>
        <p:spPr>
          <a:xfrm>
            <a:off x="331536" y="1216960"/>
            <a:ext cx="9937336" cy="4752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变量名只能包含字母、数字和下划线。变量名可以用字母和下划线打头，但是不能以数字打头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变量名不能包含空格，但可使用下划线来分隔其中的单词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不要将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关键字和函数名用作变量名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变量名应既简短又具有描述性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慎用小写字母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和大写字母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，可能被错看成数字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5092F1-6EA2-491A-A51A-D0851AFFAFC2}"/>
              </a:ext>
            </a:extLst>
          </p:cNvPr>
          <p:cNvSpPr txBox="1"/>
          <p:nvPr/>
        </p:nvSpPr>
        <p:spPr>
          <a:xfrm>
            <a:off x="611841" y="2152875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例如可以命名为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message_1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，但是不可以命名为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1_message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86147-73AD-4BBA-B407-DEE322689632}"/>
              </a:ext>
            </a:extLst>
          </p:cNvPr>
          <p:cNvSpPr txBox="1"/>
          <p:nvPr/>
        </p:nvSpPr>
        <p:spPr>
          <a:xfrm>
            <a:off x="611841" y="3132269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例如可以命名为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message_1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，但是不可以命名为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message 1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52540F-7E15-46D1-9217-A856B186EF3F}"/>
              </a:ext>
            </a:extLst>
          </p:cNvPr>
          <p:cNvSpPr txBox="1"/>
          <p:nvPr/>
        </p:nvSpPr>
        <p:spPr>
          <a:xfrm>
            <a:off x="611841" y="4111663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例如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print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def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for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open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等等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C7064-D216-4564-8E62-8624421D79B1}"/>
              </a:ext>
            </a:extLst>
          </p:cNvPr>
          <p:cNvSpPr txBox="1"/>
          <p:nvPr/>
        </p:nvSpPr>
        <p:spPr>
          <a:xfrm>
            <a:off x="611841" y="4990204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name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比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好，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student_name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比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s_n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好，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name_length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比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length_of_persons_name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好</a:t>
            </a:r>
            <a:endParaRPr lang="en-US" altLang="zh-CN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22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174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如何优雅地为变量命名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改变变量的名字不会影响程序的运行，但是会影响代码的可读性。虽然我们在写代码时可以写注释，但是我们也需要尽可能从各个方面提高代码的可读性，以使别人或日后的自己能够更顺畅地阅读你的代码。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这同时也是希望同学们能养成写代码时的好习惯。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4EEF10-3017-4697-9C95-49942683C234}"/>
              </a:ext>
            </a:extLst>
          </p:cNvPr>
          <p:cNvSpPr txBox="1"/>
          <p:nvPr/>
        </p:nvSpPr>
        <p:spPr>
          <a:xfrm>
            <a:off x="1289960" y="2428726"/>
            <a:ext cx="9065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i="1">
                <a:solidFill>
                  <a:srgbClr val="C9CB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tuoFengMingMingFa</a:t>
            </a:r>
            <a:endParaRPr lang="en-US" altLang="zh-CN" sz="4400" b="1" i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/>
            <a:r>
              <a:rPr lang="zh-CN" altLang="en-US" sz="8000" b="1" i="1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驼峰命名法</a:t>
            </a:r>
            <a:endParaRPr lang="zh-CN" altLang="en-US" sz="8000" b="1" i="1" dirty="0">
              <a:solidFill>
                <a:srgbClr val="444444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539B3-AD5C-4A78-84B9-298FA2D52F99}"/>
              </a:ext>
            </a:extLst>
          </p:cNvPr>
          <p:cNvSpPr/>
          <p:nvPr/>
        </p:nvSpPr>
        <p:spPr>
          <a:xfrm>
            <a:off x="452485" y="4631070"/>
            <a:ext cx="10953947" cy="1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规则很简单：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第一个单词全小写，后面的单词开头大写。比如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indianMiFan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不允许数字开头的变量。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204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BDC5D-1CE2-41CE-B6FA-5D4AAA93374F}"/>
              </a:ext>
            </a:extLst>
          </p:cNvPr>
          <p:cNvSpPr/>
          <p:nvPr/>
        </p:nvSpPr>
        <p:spPr>
          <a:xfrm>
            <a:off x="619026" y="1948606"/>
            <a:ext cx="10953947" cy="323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5400" b="1" i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如何优雅地命名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只是推荐，非强制要求，程序清晰易读懂即可。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类名：帕斯卡命名法（开头单词也大写）；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方法（函数）名：小写单词下划线分隔；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are_you_okey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变量：驼峰命名法；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738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286044"/>
            <a:ext cx="994201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字符串就是一系列的字符，在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中用引号括起来的都是字符串，包括单引号和双引号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366887"/>
            <a:ext cx="11517163" cy="1225720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"This is a string"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'This is also a string'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'I told my friend, "Python is my favorite language"'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B29A5F-F625-4CCD-9254-1467BE515E88}"/>
              </a:ext>
            </a:extLst>
          </p:cNvPr>
          <p:cNvSpPr txBox="1"/>
          <p:nvPr/>
        </p:nvSpPr>
        <p:spPr>
          <a:xfrm>
            <a:off x="331535" y="2850777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还有功能特殊的转义字符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96836-D797-4FC3-873A-BA572E4ED8FD}"/>
              </a:ext>
            </a:extLst>
          </p:cNvPr>
          <p:cNvSpPr/>
          <p:nvPr/>
        </p:nvSpPr>
        <p:spPr>
          <a:xfrm>
            <a:off x="331535" y="3459942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da-DK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message="Hello,world!\tI love python!\nI love python!"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print(message)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2B6413-BEF1-4674-B1FD-94E0EB42A1B8}"/>
              </a:ext>
            </a:extLst>
          </p:cNvPr>
          <p:cNvSpPr/>
          <p:nvPr/>
        </p:nvSpPr>
        <p:spPr>
          <a:xfrm>
            <a:off x="331535" y="5200080"/>
            <a:ext cx="11635674" cy="1315020"/>
          </a:xfrm>
          <a:prstGeom prst="roundRect">
            <a:avLst>
              <a:gd name="adj" fmla="val 971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('D:/hello.py',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='D:/’)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Hello,world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!	I love python!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 love python!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7C8DD7-90A5-4095-9C5F-B9DD23577C32}"/>
              </a:ext>
            </a:extLst>
          </p:cNvPr>
          <p:cNvSpPr txBox="1"/>
          <p:nvPr/>
        </p:nvSpPr>
        <p:spPr>
          <a:xfrm>
            <a:off x="331535" y="4702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运行之后输出</a:t>
            </a:r>
          </a:p>
        </p:txBody>
      </p:sp>
    </p:spTree>
    <p:extLst>
      <p:ext uri="{BB962C8B-B14F-4D97-AF65-F5344CB8AC3E}">
        <p14:creationId xmlns:p14="http://schemas.microsoft.com/office/powerpoint/2010/main" val="263520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286044"/>
            <a:ext cx="994201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字符串还有许多其他的操作方式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5" y="1911492"/>
            <a:ext cx="11517163" cy="1154437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&gt;&gt;&gt;letters='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abcdefghijklmn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&gt;&gt;&gt;letters[0:10:2]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acegi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B29A5F-F625-4CCD-9254-1467BE515E88}"/>
              </a:ext>
            </a:extLst>
          </p:cNvPr>
          <p:cNvSpPr txBox="1"/>
          <p:nvPr/>
        </p:nvSpPr>
        <p:spPr>
          <a:xfrm>
            <a:off x="331535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len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获得长度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96836-D797-4FC3-873A-BA572E4ED8FD}"/>
              </a:ext>
            </a:extLst>
          </p:cNvPr>
          <p:cNvSpPr/>
          <p:nvPr/>
        </p:nvSpPr>
        <p:spPr>
          <a:xfrm>
            <a:off x="331535" y="3698989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len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(letters)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14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1F7946-2C6C-4CBF-B86E-96B4A992A5F5}"/>
              </a:ext>
            </a:extLst>
          </p:cNvPr>
          <p:cNvSpPr/>
          <p:nvPr/>
        </p:nvSpPr>
        <p:spPr>
          <a:xfrm>
            <a:off x="331535" y="1386473"/>
            <a:ext cx="7029488" cy="400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比如使用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start:end:step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分片，其中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的索引是从</a:t>
            </a:r>
            <a:r>
              <a:rPr lang="en-US" altLang="zh-CN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开始的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04EC77-9AC9-4F02-840D-650FDCE5A71D}"/>
              </a:ext>
            </a:extLst>
          </p:cNvPr>
          <p:cNvSpPr/>
          <p:nvPr/>
        </p:nvSpPr>
        <p:spPr>
          <a:xfrm>
            <a:off x="331535" y="478721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str()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进行类型转换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7FA44C1-5F42-466C-AD22-5A695E315030}"/>
              </a:ext>
            </a:extLst>
          </p:cNvPr>
          <p:cNvSpPr/>
          <p:nvPr/>
        </p:nvSpPr>
        <p:spPr>
          <a:xfrm>
            <a:off x="331535" y="5384121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&gt;&gt;&gt;str(98.6)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'98.6'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73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286044"/>
            <a:ext cx="994201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数字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数字有整数和浮点数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5" y="1278432"/>
            <a:ext cx="11517163" cy="2835320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&gt;&gt;&gt;2+3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5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&gt;&gt;&gt;3**2+3*4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21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&gt;&gt;&gt;9%5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&gt;&gt;&gt;9//5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04A4F6-8F71-4B97-95C3-1500E3C500CE}"/>
              </a:ext>
            </a:extLst>
          </p:cNvPr>
          <p:cNvSpPr/>
          <p:nvPr/>
        </p:nvSpPr>
        <p:spPr>
          <a:xfrm>
            <a:off x="331534" y="4362550"/>
            <a:ext cx="11517163" cy="2347532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&gt;&gt;&gt;0.2+0.1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0.30000000000000004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&gt;&gt;&gt;float(98)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98.0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&gt;&gt;&gt;int(98.0)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67025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8A59E9-5429-4D25-8B4F-2A168E650229}"/>
              </a:ext>
            </a:extLst>
          </p:cNvPr>
          <p:cNvSpPr/>
          <p:nvPr/>
        </p:nvSpPr>
        <p:spPr>
          <a:xfrm>
            <a:off x="948565" y="2765603"/>
            <a:ext cx="8359978" cy="6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常用数据类型</a:t>
            </a:r>
            <a:endParaRPr lang="en-US" altLang="zh-CN" sz="32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13C0A-629E-429F-B0E9-0E7B3BC72193}"/>
              </a:ext>
            </a:extLst>
          </p:cNvPr>
          <p:cNvSpPr txBox="1"/>
          <p:nvPr/>
        </p:nvSpPr>
        <p:spPr>
          <a:xfrm>
            <a:off x="6096000" y="1035424"/>
            <a:ext cx="46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列表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a','b','c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B35D3-D361-4974-846C-1AD200ACBD90}"/>
              </a:ext>
            </a:extLst>
          </p:cNvPr>
          <p:cNvSpPr txBox="1"/>
          <p:nvPr/>
        </p:nvSpPr>
        <p:spPr>
          <a:xfrm>
            <a:off x="6096000" y="2132488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字典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{'a':1,'b':2}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B35E6-D955-413B-922C-45B22AB53027}"/>
              </a:ext>
            </a:extLst>
          </p:cNvPr>
          <p:cNvSpPr txBox="1"/>
          <p:nvPr/>
        </p:nvSpPr>
        <p:spPr>
          <a:xfrm>
            <a:off x="6096000" y="3225750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元组   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768F85-639D-40F2-8EA1-4720CDC85A9E}"/>
              </a:ext>
            </a:extLst>
          </p:cNvPr>
          <p:cNvSpPr txBox="1"/>
          <p:nvPr/>
        </p:nvSpPr>
        <p:spPr>
          <a:xfrm>
            <a:off x="6096000" y="4319012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集合   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52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内置的一种数据类型。它是一种</a:t>
            </a:r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有序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的集合，可以随时添加和删除其中的元素。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比如，列出班里所有同学的名字，就可以用一个列表表示：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331536" y="3063936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classmates[0]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331536" y="1823401"/>
            <a:ext cx="11178592" cy="724813"/>
          </a:xfrm>
          <a:prstGeom prst="roundRect">
            <a:avLst>
              <a:gd name="adj" fmla="val 2656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 = ['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52485" y="2617029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用索引来访问列表中每一个位置的元素，记得索引是从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0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开始的：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3F0675-E614-439E-A6C5-68FE5E774D2F}"/>
              </a:ext>
            </a:extLst>
          </p:cNvPr>
          <p:cNvSpPr/>
          <p:nvPr/>
        </p:nvSpPr>
        <p:spPr>
          <a:xfrm>
            <a:off x="452485" y="4104852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append()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方法或者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insert()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往列表中添加元素：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F00550-DDDE-43CB-81DA-0D4CB5911EF7}"/>
              </a:ext>
            </a:extLst>
          </p:cNvPr>
          <p:cNvSpPr/>
          <p:nvPr/>
        </p:nvSpPr>
        <p:spPr>
          <a:xfrm>
            <a:off x="331536" y="4540222"/>
            <a:ext cx="11178592" cy="2162582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classmates.append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Out[4]: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classmates.insert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(1,'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苏大强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[6]: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Out[6]: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苏大强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46827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F00550-DDDE-43CB-81DA-0D4CB5911EF7}"/>
              </a:ext>
            </a:extLst>
          </p:cNvPr>
          <p:cNvSpPr/>
          <p:nvPr/>
        </p:nvSpPr>
        <p:spPr>
          <a:xfrm>
            <a:off x="452484" y="1442934"/>
            <a:ext cx="11178592" cy="192781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Out[4]: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classmates.remove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[6]: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Out[7]: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DB4652-42A9-45F9-9BBF-50E4136D18D7}"/>
              </a:ext>
            </a:extLst>
          </p:cNvPr>
          <p:cNvSpPr/>
          <p:nvPr/>
        </p:nvSpPr>
        <p:spPr>
          <a:xfrm>
            <a:off x="452484" y="1032200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remove()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方法或者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pop()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方法删除元素：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1AB7D4-EB81-41F4-B3C6-E96EF3650602}"/>
              </a:ext>
            </a:extLst>
          </p:cNvPr>
          <p:cNvSpPr/>
          <p:nvPr/>
        </p:nvSpPr>
        <p:spPr>
          <a:xfrm>
            <a:off x="337418" y="4062928"/>
            <a:ext cx="11517163" cy="2734559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&gt;&gt;&gt;name=['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Tom','Alice','Thomas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&gt;&gt;&gt;sorted(name)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['Alice', 'Thomas', 'Tom']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['Tom', 'Alice', 'Thomas']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name.sort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(reverse=True)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['Tom', 'Thomas', 'Alice']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53394F-B59B-4C97-BFD6-C37B8CDCD12D}"/>
              </a:ext>
            </a:extLst>
          </p:cNvPr>
          <p:cNvSpPr/>
          <p:nvPr/>
        </p:nvSpPr>
        <p:spPr>
          <a:xfrm>
            <a:off x="452483" y="351239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方法或者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sorted()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方法对元素进行排序：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4170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335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字典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字典（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内置的一种数据类型。它使用键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值（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key-value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）存储，具有极快的查找速度。比如，写一个“姓名”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“学号”的对照表：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331536" y="3063936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2017010123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331536" y="1823401"/>
            <a:ext cx="11178592" cy="724813"/>
          </a:xfrm>
          <a:prstGeom prst="roundRect">
            <a:avLst>
              <a:gd name="adj" fmla="val 2656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52485" y="2617029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字典访问的方法与列表类似，不过索引内容变为了键（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2DA6EB-6610-47A7-8AC3-B0B92D9B105A}"/>
              </a:ext>
            </a:extLst>
          </p:cNvPr>
          <p:cNvSpPr/>
          <p:nvPr/>
        </p:nvSpPr>
        <p:spPr>
          <a:xfrm>
            <a:off x="452485" y="4218495"/>
            <a:ext cx="10953947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值来增加或者修改元素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EE85DE-3D13-445D-AADE-2D31317FA376}"/>
              </a:ext>
            </a:extLst>
          </p:cNvPr>
          <p:cNvSpPr/>
          <p:nvPr/>
        </p:nvSpPr>
        <p:spPr>
          <a:xfrm>
            <a:off x="331536" y="4770582"/>
            <a:ext cx="11178592" cy="1482300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']=2019311024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Out[5]: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=2019311024}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683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0A9A4A0-90A0-4DD2-BEF5-864C2C3F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1" y="37560"/>
            <a:ext cx="8923987" cy="30701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8D831E-B126-42C8-91E8-D8017D0D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0" y="3231306"/>
            <a:ext cx="8923987" cy="35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5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字典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443858" y="2708397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del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2018012015}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452485" y="1178821"/>
            <a:ext cx="11178592" cy="724813"/>
          </a:xfrm>
          <a:prstGeom prst="roundRect">
            <a:avLst>
              <a:gd name="adj" fmla="val 2656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43858" y="2147847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删除具有指定键的元素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2DA6EB-6610-47A7-8AC3-B0B92D9B105A}"/>
              </a:ext>
            </a:extLst>
          </p:cNvPr>
          <p:cNvSpPr/>
          <p:nvPr/>
        </p:nvSpPr>
        <p:spPr>
          <a:xfrm>
            <a:off x="443857" y="4014611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仅在此介绍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split()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方法的使用：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EE85DE-3D13-445D-AADE-2D31317FA376}"/>
              </a:ext>
            </a:extLst>
          </p:cNvPr>
          <p:cNvSpPr/>
          <p:nvPr/>
        </p:nvSpPr>
        <p:spPr>
          <a:xfrm>
            <a:off x="452485" y="5214031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'hello world'.split(' ')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Out[3]: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['hello', 'world']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64830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B75FF2E-2049-485E-A78C-6AE3D567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4" y="2044826"/>
            <a:ext cx="10402201" cy="46867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ED888B4-6EB2-42B8-A56A-8E48A88C883A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16C628-641B-47CE-B600-2597B46797BE}"/>
              </a:ext>
            </a:extLst>
          </p:cNvPr>
          <p:cNvSpPr txBox="1"/>
          <p:nvPr/>
        </p:nvSpPr>
        <p:spPr>
          <a:xfrm>
            <a:off x="452485" y="1116107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以上使用的各种方法如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len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str()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 、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append()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remove()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pop()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sorted()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能方便我们</a:t>
            </a:r>
            <a:endParaRPr lang="en-US" altLang="zh-CN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的编程，还有许多没介绍的方法大家可以自寻查询学习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681131-2A98-4396-A82F-00986D37E64A}"/>
              </a:ext>
            </a:extLst>
          </p:cNvPr>
          <p:cNvSpPr/>
          <p:nvPr/>
        </p:nvSpPr>
        <p:spPr>
          <a:xfrm>
            <a:off x="452485" y="1762438"/>
            <a:ext cx="10642600" cy="927671"/>
          </a:xfrm>
          <a:prstGeom prst="roundRect">
            <a:avLst>
              <a:gd name="adj" fmla="val 19757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https://www.w3school.com.cn/python/python_ref_dictionary.asp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8A59E9-5429-4D25-8B4F-2A168E650229}"/>
              </a:ext>
            </a:extLst>
          </p:cNvPr>
          <p:cNvSpPr/>
          <p:nvPr/>
        </p:nvSpPr>
        <p:spPr>
          <a:xfrm>
            <a:off x="948565" y="2765603"/>
            <a:ext cx="8359978" cy="6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代码结构</a:t>
            </a:r>
            <a:endParaRPr lang="en-US" altLang="zh-CN" sz="32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13C0A-629E-429F-B0E9-0E7B3BC72193}"/>
              </a:ext>
            </a:extLst>
          </p:cNvPr>
          <p:cNvSpPr txBox="1"/>
          <p:nvPr/>
        </p:nvSpPr>
        <p:spPr>
          <a:xfrm>
            <a:off x="6028765" y="1625718"/>
            <a:ext cx="46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注释 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B35D3-D361-4974-846C-1AD200ACBD90}"/>
              </a:ext>
            </a:extLst>
          </p:cNvPr>
          <p:cNvSpPr txBox="1"/>
          <p:nvPr/>
        </p:nvSpPr>
        <p:spPr>
          <a:xfrm>
            <a:off x="6028765" y="2986376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判断</a:t>
            </a:r>
            <a:r>
              <a:rPr lang="en-US" altLang="zh-CN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/</a:t>
            </a:r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循环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if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else;while;for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B35E6-D955-413B-922C-45B22AB53027}"/>
              </a:ext>
            </a:extLst>
          </p:cNvPr>
          <p:cNvSpPr txBox="1"/>
          <p:nvPr/>
        </p:nvSpPr>
        <p:spPr>
          <a:xfrm>
            <a:off x="6028765" y="4347034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函数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318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7A4B5-0568-4F23-8E83-773265D653ED}"/>
              </a:ext>
            </a:extLst>
          </p:cNvPr>
          <p:cNvSpPr/>
          <p:nvPr/>
        </p:nvSpPr>
        <p:spPr>
          <a:xfrm>
            <a:off x="452485" y="344078"/>
            <a:ext cx="10953947" cy="17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注释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注释是程序中会被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解释器忽略的一段文本。通过使用注释，可以解释和明确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代码的功能，记录将来要修改的地方，甚至写下你想写的任何东西。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中使用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字符标记注释，可以把注释和代码放在同一行：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F6A11D-5662-4EBC-AB0F-668EDBD4A0CA}"/>
              </a:ext>
            </a:extLst>
          </p:cNvPr>
          <p:cNvSpPr/>
          <p:nvPr/>
        </p:nvSpPr>
        <p:spPr>
          <a:xfrm>
            <a:off x="337418" y="2146817"/>
            <a:ext cx="11517163" cy="576214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2017010123} #name information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C23985-6769-49DA-9467-284B4C95D1F1}"/>
              </a:ext>
            </a:extLst>
          </p:cNvPr>
          <p:cNvSpPr/>
          <p:nvPr/>
        </p:nvSpPr>
        <p:spPr>
          <a:xfrm>
            <a:off x="337417" y="3197309"/>
            <a:ext cx="11517163" cy="994077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&gt;&gt;&gt;#name information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EE239D-BAF8-4425-B979-AA8F75D5FC0D}"/>
              </a:ext>
            </a:extLst>
          </p:cNvPr>
          <p:cNvSpPr/>
          <p:nvPr/>
        </p:nvSpPr>
        <p:spPr>
          <a:xfrm>
            <a:off x="452485" y="282797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也可以把注释作为单独的一行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09D0AA-3649-4853-8F20-4C5A9C76E092}"/>
              </a:ext>
            </a:extLst>
          </p:cNvPr>
          <p:cNvSpPr/>
          <p:nvPr/>
        </p:nvSpPr>
        <p:spPr>
          <a:xfrm>
            <a:off x="452485" y="4296332"/>
            <a:ext cx="551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为了程序的可读性，一行程序过长可以使用</a:t>
            </a:r>
            <a:r>
              <a:rPr lang="en-US" altLang="zh-CN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\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来分行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A0A539-0F87-4FE5-A47A-F9FAD65BE8F1}"/>
              </a:ext>
            </a:extLst>
          </p:cNvPr>
          <p:cNvSpPr/>
          <p:nvPr/>
        </p:nvSpPr>
        <p:spPr>
          <a:xfrm>
            <a:off x="337416" y="4770610"/>
            <a:ext cx="11517163" cy="1690702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&gt;&gt;&gt;1+2+\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...3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6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061925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9B72F8-C2D8-418D-A95F-D8799F66113B}"/>
              </a:ext>
            </a:extLst>
          </p:cNvPr>
          <p:cNvSpPr/>
          <p:nvPr/>
        </p:nvSpPr>
        <p:spPr>
          <a:xfrm>
            <a:off x="331536" y="4125671"/>
            <a:ext cx="6248373" cy="2361186"/>
          </a:xfrm>
          <a:prstGeom prst="roundRect">
            <a:avLst>
              <a:gd name="adj" fmla="val 736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age = int(input('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请输入年龄：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age &gt;= 18: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成年人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age &gt;= 6: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青少年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孩童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CF8789-0735-4DF1-8ED1-34CED9F0E697}"/>
              </a:ext>
            </a:extLst>
          </p:cNvPr>
          <p:cNvSpPr/>
          <p:nvPr/>
        </p:nvSpPr>
        <p:spPr>
          <a:xfrm>
            <a:off x="6944412" y="5040669"/>
            <a:ext cx="5008775" cy="1335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一个判断的例子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试试调换前两个判断条件与输出，观察程序逻辑是否正确，为什么？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0EA66E-C323-4338-BBE2-73A3EAAA2D1A}"/>
              </a:ext>
            </a:extLst>
          </p:cNvPr>
          <p:cNvSpPr/>
          <p:nvPr/>
        </p:nvSpPr>
        <p:spPr>
          <a:xfrm>
            <a:off x="331536" y="368844"/>
            <a:ext cx="1620957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条件判断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A6AE22-1F0B-4CA4-843E-598385FD5D0D}"/>
              </a:ext>
            </a:extLst>
          </p:cNvPr>
          <p:cNvSpPr/>
          <p:nvPr/>
        </p:nvSpPr>
        <p:spPr>
          <a:xfrm>
            <a:off x="331535" y="1067814"/>
            <a:ext cx="6248373" cy="2757566"/>
          </a:xfrm>
          <a:prstGeom prst="roundRect">
            <a:avLst>
              <a:gd name="adj" fmla="val 736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1&gt;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：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1&gt;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2&gt;: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2&gt;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…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n&gt;: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n&gt;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n+1&gt;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58A76-BB90-4F76-9489-DBA4940F4B6C}"/>
              </a:ext>
            </a:extLst>
          </p:cNvPr>
          <p:cNvSpPr txBox="1"/>
          <p:nvPr/>
        </p:nvSpPr>
        <p:spPr>
          <a:xfrm>
            <a:off x="6944412" y="1015319"/>
            <a:ext cx="4018327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条件判断必须要有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的代码语句，可以有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elif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elif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 if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的缩写，可以有多个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C547A5-06C0-47F0-8138-1AE2DF478111}"/>
              </a:ext>
            </a:extLst>
          </p:cNvPr>
          <p:cNvSpPr/>
          <p:nvPr/>
        </p:nvSpPr>
        <p:spPr>
          <a:xfrm>
            <a:off x="6944412" y="368844"/>
            <a:ext cx="1229824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if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结构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93C061-7ED3-4DD0-9C0D-795A1751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2" y="2076700"/>
            <a:ext cx="438912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82ED8B-749E-4489-A65E-8C177A483400}"/>
              </a:ext>
            </a:extLst>
          </p:cNvPr>
          <p:cNvSpPr/>
          <p:nvPr/>
        </p:nvSpPr>
        <p:spPr>
          <a:xfrm>
            <a:off x="331536" y="2177171"/>
            <a:ext cx="6248373" cy="1220542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languages = ["C", "C++", "Perl", "Python"]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x in languages: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print(x)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E8DA69-060F-422A-B219-4F042848B0E5}"/>
              </a:ext>
            </a:extLst>
          </p:cNvPr>
          <p:cNvSpPr/>
          <p:nvPr/>
        </p:nvSpPr>
        <p:spPr>
          <a:xfrm>
            <a:off x="6944412" y="2135576"/>
            <a:ext cx="4810812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一个循环的例子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观察输出结果。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思考这种循环方式与上面例子的区别。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D4953D-8E10-4143-AC6F-DABE155D7A03}"/>
              </a:ext>
            </a:extLst>
          </p:cNvPr>
          <p:cNvSpPr/>
          <p:nvPr/>
        </p:nvSpPr>
        <p:spPr>
          <a:xfrm>
            <a:off x="331536" y="5340786"/>
            <a:ext cx="6248373" cy="1220542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 = 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n &lt; 10: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n = n + 1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4A465-C154-4A43-BEFC-D66D5EF4C64B}"/>
              </a:ext>
            </a:extLst>
          </p:cNvPr>
          <p:cNvSpPr/>
          <p:nvPr/>
        </p:nvSpPr>
        <p:spPr>
          <a:xfrm>
            <a:off x="6944412" y="5149082"/>
            <a:ext cx="5103043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又一个循环的例子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左边的循环如何用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循环代替？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什么时候适合用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循环？什么时候适合用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1F90D6-C9CE-4D15-A48C-86F8F9D4FA2E}"/>
              </a:ext>
            </a:extLst>
          </p:cNvPr>
          <p:cNvSpPr/>
          <p:nvPr/>
        </p:nvSpPr>
        <p:spPr>
          <a:xfrm>
            <a:off x="331536" y="368844"/>
            <a:ext cx="902811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循环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DB5668-6718-4173-A8F4-28A22CF43487}"/>
              </a:ext>
            </a:extLst>
          </p:cNvPr>
          <p:cNvSpPr/>
          <p:nvPr/>
        </p:nvSpPr>
        <p:spPr>
          <a:xfrm>
            <a:off x="331535" y="1012500"/>
            <a:ext cx="6248373" cy="8163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x in y: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循环体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880A97-2CA9-49B4-A0B8-D385347F3701}"/>
              </a:ext>
            </a:extLst>
          </p:cNvPr>
          <p:cNvSpPr/>
          <p:nvPr/>
        </p:nvSpPr>
        <p:spPr>
          <a:xfrm>
            <a:off x="6944412" y="444226"/>
            <a:ext cx="1393330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for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结构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9B030-7F15-4D46-8455-C786299B9FBD}"/>
              </a:ext>
            </a:extLst>
          </p:cNvPr>
          <p:cNvSpPr txBox="1"/>
          <p:nvPr/>
        </p:nvSpPr>
        <p:spPr>
          <a:xfrm>
            <a:off x="6944412" y="1009830"/>
            <a:ext cx="4976344" cy="106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/>
              <a:t>执行流程：</a:t>
            </a:r>
            <a:r>
              <a:rPr lang="en-US" altLang="zh-CN" dirty="0"/>
              <a:t>x</a:t>
            </a:r>
            <a:r>
              <a:rPr lang="zh-CN" altLang="en-US" dirty="0"/>
              <a:t>依次表示</a:t>
            </a:r>
            <a:r>
              <a:rPr lang="en-US" altLang="zh-CN" dirty="0"/>
              <a:t>y</a:t>
            </a:r>
            <a:r>
              <a:rPr lang="zh-CN" altLang="en-US" dirty="0"/>
              <a:t>中的一个元素，遍历完所有元素循环结束，</a:t>
            </a:r>
            <a:r>
              <a:rPr lang="en-US" altLang="zh-CN" dirty="0"/>
              <a:t>y</a:t>
            </a:r>
            <a:r>
              <a:rPr lang="zh-CN" altLang="en-US" dirty="0"/>
              <a:t>可以是字符串、列表，元组，字典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9942E33-4AB1-4AFF-8D43-12BD44620CA6}"/>
              </a:ext>
            </a:extLst>
          </p:cNvPr>
          <p:cNvSpPr/>
          <p:nvPr/>
        </p:nvSpPr>
        <p:spPr>
          <a:xfrm>
            <a:off x="331535" y="3931738"/>
            <a:ext cx="6248373" cy="8163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循环体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2226A0-9994-417A-8879-C32C260F93BA}"/>
              </a:ext>
            </a:extLst>
          </p:cNvPr>
          <p:cNvSpPr/>
          <p:nvPr/>
        </p:nvSpPr>
        <p:spPr>
          <a:xfrm>
            <a:off x="7017979" y="4291870"/>
            <a:ext cx="4902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当满足条件时进入循环，进入循环后，当条件不满足时，跳出循环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C9EBF3-02FF-4160-9847-69F4F5DCDA49}"/>
              </a:ext>
            </a:extLst>
          </p:cNvPr>
          <p:cNvSpPr/>
          <p:nvPr/>
        </p:nvSpPr>
        <p:spPr>
          <a:xfrm>
            <a:off x="6952396" y="3701609"/>
            <a:ext cx="1803699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while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结构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929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5E78593-B9CE-4DC2-A656-7D0ED12F3864}"/>
              </a:ext>
            </a:extLst>
          </p:cNvPr>
          <p:cNvSpPr/>
          <p:nvPr/>
        </p:nvSpPr>
        <p:spPr>
          <a:xfrm>
            <a:off x="331534" y="4130063"/>
            <a:ext cx="6248373" cy="2625137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n in range(2, 10):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for x in range(2, n):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if n % x == 0: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print(n,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等于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x, '*', n//x)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break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#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没有执行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break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print(n, '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是质数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9CD45B-2D41-4D37-AAB7-0AF011B3C5CF}"/>
              </a:ext>
            </a:extLst>
          </p:cNvPr>
          <p:cNvSpPr/>
          <p:nvPr/>
        </p:nvSpPr>
        <p:spPr>
          <a:xfrm>
            <a:off x="6944413" y="4150234"/>
            <a:ext cx="3670168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一个循环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判断的例子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以内的质数。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取整除。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297F8-B206-4021-A1FA-D4488C1FA633}"/>
              </a:ext>
            </a:extLst>
          </p:cNvPr>
          <p:cNvSpPr/>
          <p:nvPr/>
        </p:nvSpPr>
        <p:spPr>
          <a:xfrm>
            <a:off x="6944413" y="608303"/>
            <a:ext cx="4297328" cy="17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使用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break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跳出无限循环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选项时退出程序，其他选项选择功能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E20DC7-FD61-4154-A4B3-6D58EC1C8039}"/>
              </a:ext>
            </a:extLst>
          </p:cNvPr>
          <p:cNvSpPr/>
          <p:nvPr/>
        </p:nvSpPr>
        <p:spPr>
          <a:xfrm>
            <a:off x="331535" y="312468"/>
            <a:ext cx="6248373" cy="3546838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True: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choice=input('input your choice')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if choice=='0':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break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choice=='1':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choice=='2':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choice=='3':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8009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56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）是实现特定功能的、可以重复调用的代码片段。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当发生函数调用时，由主调函数将参数传递给被调函数，执行被调函数的函数体后，由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return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关键字返回函数执行的结果。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参数和返回值均可能有零个、一个或多个。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定义函数使用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def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关键字，一般格式如下：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892057" y="4899187"/>
            <a:ext cx="3805071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area(4,5)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331536" y="3087029"/>
            <a:ext cx="6248373" cy="1002903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参数列表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函数体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7E805E-263A-4A05-B919-0FA588EDDBBA}"/>
              </a:ext>
            </a:extLst>
          </p:cNvPr>
          <p:cNvSpPr/>
          <p:nvPr/>
        </p:nvSpPr>
        <p:spPr>
          <a:xfrm>
            <a:off x="331536" y="4899187"/>
            <a:ext cx="6248373" cy="1002903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area(width, height)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width * height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52485" y="4309786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例如计算长方形面积函数：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12292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F16D0-67C7-4D17-A39C-17C9CEAFE3B4}"/>
              </a:ext>
            </a:extLst>
          </p:cNvPr>
          <p:cNvSpPr/>
          <p:nvPr/>
        </p:nvSpPr>
        <p:spPr>
          <a:xfrm>
            <a:off x="454214" y="378453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5B0FED-70F3-4E7B-B856-CA26A6A1A306}"/>
              </a:ext>
            </a:extLst>
          </p:cNvPr>
          <p:cNvSpPr txBox="1"/>
          <p:nvPr/>
        </p:nvSpPr>
        <p:spPr>
          <a:xfrm>
            <a:off x="454214" y="103431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函数有多个返回值</a:t>
            </a:r>
            <a:endParaRPr lang="en-US" altLang="zh-CN" b="1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例如计算长方形面积和周长函数：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6E990A-8BFA-4FBC-9A38-315F71C662F5}"/>
              </a:ext>
            </a:extLst>
          </p:cNvPr>
          <p:cNvSpPr/>
          <p:nvPr/>
        </p:nvSpPr>
        <p:spPr>
          <a:xfrm>
            <a:off x="231607" y="3631360"/>
            <a:ext cx="5590353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('D:/test.py',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='D:’)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20 18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7051A-8C21-4874-ADF7-ED64419ED87F}"/>
              </a:ext>
            </a:extLst>
          </p:cNvPr>
          <p:cNvSpPr/>
          <p:nvPr/>
        </p:nvSpPr>
        <p:spPr>
          <a:xfrm>
            <a:off x="231608" y="1721433"/>
            <a:ext cx="5590352" cy="178056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area(width, height):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length=2*width+2*height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return width * height , length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S,L=area(4,5)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print(S,L)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E561C3-0F09-44D1-A327-DF847A73C4A9}"/>
              </a:ext>
            </a:extLst>
          </p:cNvPr>
          <p:cNvSpPr txBox="1"/>
          <p:nvPr/>
        </p:nvSpPr>
        <p:spPr>
          <a:xfrm>
            <a:off x="6242657" y="10367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函数有没有返回值</a:t>
            </a:r>
            <a:endParaRPr lang="en-US" altLang="zh-CN" b="1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稍微修改函数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F2C7B4-1EC8-4E66-8CEF-572B57953404}"/>
              </a:ext>
            </a:extLst>
          </p:cNvPr>
          <p:cNvSpPr/>
          <p:nvPr/>
        </p:nvSpPr>
        <p:spPr>
          <a:xfrm>
            <a:off x="6242657" y="3588686"/>
            <a:ext cx="5590353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('D:/test.py',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='D:’)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20 18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3D0BE6-DF65-4CCC-A30B-7351C7966C46}"/>
              </a:ext>
            </a:extLst>
          </p:cNvPr>
          <p:cNvSpPr/>
          <p:nvPr/>
        </p:nvSpPr>
        <p:spPr>
          <a:xfrm>
            <a:off x="6242658" y="1680641"/>
            <a:ext cx="5590353" cy="178056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area(width, height):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length=2*width+2*height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print(width *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height,length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area(4,5)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1BEAD8-B1D0-4531-93AF-4A9F54C8E866}"/>
              </a:ext>
            </a:extLst>
          </p:cNvPr>
          <p:cNvSpPr txBox="1"/>
          <p:nvPr/>
        </p:nvSpPr>
        <p:spPr>
          <a:xfrm>
            <a:off x="454214" y="4763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函数没有参数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D2D31EF-162F-4DB8-82E7-F7B1FE4B0C2D}"/>
              </a:ext>
            </a:extLst>
          </p:cNvPr>
          <p:cNvSpPr/>
          <p:nvPr/>
        </p:nvSpPr>
        <p:spPr>
          <a:xfrm>
            <a:off x="6242657" y="5407582"/>
            <a:ext cx="5590353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welcome()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welcome to calculator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BF27CF-13C1-41CB-83A1-60CFA55B4ACB}"/>
              </a:ext>
            </a:extLst>
          </p:cNvPr>
          <p:cNvSpPr/>
          <p:nvPr/>
        </p:nvSpPr>
        <p:spPr>
          <a:xfrm>
            <a:off x="231607" y="5407582"/>
            <a:ext cx="5590353" cy="1002903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welcome():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print('welcome to calculator')</a:t>
            </a:r>
          </a:p>
        </p:txBody>
      </p:sp>
    </p:spTree>
    <p:extLst>
      <p:ext uri="{BB962C8B-B14F-4D97-AF65-F5344CB8AC3E}">
        <p14:creationId xmlns:p14="http://schemas.microsoft.com/office/powerpoint/2010/main" val="236886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22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参数传递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strings, tuples,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是不可更改的对象，而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list,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等则是可以修改的对象。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不可变类型：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，这里实际是新生成一个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值对象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，再让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指向它，而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被丢弃，不是改变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的值，相当于新生成了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la=[1,2,3,4]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la[2]=5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的第三个元素值更改，本身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没有动，只是其内部的一部分值被修改了。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如果在函数中修改传递的参数，若为可变类型，则函数外部被传递的参数也会被修改；若为不可变类型，则函数外部被传递的参数不会被修改。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208663" y="3753424"/>
            <a:ext cx="4197769" cy="924454"/>
          </a:xfrm>
          <a:prstGeom prst="roundRect">
            <a:avLst>
              <a:gd name="adj" fmla="val 9538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[1,2,3,4,5]</a:t>
            </a:r>
          </a:p>
          <a:p>
            <a:pPr>
              <a:buClr>
                <a:srgbClr val="D3D7DC"/>
              </a:buClr>
            </a:pP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[1,2,3,4,5]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7E805E-263A-4A05-B919-0FA588EDDBBA}"/>
              </a:ext>
            </a:extLst>
          </p:cNvPr>
          <p:cNvSpPr/>
          <p:nvPr/>
        </p:nvSpPr>
        <p:spPr>
          <a:xfrm>
            <a:off x="331536" y="3753424"/>
            <a:ext cx="6248373" cy="2760498"/>
          </a:xfrm>
          <a:prstGeom prst="roundRect">
            <a:avLst>
              <a:gd name="adj" fmla="val 690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myList.append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(5)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[1,2,3,4]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3FCCF-1441-4D86-8B9C-64587E2953F3}"/>
              </a:ext>
            </a:extLst>
          </p:cNvPr>
          <p:cNvSpPr txBox="1"/>
          <p:nvPr/>
        </p:nvSpPr>
        <p:spPr>
          <a:xfrm>
            <a:off x="5163671" y="38398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可变：列表</a:t>
            </a:r>
          </a:p>
        </p:txBody>
      </p:sp>
    </p:spTree>
    <p:extLst>
      <p:ext uri="{BB962C8B-B14F-4D97-AF65-F5344CB8AC3E}">
        <p14:creationId xmlns:p14="http://schemas.microsoft.com/office/powerpoint/2010/main" val="8398988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hidden="1">
            <a:extLst>
              <a:ext uri="{FF2B5EF4-FFF2-40B4-BE49-F238E27FC236}">
                <a16:creationId xmlns:a16="http://schemas.microsoft.com/office/drawing/2014/main" id="{BDF55B47-60C4-4201-B7DC-42EA27072BC1}"/>
              </a:ext>
            </a:extLst>
          </p:cNvPr>
          <p:cNvSpPr txBox="1"/>
          <p:nvPr/>
        </p:nvSpPr>
        <p:spPr>
          <a:xfrm>
            <a:off x="909320" y="500889"/>
            <a:ext cx="1033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https://www.anaconda.com/distribution/#downloadsection</a:t>
            </a:r>
          </a:p>
          <a:p>
            <a:pPr algn="just"/>
            <a:r>
              <a:rPr lang="en-US" altLang="zh-CN" sz="20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</a:t>
            </a:r>
            <a:r>
              <a:rPr lang="en-US" altLang="zh-CN" sz="20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mirrors.tuna.tsinghua.edu.cn</a:t>
            </a:r>
            <a:r>
              <a:rPr lang="en-US" altLang="zh-CN" sz="20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/anaconda/archive/</a:t>
            </a:r>
            <a:endParaRPr lang="zh-CN" altLang="en-US" sz="20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6C52B4-A9AC-4609-BFD5-653E5F2AA5D4}"/>
              </a:ext>
            </a:extLst>
          </p:cNvPr>
          <p:cNvSpPr/>
          <p:nvPr/>
        </p:nvSpPr>
        <p:spPr>
          <a:xfrm>
            <a:off x="774700" y="723330"/>
            <a:ext cx="10642600" cy="1576731"/>
          </a:xfrm>
          <a:prstGeom prst="roundRect">
            <a:avLst>
              <a:gd name="adj" fmla="val 13166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just">
              <a:lnSpc>
                <a:spcPct val="150000"/>
              </a:lnSpc>
            </a:pPr>
            <a:endParaRPr lang="zh-CN" altLang="en-US" sz="20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8B4B4-9705-44A5-8094-D56D59B4D9B1}"/>
              </a:ext>
            </a:extLst>
          </p:cNvPr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7C2B8A9-00CF-4885-A47C-32DCCBB5E383}"/>
              </a:ext>
            </a:extLst>
          </p:cNvPr>
          <p:cNvSpPr/>
          <p:nvPr/>
        </p:nvSpPr>
        <p:spPr>
          <a:xfrm>
            <a:off x="774700" y="1494843"/>
            <a:ext cx="10642600" cy="805218"/>
          </a:xfrm>
          <a:custGeom>
            <a:avLst/>
            <a:gdLst>
              <a:gd name="connsiteX0" fmla="*/ 0 w 10642600"/>
              <a:gd name="connsiteY0" fmla="*/ 0 h 805218"/>
              <a:gd name="connsiteX1" fmla="*/ 10642600 w 10642600"/>
              <a:gd name="connsiteY1" fmla="*/ 0 h 805218"/>
              <a:gd name="connsiteX2" fmla="*/ 10642600 w 10642600"/>
              <a:gd name="connsiteY2" fmla="*/ 614134 h 805218"/>
              <a:gd name="connsiteX3" fmla="*/ 10451516 w 10642600"/>
              <a:gd name="connsiteY3" fmla="*/ 805218 h 805218"/>
              <a:gd name="connsiteX4" fmla="*/ 191084 w 10642600"/>
              <a:gd name="connsiteY4" fmla="*/ 805218 h 805218"/>
              <a:gd name="connsiteX5" fmla="*/ 0 w 10642600"/>
              <a:gd name="connsiteY5" fmla="*/ 614134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2600" h="805218">
                <a:moveTo>
                  <a:pt x="0" y="0"/>
                </a:moveTo>
                <a:lnTo>
                  <a:pt x="10642600" y="0"/>
                </a:lnTo>
                <a:lnTo>
                  <a:pt x="10642600" y="614134"/>
                </a:lnTo>
                <a:cubicBezTo>
                  <a:pt x="10642600" y="719667"/>
                  <a:pt x="10557049" y="805218"/>
                  <a:pt x="10451516" y="805218"/>
                </a:cubicBezTo>
                <a:lnTo>
                  <a:pt x="191084" y="805218"/>
                </a:lnTo>
                <a:cubicBezTo>
                  <a:pt x="85551" y="805218"/>
                  <a:pt x="0" y="719667"/>
                  <a:pt x="0" y="61413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95104D-4BC3-47CF-BEB6-D2EA74EBF6D5}"/>
              </a:ext>
            </a:extLst>
          </p:cNvPr>
          <p:cNvSpPr/>
          <p:nvPr/>
        </p:nvSpPr>
        <p:spPr>
          <a:xfrm>
            <a:off x="774700" y="723329"/>
            <a:ext cx="10642600" cy="1576731"/>
          </a:xfrm>
          <a:prstGeom prst="roundRect">
            <a:avLst>
              <a:gd name="adj" fmla="val 11959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www.anaconda.com</a:t>
            </a: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/distribution/#downloadsection</a:t>
            </a:r>
          </a:p>
          <a:p>
            <a:pPr lvl="2" algn="just">
              <a:lnSpc>
                <a:spcPct val="150000"/>
              </a:lnSpc>
            </a:pPr>
            <a:endParaRPr lang="en-US" altLang="zh-CN" sz="11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mirrors.tuna.tsinghua.edu.cn</a:t>
            </a: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/anaconda/archive/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A19617A-0BE8-4C4D-AAE4-570BF12E566C}"/>
              </a:ext>
            </a:extLst>
          </p:cNvPr>
          <p:cNvGrpSpPr/>
          <p:nvPr/>
        </p:nvGrpSpPr>
        <p:grpSpPr>
          <a:xfrm>
            <a:off x="1141861" y="1015426"/>
            <a:ext cx="288000" cy="998317"/>
            <a:chOff x="1141861" y="1015426"/>
            <a:chExt cx="288000" cy="99831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25BA809-7E19-4FF0-93AA-5F9BF7F2F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861" y="1725743"/>
              <a:ext cx="288000" cy="288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D69FC00-F67A-4B7D-BDEE-CE1471F71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861" y="1015426"/>
              <a:ext cx="288000" cy="288000"/>
            </a:xfrm>
            <a:prstGeom prst="rect">
              <a:avLst/>
            </a:prstGeom>
          </p:spPr>
        </p:pic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DDD572C6-8CBD-4B63-9A01-044DE7E53B6E}"/>
              </a:ext>
            </a:extLst>
          </p:cNvPr>
          <p:cNvSpPr/>
          <p:nvPr/>
        </p:nvSpPr>
        <p:spPr>
          <a:xfrm>
            <a:off x="218364" y="245660"/>
            <a:ext cx="245660" cy="245660"/>
          </a:xfrm>
          <a:prstGeom prst="ellipse">
            <a:avLst/>
          </a:prstGeom>
          <a:solidFill>
            <a:srgbClr val="FF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B796ACF-FCFE-4F59-A8EB-6DF31B81296B}"/>
              </a:ext>
            </a:extLst>
          </p:cNvPr>
          <p:cNvSpPr/>
          <p:nvPr/>
        </p:nvSpPr>
        <p:spPr>
          <a:xfrm>
            <a:off x="682388" y="245660"/>
            <a:ext cx="245660" cy="245660"/>
          </a:xfrm>
          <a:prstGeom prst="ellipse">
            <a:avLst/>
          </a:prstGeom>
          <a:solidFill>
            <a:srgbClr val="FFC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4A388D2-0459-4CF5-BDE3-BC11F359DFAF}"/>
              </a:ext>
            </a:extLst>
          </p:cNvPr>
          <p:cNvSpPr/>
          <p:nvPr/>
        </p:nvSpPr>
        <p:spPr>
          <a:xfrm>
            <a:off x="1141861" y="245660"/>
            <a:ext cx="245660" cy="245660"/>
          </a:xfrm>
          <a:prstGeom prst="ellipse">
            <a:avLst/>
          </a:prstGeom>
          <a:solidFill>
            <a:srgbClr val="15C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22228E-51E4-407A-8DF8-E0BFB77544A4}"/>
              </a:ext>
            </a:extLst>
          </p:cNvPr>
          <p:cNvSpPr txBox="1"/>
          <p:nvPr/>
        </p:nvSpPr>
        <p:spPr>
          <a:xfrm>
            <a:off x="297185" y="2491477"/>
            <a:ext cx="112419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请大家从上述网址获取 </a:t>
            </a:r>
            <a:r>
              <a:rPr lang="en-US" altLang="zh-CN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Anaconda </a:t>
            </a:r>
            <a:r>
              <a:rPr lang="zh-CN" altLang="en-US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镜像的下载，选择时间最近的版本安装</a:t>
            </a:r>
            <a:endParaRPr lang="en-US" altLang="zh-CN" sz="24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A81F7A-F593-40F6-9A91-10D53E90FB96}"/>
              </a:ext>
            </a:extLst>
          </p:cNvPr>
          <p:cNvGrpSpPr/>
          <p:nvPr/>
        </p:nvGrpSpPr>
        <p:grpSpPr>
          <a:xfrm>
            <a:off x="5439485" y="4130196"/>
            <a:ext cx="6520806" cy="1167425"/>
            <a:chOff x="5185813" y="4637540"/>
            <a:chExt cx="6520806" cy="11674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B5A4DAF-2F2E-4EF4-A9BC-DE29C4F6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813" y="4637540"/>
              <a:ext cx="6520806" cy="116742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5B4D8AE-8D66-4C1A-9985-7050C049E9D5}"/>
                </a:ext>
              </a:extLst>
            </p:cNvPr>
            <p:cNvSpPr txBox="1"/>
            <p:nvPr/>
          </p:nvSpPr>
          <p:spPr>
            <a:xfrm>
              <a:off x="7209012" y="5409708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32</a:t>
              </a:r>
              <a:r>
                <a:rPr lang="zh-CN" altLang="en-US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FF51C-7E13-4DD7-8A38-229FDD47B279}"/>
                </a:ext>
              </a:extLst>
            </p:cNvPr>
            <p:cNvSpPr txBox="1"/>
            <p:nvPr/>
          </p:nvSpPr>
          <p:spPr>
            <a:xfrm>
              <a:off x="7209012" y="5574133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64</a:t>
              </a:r>
              <a:r>
                <a:rPr lang="zh-CN" altLang="en-US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位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E0B1BAE-1B92-4F5D-84E3-CD70B3D03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4297356"/>
            <a:ext cx="4420217" cy="10002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AD1350-4B24-49D1-84C7-C96A2A2EDDFA}"/>
              </a:ext>
            </a:extLst>
          </p:cNvPr>
          <p:cNvSpPr txBox="1"/>
          <p:nvPr/>
        </p:nvSpPr>
        <p:spPr>
          <a:xfrm>
            <a:off x="120204" y="3781889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windows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安装大家注意勾选添加到环境变量</a:t>
            </a:r>
          </a:p>
        </p:txBody>
      </p:sp>
    </p:spTree>
    <p:extLst>
      <p:ext uri="{BB962C8B-B14F-4D97-AF65-F5344CB8AC3E}">
        <p14:creationId xmlns:p14="http://schemas.microsoft.com/office/powerpoint/2010/main" val="219669004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22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参数传递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strings, tuples,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是不可更改的对象，而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list,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等则是可以修改的对象。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不可变类型：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，这里实际是新生成一个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值对象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，再让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指向它，而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被丢弃，不是改变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的值，相当于新生成了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la=[1,2,3,4]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la[2]=5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的第三个元素值更改，本身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没有动，只是其内部的一部分值被修改了。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如果在函数中修改传递的参数，若为可变类型，则函数外部被传递的参数也会被修改；若为不可变类型，则函数外部被传递的参数不会被修改。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208663" y="3753424"/>
            <a:ext cx="4197769" cy="924454"/>
          </a:xfrm>
          <a:prstGeom prst="roundRect">
            <a:avLst>
              <a:gd name="adj" fmla="val 9538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12345</a:t>
            </a:r>
          </a:p>
          <a:p>
            <a:pPr>
              <a:buClr>
                <a:srgbClr val="D3D7DC"/>
              </a:buClr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1234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7E805E-263A-4A05-B919-0FA588EDDBBA}"/>
              </a:ext>
            </a:extLst>
          </p:cNvPr>
          <p:cNvSpPr/>
          <p:nvPr/>
        </p:nvSpPr>
        <p:spPr>
          <a:xfrm>
            <a:off x="331536" y="3753424"/>
            <a:ext cx="6248373" cy="2760498"/>
          </a:xfrm>
          <a:prstGeom prst="roundRect">
            <a:avLst>
              <a:gd name="adj" fmla="val 690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=myList+'5'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'1234'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DCF5AE-D042-4C76-BA18-60AB7B263540}"/>
              </a:ext>
            </a:extLst>
          </p:cNvPr>
          <p:cNvSpPr txBox="1"/>
          <p:nvPr/>
        </p:nvSpPr>
        <p:spPr>
          <a:xfrm>
            <a:off x="4779416" y="38463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不可变：字符串</a:t>
            </a:r>
          </a:p>
        </p:txBody>
      </p:sp>
    </p:spTree>
    <p:extLst>
      <p:ext uri="{BB962C8B-B14F-4D97-AF65-F5344CB8AC3E}">
        <p14:creationId xmlns:p14="http://schemas.microsoft.com/office/powerpoint/2010/main" val="48817540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EF3906-0E0A-4C61-9473-7F0579DD496A}"/>
              </a:ext>
            </a:extLst>
          </p:cNvPr>
          <p:cNvSpPr/>
          <p:nvPr/>
        </p:nvSpPr>
        <p:spPr>
          <a:xfrm>
            <a:off x="472461" y="359763"/>
            <a:ext cx="7816563" cy="996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调试程序常见的错误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/>
              <a:t>尝试使用</a:t>
            </a:r>
            <a:r>
              <a:rPr lang="en-US" altLang="zh-CN" dirty="0"/>
              <a:t>Python</a:t>
            </a:r>
            <a:r>
              <a:rPr lang="zh-CN" altLang="en-US" dirty="0"/>
              <a:t>关键字作为变量名（导致“</a:t>
            </a:r>
            <a:r>
              <a:rPr lang="en-US" altLang="zh-CN" b="1" dirty="0" err="1">
                <a:solidFill>
                  <a:srgbClr val="FF0000"/>
                </a:solidFill>
              </a:rPr>
              <a:t>SyntaxError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invalid syntax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4323D3-504E-4BC1-A7AF-5293FBCED887}"/>
              </a:ext>
            </a:extLst>
          </p:cNvPr>
          <p:cNvSpPr/>
          <p:nvPr/>
        </p:nvSpPr>
        <p:spPr>
          <a:xfrm>
            <a:off x="472459" y="1497555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def='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print(def)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F26E56-9DC4-4151-A402-1D8CE12BC8BA}"/>
              </a:ext>
            </a:extLst>
          </p:cNvPr>
          <p:cNvSpPr/>
          <p:nvPr/>
        </p:nvSpPr>
        <p:spPr>
          <a:xfrm>
            <a:off x="472459" y="2459603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def='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SyntaxError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invalid syntax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E7B57D-A390-4309-B42E-04DF5FF5CD30}"/>
              </a:ext>
            </a:extLst>
          </p:cNvPr>
          <p:cNvSpPr/>
          <p:nvPr/>
        </p:nvSpPr>
        <p:spPr>
          <a:xfrm>
            <a:off x="378758" y="3781688"/>
            <a:ext cx="11272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错误的使用缩进量（导致“</a:t>
            </a:r>
            <a:r>
              <a:rPr lang="en-US" altLang="zh-CN" b="1" dirty="0" err="1">
                <a:solidFill>
                  <a:srgbClr val="FF0000"/>
                </a:solidFill>
              </a:rPr>
              <a:t>IndentationError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unexpected indent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b="1" dirty="0" err="1">
                <a:solidFill>
                  <a:srgbClr val="FF0000"/>
                </a:solidFill>
              </a:rPr>
              <a:t>IndentationError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unindent does not match any outer </a:t>
            </a:r>
            <a:r>
              <a:rPr lang="en-US" altLang="zh-CN" b="1" dirty="0" err="1">
                <a:solidFill>
                  <a:srgbClr val="FF0000"/>
                </a:solidFill>
              </a:rPr>
              <a:t>indetation</a:t>
            </a:r>
            <a:r>
              <a:rPr lang="en-US" altLang="zh-CN" b="1" dirty="0">
                <a:solidFill>
                  <a:srgbClr val="FF0000"/>
                </a:solidFill>
              </a:rPr>
              <a:t> level</a:t>
            </a:r>
            <a:r>
              <a:rPr lang="en-US" altLang="zh-CN" dirty="0"/>
              <a:t>”</a:t>
            </a:r>
            <a:r>
              <a:rPr lang="zh-CN" altLang="en-US" dirty="0"/>
              <a:t>以及“</a:t>
            </a:r>
            <a:r>
              <a:rPr lang="en-US" altLang="zh-CN" b="1" dirty="0" err="1">
                <a:solidFill>
                  <a:srgbClr val="FF0000"/>
                </a:solidFill>
              </a:rPr>
              <a:t>IndentationError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expected an indented block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E09200D-4387-413F-BCA6-B7372C1F0FB2}"/>
              </a:ext>
            </a:extLst>
          </p:cNvPr>
          <p:cNvSpPr/>
          <p:nvPr/>
        </p:nvSpPr>
        <p:spPr>
          <a:xfrm>
            <a:off x="472459" y="4569576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class='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print(class)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A118CC-6265-40D5-9D48-EB202E8BA3A1}"/>
              </a:ext>
            </a:extLst>
          </p:cNvPr>
          <p:cNvSpPr/>
          <p:nvPr/>
        </p:nvSpPr>
        <p:spPr>
          <a:xfrm>
            <a:off x="472459" y="5531624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print('Howdy!')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IndentationError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unexpected indent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69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5C6002-5761-4032-9A76-B5270FFFAAA6}"/>
              </a:ext>
            </a:extLst>
          </p:cNvPr>
          <p:cNvSpPr/>
          <p:nvPr/>
        </p:nvSpPr>
        <p:spPr>
          <a:xfrm>
            <a:off x="472461" y="359763"/>
            <a:ext cx="10474342" cy="996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调试程序常见的错误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/>
              <a:t>忘记在 </a:t>
            </a:r>
            <a:r>
              <a:rPr lang="en-US" altLang="zh-CN" b="1" dirty="0"/>
              <a:t>if</a:t>
            </a:r>
            <a:r>
              <a:rPr lang="en-US" altLang="zh-CN" dirty="0"/>
              <a:t> , </a:t>
            </a:r>
            <a:r>
              <a:rPr lang="en-US" altLang="zh-CN" b="1" dirty="0" err="1"/>
              <a:t>elif</a:t>
            </a:r>
            <a:r>
              <a:rPr lang="en-US" altLang="zh-CN" b="1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else </a:t>
            </a:r>
            <a:r>
              <a:rPr lang="en-US" altLang="zh-CN" dirty="0"/>
              <a:t>, </a:t>
            </a:r>
            <a:r>
              <a:rPr lang="en-US" altLang="zh-CN" b="1" dirty="0"/>
              <a:t>for </a:t>
            </a:r>
            <a:r>
              <a:rPr lang="en-US" altLang="zh-CN" dirty="0"/>
              <a:t>, </a:t>
            </a:r>
            <a:r>
              <a:rPr lang="en-US" altLang="zh-CN" b="1" dirty="0"/>
              <a:t>while </a:t>
            </a:r>
            <a:r>
              <a:rPr lang="en-US" altLang="zh-CN" dirty="0"/>
              <a:t>, </a:t>
            </a:r>
            <a:r>
              <a:rPr lang="en-US" altLang="zh-CN" b="1" dirty="0"/>
              <a:t>class </a:t>
            </a:r>
            <a:r>
              <a:rPr lang="en-US" altLang="zh-CN" dirty="0"/>
              <a:t>,</a:t>
            </a:r>
            <a:r>
              <a:rPr lang="en-US" altLang="zh-CN" b="1" dirty="0"/>
              <a:t>def </a:t>
            </a:r>
            <a:r>
              <a:rPr lang="zh-CN" altLang="en-US" dirty="0"/>
              <a:t>声明末尾添加 </a:t>
            </a:r>
            <a:r>
              <a:rPr lang="en-US" altLang="zh-CN" b="1" dirty="0"/>
              <a:t>:</a:t>
            </a:r>
            <a:r>
              <a:rPr lang="zh-CN" altLang="en-US" dirty="0"/>
              <a:t>（导致 “</a:t>
            </a:r>
            <a:r>
              <a:rPr lang="en-US" altLang="zh-CN" b="1" dirty="0" err="1">
                <a:solidFill>
                  <a:srgbClr val="FF0000"/>
                </a:solidFill>
              </a:rPr>
              <a:t>SyntaxError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invalid syntax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1BA5E6-AD3D-4FAB-B016-069482401786}"/>
              </a:ext>
            </a:extLst>
          </p:cNvPr>
          <p:cNvSpPr/>
          <p:nvPr/>
        </p:nvSpPr>
        <p:spPr>
          <a:xfrm>
            <a:off x="472459" y="1497555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x == 42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print('Hello!')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C7D2F7-FDB7-4DB9-8023-E6B361E360E5}"/>
              </a:ext>
            </a:extLst>
          </p:cNvPr>
          <p:cNvSpPr/>
          <p:nvPr/>
        </p:nvSpPr>
        <p:spPr>
          <a:xfrm>
            <a:off x="472459" y="2459603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if x == 42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SyntaxError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invalid syntax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BC6357-6141-4147-94E3-F8ED22DBCEF5}"/>
              </a:ext>
            </a:extLst>
          </p:cNvPr>
          <p:cNvSpPr/>
          <p:nvPr/>
        </p:nvSpPr>
        <p:spPr>
          <a:xfrm>
            <a:off x="425608" y="3746338"/>
            <a:ext cx="11272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使用 </a:t>
            </a:r>
            <a:r>
              <a:rPr lang="en-US" altLang="zh-CN" dirty="0"/>
              <a:t>= </a:t>
            </a:r>
            <a:r>
              <a:rPr lang="zh-CN" altLang="en-US" dirty="0"/>
              <a:t>而不是 </a:t>
            </a:r>
            <a:r>
              <a:rPr lang="en-US" altLang="zh-CN" dirty="0"/>
              <a:t>==</a:t>
            </a:r>
            <a:r>
              <a:rPr lang="zh-CN" altLang="en-US" dirty="0"/>
              <a:t>（导致“</a:t>
            </a:r>
            <a:r>
              <a:rPr lang="en-US" altLang="zh-CN" b="1" dirty="0" err="1">
                <a:solidFill>
                  <a:srgbClr val="FF0000"/>
                </a:solidFill>
              </a:rPr>
              <a:t>SyntaxError</a:t>
            </a:r>
            <a:r>
              <a:rPr lang="en-US" altLang="zh-CN" b="1" dirty="0">
                <a:solidFill>
                  <a:srgbClr val="FF0000"/>
                </a:solidFill>
              </a:rPr>
              <a:t>: invalid syntax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   </a:t>
            </a:r>
            <a:r>
              <a:rPr lang="en-US" altLang="zh-CN" dirty="0"/>
              <a:t>= </a:t>
            </a:r>
            <a:r>
              <a:rPr lang="zh-CN" altLang="en-US" dirty="0"/>
              <a:t>是赋值操作符而 </a:t>
            </a:r>
            <a:r>
              <a:rPr lang="en-US" altLang="zh-CN" dirty="0"/>
              <a:t>== </a:t>
            </a:r>
            <a:r>
              <a:rPr lang="zh-CN" altLang="en-US" dirty="0"/>
              <a:t>是等于比较操作。该错误发生在如下代码中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E6E768F-7451-4CE9-B37C-8CCB764E5386}"/>
              </a:ext>
            </a:extLst>
          </p:cNvPr>
          <p:cNvSpPr/>
          <p:nvPr/>
        </p:nvSpPr>
        <p:spPr>
          <a:xfrm>
            <a:off x="472459" y="4498876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x = 42: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print('Hello!')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266BB6-C4B6-4176-AE40-9B655AD8B50A}"/>
              </a:ext>
            </a:extLst>
          </p:cNvPr>
          <p:cNvSpPr/>
          <p:nvPr/>
        </p:nvSpPr>
        <p:spPr>
          <a:xfrm>
            <a:off x="472459" y="5505625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if x = 42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SyntaxError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invalid syntax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824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45D4C2-747D-4E93-BDC0-227355C82DC7}"/>
              </a:ext>
            </a:extLst>
          </p:cNvPr>
          <p:cNvSpPr txBox="1"/>
          <p:nvPr/>
        </p:nvSpPr>
        <p:spPr>
          <a:xfrm>
            <a:off x="484094" y="396689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字典的应用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989FE-18F2-48A1-AC52-8BD2E1577D95}"/>
              </a:ext>
            </a:extLst>
          </p:cNvPr>
          <p:cNvSpPr/>
          <p:nvPr/>
        </p:nvSpPr>
        <p:spPr>
          <a:xfrm>
            <a:off x="484094" y="950853"/>
            <a:ext cx="11272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创建一个名为</a:t>
            </a:r>
            <a:r>
              <a:rPr lang="en-US" altLang="zh-CN" dirty="0"/>
              <a:t>cities</a:t>
            </a:r>
            <a:r>
              <a:rPr lang="zh-CN" altLang="en-US" dirty="0"/>
              <a:t>的列表，在里面存进去</a:t>
            </a:r>
            <a:r>
              <a:rPr lang="en-US" altLang="zh-CN" dirty="0"/>
              <a:t>3</a:t>
            </a:r>
            <a:r>
              <a:rPr lang="zh-CN" altLang="en-US" dirty="0"/>
              <a:t>个城市的名字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循环这个</a:t>
            </a:r>
            <a:r>
              <a:rPr lang="en-US" altLang="zh-CN" dirty="0"/>
              <a:t>cities</a:t>
            </a:r>
            <a:r>
              <a:rPr lang="zh-CN" altLang="en-US" dirty="0"/>
              <a:t>的列表，以城市的名字为键，创建字典；对于每座城市，再创建一个字典，并再其中包含该城市所属的国家，大致的人口量以及一个有关该城市的事实。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在表示每座城市的字典里，应包含</a:t>
            </a:r>
            <a:r>
              <a:rPr lang="en-US" altLang="zh-CN" dirty="0" err="1"/>
              <a:t>country,population</a:t>
            </a:r>
            <a:r>
              <a:rPr lang="zh-CN" altLang="en-US" dirty="0"/>
              <a:t>等键。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将每座城市的名字以及有关的信息都打印出来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D4433-DEC0-48E3-8471-E062ACFADA9A}"/>
              </a:ext>
            </a:extLst>
          </p:cNvPr>
          <p:cNvSpPr txBox="1"/>
          <p:nvPr/>
        </p:nvSpPr>
        <p:spPr>
          <a:xfrm>
            <a:off x="8290110" y="1689517"/>
            <a:ext cx="593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例子：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Beiijing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   China   2100w</a:t>
            </a:r>
          </a:p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       London     UK        890w</a:t>
            </a:r>
          </a:p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       New York  USA      851w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8F182A-FF0D-44ED-AD9F-58D4D95A976C}"/>
              </a:ext>
            </a:extLst>
          </p:cNvPr>
          <p:cNvSpPr/>
          <p:nvPr/>
        </p:nvSpPr>
        <p:spPr>
          <a:xfrm>
            <a:off x="442816" y="3429000"/>
            <a:ext cx="5677424" cy="2571150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cities=[...]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={}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...: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...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['Beijing']['country']='China'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...: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...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222992-D3A6-447A-A142-650298930FC7}"/>
              </a:ext>
            </a:extLst>
          </p:cNvPr>
          <p:cNvSpPr txBox="1"/>
          <p:nvPr/>
        </p:nvSpPr>
        <p:spPr>
          <a:xfrm>
            <a:off x="484094" y="2941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参考片段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335640-CF00-4A2A-8144-278CC54CB687}"/>
              </a:ext>
            </a:extLst>
          </p:cNvPr>
          <p:cNvSpPr/>
          <p:nvPr/>
        </p:nvSpPr>
        <p:spPr>
          <a:xfrm>
            <a:off x="6581924" y="3429000"/>
            <a:ext cx="5174463" cy="2571150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Beijing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{'country': 'China', 'population': 2100}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London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{'country': 'UK', 'population': 890}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New York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{'country': 'USA', 'population': 890}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068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5" y="334879"/>
            <a:ext cx="11357701" cy="3524602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print("--------------《GPA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计算器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alpha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》-----------------")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 = int(input("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请输入科目数量：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"))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科目数量为整数，用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int()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0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总学分和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0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总学分绩点乘积和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in range(1,n+1):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=1~n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a = int(input("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请输入第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%d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个科目的学分：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 %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学分应为整数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 = float(input("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请输入第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%d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个科目的绩点：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 %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绩点应为浮点数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+ a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计算学分和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+ a * b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计算学分绩点乘积和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你的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为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%.2f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！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 % GPA)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以小数点后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位精度显示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4051855"/>
            <a:ext cx="8361202" cy="182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综合例子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– GPA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计算器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alpha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版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运行上面的例子，感受面向过程的程序的设计思路。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尝试自己写一个同款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同时可以思考，有哪些方法可以让你的程序更容易被别人读懂？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332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5475705" cy="6162174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微积分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B(1) 5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线性代数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(1) 4 2.7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思想道德修养与法律基础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党的知识概论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学术英语听说（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）－综述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(1) 1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微积分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B(2) 4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线性代数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(2) 2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中国近现代史纲要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德语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第二外国语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)(1) 2 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大学物理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B(1) 4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学术英语读写（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）－文献综述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W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金工实习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集中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(2) 1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计算机程序设计基础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2 4.0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大学物理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B(2) 4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物理实验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A(1) 2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(3) 1 3.7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马克思主义基本原理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4 3.7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理论力学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6096000" y="-60516"/>
            <a:ext cx="5871210" cy="700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左边是小明同学的成绩单，请你基于前面的综合例子设计一个更高级的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计算器，要求实现以下功能：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录入成绩时，只需要粘贴左边的成绩单字符串；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[{'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微积分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5,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3.0,},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…]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的格式（即字典的列表）储存课程信息；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正确计算并输出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正确计算并输出总学分；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能够输出绩点大于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的科目，格式要求每个科目以字典形式输出：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{'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计算机程序设计基础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2,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4.0}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程序应有关键步骤的注释；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控制台中的交互。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.</a:t>
            </a:r>
            <a:r>
              <a:rPr lang="en-US" altLang="zh-CN" b="1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，说明文档内简要介绍程序功能即可，提交格式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10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本次作业分值为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分，其中交互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分，说明文档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996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29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Tips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怎么分割每一行的信息？翻翻教程的字符串部分；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不同类型的变量能不能比较大小？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小明的成绩单能否覆盖所有的情况？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说明文档不会写？看看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上一些项目的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readme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咋写的。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控制台中的交互可以参考下图，要求只有输入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的时候可以退出程序，可以反复输入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1~3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查询，输入其他数字提示输入错误。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FF42FA-20E8-4034-850A-F31FD5B689EC}"/>
              </a:ext>
            </a:extLst>
          </p:cNvPr>
          <p:cNvSpPr/>
          <p:nvPr/>
        </p:nvSpPr>
        <p:spPr>
          <a:xfrm>
            <a:off x="452485" y="3679630"/>
            <a:ext cx="11180191" cy="2272229"/>
          </a:xfrm>
          <a:prstGeom prst="roundRect">
            <a:avLst>
              <a:gd name="adj" fmla="val 744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输入以下命令执行不同操作：</a:t>
            </a: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、退出 </a:t>
            </a: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 </a:t>
            </a: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、查询总学分 </a:t>
            </a: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、查询绩点高于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的科目</a:t>
            </a:r>
          </a:p>
          <a:p>
            <a:pPr algn="just">
              <a:buClr>
                <a:srgbClr val="D3D7DC"/>
              </a:buClr>
            </a:pP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您的选择（数字）：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|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653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C0AFFE-86DD-499E-A335-C174A174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69" y="621303"/>
            <a:ext cx="6839905" cy="905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90A391-F4F1-4555-B2C5-A9305EEA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0" y="1660457"/>
            <a:ext cx="5656205" cy="50994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5FDBE4-893D-4EFB-BC22-0C02840EAA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"/>
          <a:stretch/>
        </p:blipFill>
        <p:spPr>
          <a:xfrm>
            <a:off x="6988606" y="2049524"/>
            <a:ext cx="4163006" cy="31369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E867C3A-6EF2-4813-8505-95BC7EAB0072}"/>
              </a:ext>
            </a:extLst>
          </p:cNvPr>
          <p:cNvSpPr txBox="1"/>
          <p:nvPr/>
        </p:nvSpPr>
        <p:spPr>
          <a:xfrm>
            <a:off x="67112" y="980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作业示例</a:t>
            </a:r>
          </a:p>
        </p:txBody>
      </p:sp>
    </p:spTree>
    <p:extLst>
      <p:ext uri="{BB962C8B-B14F-4D97-AF65-F5344CB8AC3E}">
        <p14:creationId xmlns:p14="http://schemas.microsoft.com/office/powerpoint/2010/main" val="2959829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8C7019-5DA2-4470-9787-E320FCCD8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38"/>
          <a:stretch/>
        </p:blipFill>
        <p:spPr>
          <a:xfrm>
            <a:off x="5519056" y="936981"/>
            <a:ext cx="2050744" cy="30360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627C5B-3E3E-4599-91A4-93CEA753B082}"/>
              </a:ext>
            </a:extLst>
          </p:cNvPr>
          <p:cNvSpPr txBox="1"/>
          <p:nvPr/>
        </p:nvSpPr>
        <p:spPr>
          <a:xfrm>
            <a:off x="67112" y="980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作业示例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5319D-C57E-46BB-AE08-66EAE8957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28" y="943035"/>
            <a:ext cx="4228327" cy="49719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2752A8-3240-4FD8-B00C-D2F45755B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936981"/>
            <a:ext cx="5059558" cy="50685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B6FC5A-2F77-4A1A-856E-B7C37C6699E1}"/>
              </a:ext>
            </a:extLst>
          </p:cNvPr>
          <p:cNvSpPr txBox="1"/>
          <p:nvPr/>
        </p:nvSpPr>
        <p:spPr>
          <a:xfrm>
            <a:off x="7777628" y="621303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Readme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413AFE-73FD-43B3-8A8D-A0F47F27C3FE}"/>
              </a:ext>
            </a:extLst>
          </p:cNvPr>
          <p:cNvGrpSpPr/>
          <p:nvPr/>
        </p:nvGrpSpPr>
        <p:grpSpPr>
          <a:xfrm>
            <a:off x="3536661" y="902566"/>
            <a:ext cx="5118678" cy="1442028"/>
            <a:chOff x="3542093" y="569191"/>
            <a:chExt cx="5118678" cy="144202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16F7A06-40D0-455B-9D8C-3B3A3E1CB76B}"/>
                </a:ext>
              </a:extLst>
            </p:cNvPr>
            <p:cNvSpPr/>
            <p:nvPr/>
          </p:nvSpPr>
          <p:spPr>
            <a:xfrm>
              <a:off x="5374986" y="569191"/>
              <a:ext cx="1442028" cy="14420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A9DCC3-4B96-432B-A32B-5FCFCDBF2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95084" y="789289"/>
              <a:ext cx="1001830" cy="100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9F33940-DF33-4464-8B8C-EF99FD7F4C91}"/>
                </a:ext>
              </a:extLst>
            </p:cNvPr>
            <p:cNvSpPr/>
            <p:nvPr/>
          </p:nvSpPr>
          <p:spPr>
            <a:xfrm>
              <a:off x="3542093" y="569191"/>
              <a:ext cx="1442028" cy="14420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2558C2A-4DB4-4362-8A0B-0A14936B6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48335" y="875433"/>
              <a:ext cx="829542" cy="82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0894E64-B38F-4512-831A-8906DC9FF8D8}"/>
                </a:ext>
              </a:extLst>
            </p:cNvPr>
            <p:cNvSpPr/>
            <p:nvPr/>
          </p:nvSpPr>
          <p:spPr>
            <a:xfrm>
              <a:off x="7218743" y="569191"/>
              <a:ext cx="1442028" cy="14420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BD39A04-1DAE-4323-82C6-746A42B39F80}"/>
              </a:ext>
            </a:extLst>
          </p:cNvPr>
          <p:cNvSpPr/>
          <p:nvPr/>
        </p:nvSpPr>
        <p:spPr>
          <a:xfrm>
            <a:off x="1" y="902566"/>
            <a:ext cx="5154886" cy="1442028"/>
          </a:xfrm>
          <a:prstGeom prst="rect">
            <a:avLst/>
          </a:prstGeom>
          <a:gradFill>
            <a:gsLst>
              <a:gs pos="7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5FAF58-FE4C-4C62-8AA8-89EF25C902D0}"/>
              </a:ext>
            </a:extLst>
          </p:cNvPr>
          <p:cNvSpPr/>
          <p:nvPr/>
        </p:nvSpPr>
        <p:spPr>
          <a:xfrm rot="10800000">
            <a:off x="7037113" y="902566"/>
            <a:ext cx="5154886" cy="1442028"/>
          </a:xfrm>
          <a:prstGeom prst="rect">
            <a:avLst/>
          </a:prstGeom>
          <a:gradFill>
            <a:gsLst>
              <a:gs pos="7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1AC378-4F91-4C2A-BD06-E2558430B567}"/>
              </a:ext>
            </a:extLst>
          </p:cNvPr>
          <p:cNvSpPr txBox="1"/>
          <p:nvPr/>
        </p:nvSpPr>
        <p:spPr>
          <a:xfrm>
            <a:off x="5119888" y="2564692"/>
            <a:ext cx="191722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Spyder</a:t>
            </a:r>
            <a:endParaRPr lang="zh-CN" altLang="en-US" sz="24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18B6DAC-2B56-4E57-AC7F-6FABBD1B92CF}"/>
              </a:ext>
            </a:extLst>
          </p:cNvPr>
          <p:cNvSpPr/>
          <p:nvPr/>
        </p:nvSpPr>
        <p:spPr>
          <a:xfrm>
            <a:off x="2119312" y="3234249"/>
            <a:ext cx="7953375" cy="2455706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t" anchorCtr="0"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集成开发环境（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Integrated Development Environment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）是用于提供程序开发环境的应用程序，一般包括代码编辑器、编译器、调试器和图形用户界面等工具。</a:t>
            </a:r>
            <a:endParaRPr lang="en-US" altLang="zh-CN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Python(</a:t>
            </a:r>
            <a:r>
              <a:rPr lang="en-US" altLang="zh-CN" sz="1600" dirty="0" err="1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的作者为它开发的一个简单的集成开发环境。和其他的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开发环境相比，它最大的优点就是模仿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MATLAB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工作空间”的功能，可以很方便地观察和修改数组的值。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中默认附带了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176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CC06B7C-DA8A-4ECD-9E85-35BB54A9C6CF}"/>
              </a:ext>
            </a:extLst>
          </p:cNvPr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Spyder</a:t>
            </a:r>
            <a:r>
              <a: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3.8</a:t>
            </a:r>
            <a:r>
              <a: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783B85D-1C1E-49E0-B1B5-E1C7CFA78AD2}"/>
              </a:ext>
            </a:extLst>
          </p:cNvPr>
          <p:cNvSpPr/>
          <p:nvPr/>
        </p:nvSpPr>
        <p:spPr>
          <a:xfrm>
            <a:off x="218364" y="245660"/>
            <a:ext cx="245660" cy="245660"/>
          </a:xfrm>
          <a:prstGeom prst="ellipse">
            <a:avLst/>
          </a:prstGeom>
          <a:solidFill>
            <a:srgbClr val="FF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DBD9C6B-C9E1-4D96-B90B-11DEB3FD7E4C}"/>
              </a:ext>
            </a:extLst>
          </p:cNvPr>
          <p:cNvSpPr/>
          <p:nvPr/>
        </p:nvSpPr>
        <p:spPr>
          <a:xfrm>
            <a:off x="682388" y="245660"/>
            <a:ext cx="245660" cy="245660"/>
          </a:xfrm>
          <a:prstGeom prst="ellipse">
            <a:avLst/>
          </a:prstGeom>
          <a:solidFill>
            <a:srgbClr val="FFC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14F6B0-B666-4423-BC24-3D2C4B2A9083}"/>
              </a:ext>
            </a:extLst>
          </p:cNvPr>
          <p:cNvSpPr/>
          <p:nvPr/>
        </p:nvSpPr>
        <p:spPr>
          <a:xfrm>
            <a:off x="1141861" y="245660"/>
            <a:ext cx="245660" cy="245660"/>
          </a:xfrm>
          <a:prstGeom prst="ellipse">
            <a:avLst/>
          </a:prstGeom>
          <a:solidFill>
            <a:srgbClr val="15C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EE04CC-9EF9-47F7-996D-8F6697262159}"/>
              </a:ext>
            </a:extLst>
          </p:cNvPr>
          <p:cNvSpPr/>
          <p:nvPr/>
        </p:nvSpPr>
        <p:spPr>
          <a:xfrm>
            <a:off x="0" y="1280160"/>
            <a:ext cx="6004560" cy="5577840"/>
          </a:xfrm>
          <a:prstGeom prst="roundRect">
            <a:avLst>
              <a:gd name="adj" fmla="val 2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代码编辑区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D32D6C-BAAA-4278-AF91-C65DD5806904}"/>
              </a:ext>
            </a:extLst>
          </p:cNvPr>
          <p:cNvSpPr/>
          <p:nvPr/>
        </p:nvSpPr>
        <p:spPr>
          <a:xfrm>
            <a:off x="6187442" y="1280160"/>
            <a:ext cx="6004560" cy="2148840"/>
          </a:xfrm>
          <a:prstGeom prst="roundRect">
            <a:avLst>
              <a:gd name="adj" fmla="val 7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en-US" altLang="zh-CN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</a:t>
            </a:r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变量管理器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CB17F18-64A2-4023-8AB5-B3189C3BBCEC}"/>
              </a:ext>
            </a:extLst>
          </p:cNvPr>
          <p:cNvSpPr/>
          <p:nvPr/>
        </p:nvSpPr>
        <p:spPr>
          <a:xfrm>
            <a:off x="6187442" y="3606800"/>
            <a:ext cx="6004560" cy="3251200"/>
          </a:xfrm>
          <a:prstGeom prst="roundRect">
            <a:avLst>
              <a:gd name="adj" fmla="val 4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控制台</a:t>
            </a:r>
          </a:p>
        </p:txBody>
      </p:sp>
    </p:spTree>
    <p:extLst>
      <p:ext uri="{BB962C8B-B14F-4D97-AF65-F5344CB8AC3E}">
        <p14:creationId xmlns:p14="http://schemas.microsoft.com/office/powerpoint/2010/main" val="554249741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5DB33F-A209-46CD-840A-E26FA16AD65D}"/>
              </a:ext>
            </a:extLst>
          </p:cNvPr>
          <p:cNvSpPr/>
          <p:nvPr/>
        </p:nvSpPr>
        <p:spPr>
          <a:xfrm>
            <a:off x="331536" y="334879"/>
            <a:ext cx="11635674" cy="1422801"/>
          </a:xfrm>
          <a:prstGeom prst="roundRect">
            <a:avLst>
              <a:gd name="adj" fmla="val 9767"/>
            </a:avLst>
          </a:prstGeom>
          <a:solidFill>
            <a:srgbClr val="444444"/>
          </a:solidFill>
          <a:ln w="19050">
            <a:noFill/>
          </a:ln>
          <a:effectLst>
            <a:outerShdw blurRad="254000" dist="1016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612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conda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update anaconda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conda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update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spyder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5D50331-64F5-479E-9B66-996F70717890}"/>
              </a:ext>
            </a:extLst>
          </p:cNvPr>
          <p:cNvSpPr/>
          <p:nvPr/>
        </p:nvSpPr>
        <p:spPr>
          <a:xfrm>
            <a:off x="331536" y="334879"/>
            <a:ext cx="11635674" cy="450567"/>
          </a:xfrm>
          <a:custGeom>
            <a:avLst/>
            <a:gdLst>
              <a:gd name="connsiteX0" fmla="*/ 90513 w 11635674"/>
              <a:gd name="connsiteY0" fmla="*/ 0 h 450567"/>
              <a:gd name="connsiteX1" fmla="*/ 11545161 w 11635674"/>
              <a:gd name="connsiteY1" fmla="*/ 0 h 450567"/>
              <a:gd name="connsiteX2" fmla="*/ 11635674 w 11635674"/>
              <a:gd name="connsiteY2" fmla="*/ 90513 h 450567"/>
              <a:gd name="connsiteX3" fmla="*/ 11635674 w 11635674"/>
              <a:gd name="connsiteY3" fmla="*/ 450567 h 450567"/>
              <a:gd name="connsiteX4" fmla="*/ 0 w 11635674"/>
              <a:gd name="connsiteY4" fmla="*/ 450567 h 450567"/>
              <a:gd name="connsiteX5" fmla="*/ 0 w 11635674"/>
              <a:gd name="connsiteY5" fmla="*/ 90513 h 450567"/>
              <a:gd name="connsiteX6" fmla="*/ 90513 w 11635674"/>
              <a:gd name="connsiteY6" fmla="*/ 0 h 45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5674" h="450567">
                <a:moveTo>
                  <a:pt x="90513" y="0"/>
                </a:moveTo>
                <a:lnTo>
                  <a:pt x="11545161" y="0"/>
                </a:lnTo>
                <a:cubicBezTo>
                  <a:pt x="11595150" y="0"/>
                  <a:pt x="11635674" y="40524"/>
                  <a:pt x="11635674" y="90513"/>
                </a:cubicBezTo>
                <a:lnTo>
                  <a:pt x="11635674" y="450567"/>
                </a:lnTo>
                <a:lnTo>
                  <a:pt x="0" y="450567"/>
                </a:lnTo>
                <a:lnTo>
                  <a:pt x="0" y="90513"/>
                </a:lnTo>
                <a:cubicBezTo>
                  <a:pt x="0" y="40524"/>
                  <a:pt x="40524" y="0"/>
                  <a:pt x="90513" y="0"/>
                </a:cubicBezTo>
                <a:close/>
              </a:path>
            </a:pathLst>
          </a:cu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90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D3D7DC"/>
              </a:buClr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 Prompt (Anaconda3)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5DE913-76B6-491F-AF4F-6CFD98BDE09B}"/>
              </a:ext>
            </a:extLst>
          </p:cNvPr>
          <p:cNvSpPr/>
          <p:nvPr/>
        </p:nvSpPr>
        <p:spPr>
          <a:xfrm>
            <a:off x="517909" y="445241"/>
            <a:ext cx="245660" cy="245660"/>
          </a:xfrm>
          <a:prstGeom prst="ellipse">
            <a:avLst/>
          </a:prstGeom>
          <a:solidFill>
            <a:srgbClr val="FF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02BF3DC-E4EC-4B19-81F5-6D2AB624E734}"/>
              </a:ext>
            </a:extLst>
          </p:cNvPr>
          <p:cNvSpPr/>
          <p:nvPr/>
        </p:nvSpPr>
        <p:spPr>
          <a:xfrm>
            <a:off x="981933" y="445241"/>
            <a:ext cx="245660" cy="245660"/>
          </a:xfrm>
          <a:prstGeom prst="ellipse">
            <a:avLst/>
          </a:prstGeom>
          <a:solidFill>
            <a:srgbClr val="FFC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97487A5-5D05-4192-A061-4D3B13AD6F5E}"/>
              </a:ext>
            </a:extLst>
          </p:cNvPr>
          <p:cNvSpPr/>
          <p:nvPr/>
        </p:nvSpPr>
        <p:spPr>
          <a:xfrm>
            <a:off x="1441406" y="445241"/>
            <a:ext cx="245660" cy="245660"/>
          </a:xfrm>
          <a:prstGeom prst="ellipse">
            <a:avLst/>
          </a:prstGeom>
          <a:solidFill>
            <a:srgbClr val="15C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56C9946-8F14-4B43-BF7A-2A7C0D0A4B31}"/>
              </a:ext>
            </a:extLst>
          </p:cNvPr>
          <p:cNvSpPr/>
          <p:nvPr/>
        </p:nvSpPr>
        <p:spPr>
          <a:xfrm>
            <a:off x="2119312" y="3329804"/>
            <a:ext cx="7953375" cy="2158478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t" anchorCtr="0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4.0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版本开始加入了中文语言。</a:t>
            </a:r>
            <a:endParaRPr lang="en-US" altLang="zh-CN" sz="160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若通过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安装了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，请在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Prompt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中运行上述命令完成更新，并在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Tools -&gt; Perferences -&gt; General -&gt; Advanced settings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中将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Language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设置为 简体中文 。</a:t>
            </a:r>
          </a:p>
        </p:txBody>
      </p:sp>
    </p:spTree>
    <p:extLst>
      <p:ext uri="{BB962C8B-B14F-4D97-AF65-F5344CB8AC3E}">
        <p14:creationId xmlns:p14="http://schemas.microsoft.com/office/powerpoint/2010/main" val="288219417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795525C-E349-4FDC-84A2-BB574C96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12193588" cy="1411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7BDD4A-79F5-4474-B051-3DB75197C6A6}"/>
              </a:ext>
            </a:extLst>
          </p:cNvPr>
          <p:cNvSpPr/>
          <p:nvPr/>
        </p:nvSpPr>
        <p:spPr>
          <a:xfrm>
            <a:off x="774700" y="0"/>
            <a:ext cx="10642600" cy="927671"/>
          </a:xfrm>
          <a:prstGeom prst="roundRect">
            <a:avLst>
              <a:gd name="adj" fmla="val 19757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http://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www.runoob.com</a:t>
            </a: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/python3/python3-tutorial.html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8333E-7 -0.984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14FFEB-EE18-4194-9E24-103B7F41B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275459" cy="672352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EF155CD-C972-4715-9372-A539EB2100E8}"/>
              </a:ext>
            </a:extLst>
          </p:cNvPr>
          <p:cNvSpPr/>
          <p:nvPr/>
        </p:nvSpPr>
        <p:spPr>
          <a:xfrm>
            <a:off x="774700" y="0"/>
            <a:ext cx="10642600" cy="927671"/>
          </a:xfrm>
          <a:prstGeom prst="roundRect">
            <a:avLst>
              <a:gd name="adj" fmla="val 19757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https://www.liaoxuefeng.com/wiki/1016959663602400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4855</Words>
  <Application>Microsoft Office PowerPoint</Application>
  <PresentationFormat>宽屏</PresentationFormat>
  <Paragraphs>514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-apple-system</vt:lpstr>
      <vt:lpstr>等线</vt:lpstr>
      <vt:lpstr>微软雅黑</vt:lpstr>
      <vt:lpstr>微软雅黑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Terry</dc:creator>
  <cp:lastModifiedBy>南子豪</cp:lastModifiedBy>
  <cp:revision>202</cp:revision>
  <dcterms:created xsi:type="dcterms:W3CDTF">2019-04-10T02:30:34Z</dcterms:created>
  <dcterms:modified xsi:type="dcterms:W3CDTF">2022-05-07T02:39:04Z</dcterms:modified>
</cp:coreProperties>
</file>