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0"/>
  </p:notesMasterIdLst>
  <p:sldIdLst>
    <p:sldId id="256" r:id="rId2"/>
    <p:sldId id="279" r:id="rId3"/>
    <p:sldId id="266" r:id="rId4"/>
    <p:sldId id="257" r:id="rId5"/>
    <p:sldId id="260" r:id="rId6"/>
    <p:sldId id="282" r:id="rId7"/>
    <p:sldId id="278" r:id="rId8"/>
    <p:sldId id="263" r:id="rId9"/>
    <p:sldId id="267" r:id="rId10"/>
    <p:sldId id="270" r:id="rId11"/>
    <p:sldId id="280" r:id="rId12"/>
    <p:sldId id="283" r:id="rId13"/>
    <p:sldId id="284" r:id="rId14"/>
    <p:sldId id="285" r:id="rId15"/>
    <p:sldId id="264" r:id="rId16"/>
    <p:sldId id="265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0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sj950708/STAT05-2020Summer" TargetMode="External"/><Relationship Id="rId1" Type="http://schemas.openxmlformats.org/officeDocument/2006/relationships/hyperlink" Target="mailto:szhan209@ucsc.edu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sj950708/STAT05-2020Summer" TargetMode="External"/><Relationship Id="rId1" Type="http://schemas.openxmlformats.org/officeDocument/2006/relationships/hyperlink" Target="mailto:szhan209@ucsc.edu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FDE26-75B1-48BB-B880-F3A4E8B5D027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1258FD-8E4F-4C7D-840C-A0B89DA67AB2}">
      <dgm:prSet/>
      <dgm:spPr/>
      <dgm:t>
        <a:bodyPr/>
        <a:lstStyle/>
        <a:p>
          <a:r>
            <a:rPr lang="en-US"/>
            <a:t>Shuangjie Zhang</a:t>
          </a:r>
        </a:p>
      </dgm:t>
    </dgm:pt>
    <dgm:pt modelId="{28619A13-46C9-41F4-83F4-6F86DE2C7D34}" type="parTrans" cxnId="{BBF5FD69-B66A-4923-BBD6-2085EE25221B}">
      <dgm:prSet/>
      <dgm:spPr/>
      <dgm:t>
        <a:bodyPr/>
        <a:lstStyle/>
        <a:p>
          <a:endParaRPr lang="en-US"/>
        </a:p>
      </dgm:t>
    </dgm:pt>
    <dgm:pt modelId="{82F9EE25-291A-47C2-B0EE-AADB291F830E}" type="sibTrans" cxnId="{BBF5FD69-B66A-4923-BBD6-2085EE25221B}">
      <dgm:prSet/>
      <dgm:spPr/>
      <dgm:t>
        <a:bodyPr/>
        <a:lstStyle/>
        <a:p>
          <a:endParaRPr lang="en-US"/>
        </a:p>
      </dgm:t>
    </dgm:pt>
    <dgm:pt modelId="{9186C172-8ECD-4C15-9894-9B680689D2F9}">
      <dgm:prSet/>
      <dgm:spPr/>
      <dgm:t>
        <a:bodyPr/>
        <a:lstStyle/>
        <a:p>
          <a:r>
            <a:rPr lang="en-US"/>
            <a:t>Bayesian Statistics, Convergence of MCMC</a:t>
          </a:r>
        </a:p>
      </dgm:t>
    </dgm:pt>
    <dgm:pt modelId="{C63CA42C-D10A-469A-BE53-8A77BDC5B305}" type="parTrans" cxnId="{D23A27FB-37CA-4C56-9F23-7B6C6036FCDF}">
      <dgm:prSet/>
      <dgm:spPr/>
      <dgm:t>
        <a:bodyPr/>
        <a:lstStyle/>
        <a:p>
          <a:endParaRPr lang="en-US"/>
        </a:p>
      </dgm:t>
    </dgm:pt>
    <dgm:pt modelId="{D0B91D9A-8354-4114-BFFF-2FBB7A00A2C9}" type="sibTrans" cxnId="{D23A27FB-37CA-4C56-9F23-7B6C6036FCDF}">
      <dgm:prSet/>
      <dgm:spPr/>
      <dgm:t>
        <a:bodyPr/>
        <a:lstStyle/>
        <a:p>
          <a:endParaRPr lang="en-US"/>
        </a:p>
      </dgm:t>
    </dgm:pt>
    <dgm:pt modelId="{2FBAFED5-102F-4D5C-A17F-05B02C73FB73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szhan209@ucsc.edu</a:t>
          </a:r>
          <a:endParaRPr lang="en-US" dirty="0"/>
        </a:p>
      </dgm:t>
    </dgm:pt>
    <dgm:pt modelId="{FD93DAA2-5D8A-4C77-BB22-C0257CE9C706}" type="parTrans" cxnId="{160A0839-7950-41A3-BD84-149198949119}">
      <dgm:prSet/>
      <dgm:spPr/>
      <dgm:t>
        <a:bodyPr/>
        <a:lstStyle/>
        <a:p>
          <a:endParaRPr lang="en-US"/>
        </a:p>
      </dgm:t>
    </dgm:pt>
    <dgm:pt modelId="{E367001C-FF29-46E5-AB23-F9A371C1AE0D}" type="sibTrans" cxnId="{160A0839-7950-41A3-BD84-149198949119}">
      <dgm:prSet/>
      <dgm:spPr/>
      <dgm:t>
        <a:bodyPr/>
        <a:lstStyle/>
        <a:p>
          <a:endParaRPr lang="en-US"/>
        </a:p>
      </dgm:t>
    </dgm:pt>
    <dgm:pt modelId="{DC99DAEC-F61B-4E5D-A2C7-AEA2C5E87D71}">
      <dgm:prSet/>
      <dgm:spPr/>
      <dgm:t>
        <a:bodyPr/>
        <a:lstStyle/>
        <a:p>
          <a:r>
            <a:rPr lang="en-US" dirty="0"/>
            <a:t>OH: </a:t>
          </a:r>
          <a:r>
            <a:rPr lang="en-US" b="0" i="0" dirty="0"/>
            <a:t>Wed 9:00am-10:00am and 3:00pm-4:00pm</a:t>
          </a:r>
          <a:endParaRPr lang="en-US" dirty="0"/>
        </a:p>
      </dgm:t>
    </dgm:pt>
    <dgm:pt modelId="{9383E7A3-11F3-4114-AB5A-EEF7C427D6B2}" type="parTrans" cxnId="{316ED49A-E33A-4DC4-8D47-B4F4204D15C5}">
      <dgm:prSet/>
      <dgm:spPr/>
      <dgm:t>
        <a:bodyPr/>
        <a:lstStyle/>
        <a:p>
          <a:endParaRPr lang="en-US"/>
        </a:p>
      </dgm:t>
    </dgm:pt>
    <dgm:pt modelId="{878E53DE-4C88-4682-939E-3A14AA52FC33}" type="sibTrans" cxnId="{316ED49A-E33A-4DC4-8D47-B4F4204D15C5}">
      <dgm:prSet/>
      <dgm:spPr/>
      <dgm:t>
        <a:bodyPr/>
        <a:lstStyle/>
        <a:p>
          <a:endParaRPr lang="en-US"/>
        </a:p>
      </dgm:t>
    </dgm:pt>
    <dgm:pt modelId="{D70CBC7E-A86F-4452-8D53-7AB483B5AEED}">
      <dgm:prSet/>
      <dgm:spPr/>
      <dgm:t>
        <a:bodyPr/>
        <a:lstStyle/>
        <a:p>
          <a:r>
            <a:rPr lang="en-US" dirty="0"/>
            <a:t>Homework: On Canvas</a:t>
          </a:r>
        </a:p>
      </dgm:t>
    </dgm:pt>
    <dgm:pt modelId="{EAD3F15F-F105-45FB-90C1-412FDCC68EF6}" type="parTrans" cxnId="{78DD4706-3D2A-4F26-92A8-1D778DA703D3}">
      <dgm:prSet/>
      <dgm:spPr/>
      <dgm:t>
        <a:bodyPr/>
        <a:lstStyle/>
        <a:p>
          <a:endParaRPr lang="en-US"/>
        </a:p>
      </dgm:t>
    </dgm:pt>
    <dgm:pt modelId="{02FACF36-FC98-4A37-B461-04C3C28ED36F}" type="sibTrans" cxnId="{78DD4706-3D2A-4F26-92A8-1D778DA703D3}">
      <dgm:prSet/>
      <dgm:spPr/>
      <dgm:t>
        <a:bodyPr/>
        <a:lstStyle/>
        <a:p>
          <a:endParaRPr lang="en-US"/>
        </a:p>
      </dgm:t>
    </dgm:pt>
    <dgm:pt modelId="{54929D41-73BF-7344-87A0-F4FE502F1536}">
      <dgm:prSet/>
      <dgm:spPr/>
      <dgm:t>
        <a:bodyPr/>
        <a:lstStyle/>
        <a:p>
          <a:r>
            <a:rPr lang="en-US" dirty="0"/>
            <a:t>Discussion Materials: </a:t>
          </a:r>
          <a:r>
            <a:rPr lang="en-US" dirty="0">
              <a:hlinkClick xmlns:r="http://schemas.openxmlformats.org/officeDocument/2006/relationships" r:id="rId2"/>
            </a:rPr>
            <a:t>github.com/Zsj950708/STAT05-2020Summer</a:t>
          </a:r>
          <a:endParaRPr lang="en-US" dirty="0"/>
        </a:p>
      </dgm:t>
    </dgm:pt>
    <dgm:pt modelId="{2AA1C788-324B-024B-B2B4-7FB22B18FFE6}" type="parTrans" cxnId="{84F5E1C7-F469-B845-89FE-6ABDB89AF4C3}">
      <dgm:prSet/>
      <dgm:spPr/>
      <dgm:t>
        <a:bodyPr/>
        <a:lstStyle/>
        <a:p>
          <a:endParaRPr lang="en-US"/>
        </a:p>
      </dgm:t>
    </dgm:pt>
    <dgm:pt modelId="{A9A841B6-F45E-0840-99C8-DFE23CC3600F}" type="sibTrans" cxnId="{84F5E1C7-F469-B845-89FE-6ABDB89AF4C3}">
      <dgm:prSet/>
      <dgm:spPr/>
      <dgm:t>
        <a:bodyPr/>
        <a:lstStyle/>
        <a:p>
          <a:endParaRPr lang="en-US"/>
        </a:p>
      </dgm:t>
    </dgm:pt>
    <dgm:pt modelId="{F6941430-D8CC-8F44-9774-69A75128B6AB}" type="pres">
      <dgm:prSet presAssocID="{60EFDE26-75B1-48BB-B880-F3A4E8B5D027}" presName="vert0" presStyleCnt="0">
        <dgm:presLayoutVars>
          <dgm:dir/>
          <dgm:animOne val="branch"/>
          <dgm:animLvl val="lvl"/>
        </dgm:presLayoutVars>
      </dgm:prSet>
      <dgm:spPr/>
    </dgm:pt>
    <dgm:pt modelId="{8CA1A953-6190-184F-BA4B-876520188B01}" type="pres">
      <dgm:prSet presAssocID="{5E1258FD-8E4F-4C7D-840C-A0B89DA67AB2}" presName="thickLine" presStyleLbl="alignNode1" presStyleIdx="0" presStyleCnt="6"/>
      <dgm:spPr/>
    </dgm:pt>
    <dgm:pt modelId="{48463CA4-4221-3443-B20C-E539E0F5B10F}" type="pres">
      <dgm:prSet presAssocID="{5E1258FD-8E4F-4C7D-840C-A0B89DA67AB2}" presName="horz1" presStyleCnt="0"/>
      <dgm:spPr/>
    </dgm:pt>
    <dgm:pt modelId="{B7F89743-F675-DA42-B8D0-0C05DD9EB356}" type="pres">
      <dgm:prSet presAssocID="{5E1258FD-8E4F-4C7D-840C-A0B89DA67AB2}" presName="tx1" presStyleLbl="revTx" presStyleIdx="0" presStyleCnt="6"/>
      <dgm:spPr/>
    </dgm:pt>
    <dgm:pt modelId="{A7A7ADCA-52AF-E440-96FD-9428CE8A1EB9}" type="pres">
      <dgm:prSet presAssocID="{5E1258FD-8E4F-4C7D-840C-A0B89DA67AB2}" presName="vert1" presStyleCnt="0"/>
      <dgm:spPr/>
    </dgm:pt>
    <dgm:pt modelId="{91366C31-AC54-0042-9B1D-187F07DD72FB}" type="pres">
      <dgm:prSet presAssocID="{9186C172-8ECD-4C15-9894-9B680689D2F9}" presName="thickLine" presStyleLbl="alignNode1" presStyleIdx="1" presStyleCnt="6"/>
      <dgm:spPr/>
    </dgm:pt>
    <dgm:pt modelId="{5B19C432-1F16-4447-A11F-57C269D596BE}" type="pres">
      <dgm:prSet presAssocID="{9186C172-8ECD-4C15-9894-9B680689D2F9}" presName="horz1" presStyleCnt="0"/>
      <dgm:spPr/>
    </dgm:pt>
    <dgm:pt modelId="{C8DB49F5-59C3-AA49-AF35-DDD62827E8FC}" type="pres">
      <dgm:prSet presAssocID="{9186C172-8ECD-4C15-9894-9B680689D2F9}" presName="tx1" presStyleLbl="revTx" presStyleIdx="1" presStyleCnt="6"/>
      <dgm:spPr/>
    </dgm:pt>
    <dgm:pt modelId="{0FCCBC27-DD9A-5A4B-A72F-2F5D8BFE5490}" type="pres">
      <dgm:prSet presAssocID="{9186C172-8ECD-4C15-9894-9B680689D2F9}" presName="vert1" presStyleCnt="0"/>
      <dgm:spPr/>
    </dgm:pt>
    <dgm:pt modelId="{6CB49B67-BCFA-1045-B319-B4614B663DF6}" type="pres">
      <dgm:prSet presAssocID="{2FBAFED5-102F-4D5C-A17F-05B02C73FB73}" presName="thickLine" presStyleLbl="alignNode1" presStyleIdx="2" presStyleCnt="6"/>
      <dgm:spPr/>
    </dgm:pt>
    <dgm:pt modelId="{FBA89C85-EABF-5149-B922-7293E0AAE44B}" type="pres">
      <dgm:prSet presAssocID="{2FBAFED5-102F-4D5C-A17F-05B02C73FB73}" presName="horz1" presStyleCnt="0"/>
      <dgm:spPr/>
    </dgm:pt>
    <dgm:pt modelId="{081312D3-B22D-C440-AB2D-045B699B90BF}" type="pres">
      <dgm:prSet presAssocID="{2FBAFED5-102F-4D5C-A17F-05B02C73FB73}" presName="tx1" presStyleLbl="revTx" presStyleIdx="2" presStyleCnt="6"/>
      <dgm:spPr/>
    </dgm:pt>
    <dgm:pt modelId="{8AC1A3F7-E83A-7E46-A799-72AB5AF7E738}" type="pres">
      <dgm:prSet presAssocID="{2FBAFED5-102F-4D5C-A17F-05B02C73FB73}" presName="vert1" presStyleCnt="0"/>
      <dgm:spPr/>
    </dgm:pt>
    <dgm:pt modelId="{857E0A04-7CE7-8B4D-BFF8-04D5D2AF5EEF}" type="pres">
      <dgm:prSet presAssocID="{DC99DAEC-F61B-4E5D-A2C7-AEA2C5E87D71}" presName="thickLine" presStyleLbl="alignNode1" presStyleIdx="3" presStyleCnt="6"/>
      <dgm:spPr/>
    </dgm:pt>
    <dgm:pt modelId="{07573822-713E-F241-88C0-9575D18DC3D5}" type="pres">
      <dgm:prSet presAssocID="{DC99DAEC-F61B-4E5D-A2C7-AEA2C5E87D71}" presName="horz1" presStyleCnt="0"/>
      <dgm:spPr/>
    </dgm:pt>
    <dgm:pt modelId="{5EEF9A31-E575-FF49-8957-0E2DC01442B8}" type="pres">
      <dgm:prSet presAssocID="{DC99DAEC-F61B-4E5D-A2C7-AEA2C5E87D71}" presName="tx1" presStyleLbl="revTx" presStyleIdx="3" presStyleCnt="6"/>
      <dgm:spPr/>
    </dgm:pt>
    <dgm:pt modelId="{98792965-890F-C841-AD12-3D699D49F562}" type="pres">
      <dgm:prSet presAssocID="{DC99DAEC-F61B-4E5D-A2C7-AEA2C5E87D71}" presName="vert1" presStyleCnt="0"/>
      <dgm:spPr/>
    </dgm:pt>
    <dgm:pt modelId="{DA027FE3-2953-9A43-83B1-CE47F959C5BC}" type="pres">
      <dgm:prSet presAssocID="{D70CBC7E-A86F-4452-8D53-7AB483B5AEED}" presName="thickLine" presStyleLbl="alignNode1" presStyleIdx="4" presStyleCnt="6"/>
      <dgm:spPr/>
    </dgm:pt>
    <dgm:pt modelId="{B6FB849F-195C-2248-BAB8-D25A4794BBF7}" type="pres">
      <dgm:prSet presAssocID="{D70CBC7E-A86F-4452-8D53-7AB483B5AEED}" presName="horz1" presStyleCnt="0"/>
      <dgm:spPr/>
    </dgm:pt>
    <dgm:pt modelId="{59643944-AE4C-8149-84F2-49C46C7B86B0}" type="pres">
      <dgm:prSet presAssocID="{D70CBC7E-A86F-4452-8D53-7AB483B5AEED}" presName="tx1" presStyleLbl="revTx" presStyleIdx="4" presStyleCnt="6"/>
      <dgm:spPr/>
    </dgm:pt>
    <dgm:pt modelId="{24989018-3332-3E44-80CE-4AC66FEDD433}" type="pres">
      <dgm:prSet presAssocID="{D70CBC7E-A86F-4452-8D53-7AB483B5AEED}" presName="vert1" presStyleCnt="0"/>
      <dgm:spPr/>
    </dgm:pt>
    <dgm:pt modelId="{C512E8D8-171C-8048-AB9D-DB790E9FB631}" type="pres">
      <dgm:prSet presAssocID="{54929D41-73BF-7344-87A0-F4FE502F1536}" presName="thickLine" presStyleLbl="alignNode1" presStyleIdx="5" presStyleCnt="6"/>
      <dgm:spPr/>
    </dgm:pt>
    <dgm:pt modelId="{C8DBB16A-9F32-974C-8999-A4CEEEDFF612}" type="pres">
      <dgm:prSet presAssocID="{54929D41-73BF-7344-87A0-F4FE502F1536}" presName="horz1" presStyleCnt="0"/>
      <dgm:spPr/>
    </dgm:pt>
    <dgm:pt modelId="{D42AB10D-44D3-7344-B4A1-22FC23B36D07}" type="pres">
      <dgm:prSet presAssocID="{54929D41-73BF-7344-87A0-F4FE502F1536}" presName="tx1" presStyleLbl="revTx" presStyleIdx="5" presStyleCnt="6"/>
      <dgm:spPr/>
    </dgm:pt>
    <dgm:pt modelId="{873EBFE5-C485-EC42-BE86-56FC1CB61C75}" type="pres">
      <dgm:prSet presAssocID="{54929D41-73BF-7344-87A0-F4FE502F1536}" presName="vert1" presStyleCnt="0"/>
      <dgm:spPr/>
    </dgm:pt>
  </dgm:ptLst>
  <dgm:cxnLst>
    <dgm:cxn modelId="{63274D03-719F-4A4C-991D-4DA21EAFB96E}" type="presOf" srcId="{60EFDE26-75B1-48BB-B880-F3A4E8B5D027}" destId="{F6941430-D8CC-8F44-9774-69A75128B6AB}" srcOrd="0" destOrd="0" presId="urn:microsoft.com/office/officeart/2008/layout/LinedList"/>
    <dgm:cxn modelId="{78DD4706-3D2A-4F26-92A8-1D778DA703D3}" srcId="{60EFDE26-75B1-48BB-B880-F3A4E8B5D027}" destId="{D70CBC7E-A86F-4452-8D53-7AB483B5AEED}" srcOrd="4" destOrd="0" parTransId="{EAD3F15F-F105-45FB-90C1-412FDCC68EF6}" sibTransId="{02FACF36-FC98-4A37-B461-04C3C28ED36F}"/>
    <dgm:cxn modelId="{160A0839-7950-41A3-BD84-149198949119}" srcId="{60EFDE26-75B1-48BB-B880-F3A4E8B5D027}" destId="{2FBAFED5-102F-4D5C-A17F-05B02C73FB73}" srcOrd="2" destOrd="0" parTransId="{FD93DAA2-5D8A-4C77-BB22-C0257CE9C706}" sibTransId="{E367001C-FF29-46E5-AB23-F9A371C1AE0D}"/>
    <dgm:cxn modelId="{1595DE41-4FBC-344E-9ADE-8BA731B337EB}" type="presOf" srcId="{DC99DAEC-F61B-4E5D-A2C7-AEA2C5E87D71}" destId="{5EEF9A31-E575-FF49-8957-0E2DC01442B8}" srcOrd="0" destOrd="0" presId="urn:microsoft.com/office/officeart/2008/layout/LinedList"/>
    <dgm:cxn modelId="{3E884469-88B7-814B-AF33-6978CCDF36D2}" type="presOf" srcId="{9186C172-8ECD-4C15-9894-9B680689D2F9}" destId="{C8DB49F5-59C3-AA49-AF35-DDD62827E8FC}" srcOrd="0" destOrd="0" presId="urn:microsoft.com/office/officeart/2008/layout/LinedList"/>
    <dgm:cxn modelId="{BBF5FD69-B66A-4923-BBD6-2085EE25221B}" srcId="{60EFDE26-75B1-48BB-B880-F3A4E8B5D027}" destId="{5E1258FD-8E4F-4C7D-840C-A0B89DA67AB2}" srcOrd="0" destOrd="0" parTransId="{28619A13-46C9-41F4-83F4-6F86DE2C7D34}" sibTransId="{82F9EE25-291A-47C2-B0EE-AADB291F830E}"/>
    <dgm:cxn modelId="{AED85D6A-2F8D-1446-BD83-9F2C43A2AAF4}" type="presOf" srcId="{5E1258FD-8E4F-4C7D-840C-A0B89DA67AB2}" destId="{B7F89743-F675-DA42-B8D0-0C05DD9EB356}" srcOrd="0" destOrd="0" presId="urn:microsoft.com/office/officeart/2008/layout/LinedList"/>
    <dgm:cxn modelId="{316ED49A-E33A-4DC4-8D47-B4F4204D15C5}" srcId="{60EFDE26-75B1-48BB-B880-F3A4E8B5D027}" destId="{DC99DAEC-F61B-4E5D-A2C7-AEA2C5E87D71}" srcOrd="3" destOrd="0" parTransId="{9383E7A3-11F3-4114-AB5A-EEF7C427D6B2}" sibTransId="{878E53DE-4C88-4682-939E-3A14AA52FC33}"/>
    <dgm:cxn modelId="{32812A9D-9CC2-714D-98ED-FE188235E1C7}" type="presOf" srcId="{D70CBC7E-A86F-4452-8D53-7AB483B5AEED}" destId="{59643944-AE4C-8149-84F2-49C46C7B86B0}" srcOrd="0" destOrd="0" presId="urn:microsoft.com/office/officeart/2008/layout/LinedList"/>
    <dgm:cxn modelId="{2D034AA0-2E55-5B43-91D5-46847FC9282D}" type="presOf" srcId="{54929D41-73BF-7344-87A0-F4FE502F1536}" destId="{D42AB10D-44D3-7344-B4A1-22FC23B36D07}" srcOrd="0" destOrd="0" presId="urn:microsoft.com/office/officeart/2008/layout/LinedList"/>
    <dgm:cxn modelId="{84F5E1C7-F469-B845-89FE-6ABDB89AF4C3}" srcId="{60EFDE26-75B1-48BB-B880-F3A4E8B5D027}" destId="{54929D41-73BF-7344-87A0-F4FE502F1536}" srcOrd="5" destOrd="0" parTransId="{2AA1C788-324B-024B-B2B4-7FB22B18FFE6}" sibTransId="{A9A841B6-F45E-0840-99C8-DFE23CC3600F}"/>
    <dgm:cxn modelId="{C975C5CB-1308-F941-B961-0B9AE836A55A}" type="presOf" srcId="{2FBAFED5-102F-4D5C-A17F-05B02C73FB73}" destId="{081312D3-B22D-C440-AB2D-045B699B90BF}" srcOrd="0" destOrd="0" presId="urn:microsoft.com/office/officeart/2008/layout/LinedList"/>
    <dgm:cxn modelId="{D23A27FB-37CA-4C56-9F23-7B6C6036FCDF}" srcId="{60EFDE26-75B1-48BB-B880-F3A4E8B5D027}" destId="{9186C172-8ECD-4C15-9894-9B680689D2F9}" srcOrd="1" destOrd="0" parTransId="{C63CA42C-D10A-469A-BE53-8A77BDC5B305}" sibTransId="{D0B91D9A-8354-4114-BFFF-2FBB7A00A2C9}"/>
    <dgm:cxn modelId="{FF668BE9-DAAD-2D40-9C39-0BEE55F5F3C7}" type="presParOf" srcId="{F6941430-D8CC-8F44-9774-69A75128B6AB}" destId="{8CA1A953-6190-184F-BA4B-876520188B01}" srcOrd="0" destOrd="0" presId="urn:microsoft.com/office/officeart/2008/layout/LinedList"/>
    <dgm:cxn modelId="{EC94FA0D-D16B-F64B-B482-3234BCA4C9E6}" type="presParOf" srcId="{F6941430-D8CC-8F44-9774-69A75128B6AB}" destId="{48463CA4-4221-3443-B20C-E539E0F5B10F}" srcOrd="1" destOrd="0" presId="urn:microsoft.com/office/officeart/2008/layout/LinedList"/>
    <dgm:cxn modelId="{147ACA45-4D3C-0F4E-B2F1-94DC44D3350B}" type="presParOf" srcId="{48463CA4-4221-3443-B20C-E539E0F5B10F}" destId="{B7F89743-F675-DA42-B8D0-0C05DD9EB356}" srcOrd="0" destOrd="0" presId="urn:microsoft.com/office/officeart/2008/layout/LinedList"/>
    <dgm:cxn modelId="{A0BAB87F-8074-514D-8102-C25784B8EB60}" type="presParOf" srcId="{48463CA4-4221-3443-B20C-E539E0F5B10F}" destId="{A7A7ADCA-52AF-E440-96FD-9428CE8A1EB9}" srcOrd="1" destOrd="0" presId="urn:microsoft.com/office/officeart/2008/layout/LinedList"/>
    <dgm:cxn modelId="{EB95CBB0-7B77-434B-A389-C177B023966D}" type="presParOf" srcId="{F6941430-D8CC-8F44-9774-69A75128B6AB}" destId="{91366C31-AC54-0042-9B1D-187F07DD72FB}" srcOrd="2" destOrd="0" presId="urn:microsoft.com/office/officeart/2008/layout/LinedList"/>
    <dgm:cxn modelId="{25B278E9-748C-7C4C-AB8A-D855DC348283}" type="presParOf" srcId="{F6941430-D8CC-8F44-9774-69A75128B6AB}" destId="{5B19C432-1F16-4447-A11F-57C269D596BE}" srcOrd="3" destOrd="0" presId="urn:microsoft.com/office/officeart/2008/layout/LinedList"/>
    <dgm:cxn modelId="{30274E11-5C53-0842-B407-A2571C47B7C7}" type="presParOf" srcId="{5B19C432-1F16-4447-A11F-57C269D596BE}" destId="{C8DB49F5-59C3-AA49-AF35-DDD62827E8FC}" srcOrd="0" destOrd="0" presId="urn:microsoft.com/office/officeart/2008/layout/LinedList"/>
    <dgm:cxn modelId="{FD258F0E-55F3-4544-9EE4-DAD9A9333ECE}" type="presParOf" srcId="{5B19C432-1F16-4447-A11F-57C269D596BE}" destId="{0FCCBC27-DD9A-5A4B-A72F-2F5D8BFE5490}" srcOrd="1" destOrd="0" presId="urn:microsoft.com/office/officeart/2008/layout/LinedList"/>
    <dgm:cxn modelId="{A900C443-BE45-B440-848F-243DD44A29E9}" type="presParOf" srcId="{F6941430-D8CC-8F44-9774-69A75128B6AB}" destId="{6CB49B67-BCFA-1045-B319-B4614B663DF6}" srcOrd="4" destOrd="0" presId="urn:microsoft.com/office/officeart/2008/layout/LinedList"/>
    <dgm:cxn modelId="{82AD1968-8CD8-1045-A691-9FFB44AC677C}" type="presParOf" srcId="{F6941430-D8CC-8F44-9774-69A75128B6AB}" destId="{FBA89C85-EABF-5149-B922-7293E0AAE44B}" srcOrd="5" destOrd="0" presId="urn:microsoft.com/office/officeart/2008/layout/LinedList"/>
    <dgm:cxn modelId="{E24602A7-8372-174C-8018-4080F61D84B8}" type="presParOf" srcId="{FBA89C85-EABF-5149-B922-7293E0AAE44B}" destId="{081312D3-B22D-C440-AB2D-045B699B90BF}" srcOrd="0" destOrd="0" presId="urn:microsoft.com/office/officeart/2008/layout/LinedList"/>
    <dgm:cxn modelId="{97A20127-B975-0F4E-A64F-565528F627FF}" type="presParOf" srcId="{FBA89C85-EABF-5149-B922-7293E0AAE44B}" destId="{8AC1A3F7-E83A-7E46-A799-72AB5AF7E738}" srcOrd="1" destOrd="0" presId="urn:microsoft.com/office/officeart/2008/layout/LinedList"/>
    <dgm:cxn modelId="{1FC4CAF6-6B80-514C-843B-365F0887468B}" type="presParOf" srcId="{F6941430-D8CC-8F44-9774-69A75128B6AB}" destId="{857E0A04-7CE7-8B4D-BFF8-04D5D2AF5EEF}" srcOrd="6" destOrd="0" presId="urn:microsoft.com/office/officeart/2008/layout/LinedList"/>
    <dgm:cxn modelId="{942D203D-DE6B-2847-B7BA-CC585386EDE3}" type="presParOf" srcId="{F6941430-D8CC-8F44-9774-69A75128B6AB}" destId="{07573822-713E-F241-88C0-9575D18DC3D5}" srcOrd="7" destOrd="0" presId="urn:microsoft.com/office/officeart/2008/layout/LinedList"/>
    <dgm:cxn modelId="{7AA4C6F6-5BE9-A448-8320-57B5CCBF16F2}" type="presParOf" srcId="{07573822-713E-F241-88C0-9575D18DC3D5}" destId="{5EEF9A31-E575-FF49-8957-0E2DC01442B8}" srcOrd="0" destOrd="0" presId="urn:microsoft.com/office/officeart/2008/layout/LinedList"/>
    <dgm:cxn modelId="{02284D94-64E8-F745-8673-DB89327D6199}" type="presParOf" srcId="{07573822-713E-F241-88C0-9575D18DC3D5}" destId="{98792965-890F-C841-AD12-3D699D49F562}" srcOrd="1" destOrd="0" presId="urn:microsoft.com/office/officeart/2008/layout/LinedList"/>
    <dgm:cxn modelId="{913DD823-FA29-1143-8275-FA111E7A988F}" type="presParOf" srcId="{F6941430-D8CC-8F44-9774-69A75128B6AB}" destId="{DA027FE3-2953-9A43-83B1-CE47F959C5BC}" srcOrd="8" destOrd="0" presId="urn:microsoft.com/office/officeart/2008/layout/LinedList"/>
    <dgm:cxn modelId="{72E257E6-4B57-4744-9C24-619C62224258}" type="presParOf" srcId="{F6941430-D8CC-8F44-9774-69A75128B6AB}" destId="{B6FB849F-195C-2248-BAB8-D25A4794BBF7}" srcOrd="9" destOrd="0" presId="urn:microsoft.com/office/officeart/2008/layout/LinedList"/>
    <dgm:cxn modelId="{456DC77A-C501-DF46-A2E1-279FA5AEA00B}" type="presParOf" srcId="{B6FB849F-195C-2248-BAB8-D25A4794BBF7}" destId="{59643944-AE4C-8149-84F2-49C46C7B86B0}" srcOrd="0" destOrd="0" presId="urn:microsoft.com/office/officeart/2008/layout/LinedList"/>
    <dgm:cxn modelId="{833C4210-F651-A040-B9DA-14906E97A2D1}" type="presParOf" srcId="{B6FB849F-195C-2248-BAB8-D25A4794BBF7}" destId="{24989018-3332-3E44-80CE-4AC66FEDD433}" srcOrd="1" destOrd="0" presId="urn:microsoft.com/office/officeart/2008/layout/LinedList"/>
    <dgm:cxn modelId="{F689C5C1-E736-E241-A119-9B1990A3F034}" type="presParOf" srcId="{F6941430-D8CC-8F44-9774-69A75128B6AB}" destId="{C512E8D8-171C-8048-AB9D-DB790E9FB631}" srcOrd="10" destOrd="0" presId="urn:microsoft.com/office/officeart/2008/layout/LinedList"/>
    <dgm:cxn modelId="{16D04286-360D-6545-AEE0-DA2D971780E1}" type="presParOf" srcId="{F6941430-D8CC-8F44-9774-69A75128B6AB}" destId="{C8DBB16A-9F32-974C-8999-A4CEEEDFF612}" srcOrd="11" destOrd="0" presId="urn:microsoft.com/office/officeart/2008/layout/LinedList"/>
    <dgm:cxn modelId="{351023F9-C89F-E746-BF3C-1AA4DD93643C}" type="presParOf" srcId="{C8DBB16A-9F32-974C-8999-A4CEEEDFF612}" destId="{D42AB10D-44D3-7344-B4A1-22FC23B36D07}" srcOrd="0" destOrd="0" presId="urn:microsoft.com/office/officeart/2008/layout/LinedList"/>
    <dgm:cxn modelId="{DB59E6C9-9E63-634F-A992-E62522106744}" type="presParOf" srcId="{C8DBB16A-9F32-974C-8999-A4CEEEDFF612}" destId="{873EBFE5-C485-EC42-BE86-56FC1CB61C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0DF5FE-3D58-4A44-BE84-6710ED14212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457009-3E28-4AA4-8A92-009C2A3E3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a </a:t>
          </a:r>
          <a:r>
            <a:rPr lang="en-US" b="1" dirty="0"/>
            <a:t>randomized</a:t>
          </a:r>
          <a:r>
            <a:rPr lang="en-US" dirty="0"/>
            <a:t> </a:t>
          </a:r>
          <a:r>
            <a:rPr lang="en-US" b="1" dirty="0"/>
            <a:t>experiment</a:t>
          </a:r>
          <a:r>
            <a:rPr lang="en-US" dirty="0"/>
            <a:t> researchers apply </a:t>
          </a:r>
          <a:r>
            <a:rPr lang="en-US" b="1" dirty="0"/>
            <a:t>treatments</a:t>
          </a:r>
          <a:r>
            <a:rPr lang="en-US" dirty="0"/>
            <a:t> to experimental units (people, animals, plots of land, etc.) and then proceed to observe the effect of the treatments on the experimental units.</a:t>
          </a:r>
        </a:p>
      </dgm:t>
    </dgm:pt>
    <dgm:pt modelId="{81CFEEB6-297B-4203-925D-305C7FC7A138}" type="parTrans" cxnId="{361570A1-8AF1-40AF-9945-9FC404DD225C}">
      <dgm:prSet/>
      <dgm:spPr/>
      <dgm:t>
        <a:bodyPr/>
        <a:lstStyle/>
        <a:p>
          <a:endParaRPr lang="en-US"/>
        </a:p>
      </dgm:t>
    </dgm:pt>
    <dgm:pt modelId="{6FF9BC8F-D950-4B25-840D-E0E4BBEFF762}" type="sibTrans" cxnId="{361570A1-8AF1-40AF-9945-9FC404DD225C}">
      <dgm:prSet/>
      <dgm:spPr/>
      <dgm:t>
        <a:bodyPr/>
        <a:lstStyle/>
        <a:p>
          <a:endParaRPr lang="en-US"/>
        </a:p>
      </dgm:t>
    </dgm:pt>
    <dgm:pt modelId="{1B4302E1-9703-4FC7-9A26-B75071AE9B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an </a:t>
          </a:r>
          <a:r>
            <a:rPr lang="en-US" b="1" dirty="0"/>
            <a:t>observational study </a:t>
          </a:r>
          <a:r>
            <a:rPr lang="en-US" dirty="0"/>
            <a:t>researchers observe subjects and measure variables of interest without assigning treatments to the subjects. </a:t>
          </a:r>
        </a:p>
      </dgm:t>
    </dgm:pt>
    <dgm:pt modelId="{297467E5-2236-4EA9-9ED3-6831CAD0D313}" type="parTrans" cxnId="{67256C1E-0FD5-4648-954E-B94FA77E4E5B}">
      <dgm:prSet/>
      <dgm:spPr/>
      <dgm:t>
        <a:bodyPr/>
        <a:lstStyle/>
        <a:p>
          <a:endParaRPr lang="en-US"/>
        </a:p>
      </dgm:t>
    </dgm:pt>
    <dgm:pt modelId="{F4C9190E-58D0-44B8-8C36-AA66F69BFD77}" type="sibTrans" cxnId="{67256C1E-0FD5-4648-954E-B94FA77E4E5B}">
      <dgm:prSet/>
      <dgm:spPr/>
      <dgm:t>
        <a:bodyPr/>
        <a:lstStyle/>
        <a:p>
          <a:endParaRPr lang="en-US"/>
        </a:p>
      </dgm:t>
    </dgm:pt>
    <dgm:pt modelId="{4852CAF3-D5CC-8944-B761-763DB6735203}" type="pres">
      <dgm:prSet presAssocID="{DD0DF5FE-3D58-4A44-BE84-6710ED142128}" presName="vert0" presStyleCnt="0">
        <dgm:presLayoutVars>
          <dgm:dir/>
          <dgm:animOne val="branch"/>
          <dgm:animLvl val="lvl"/>
        </dgm:presLayoutVars>
      </dgm:prSet>
      <dgm:spPr/>
    </dgm:pt>
    <dgm:pt modelId="{1F7400F0-A5C2-524B-AA51-DA54CFB9CEB4}" type="pres">
      <dgm:prSet presAssocID="{49457009-3E28-4AA4-8A92-009C2A3E31D0}" presName="thickLine" presStyleLbl="alignNode1" presStyleIdx="0" presStyleCnt="2"/>
      <dgm:spPr/>
    </dgm:pt>
    <dgm:pt modelId="{23F2E349-3DDC-424A-8D9A-C9F1978A26EF}" type="pres">
      <dgm:prSet presAssocID="{49457009-3E28-4AA4-8A92-009C2A3E31D0}" presName="horz1" presStyleCnt="0"/>
      <dgm:spPr/>
    </dgm:pt>
    <dgm:pt modelId="{D5E95CF4-E88A-A946-9220-ECB4C8664345}" type="pres">
      <dgm:prSet presAssocID="{49457009-3E28-4AA4-8A92-009C2A3E31D0}" presName="tx1" presStyleLbl="revTx" presStyleIdx="0" presStyleCnt="2"/>
      <dgm:spPr/>
    </dgm:pt>
    <dgm:pt modelId="{80AFC3AC-9DE5-4F4D-9FF0-2E97741298D4}" type="pres">
      <dgm:prSet presAssocID="{49457009-3E28-4AA4-8A92-009C2A3E31D0}" presName="vert1" presStyleCnt="0"/>
      <dgm:spPr/>
    </dgm:pt>
    <dgm:pt modelId="{DE2EDB6C-FAD6-CB40-AD27-58C96A177347}" type="pres">
      <dgm:prSet presAssocID="{1B4302E1-9703-4FC7-9A26-B75071AE9B69}" presName="thickLine" presStyleLbl="alignNode1" presStyleIdx="1" presStyleCnt="2"/>
      <dgm:spPr/>
    </dgm:pt>
    <dgm:pt modelId="{9C626FAE-D22D-7A45-A290-471B211C2AD1}" type="pres">
      <dgm:prSet presAssocID="{1B4302E1-9703-4FC7-9A26-B75071AE9B69}" presName="horz1" presStyleCnt="0"/>
      <dgm:spPr/>
    </dgm:pt>
    <dgm:pt modelId="{81292F6C-FD21-AA46-B7A3-D234EF1565B4}" type="pres">
      <dgm:prSet presAssocID="{1B4302E1-9703-4FC7-9A26-B75071AE9B69}" presName="tx1" presStyleLbl="revTx" presStyleIdx="1" presStyleCnt="2"/>
      <dgm:spPr/>
    </dgm:pt>
    <dgm:pt modelId="{E6953C5C-B8BE-8441-A573-EA44A3EBEB66}" type="pres">
      <dgm:prSet presAssocID="{1B4302E1-9703-4FC7-9A26-B75071AE9B69}" presName="vert1" presStyleCnt="0"/>
      <dgm:spPr/>
    </dgm:pt>
  </dgm:ptLst>
  <dgm:cxnLst>
    <dgm:cxn modelId="{3A3FDF0E-7D84-C14E-AB9D-20FFF6655681}" type="presOf" srcId="{49457009-3E28-4AA4-8A92-009C2A3E31D0}" destId="{D5E95CF4-E88A-A946-9220-ECB4C8664345}" srcOrd="0" destOrd="0" presId="urn:microsoft.com/office/officeart/2008/layout/LinedList"/>
    <dgm:cxn modelId="{67256C1E-0FD5-4648-954E-B94FA77E4E5B}" srcId="{DD0DF5FE-3D58-4A44-BE84-6710ED142128}" destId="{1B4302E1-9703-4FC7-9A26-B75071AE9B69}" srcOrd="1" destOrd="0" parTransId="{297467E5-2236-4EA9-9ED3-6831CAD0D313}" sibTransId="{F4C9190E-58D0-44B8-8C36-AA66F69BFD77}"/>
    <dgm:cxn modelId="{07A61684-6F46-5740-A4A2-E3D8943B1300}" type="presOf" srcId="{DD0DF5FE-3D58-4A44-BE84-6710ED142128}" destId="{4852CAF3-D5CC-8944-B761-763DB6735203}" srcOrd="0" destOrd="0" presId="urn:microsoft.com/office/officeart/2008/layout/LinedList"/>
    <dgm:cxn modelId="{361570A1-8AF1-40AF-9945-9FC404DD225C}" srcId="{DD0DF5FE-3D58-4A44-BE84-6710ED142128}" destId="{49457009-3E28-4AA4-8A92-009C2A3E31D0}" srcOrd="0" destOrd="0" parTransId="{81CFEEB6-297B-4203-925D-305C7FC7A138}" sibTransId="{6FF9BC8F-D950-4B25-840D-E0E4BBEFF762}"/>
    <dgm:cxn modelId="{81E661F2-3BEF-6D4D-BBFF-3B405E1025FE}" type="presOf" srcId="{1B4302E1-9703-4FC7-9A26-B75071AE9B69}" destId="{81292F6C-FD21-AA46-B7A3-D234EF1565B4}" srcOrd="0" destOrd="0" presId="urn:microsoft.com/office/officeart/2008/layout/LinedList"/>
    <dgm:cxn modelId="{00513998-5D29-4342-8B17-F534F75E8C60}" type="presParOf" srcId="{4852CAF3-D5CC-8944-B761-763DB6735203}" destId="{1F7400F0-A5C2-524B-AA51-DA54CFB9CEB4}" srcOrd="0" destOrd="0" presId="urn:microsoft.com/office/officeart/2008/layout/LinedList"/>
    <dgm:cxn modelId="{00D37D13-F285-5745-A594-240401417705}" type="presParOf" srcId="{4852CAF3-D5CC-8944-B761-763DB6735203}" destId="{23F2E349-3DDC-424A-8D9A-C9F1978A26EF}" srcOrd="1" destOrd="0" presId="urn:microsoft.com/office/officeart/2008/layout/LinedList"/>
    <dgm:cxn modelId="{A5AEB8BC-FFB9-5C47-A0DA-7EB839C7A3AC}" type="presParOf" srcId="{23F2E349-3DDC-424A-8D9A-C9F1978A26EF}" destId="{D5E95CF4-E88A-A946-9220-ECB4C8664345}" srcOrd="0" destOrd="0" presId="urn:microsoft.com/office/officeart/2008/layout/LinedList"/>
    <dgm:cxn modelId="{41A8C143-82E1-AA45-A060-E52169C3EDB5}" type="presParOf" srcId="{23F2E349-3DDC-424A-8D9A-C9F1978A26EF}" destId="{80AFC3AC-9DE5-4F4D-9FF0-2E97741298D4}" srcOrd="1" destOrd="0" presId="urn:microsoft.com/office/officeart/2008/layout/LinedList"/>
    <dgm:cxn modelId="{DD809583-D439-094C-A5D4-B242C39CF686}" type="presParOf" srcId="{4852CAF3-D5CC-8944-B761-763DB6735203}" destId="{DE2EDB6C-FAD6-CB40-AD27-58C96A177347}" srcOrd="2" destOrd="0" presId="urn:microsoft.com/office/officeart/2008/layout/LinedList"/>
    <dgm:cxn modelId="{67F0B6D4-1956-B445-88A3-3B67A5BEF46E}" type="presParOf" srcId="{4852CAF3-D5CC-8944-B761-763DB6735203}" destId="{9C626FAE-D22D-7A45-A290-471B211C2AD1}" srcOrd="3" destOrd="0" presId="urn:microsoft.com/office/officeart/2008/layout/LinedList"/>
    <dgm:cxn modelId="{47FC6697-99B3-F847-A817-859EF9579F54}" type="presParOf" srcId="{9C626FAE-D22D-7A45-A290-471B211C2AD1}" destId="{81292F6C-FD21-AA46-B7A3-D234EF1565B4}" srcOrd="0" destOrd="0" presId="urn:microsoft.com/office/officeart/2008/layout/LinedList"/>
    <dgm:cxn modelId="{85105C73-4BEE-8F49-AC14-AE0994C0988A}" type="presParOf" srcId="{9C626FAE-D22D-7A45-A290-471B211C2AD1}" destId="{E6953C5C-B8BE-8441-A573-EA44A3EBEB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0DF5FE-3D58-4A44-BE84-6710ED14212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A63224-59D2-8445-8D8E-800AC4F66D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biggest difference between </a:t>
          </a:r>
          <a:r>
            <a:rPr lang="en-US" b="0" dirty="0"/>
            <a:t>randomized experiment and observational study is </a:t>
          </a:r>
          <a:r>
            <a:rPr lang="en-US" b="1" dirty="0">
              <a:solidFill>
                <a:srgbClr val="FF0000"/>
              </a:solidFill>
            </a:rPr>
            <a:t>randomization</a:t>
          </a:r>
          <a:r>
            <a:rPr lang="en-US" b="1" dirty="0"/>
            <a:t>. </a:t>
          </a:r>
        </a:p>
        <a:p>
          <a:pPr>
            <a:lnSpc>
              <a:spcPct val="100000"/>
            </a:lnSpc>
          </a:pPr>
          <a:endParaRPr lang="en-US" b="1" dirty="0">
            <a:solidFill>
              <a:srgbClr val="FF0000"/>
            </a:solidFill>
          </a:endParaRPr>
        </a:p>
        <a:p>
          <a:pPr>
            <a:lnSpc>
              <a:spcPct val="100000"/>
            </a:lnSpc>
          </a:pPr>
          <a:r>
            <a:rPr lang="en-US" b="1" dirty="0">
              <a:solidFill>
                <a:srgbClr val="FF0000"/>
              </a:solidFill>
            </a:rPr>
            <a:t>Randomization</a:t>
          </a:r>
          <a:r>
            <a:rPr lang="en-US" b="0" dirty="0"/>
            <a:t> is an </a:t>
          </a:r>
          <a:r>
            <a:rPr lang="en-US" dirty="0"/>
            <a:t>impartial chance procedure is used to assign the subjects to treatment or control group. </a:t>
          </a:r>
          <a:r>
            <a:rPr lang="en-US" b="0" dirty="0"/>
            <a:t>In observational study,  the </a:t>
          </a:r>
          <a:r>
            <a:rPr lang="en-US" dirty="0"/>
            <a:t>researchers</a:t>
          </a:r>
          <a:r>
            <a:rPr lang="en-US" b="0" dirty="0"/>
            <a:t> did not assign people to groups. They are divided by some other features: such as their habits. </a:t>
          </a:r>
        </a:p>
      </dgm:t>
    </dgm:pt>
    <dgm:pt modelId="{907984E1-008E-1F48-B106-C6181A9E3797}" type="parTrans" cxnId="{466ABAAF-DA94-8D42-AB7B-7351769AC5D6}">
      <dgm:prSet/>
      <dgm:spPr/>
      <dgm:t>
        <a:bodyPr/>
        <a:lstStyle/>
        <a:p>
          <a:endParaRPr lang="en-US"/>
        </a:p>
      </dgm:t>
    </dgm:pt>
    <dgm:pt modelId="{A443FA60-3FFF-E143-B018-B0114D291D48}" type="sibTrans" cxnId="{466ABAAF-DA94-8D42-AB7B-7351769AC5D6}">
      <dgm:prSet/>
      <dgm:spPr/>
      <dgm:t>
        <a:bodyPr/>
        <a:lstStyle/>
        <a:p>
          <a:endParaRPr lang="en-US"/>
        </a:p>
      </dgm:t>
    </dgm:pt>
    <dgm:pt modelId="{4852CAF3-D5CC-8944-B761-763DB6735203}" type="pres">
      <dgm:prSet presAssocID="{DD0DF5FE-3D58-4A44-BE84-6710ED142128}" presName="vert0" presStyleCnt="0">
        <dgm:presLayoutVars>
          <dgm:dir/>
          <dgm:animOne val="branch"/>
          <dgm:animLvl val="lvl"/>
        </dgm:presLayoutVars>
      </dgm:prSet>
      <dgm:spPr/>
    </dgm:pt>
    <dgm:pt modelId="{E8894E45-1C28-2847-9933-1747B3F6C2B7}" type="pres">
      <dgm:prSet presAssocID="{A2A63224-59D2-8445-8D8E-800AC4F66DDA}" presName="thickLine" presStyleLbl="alignNode1" presStyleIdx="0" presStyleCnt="1"/>
      <dgm:spPr/>
    </dgm:pt>
    <dgm:pt modelId="{A958B0AD-B1B6-8E4C-B523-F7262751F554}" type="pres">
      <dgm:prSet presAssocID="{A2A63224-59D2-8445-8D8E-800AC4F66DDA}" presName="horz1" presStyleCnt="0"/>
      <dgm:spPr/>
    </dgm:pt>
    <dgm:pt modelId="{7C4A5DF6-8B82-174B-A6DA-C2A3E50E4B15}" type="pres">
      <dgm:prSet presAssocID="{A2A63224-59D2-8445-8D8E-800AC4F66DDA}" presName="tx1" presStyleLbl="revTx" presStyleIdx="0" presStyleCnt="1"/>
      <dgm:spPr/>
    </dgm:pt>
    <dgm:pt modelId="{5439EF88-8F1F-054B-8827-1D4571EDC7FB}" type="pres">
      <dgm:prSet presAssocID="{A2A63224-59D2-8445-8D8E-800AC4F66DDA}" presName="vert1" presStyleCnt="0"/>
      <dgm:spPr/>
    </dgm:pt>
  </dgm:ptLst>
  <dgm:cxnLst>
    <dgm:cxn modelId="{07A61684-6F46-5740-A4A2-E3D8943B1300}" type="presOf" srcId="{DD0DF5FE-3D58-4A44-BE84-6710ED142128}" destId="{4852CAF3-D5CC-8944-B761-763DB6735203}" srcOrd="0" destOrd="0" presId="urn:microsoft.com/office/officeart/2008/layout/LinedList"/>
    <dgm:cxn modelId="{466ABAAF-DA94-8D42-AB7B-7351769AC5D6}" srcId="{DD0DF5FE-3D58-4A44-BE84-6710ED142128}" destId="{A2A63224-59D2-8445-8D8E-800AC4F66DDA}" srcOrd="0" destOrd="0" parTransId="{907984E1-008E-1F48-B106-C6181A9E3797}" sibTransId="{A443FA60-3FFF-E143-B018-B0114D291D48}"/>
    <dgm:cxn modelId="{2E4D2FDE-1023-5848-BF3B-8354DCAFF6FC}" type="presOf" srcId="{A2A63224-59D2-8445-8D8E-800AC4F66DDA}" destId="{7C4A5DF6-8B82-174B-A6DA-C2A3E50E4B15}" srcOrd="0" destOrd="0" presId="urn:microsoft.com/office/officeart/2008/layout/LinedList"/>
    <dgm:cxn modelId="{AFE02C94-5692-254B-9434-3A9C4295A247}" type="presParOf" srcId="{4852CAF3-D5CC-8944-B761-763DB6735203}" destId="{E8894E45-1C28-2847-9933-1747B3F6C2B7}" srcOrd="0" destOrd="0" presId="urn:microsoft.com/office/officeart/2008/layout/LinedList"/>
    <dgm:cxn modelId="{D8471DBE-7CFB-4345-BB2E-1C91034B643E}" type="presParOf" srcId="{4852CAF3-D5CC-8944-B761-763DB6735203}" destId="{A958B0AD-B1B6-8E4C-B523-F7262751F554}" srcOrd="1" destOrd="0" presId="urn:microsoft.com/office/officeart/2008/layout/LinedList"/>
    <dgm:cxn modelId="{DE62AD4E-5383-654D-AC9F-8F008EE1DAEF}" type="presParOf" srcId="{A958B0AD-B1B6-8E4C-B523-F7262751F554}" destId="{7C4A5DF6-8B82-174B-A6DA-C2A3E50E4B15}" srcOrd="0" destOrd="0" presId="urn:microsoft.com/office/officeart/2008/layout/LinedList"/>
    <dgm:cxn modelId="{3E5777A7-969D-7F4D-A5FB-DAE7FD632404}" type="presParOf" srcId="{A958B0AD-B1B6-8E4C-B523-F7262751F554}" destId="{5439EF88-8F1F-054B-8827-1D4571EDC7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518610-7988-4F4A-B4C0-BCDBD345F5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3933EF5-6CF7-40D5-8D8D-667DB74E3F94}">
      <dgm:prSet custT="1"/>
      <dgm:spPr/>
      <dgm:t>
        <a:bodyPr/>
        <a:lstStyle/>
        <a:p>
          <a:r>
            <a:rPr lang="en-US" sz="1800" dirty="0"/>
            <a:t>A study took random sample of adults and asked them about their bedtime habits. The data showed that people who drank a cup of tea before bedtime were more likely to go to sleep earlier than those who didn't drink tea.</a:t>
          </a:r>
        </a:p>
      </dgm:t>
    </dgm:pt>
    <dgm:pt modelId="{ED3B809F-BA38-45CD-83EB-3409C63BD60B}" type="parTrans" cxnId="{21D159EE-9786-4FE8-A0D4-3835CB564FD8}">
      <dgm:prSet/>
      <dgm:spPr/>
      <dgm:t>
        <a:bodyPr/>
        <a:lstStyle/>
        <a:p>
          <a:endParaRPr lang="en-US"/>
        </a:p>
      </dgm:t>
    </dgm:pt>
    <dgm:pt modelId="{9F9BE790-EA2F-4C26-B018-4A9D52FE5DC9}" type="sibTrans" cxnId="{21D159EE-9786-4FE8-A0D4-3835CB564FD8}">
      <dgm:prSet/>
      <dgm:spPr/>
      <dgm:t>
        <a:bodyPr/>
        <a:lstStyle/>
        <a:p>
          <a:endParaRPr lang="en-US"/>
        </a:p>
      </dgm:t>
    </dgm:pt>
    <dgm:pt modelId="{98EB7BD6-3D85-43A5-9F12-6D31E527A626}">
      <dgm:prSet/>
      <dgm:spPr/>
      <dgm:t>
        <a:bodyPr/>
        <a:lstStyle/>
        <a:p>
          <a:endParaRPr lang="en-US" dirty="0"/>
        </a:p>
      </dgm:t>
    </dgm:pt>
    <dgm:pt modelId="{83879BD4-174E-44DD-AA3A-0EFB89589FF2}" type="parTrans" cxnId="{C860512D-4FFF-44C8-AE9D-E4508F5A265E}">
      <dgm:prSet/>
      <dgm:spPr/>
      <dgm:t>
        <a:bodyPr/>
        <a:lstStyle/>
        <a:p>
          <a:endParaRPr lang="en-US"/>
        </a:p>
      </dgm:t>
    </dgm:pt>
    <dgm:pt modelId="{3429419C-B89D-463F-B423-86A6B7687F6C}" type="sibTrans" cxnId="{C860512D-4FFF-44C8-AE9D-E4508F5A265E}">
      <dgm:prSet/>
      <dgm:spPr/>
      <dgm:t>
        <a:bodyPr/>
        <a:lstStyle/>
        <a:p>
          <a:endParaRPr lang="en-US"/>
        </a:p>
      </dgm:t>
    </dgm:pt>
    <dgm:pt modelId="{2B28973B-E51D-4CF0-AE93-A3E1CDEBF032}">
      <dgm:prSet custT="1"/>
      <dgm:spPr/>
      <dgm:t>
        <a:bodyPr/>
        <a:lstStyle/>
        <a:p>
          <a:r>
            <a:rPr lang="en-US" sz="1800" dirty="0"/>
            <a:t>Another study took a group of adults and randomly divided them into two groups. One group was told to drink tea every night for a week, while the other group was told not to drink tea that week. </a:t>
          </a:r>
        </a:p>
      </dgm:t>
    </dgm:pt>
    <dgm:pt modelId="{6EC6A59B-700E-45D9-AD35-241137AD1DC3}" type="parTrans" cxnId="{2BF77FA4-77C3-4D30-B87B-6C364D36AA6F}">
      <dgm:prSet/>
      <dgm:spPr/>
      <dgm:t>
        <a:bodyPr/>
        <a:lstStyle/>
        <a:p>
          <a:endParaRPr lang="en-US"/>
        </a:p>
      </dgm:t>
    </dgm:pt>
    <dgm:pt modelId="{3976628A-BA08-4EC0-9FFA-7896A238CE2C}" type="sibTrans" cxnId="{2BF77FA4-77C3-4D30-B87B-6C364D36AA6F}">
      <dgm:prSet/>
      <dgm:spPr/>
      <dgm:t>
        <a:bodyPr/>
        <a:lstStyle/>
        <a:p>
          <a:endParaRPr lang="en-US"/>
        </a:p>
      </dgm:t>
    </dgm:pt>
    <dgm:pt modelId="{1783E062-E9A1-425C-A00E-84AA1B4E1EA0}">
      <dgm:prSet/>
      <dgm:spPr/>
      <dgm:t>
        <a:bodyPr/>
        <a:lstStyle/>
        <a:p>
          <a:endParaRPr lang="en-US" dirty="0"/>
        </a:p>
      </dgm:t>
    </dgm:pt>
    <dgm:pt modelId="{0D509F2C-06EE-4612-B4F3-6B29EBD9D1DF}" type="parTrans" cxnId="{121F8083-FA95-4B84-A8CF-49BA36C2A26E}">
      <dgm:prSet/>
      <dgm:spPr/>
      <dgm:t>
        <a:bodyPr/>
        <a:lstStyle/>
        <a:p>
          <a:endParaRPr lang="en-US"/>
        </a:p>
      </dgm:t>
    </dgm:pt>
    <dgm:pt modelId="{83ED6BDF-199C-4F25-90D9-6BBC1101688E}" type="sibTrans" cxnId="{121F8083-FA95-4B84-A8CF-49BA36C2A26E}">
      <dgm:prSet/>
      <dgm:spPr/>
      <dgm:t>
        <a:bodyPr/>
        <a:lstStyle/>
        <a:p>
          <a:endParaRPr lang="en-US"/>
        </a:p>
      </dgm:t>
    </dgm:pt>
    <dgm:pt modelId="{AD0D1DB9-68ED-4E91-B759-7E3D3C9EB2CB}" type="pres">
      <dgm:prSet presAssocID="{78518610-7988-4F4A-B4C0-BCDBD345F5AD}" presName="root" presStyleCnt="0">
        <dgm:presLayoutVars>
          <dgm:dir/>
          <dgm:resizeHandles val="exact"/>
        </dgm:presLayoutVars>
      </dgm:prSet>
      <dgm:spPr/>
    </dgm:pt>
    <dgm:pt modelId="{A8D7D7ED-EA14-4726-BE65-AD30DA981067}" type="pres">
      <dgm:prSet presAssocID="{83933EF5-6CF7-40D5-8D8D-667DB74E3F94}" presName="compNode" presStyleCnt="0"/>
      <dgm:spPr/>
    </dgm:pt>
    <dgm:pt modelId="{75B39541-0BCC-409B-9161-A77477AD2371}" type="pres">
      <dgm:prSet presAssocID="{83933EF5-6CF7-40D5-8D8D-667DB74E3F94}" presName="bgRect" presStyleLbl="bgShp" presStyleIdx="0" presStyleCnt="4"/>
      <dgm:spPr/>
    </dgm:pt>
    <dgm:pt modelId="{B4E2DB22-B7EC-42F9-9187-36888A4E39FA}" type="pres">
      <dgm:prSet presAssocID="{83933EF5-6CF7-40D5-8D8D-667DB74E3F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es"/>
        </a:ext>
      </dgm:extLst>
    </dgm:pt>
    <dgm:pt modelId="{AC9E238B-6442-436D-8F5F-466FCDA2BE97}" type="pres">
      <dgm:prSet presAssocID="{83933EF5-6CF7-40D5-8D8D-667DB74E3F94}" presName="spaceRect" presStyleCnt="0"/>
      <dgm:spPr/>
    </dgm:pt>
    <dgm:pt modelId="{336A4F10-0467-45F3-A5CE-18F1EE93FD68}" type="pres">
      <dgm:prSet presAssocID="{83933EF5-6CF7-40D5-8D8D-667DB74E3F94}" presName="parTx" presStyleLbl="revTx" presStyleIdx="0" presStyleCnt="4" custScaleX="108140">
        <dgm:presLayoutVars>
          <dgm:chMax val="0"/>
          <dgm:chPref val="0"/>
        </dgm:presLayoutVars>
      </dgm:prSet>
      <dgm:spPr/>
    </dgm:pt>
    <dgm:pt modelId="{7AA6962D-0A90-4EC9-96DC-5A38E4BD2456}" type="pres">
      <dgm:prSet presAssocID="{9F9BE790-EA2F-4C26-B018-4A9D52FE5DC9}" presName="sibTrans" presStyleCnt="0"/>
      <dgm:spPr/>
    </dgm:pt>
    <dgm:pt modelId="{C37DA055-DAA3-497F-BEE3-401957C61985}" type="pres">
      <dgm:prSet presAssocID="{98EB7BD6-3D85-43A5-9F12-6D31E527A626}" presName="compNode" presStyleCnt="0"/>
      <dgm:spPr/>
    </dgm:pt>
    <dgm:pt modelId="{BFBB00F1-A4C2-4283-BDDD-78674DDD6357}" type="pres">
      <dgm:prSet presAssocID="{98EB7BD6-3D85-43A5-9F12-6D31E527A626}" presName="bgRect" presStyleLbl="bgShp" presStyleIdx="1" presStyleCnt="4" custLinFactNeighborX="-32311" custLinFactNeighborY="-4924"/>
      <dgm:spPr/>
    </dgm:pt>
    <dgm:pt modelId="{096121F7-C3FB-4755-9A99-5F058BC4FA5A}" type="pres">
      <dgm:prSet presAssocID="{98EB7BD6-3D85-43A5-9F12-6D31E527A6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8DAE8A3-131B-42E7-89C3-B2F95CB93E22}" type="pres">
      <dgm:prSet presAssocID="{98EB7BD6-3D85-43A5-9F12-6D31E527A626}" presName="spaceRect" presStyleCnt="0"/>
      <dgm:spPr/>
    </dgm:pt>
    <dgm:pt modelId="{FAEAC021-3AA4-43F6-949E-35190D794E34}" type="pres">
      <dgm:prSet presAssocID="{98EB7BD6-3D85-43A5-9F12-6D31E527A626}" presName="parTx" presStyleLbl="revTx" presStyleIdx="1" presStyleCnt="4">
        <dgm:presLayoutVars>
          <dgm:chMax val="0"/>
          <dgm:chPref val="0"/>
        </dgm:presLayoutVars>
      </dgm:prSet>
      <dgm:spPr/>
    </dgm:pt>
    <dgm:pt modelId="{E57793CD-B292-49DE-A230-0D47B45C3CFA}" type="pres">
      <dgm:prSet presAssocID="{3429419C-B89D-463F-B423-86A6B7687F6C}" presName="sibTrans" presStyleCnt="0"/>
      <dgm:spPr/>
    </dgm:pt>
    <dgm:pt modelId="{662E8D33-83FA-4D05-9A0F-42C2DBD4B04B}" type="pres">
      <dgm:prSet presAssocID="{2B28973B-E51D-4CF0-AE93-A3E1CDEBF032}" presName="compNode" presStyleCnt="0"/>
      <dgm:spPr/>
    </dgm:pt>
    <dgm:pt modelId="{CA9BE94F-F1CB-4001-84AF-EACF3753D10A}" type="pres">
      <dgm:prSet presAssocID="{2B28973B-E51D-4CF0-AE93-A3E1CDEBF032}" presName="bgRect" presStyleLbl="bgShp" presStyleIdx="2" presStyleCnt="4"/>
      <dgm:spPr/>
    </dgm:pt>
    <dgm:pt modelId="{7BB88C28-C906-4F11-8224-BC59E4758468}" type="pres">
      <dgm:prSet presAssocID="{2B28973B-E51D-4CF0-AE93-A3E1CDEBF0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2944BFDD-7CB9-4CE5-95C0-C706A1815B16}" type="pres">
      <dgm:prSet presAssocID="{2B28973B-E51D-4CF0-AE93-A3E1CDEBF032}" presName="spaceRect" presStyleCnt="0"/>
      <dgm:spPr/>
    </dgm:pt>
    <dgm:pt modelId="{604C145D-3A63-42B9-9621-2C14968ABF6F}" type="pres">
      <dgm:prSet presAssocID="{2B28973B-E51D-4CF0-AE93-A3E1CDEBF032}" presName="parTx" presStyleLbl="revTx" presStyleIdx="2" presStyleCnt="4" custLinFactNeighborX="-1024" custLinFactNeighborY="-4348">
        <dgm:presLayoutVars>
          <dgm:chMax val="0"/>
          <dgm:chPref val="0"/>
        </dgm:presLayoutVars>
      </dgm:prSet>
      <dgm:spPr/>
    </dgm:pt>
    <dgm:pt modelId="{6568B499-6CDD-40C3-AFC1-B47DD577DFEC}" type="pres">
      <dgm:prSet presAssocID="{3976628A-BA08-4EC0-9FFA-7896A238CE2C}" presName="sibTrans" presStyleCnt="0"/>
      <dgm:spPr/>
    </dgm:pt>
    <dgm:pt modelId="{29328C7F-5DBE-44B7-A8C7-6F126A381F51}" type="pres">
      <dgm:prSet presAssocID="{1783E062-E9A1-425C-A00E-84AA1B4E1EA0}" presName="compNode" presStyleCnt="0"/>
      <dgm:spPr/>
    </dgm:pt>
    <dgm:pt modelId="{8185CE4A-FFB6-403A-B7EF-4C4854601C0F}" type="pres">
      <dgm:prSet presAssocID="{1783E062-E9A1-425C-A00E-84AA1B4E1EA0}" presName="bgRect" presStyleLbl="bgShp" presStyleIdx="3" presStyleCnt="4"/>
      <dgm:spPr/>
    </dgm:pt>
    <dgm:pt modelId="{1C107841-8081-4999-908A-6465378BB78E}" type="pres">
      <dgm:prSet presAssocID="{1783E062-E9A1-425C-A00E-84AA1B4E1E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6C68471C-1B6C-41A6-BD91-3FE7FD35F8B2}" type="pres">
      <dgm:prSet presAssocID="{1783E062-E9A1-425C-A00E-84AA1B4E1EA0}" presName="spaceRect" presStyleCnt="0"/>
      <dgm:spPr/>
    </dgm:pt>
    <dgm:pt modelId="{56D655FA-941B-4C74-88F4-5DBA2CA220EE}" type="pres">
      <dgm:prSet presAssocID="{1783E062-E9A1-425C-A00E-84AA1B4E1EA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860512D-4FFF-44C8-AE9D-E4508F5A265E}" srcId="{78518610-7988-4F4A-B4C0-BCDBD345F5AD}" destId="{98EB7BD6-3D85-43A5-9F12-6D31E527A626}" srcOrd="1" destOrd="0" parTransId="{83879BD4-174E-44DD-AA3A-0EFB89589FF2}" sibTransId="{3429419C-B89D-463F-B423-86A6B7687F6C}"/>
    <dgm:cxn modelId="{1438CE54-483F-4361-833E-E700BF000BC8}" type="presOf" srcId="{78518610-7988-4F4A-B4C0-BCDBD345F5AD}" destId="{AD0D1DB9-68ED-4E91-B759-7E3D3C9EB2CB}" srcOrd="0" destOrd="0" presId="urn:microsoft.com/office/officeart/2018/2/layout/IconVerticalSolidList"/>
    <dgm:cxn modelId="{AE122364-6F5A-48AF-9065-90DF2DD896F6}" type="presOf" srcId="{2B28973B-E51D-4CF0-AE93-A3E1CDEBF032}" destId="{604C145D-3A63-42B9-9621-2C14968ABF6F}" srcOrd="0" destOrd="0" presId="urn:microsoft.com/office/officeart/2018/2/layout/IconVerticalSolidList"/>
    <dgm:cxn modelId="{D020746D-7926-4595-B50C-D550A9867F07}" type="presOf" srcId="{98EB7BD6-3D85-43A5-9F12-6D31E527A626}" destId="{FAEAC021-3AA4-43F6-949E-35190D794E34}" srcOrd="0" destOrd="0" presId="urn:microsoft.com/office/officeart/2018/2/layout/IconVerticalSolidList"/>
    <dgm:cxn modelId="{85CFC56E-7B93-4F13-AA2F-6108EC51D092}" type="presOf" srcId="{1783E062-E9A1-425C-A00E-84AA1B4E1EA0}" destId="{56D655FA-941B-4C74-88F4-5DBA2CA220EE}" srcOrd="0" destOrd="0" presId="urn:microsoft.com/office/officeart/2018/2/layout/IconVerticalSolidList"/>
    <dgm:cxn modelId="{121F8083-FA95-4B84-A8CF-49BA36C2A26E}" srcId="{78518610-7988-4F4A-B4C0-BCDBD345F5AD}" destId="{1783E062-E9A1-425C-A00E-84AA1B4E1EA0}" srcOrd="3" destOrd="0" parTransId="{0D509F2C-06EE-4612-B4F3-6B29EBD9D1DF}" sibTransId="{83ED6BDF-199C-4F25-90D9-6BBC1101688E}"/>
    <dgm:cxn modelId="{2BF77FA4-77C3-4D30-B87B-6C364D36AA6F}" srcId="{78518610-7988-4F4A-B4C0-BCDBD345F5AD}" destId="{2B28973B-E51D-4CF0-AE93-A3E1CDEBF032}" srcOrd="2" destOrd="0" parTransId="{6EC6A59B-700E-45D9-AD35-241137AD1DC3}" sibTransId="{3976628A-BA08-4EC0-9FFA-7896A238CE2C}"/>
    <dgm:cxn modelId="{BF19D1D8-9E5D-41E7-8CB7-6A318B84DDF6}" type="presOf" srcId="{83933EF5-6CF7-40D5-8D8D-667DB74E3F94}" destId="{336A4F10-0467-45F3-A5CE-18F1EE93FD68}" srcOrd="0" destOrd="0" presId="urn:microsoft.com/office/officeart/2018/2/layout/IconVerticalSolidList"/>
    <dgm:cxn modelId="{21D159EE-9786-4FE8-A0D4-3835CB564FD8}" srcId="{78518610-7988-4F4A-B4C0-BCDBD345F5AD}" destId="{83933EF5-6CF7-40D5-8D8D-667DB74E3F94}" srcOrd="0" destOrd="0" parTransId="{ED3B809F-BA38-45CD-83EB-3409C63BD60B}" sibTransId="{9F9BE790-EA2F-4C26-B018-4A9D52FE5DC9}"/>
    <dgm:cxn modelId="{6C740B25-365B-42D0-9A5A-2462BD1B2F17}" type="presParOf" srcId="{AD0D1DB9-68ED-4E91-B759-7E3D3C9EB2CB}" destId="{A8D7D7ED-EA14-4726-BE65-AD30DA981067}" srcOrd="0" destOrd="0" presId="urn:microsoft.com/office/officeart/2018/2/layout/IconVerticalSolidList"/>
    <dgm:cxn modelId="{6443578D-D836-4401-8735-65B446C9C958}" type="presParOf" srcId="{A8D7D7ED-EA14-4726-BE65-AD30DA981067}" destId="{75B39541-0BCC-409B-9161-A77477AD2371}" srcOrd="0" destOrd="0" presId="urn:microsoft.com/office/officeart/2018/2/layout/IconVerticalSolidList"/>
    <dgm:cxn modelId="{FBAF734D-7157-4074-BB76-B1AFF6EB7F8E}" type="presParOf" srcId="{A8D7D7ED-EA14-4726-BE65-AD30DA981067}" destId="{B4E2DB22-B7EC-42F9-9187-36888A4E39FA}" srcOrd="1" destOrd="0" presId="urn:microsoft.com/office/officeart/2018/2/layout/IconVerticalSolidList"/>
    <dgm:cxn modelId="{618402D2-2E8C-4563-9067-F90483D5DE7A}" type="presParOf" srcId="{A8D7D7ED-EA14-4726-BE65-AD30DA981067}" destId="{AC9E238B-6442-436D-8F5F-466FCDA2BE97}" srcOrd="2" destOrd="0" presId="urn:microsoft.com/office/officeart/2018/2/layout/IconVerticalSolidList"/>
    <dgm:cxn modelId="{E20CCA33-298E-4EBD-ABAA-652181F5B67C}" type="presParOf" srcId="{A8D7D7ED-EA14-4726-BE65-AD30DA981067}" destId="{336A4F10-0467-45F3-A5CE-18F1EE93FD68}" srcOrd="3" destOrd="0" presId="urn:microsoft.com/office/officeart/2018/2/layout/IconVerticalSolidList"/>
    <dgm:cxn modelId="{EEC97773-624B-4B96-9F98-31000DBC9437}" type="presParOf" srcId="{AD0D1DB9-68ED-4E91-B759-7E3D3C9EB2CB}" destId="{7AA6962D-0A90-4EC9-96DC-5A38E4BD2456}" srcOrd="1" destOrd="0" presId="urn:microsoft.com/office/officeart/2018/2/layout/IconVerticalSolidList"/>
    <dgm:cxn modelId="{5F83912D-C6E0-43FC-A929-52FE76B80389}" type="presParOf" srcId="{AD0D1DB9-68ED-4E91-B759-7E3D3C9EB2CB}" destId="{C37DA055-DAA3-497F-BEE3-401957C61985}" srcOrd="2" destOrd="0" presId="urn:microsoft.com/office/officeart/2018/2/layout/IconVerticalSolidList"/>
    <dgm:cxn modelId="{D82E3F02-0957-463D-9786-6B74FEC3CE4F}" type="presParOf" srcId="{C37DA055-DAA3-497F-BEE3-401957C61985}" destId="{BFBB00F1-A4C2-4283-BDDD-78674DDD6357}" srcOrd="0" destOrd="0" presId="urn:microsoft.com/office/officeart/2018/2/layout/IconVerticalSolidList"/>
    <dgm:cxn modelId="{197D9984-9A64-454D-BAA3-4F35B9FDF37B}" type="presParOf" srcId="{C37DA055-DAA3-497F-BEE3-401957C61985}" destId="{096121F7-C3FB-4755-9A99-5F058BC4FA5A}" srcOrd="1" destOrd="0" presId="urn:microsoft.com/office/officeart/2018/2/layout/IconVerticalSolidList"/>
    <dgm:cxn modelId="{2FDC518A-0257-46B8-9619-5860CC731A6D}" type="presParOf" srcId="{C37DA055-DAA3-497F-BEE3-401957C61985}" destId="{68DAE8A3-131B-42E7-89C3-B2F95CB93E22}" srcOrd="2" destOrd="0" presId="urn:microsoft.com/office/officeart/2018/2/layout/IconVerticalSolidList"/>
    <dgm:cxn modelId="{5F5CFC27-5B69-45B9-A1EB-5A30AF13629E}" type="presParOf" srcId="{C37DA055-DAA3-497F-BEE3-401957C61985}" destId="{FAEAC021-3AA4-43F6-949E-35190D794E34}" srcOrd="3" destOrd="0" presId="urn:microsoft.com/office/officeart/2018/2/layout/IconVerticalSolidList"/>
    <dgm:cxn modelId="{E679FF79-1F90-4CC7-BB3B-DC87F8E8893C}" type="presParOf" srcId="{AD0D1DB9-68ED-4E91-B759-7E3D3C9EB2CB}" destId="{E57793CD-B292-49DE-A230-0D47B45C3CFA}" srcOrd="3" destOrd="0" presId="urn:microsoft.com/office/officeart/2018/2/layout/IconVerticalSolidList"/>
    <dgm:cxn modelId="{924FC3F1-881E-4801-9DBD-50437EAEB302}" type="presParOf" srcId="{AD0D1DB9-68ED-4E91-B759-7E3D3C9EB2CB}" destId="{662E8D33-83FA-4D05-9A0F-42C2DBD4B04B}" srcOrd="4" destOrd="0" presId="urn:microsoft.com/office/officeart/2018/2/layout/IconVerticalSolidList"/>
    <dgm:cxn modelId="{74D34C18-09AF-4531-97EA-04990487FFFB}" type="presParOf" srcId="{662E8D33-83FA-4D05-9A0F-42C2DBD4B04B}" destId="{CA9BE94F-F1CB-4001-84AF-EACF3753D10A}" srcOrd="0" destOrd="0" presId="urn:microsoft.com/office/officeart/2018/2/layout/IconVerticalSolidList"/>
    <dgm:cxn modelId="{C4F94184-BFE6-4E01-AA7D-523570A271BD}" type="presParOf" srcId="{662E8D33-83FA-4D05-9A0F-42C2DBD4B04B}" destId="{7BB88C28-C906-4F11-8224-BC59E4758468}" srcOrd="1" destOrd="0" presId="urn:microsoft.com/office/officeart/2018/2/layout/IconVerticalSolidList"/>
    <dgm:cxn modelId="{58110AC7-1795-4340-ADE0-2973ED7DBCF5}" type="presParOf" srcId="{662E8D33-83FA-4D05-9A0F-42C2DBD4B04B}" destId="{2944BFDD-7CB9-4CE5-95C0-C706A1815B16}" srcOrd="2" destOrd="0" presId="urn:microsoft.com/office/officeart/2018/2/layout/IconVerticalSolidList"/>
    <dgm:cxn modelId="{2818A94A-4851-4525-ACBC-079DA54E83E5}" type="presParOf" srcId="{662E8D33-83FA-4D05-9A0F-42C2DBD4B04B}" destId="{604C145D-3A63-42B9-9621-2C14968ABF6F}" srcOrd="3" destOrd="0" presId="urn:microsoft.com/office/officeart/2018/2/layout/IconVerticalSolidList"/>
    <dgm:cxn modelId="{15151183-0963-4DB2-B6E0-7D71CAFB73DA}" type="presParOf" srcId="{AD0D1DB9-68ED-4E91-B759-7E3D3C9EB2CB}" destId="{6568B499-6CDD-40C3-AFC1-B47DD577DFEC}" srcOrd="5" destOrd="0" presId="urn:microsoft.com/office/officeart/2018/2/layout/IconVerticalSolidList"/>
    <dgm:cxn modelId="{9F911E92-13F2-4195-AD6D-06A293D13717}" type="presParOf" srcId="{AD0D1DB9-68ED-4E91-B759-7E3D3C9EB2CB}" destId="{29328C7F-5DBE-44B7-A8C7-6F126A381F51}" srcOrd="6" destOrd="0" presId="urn:microsoft.com/office/officeart/2018/2/layout/IconVerticalSolidList"/>
    <dgm:cxn modelId="{B54B8098-1FDD-404B-BB33-AAB238D5A06E}" type="presParOf" srcId="{29328C7F-5DBE-44B7-A8C7-6F126A381F51}" destId="{8185CE4A-FFB6-403A-B7EF-4C4854601C0F}" srcOrd="0" destOrd="0" presId="urn:microsoft.com/office/officeart/2018/2/layout/IconVerticalSolidList"/>
    <dgm:cxn modelId="{5A67D49D-EC3B-4D44-9A01-3C4EB17C3EF6}" type="presParOf" srcId="{29328C7F-5DBE-44B7-A8C7-6F126A381F51}" destId="{1C107841-8081-4999-908A-6465378BB78E}" srcOrd="1" destOrd="0" presId="urn:microsoft.com/office/officeart/2018/2/layout/IconVerticalSolidList"/>
    <dgm:cxn modelId="{5D62B3E8-9645-43F2-879C-51627594D1CC}" type="presParOf" srcId="{29328C7F-5DBE-44B7-A8C7-6F126A381F51}" destId="{6C68471C-1B6C-41A6-BD91-3FE7FD35F8B2}" srcOrd="2" destOrd="0" presId="urn:microsoft.com/office/officeart/2018/2/layout/IconVerticalSolidList"/>
    <dgm:cxn modelId="{397C283D-3A84-4A38-8E64-A46B011BB672}" type="presParOf" srcId="{29328C7F-5DBE-44B7-A8C7-6F126A381F51}" destId="{56D655FA-941B-4C74-88F4-5DBA2CA22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58C77F-AA24-4EC1-93E5-DEB755AE172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5FBCA2-7D92-4B96-8E14-A4E9BA59DD48}">
      <dgm:prSet/>
      <dgm:spPr/>
      <dgm:t>
        <a:bodyPr/>
        <a:lstStyle/>
        <a:p>
          <a:r>
            <a:rPr lang="en-US" dirty="0"/>
            <a:t>A difference between the treatment group and control group-other than the treatment-which affects the response being studied.</a:t>
          </a:r>
        </a:p>
      </dgm:t>
    </dgm:pt>
    <dgm:pt modelId="{6CB72AB4-7FB2-416F-9E36-DCA0F96B3051}" type="parTrans" cxnId="{C6E4A93A-7466-4B53-A86B-4900464649F6}">
      <dgm:prSet/>
      <dgm:spPr/>
      <dgm:t>
        <a:bodyPr/>
        <a:lstStyle/>
        <a:p>
          <a:endParaRPr lang="en-US"/>
        </a:p>
      </dgm:t>
    </dgm:pt>
    <dgm:pt modelId="{809F887A-8CD6-4F66-985E-D0AD5348FCAE}" type="sibTrans" cxnId="{C6E4A93A-7466-4B53-A86B-4900464649F6}">
      <dgm:prSet/>
      <dgm:spPr/>
      <dgm:t>
        <a:bodyPr/>
        <a:lstStyle/>
        <a:p>
          <a:endParaRPr lang="en-US"/>
        </a:p>
      </dgm:t>
    </dgm:pt>
    <dgm:pt modelId="{A4C24E55-67D3-41E2-B31B-B6FC375217D4}">
      <dgm:prSet/>
      <dgm:spPr/>
      <dgm:t>
        <a:bodyPr/>
        <a:lstStyle/>
        <a:p>
          <a:r>
            <a:rPr lang="en-US" dirty="0"/>
            <a:t>A possible confounding factor (PCF) is a third variable, </a:t>
          </a:r>
          <a:r>
            <a:rPr lang="en-US" u="sng" dirty="0">
              <a:solidFill>
                <a:srgbClr val="FF0000"/>
              </a:solidFill>
            </a:rPr>
            <a:t>both</a:t>
          </a:r>
          <a:r>
            <a:rPr lang="en-US" dirty="0"/>
            <a:t> associated with treatment variable and with outcome variable.</a:t>
          </a:r>
        </a:p>
      </dgm:t>
    </dgm:pt>
    <dgm:pt modelId="{E9AF75B1-7E80-49A5-B2FD-A83C63DD0879}" type="parTrans" cxnId="{F0B1109F-FC6E-4EC6-9F95-1B6356E90183}">
      <dgm:prSet/>
      <dgm:spPr/>
      <dgm:t>
        <a:bodyPr/>
        <a:lstStyle/>
        <a:p>
          <a:endParaRPr lang="en-US"/>
        </a:p>
      </dgm:t>
    </dgm:pt>
    <dgm:pt modelId="{550F5C0E-6A30-4425-9A5D-773C83DCEE28}" type="sibTrans" cxnId="{F0B1109F-FC6E-4EC6-9F95-1B6356E90183}">
      <dgm:prSet/>
      <dgm:spPr/>
      <dgm:t>
        <a:bodyPr/>
        <a:lstStyle/>
        <a:p>
          <a:endParaRPr lang="en-US"/>
        </a:p>
      </dgm:t>
    </dgm:pt>
    <dgm:pt modelId="{2D9AECE5-E59E-774A-89FE-F22233032084}" type="pres">
      <dgm:prSet presAssocID="{EB58C77F-AA24-4EC1-93E5-DEB755AE172D}" presName="vert0" presStyleCnt="0">
        <dgm:presLayoutVars>
          <dgm:dir/>
          <dgm:animOne val="branch"/>
          <dgm:animLvl val="lvl"/>
        </dgm:presLayoutVars>
      </dgm:prSet>
      <dgm:spPr/>
    </dgm:pt>
    <dgm:pt modelId="{B6A7259C-F317-7548-A220-F8BD4BDE0AB8}" type="pres">
      <dgm:prSet presAssocID="{7A5FBCA2-7D92-4B96-8E14-A4E9BA59DD48}" presName="thickLine" presStyleLbl="alignNode1" presStyleIdx="0" presStyleCnt="2"/>
      <dgm:spPr/>
    </dgm:pt>
    <dgm:pt modelId="{05BA2247-6041-194F-88B3-701F4DB1FE12}" type="pres">
      <dgm:prSet presAssocID="{7A5FBCA2-7D92-4B96-8E14-A4E9BA59DD48}" presName="horz1" presStyleCnt="0"/>
      <dgm:spPr/>
    </dgm:pt>
    <dgm:pt modelId="{E3F72AF7-F80C-A948-A1E7-69693C28174E}" type="pres">
      <dgm:prSet presAssocID="{7A5FBCA2-7D92-4B96-8E14-A4E9BA59DD48}" presName="tx1" presStyleLbl="revTx" presStyleIdx="0" presStyleCnt="2"/>
      <dgm:spPr/>
    </dgm:pt>
    <dgm:pt modelId="{19C4BCB9-7EA4-8E4B-9F87-0B21089D8DCC}" type="pres">
      <dgm:prSet presAssocID="{7A5FBCA2-7D92-4B96-8E14-A4E9BA59DD48}" presName="vert1" presStyleCnt="0"/>
      <dgm:spPr/>
    </dgm:pt>
    <dgm:pt modelId="{0FA79A74-3595-CF4D-9D18-4AA3AC1F5CD0}" type="pres">
      <dgm:prSet presAssocID="{A4C24E55-67D3-41E2-B31B-B6FC375217D4}" presName="thickLine" presStyleLbl="alignNode1" presStyleIdx="1" presStyleCnt="2"/>
      <dgm:spPr/>
    </dgm:pt>
    <dgm:pt modelId="{74876D36-2187-F042-B80D-2F02A4B3F65C}" type="pres">
      <dgm:prSet presAssocID="{A4C24E55-67D3-41E2-B31B-B6FC375217D4}" presName="horz1" presStyleCnt="0"/>
      <dgm:spPr/>
    </dgm:pt>
    <dgm:pt modelId="{690F2409-E911-EE4A-900E-2C6116E1D147}" type="pres">
      <dgm:prSet presAssocID="{A4C24E55-67D3-41E2-B31B-B6FC375217D4}" presName="tx1" presStyleLbl="revTx" presStyleIdx="1" presStyleCnt="2"/>
      <dgm:spPr/>
    </dgm:pt>
    <dgm:pt modelId="{49C36BD1-292D-6044-BFD5-59EEFE3EFD27}" type="pres">
      <dgm:prSet presAssocID="{A4C24E55-67D3-41E2-B31B-B6FC375217D4}" presName="vert1" presStyleCnt="0"/>
      <dgm:spPr/>
    </dgm:pt>
  </dgm:ptLst>
  <dgm:cxnLst>
    <dgm:cxn modelId="{C6E4A93A-7466-4B53-A86B-4900464649F6}" srcId="{EB58C77F-AA24-4EC1-93E5-DEB755AE172D}" destId="{7A5FBCA2-7D92-4B96-8E14-A4E9BA59DD48}" srcOrd="0" destOrd="0" parTransId="{6CB72AB4-7FB2-416F-9E36-DCA0F96B3051}" sibTransId="{809F887A-8CD6-4F66-985E-D0AD5348FCAE}"/>
    <dgm:cxn modelId="{4D095C42-C23E-AA47-82F7-C7DF5AFB4950}" type="presOf" srcId="{7A5FBCA2-7D92-4B96-8E14-A4E9BA59DD48}" destId="{E3F72AF7-F80C-A948-A1E7-69693C28174E}" srcOrd="0" destOrd="0" presId="urn:microsoft.com/office/officeart/2008/layout/LinedList"/>
    <dgm:cxn modelId="{85092E8F-1577-3C4D-A7D3-33C6687E9C54}" type="presOf" srcId="{A4C24E55-67D3-41E2-B31B-B6FC375217D4}" destId="{690F2409-E911-EE4A-900E-2C6116E1D147}" srcOrd="0" destOrd="0" presId="urn:microsoft.com/office/officeart/2008/layout/LinedList"/>
    <dgm:cxn modelId="{F0B1109F-FC6E-4EC6-9F95-1B6356E90183}" srcId="{EB58C77F-AA24-4EC1-93E5-DEB755AE172D}" destId="{A4C24E55-67D3-41E2-B31B-B6FC375217D4}" srcOrd="1" destOrd="0" parTransId="{E9AF75B1-7E80-49A5-B2FD-A83C63DD0879}" sibTransId="{550F5C0E-6A30-4425-9A5D-773C83DCEE28}"/>
    <dgm:cxn modelId="{3D1116CF-73C6-484F-A9BC-8C7C3BA8F8CB}" type="presOf" srcId="{EB58C77F-AA24-4EC1-93E5-DEB755AE172D}" destId="{2D9AECE5-E59E-774A-89FE-F22233032084}" srcOrd="0" destOrd="0" presId="urn:microsoft.com/office/officeart/2008/layout/LinedList"/>
    <dgm:cxn modelId="{06FF6C88-7657-044F-B6A2-FE5F185D1CD7}" type="presParOf" srcId="{2D9AECE5-E59E-774A-89FE-F22233032084}" destId="{B6A7259C-F317-7548-A220-F8BD4BDE0AB8}" srcOrd="0" destOrd="0" presId="urn:microsoft.com/office/officeart/2008/layout/LinedList"/>
    <dgm:cxn modelId="{56DD2F78-0848-0243-A7BA-B25773317FC2}" type="presParOf" srcId="{2D9AECE5-E59E-774A-89FE-F22233032084}" destId="{05BA2247-6041-194F-88B3-701F4DB1FE12}" srcOrd="1" destOrd="0" presId="urn:microsoft.com/office/officeart/2008/layout/LinedList"/>
    <dgm:cxn modelId="{21DB6A4A-A69E-744C-B8F3-4F009F545695}" type="presParOf" srcId="{05BA2247-6041-194F-88B3-701F4DB1FE12}" destId="{E3F72AF7-F80C-A948-A1E7-69693C28174E}" srcOrd="0" destOrd="0" presId="urn:microsoft.com/office/officeart/2008/layout/LinedList"/>
    <dgm:cxn modelId="{A3FEF09D-E7EA-BD43-BBB5-9DBE2A4F31DF}" type="presParOf" srcId="{05BA2247-6041-194F-88B3-701F4DB1FE12}" destId="{19C4BCB9-7EA4-8E4B-9F87-0B21089D8DCC}" srcOrd="1" destOrd="0" presId="urn:microsoft.com/office/officeart/2008/layout/LinedList"/>
    <dgm:cxn modelId="{66EF20D8-E139-B448-B891-687D2681DFBB}" type="presParOf" srcId="{2D9AECE5-E59E-774A-89FE-F22233032084}" destId="{0FA79A74-3595-CF4D-9D18-4AA3AC1F5CD0}" srcOrd="2" destOrd="0" presId="urn:microsoft.com/office/officeart/2008/layout/LinedList"/>
    <dgm:cxn modelId="{BE34D78D-DC43-364B-81F4-8EE22AA52B76}" type="presParOf" srcId="{2D9AECE5-E59E-774A-89FE-F22233032084}" destId="{74876D36-2187-F042-B80D-2F02A4B3F65C}" srcOrd="3" destOrd="0" presId="urn:microsoft.com/office/officeart/2008/layout/LinedList"/>
    <dgm:cxn modelId="{F1A05A03-3B4D-0848-9142-733F00114687}" type="presParOf" srcId="{74876D36-2187-F042-B80D-2F02A4B3F65C}" destId="{690F2409-E911-EE4A-900E-2C6116E1D147}" srcOrd="0" destOrd="0" presId="urn:microsoft.com/office/officeart/2008/layout/LinedList"/>
    <dgm:cxn modelId="{905A4275-957D-504B-8EEA-1FCB55993390}" type="presParOf" srcId="{74876D36-2187-F042-B80D-2F02A4B3F65C}" destId="{49C36BD1-292D-6044-BFD5-59EEFE3EFD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0AEB5C-F1C8-44D2-9E92-82771DE6256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B77CB2A-E7E5-4297-9029-FEE9DACE57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An study has found that heavy smokers get lung cancer at higher rate than light smokers.</a:t>
          </a:r>
        </a:p>
      </dgm:t>
    </dgm:pt>
    <dgm:pt modelId="{9C2F6D08-F9A3-4F66-8C1E-D44988CBF2A6}" type="parTrans" cxnId="{8BB93D57-4C10-43BE-B177-179FE64ED51F}">
      <dgm:prSet/>
      <dgm:spPr/>
      <dgm:t>
        <a:bodyPr/>
        <a:lstStyle/>
        <a:p>
          <a:endParaRPr lang="en-US" sz="3200"/>
        </a:p>
      </dgm:t>
    </dgm:pt>
    <dgm:pt modelId="{8A009B5B-A254-479F-8F8C-1ADDA73CF9E2}" type="sibTrans" cxnId="{8BB93D57-4C10-43BE-B177-179FE64ED51F}">
      <dgm:prSet/>
      <dgm:spPr/>
      <dgm:t>
        <a:bodyPr/>
        <a:lstStyle/>
        <a:p>
          <a:endParaRPr lang="en-US" sz="3200"/>
        </a:p>
      </dgm:t>
    </dgm:pt>
    <dgm:pt modelId="{EC562FA2-196F-47EB-8FF6-7A9F837870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What is a possible confounder in this study?</a:t>
          </a:r>
        </a:p>
      </dgm:t>
    </dgm:pt>
    <dgm:pt modelId="{13872B84-47EB-43B1-A2E2-56C1A18EBFAD}" type="parTrans" cxnId="{327B5654-7EFB-42E3-BE9E-0ADBDA0AA88D}">
      <dgm:prSet/>
      <dgm:spPr/>
      <dgm:t>
        <a:bodyPr/>
        <a:lstStyle/>
        <a:p>
          <a:endParaRPr lang="en-US" sz="3200"/>
        </a:p>
      </dgm:t>
    </dgm:pt>
    <dgm:pt modelId="{8FAA0DA3-19E7-42B4-92B3-152E8F232DCD}" type="sibTrans" cxnId="{327B5654-7EFB-42E3-BE9E-0ADBDA0AA88D}">
      <dgm:prSet/>
      <dgm:spPr/>
      <dgm:t>
        <a:bodyPr/>
        <a:lstStyle/>
        <a:p>
          <a:endParaRPr lang="en-US" sz="3200"/>
        </a:p>
      </dgm:t>
    </dgm:pt>
    <dgm:pt modelId="{67E64508-C545-8C49-B695-F325337FF2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Can researchers get the result that smoking will cause lung cancer?</a:t>
          </a:r>
        </a:p>
      </dgm:t>
    </dgm:pt>
    <dgm:pt modelId="{86AF413D-35AF-FD47-B03A-B67B4ACFB167}" type="parTrans" cxnId="{2D870FE5-FE40-184A-84B5-1AF58C12DCC3}">
      <dgm:prSet/>
      <dgm:spPr/>
      <dgm:t>
        <a:bodyPr/>
        <a:lstStyle/>
        <a:p>
          <a:endParaRPr lang="en-US" sz="3200"/>
        </a:p>
      </dgm:t>
    </dgm:pt>
    <dgm:pt modelId="{8992DE5C-77B3-6E43-B799-1489A730AEF3}" type="sibTrans" cxnId="{2D870FE5-FE40-184A-84B5-1AF58C12DCC3}">
      <dgm:prSet/>
      <dgm:spPr/>
      <dgm:t>
        <a:bodyPr/>
        <a:lstStyle/>
        <a:p>
          <a:endParaRPr lang="en-US" sz="3200"/>
        </a:p>
      </dgm:t>
    </dgm:pt>
    <dgm:pt modelId="{7501F8BD-6A34-4BF4-BE1A-7F3B9E31C6F9}" type="pres">
      <dgm:prSet presAssocID="{540AEB5C-F1C8-44D2-9E92-82771DE6256E}" presName="root" presStyleCnt="0">
        <dgm:presLayoutVars>
          <dgm:dir/>
          <dgm:resizeHandles val="exact"/>
        </dgm:presLayoutVars>
      </dgm:prSet>
      <dgm:spPr/>
    </dgm:pt>
    <dgm:pt modelId="{CA47CE3C-8572-4D61-82DE-04F16202FB76}" type="pres">
      <dgm:prSet presAssocID="{CB77CB2A-E7E5-4297-9029-FEE9DACE57BC}" presName="compNode" presStyleCnt="0"/>
      <dgm:spPr/>
    </dgm:pt>
    <dgm:pt modelId="{A444A1C6-FB5C-41FD-8DF4-55C43BC5033E}" type="pres">
      <dgm:prSet presAssocID="{CB77CB2A-E7E5-4297-9029-FEE9DACE57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7031E9F4-45D9-432D-9C95-DA45C64BCE75}" type="pres">
      <dgm:prSet presAssocID="{CB77CB2A-E7E5-4297-9029-FEE9DACE57BC}" presName="spaceRect" presStyleCnt="0"/>
      <dgm:spPr/>
    </dgm:pt>
    <dgm:pt modelId="{42B6CEE2-2AD7-460E-BBBA-19FDCB14D901}" type="pres">
      <dgm:prSet presAssocID="{CB77CB2A-E7E5-4297-9029-FEE9DACE57BC}" presName="textRect" presStyleLbl="revTx" presStyleIdx="0" presStyleCnt="3">
        <dgm:presLayoutVars>
          <dgm:chMax val="1"/>
          <dgm:chPref val="1"/>
        </dgm:presLayoutVars>
      </dgm:prSet>
      <dgm:spPr/>
    </dgm:pt>
    <dgm:pt modelId="{56CCCC93-1A5C-49FB-AE93-D64EA17FAE08}" type="pres">
      <dgm:prSet presAssocID="{8A009B5B-A254-479F-8F8C-1ADDA73CF9E2}" presName="sibTrans" presStyleCnt="0"/>
      <dgm:spPr/>
    </dgm:pt>
    <dgm:pt modelId="{6C2BE479-2975-4F3D-9755-4B969A421659}" type="pres">
      <dgm:prSet presAssocID="{67E64508-C545-8C49-B695-F325337FF23A}" presName="compNode" presStyleCnt="0"/>
      <dgm:spPr/>
    </dgm:pt>
    <dgm:pt modelId="{D9257225-7872-432E-9C26-AE44B925F781}" type="pres">
      <dgm:prSet presAssocID="{67E64508-C545-8C49-B695-F325337FF2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85EF9E5-939C-4741-A8A8-A9CE18FCA12E}" type="pres">
      <dgm:prSet presAssocID="{67E64508-C545-8C49-B695-F325337FF23A}" presName="spaceRect" presStyleCnt="0"/>
      <dgm:spPr/>
    </dgm:pt>
    <dgm:pt modelId="{05D482FD-6222-484B-AAE0-0D07068B95F5}" type="pres">
      <dgm:prSet presAssocID="{67E64508-C545-8C49-B695-F325337FF23A}" presName="textRect" presStyleLbl="revTx" presStyleIdx="1" presStyleCnt="3">
        <dgm:presLayoutVars>
          <dgm:chMax val="1"/>
          <dgm:chPref val="1"/>
        </dgm:presLayoutVars>
      </dgm:prSet>
      <dgm:spPr/>
    </dgm:pt>
    <dgm:pt modelId="{6F24D68A-6A21-408C-B962-7E1344539DD6}" type="pres">
      <dgm:prSet presAssocID="{8992DE5C-77B3-6E43-B799-1489A730AEF3}" presName="sibTrans" presStyleCnt="0"/>
      <dgm:spPr/>
    </dgm:pt>
    <dgm:pt modelId="{C88B984D-40DC-433B-9799-92BC418C7476}" type="pres">
      <dgm:prSet presAssocID="{EC562FA2-196F-47EB-8FF6-7A9F837870CC}" presName="compNode" presStyleCnt="0"/>
      <dgm:spPr/>
    </dgm:pt>
    <dgm:pt modelId="{9B830F80-8E0E-44AB-B177-005C5102197E}" type="pres">
      <dgm:prSet presAssocID="{EC562FA2-196F-47EB-8FF6-7A9F837870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oking"/>
        </a:ext>
      </dgm:extLst>
    </dgm:pt>
    <dgm:pt modelId="{C35B17F5-4817-438A-B573-1549C9CE8652}" type="pres">
      <dgm:prSet presAssocID="{EC562FA2-196F-47EB-8FF6-7A9F837870CC}" presName="spaceRect" presStyleCnt="0"/>
      <dgm:spPr/>
    </dgm:pt>
    <dgm:pt modelId="{8FFA469C-01A6-4354-80CA-2E50D9A662E9}" type="pres">
      <dgm:prSet presAssocID="{EC562FA2-196F-47EB-8FF6-7A9F837870C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C152003-44F9-1F40-86F4-71D7838F3C8C}" type="presOf" srcId="{EC562FA2-196F-47EB-8FF6-7A9F837870CC}" destId="{8FFA469C-01A6-4354-80CA-2E50D9A662E9}" srcOrd="0" destOrd="0" presId="urn:microsoft.com/office/officeart/2018/2/layout/IconLabelList"/>
    <dgm:cxn modelId="{327B5654-7EFB-42E3-BE9E-0ADBDA0AA88D}" srcId="{540AEB5C-F1C8-44D2-9E92-82771DE6256E}" destId="{EC562FA2-196F-47EB-8FF6-7A9F837870CC}" srcOrd="2" destOrd="0" parTransId="{13872B84-47EB-43B1-A2E2-56C1A18EBFAD}" sibTransId="{8FAA0DA3-19E7-42B4-92B3-152E8F232DCD}"/>
    <dgm:cxn modelId="{8BB93D57-4C10-43BE-B177-179FE64ED51F}" srcId="{540AEB5C-F1C8-44D2-9E92-82771DE6256E}" destId="{CB77CB2A-E7E5-4297-9029-FEE9DACE57BC}" srcOrd="0" destOrd="0" parTransId="{9C2F6D08-F9A3-4F66-8C1E-D44988CBF2A6}" sibTransId="{8A009B5B-A254-479F-8F8C-1ADDA73CF9E2}"/>
    <dgm:cxn modelId="{6076A476-40E4-A44F-A309-6ED4AF197ECD}" type="presOf" srcId="{67E64508-C545-8C49-B695-F325337FF23A}" destId="{05D482FD-6222-484B-AAE0-0D07068B95F5}" srcOrd="0" destOrd="0" presId="urn:microsoft.com/office/officeart/2018/2/layout/IconLabelList"/>
    <dgm:cxn modelId="{210E72AF-1478-BC41-B968-6EB7E010EEC3}" type="presOf" srcId="{540AEB5C-F1C8-44D2-9E92-82771DE6256E}" destId="{7501F8BD-6A34-4BF4-BE1A-7F3B9E31C6F9}" srcOrd="0" destOrd="0" presId="urn:microsoft.com/office/officeart/2018/2/layout/IconLabelList"/>
    <dgm:cxn modelId="{4FA9FCD8-EE5E-ED47-9C34-591AFD887672}" type="presOf" srcId="{CB77CB2A-E7E5-4297-9029-FEE9DACE57BC}" destId="{42B6CEE2-2AD7-460E-BBBA-19FDCB14D901}" srcOrd="0" destOrd="0" presId="urn:microsoft.com/office/officeart/2018/2/layout/IconLabelList"/>
    <dgm:cxn modelId="{2D870FE5-FE40-184A-84B5-1AF58C12DCC3}" srcId="{540AEB5C-F1C8-44D2-9E92-82771DE6256E}" destId="{67E64508-C545-8C49-B695-F325337FF23A}" srcOrd="1" destOrd="0" parTransId="{86AF413D-35AF-FD47-B03A-B67B4ACFB167}" sibTransId="{8992DE5C-77B3-6E43-B799-1489A730AEF3}"/>
    <dgm:cxn modelId="{6488F131-84A1-4D46-927B-1521FDD89478}" type="presParOf" srcId="{7501F8BD-6A34-4BF4-BE1A-7F3B9E31C6F9}" destId="{CA47CE3C-8572-4D61-82DE-04F16202FB76}" srcOrd="0" destOrd="0" presId="urn:microsoft.com/office/officeart/2018/2/layout/IconLabelList"/>
    <dgm:cxn modelId="{C45CDEB3-C936-C746-9F95-182F59504362}" type="presParOf" srcId="{CA47CE3C-8572-4D61-82DE-04F16202FB76}" destId="{A444A1C6-FB5C-41FD-8DF4-55C43BC5033E}" srcOrd="0" destOrd="0" presId="urn:microsoft.com/office/officeart/2018/2/layout/IconLabelList"/>
    <dgm:cxn modelId="{ECAB6EC1-8C4B-CB43-B63D-3A8D1990467C}" type="presParOf" srcId="{CA47CE3C-8572-4D61-82DE-04F16202FB76}" destId="{7031E9F4-45D9-432D-9C95-DA45C64BCE75}" srcOrd="1" destOrd="0" presId="urn:microsoft.com/office/officeart/2018/2/layout/IconLabelList"/>
    <dgm:cxn modelId="{F4048DA5-A7CB-BF4A-9513-519C03F24D1B}" type="presParOf" srcId="{CA47CE3C-8572-4D61-82DE-04F16202FB76}" destId="{42B6CEE2-2AD7-460E-BBBA-19FDCB14D901}" srcOrd="2" destOrd="0" presId="urn:microsoft.com/office/officeart/2018/2/layout/IconLabelList"/>
    <dgm:cxn modelId="{808A9391-899A-B340-AE15-D18ADD338D7F}" type="presParOf" srcId="{7501F8BD-6A34-4BF4-BE1A-7F3B9E31C6F9}" destId="{56CCCC93-1A5C-49FB-AE93-D64EA17FAE08}" srcOrd="1" destOrd="0" presId="urn:microsoft.com/office/officeart/2018/2/layout/IconLabelList"/>
    <dgm:cxn modelId="{4CBADBB3-E55E-4649-9753-992A50E42297}" type="presParOf" srcId="{7501F8BD-6A34-4BF4-BE1A-7F3B9E31C6F9}" destId="{6C2BE479-2975-4F3D-9755-4B969A421659}" srcOrd="2" destOrd="0" presId="urn:microsoft.com/office/officeart/2018/2/layout/IconLabelList"/>
    <dgm:cxn modelId="{0640011B-0460-5448-9DF0-15F415338A9F}" type="presParOf" srcId="{6C2BE479-2975-4F3D-9755-4B969A421659}" destId="{D9257225-7872-432E-9C26-AE44B925F781}" srcOrd="0" destOrd="0" presId="urn:microsoft.com/office/officeart/2018/2/layout/IconLabelList"/>
    <dgm:cxn modelId="{A4AAFA5B-CB07-0249-BF31-48B4865D155D}" type="presParOf" srcId="{6C2BE479-2975-4F3D-9755-4B969A421659}" destId="{385EF9E5-939C-4741-A8A8-A9CE18FCA12E}" srcOrd="1" destOrd="0" presId="urn:microsoft.com/office/officeart/2018/2/layout/IconLabelList"/>
    <dgm:cxn modelId="{77F147F6-EF95-8346-8ED4-5B387DC2CBDA}" type="presParOf" srcId="{6C2BE479-2975-4F3D-9755-4B969A421659}" destId="{05D482FD-6222-484B-AAE0-0D07068B95F5}" srcOrd="2" destOrd="0" presId="urn:microsoft.com/office/officeart/2018/2/layout/IconLabelList"/>
    <dgm:cxn modelId="{393B07DA-A3D4-0643-AE60-7556AE1BAB41}" type="presParOf" srcId="{7501F8BD-6A34-4BF4-BE1A-7F3B9E31C6F9}" destId="{6F24D68A-6A21-408C-B962-7E1344539DD6}" srcOrd="3" destOrd="0" presId="urn:microsoft.com/office/officeart/2018/2/layout/IconLabelList"/>
    <dgm:cxn modelId="{1BA40793-1AB5-4A46-BC54-528990C6776D}" type="presParOf" srcId="{7501F8BD-6A34-4BF4-BE1A-7F3B9E31C6F9}" destId="{C88B984D-40DC-433B-9799-92BC418C7476}" srcOrd="4" destOrd="0" presId="urn:microsoft.com/office/officeart/2018/2/layout/IconLabelList"/>
    <dgm:cxn modelId="{3C4D59C8-5E4D-5D41-B94C-50EA019AE9B4}" type="presParOf" srcId="{C88B984D-40DC-433B-9799-92BC418C7476}" destId="{9B830F80-8E0E-44AB-B177-005C5102197E}" srcOrd="0" destOrd="0" presId="urn:microsoft.com/office/officeart/2018/2/layout/IconLabelList"/>
    <dgm:cxn modelId="{9EC87CBE-1398-F94F-BFEF-7EFE887DAD89}" type="presParOf" srcId="{C88B984D-40DC-433B-9799-92BC418C7476}" destId="{C35B17F5-4817-438A-B573-1549C9CE8652}" srcOrd="1" destOrd="0" presId="urn:microsoft.com/office/officeart/2018/2/layout/IconLabelList"/>
    <dgm:cxn modelId="{D4F8DBE8-0A2B-3742-BE74-42612DEEBA09}" type="presParOf" srcId="{C88B984D-40DC-433B-9799-92BC418C7476}" destId="{8FFA469C-01A6-4354-80CA-2E50D9A662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0AEB5C-F1C8-44D2-9E92-82771DE625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B77CB2A-E7E5-4297-9029-FEE9DACE57BC}">
      <dgm:prSet/>
      <dgm:spPr/>
      <dgm:t>
        <a:bodyPr/>
        <a:lstStyle/>
        <a:p>
          <a:r>
            <a:rPr lang="en-US" dirty="0"/>
            <a:t>An observational study has found that heavy smokers get lung cancer at higher rate than light smokers; light smokers get the lung cancer  at higher rates than non-smokers.</a:t>
          </a:r>
        </a:p>
      </dgm:t>
    </dgm:pt>
    <dgm:pt modelId="{9C2F6D08-F9A3-4F66-8C1E-D44988CBF2A6}" type="parTrans" cxnId="{8BB93D57-4C10-43BE-B177-179FE64ED51F}">
      <dgm:prSet/>
      <dgm:spPr/>
      <dgm:t>
        <a:bodyPr/>
        <a:lstStyle/>
        <a:p>
          <a:endParaRPr lang="en-US"/>
        </a:p>
      </dgm:t>
    </dgm:pt>
    <dgm:pt modelId="{8A009B5B-A254-479F-8F8C-1ADDA73CF9E2}" type="sibTrans" cxnId="{8BB93D57-4C10-43BE-B177-179FE64ED51F}">
      <dgm:prSet/>
      <dgm:spPr/>
      <dgm:t>
        <a:bodyPr/>
        <a:lstStyle/>
        <a:p>
          <a:endParaRPr lang="en-US"/>
        </a:p>
      </dgm:t>
    </dgm:pt>
    <dgm:pt modelId="{B3C1097D-D283-414B-A31E-C5FE990D8940}">
      <dgm:prSet/>
      <dgm:spPr/>
      <dgm:t>
        <a:bodyPr/>
        <a:lstStyle/>
        <a:p>
          <a:endParaRPr lang="en-US"/>
        </a:p>
      </dgm:t>
    </dgm:pt>
    <dgm:pt modelId="{45659CEF-9C9C-4C48-BA80-8734AD87E1E9}" type="parTrans" cxnId="{9D3C2B78-A4C6-43DB-A33A-CB64B6AEEF5C}">
      <dgm:prSet/>
      <dgm:spPr/>
      <dgm:t>
        <a:bodyPr/>
        <a:lstStyle/>
        <a:p>
          <a:endParaRPr lang="en-US"/>
        </a:p>
      </dgm:t>
    </dgm:pt>
    <dgm:pt modelId="{3AB19DC0-1CB7-4DE1-9DE8-ACF9CFA17C9A}" type="sibTrans" cxnId="{9D3C2B78-A4C6-43DB-A33A-CB64B6AEEF5C}">
      <dgm:prSet/>
      <dgm:spPr/>
      <dgm:t>
        <a:bodyPr/>
        <a:lstStyle/>
        <a:p>
          <a:endParaRPr lang="en-US"/>
        </a:p>
      </dgm:t>
    </dgm:pt>
    <dgm:pt modelId="{BD3453FC-D566-4D36-A272-D63A96645395}" type="pres">
      <dgm:prSet presAssocID="{540AEB5C-F1C8-44D2-9E92-82771DE6256E}" presName="root" presStyleCnt="0">
        <dgm:presLayoutVars>
          <dgm:dir/>
          <dgm:resizeHandles val="exact"/>
        </dgm:presLayoutVars>
      </dgm:prSet>
      <dgm:spPr/>
    </dgm:pt>
    <dgm:pt modelId="{35CCBE93-B5D7-464E-931D-76124091E29A}" type="pres">
      <dgm:prSet presAssocID="{CB77CB2A-E7E5-4297-9029-FEE9DACE57BC}" presName="compNode" presStyleCnt="0"/>
      <dgm:spPr/>
    </dgm:pt>
    <dgm:pt modelId="{96DA110F-E76F-4938-9122-1D25A358291F}" type="pres">
      <dgm:prSet presAssocID="{CB77CB2A-E7E5-4297-9029-FEE9DACE57BC}" presName="bgRect" presStyleLbl="bgShp" presStyleIdx="0" presStyleCnt="2"/>
      <dgm:spPr/>
    </dgm:pt>
    <dgm:pt modelId="{88FA41A0-FE7C-4597-A1E6-D3849F66AF0F}" type="pres">
      <dgm:prSet presAssocID="{CB77CB2A-E7E5-4297-9029-FEE9DACE57B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38BBA314-F6AB-45B9-BED3-8FA45E72003A}" type="pres">
      <dgm:prSet presAssocID="{CB77CB2A-E7E5-4297-9029-FEE9DACE57BC}" presName="spaceRect" presStyleCnt="0"/>
      <dgm:spPr/>
    </dgm:pt>
    <dgm:pt modelId="{6D04D4EF-BA9E-40A3-8779-02CAC2E973FC}" type="pres">
      <dgm:prSet presAssocID="{CB77CB2A-E7E5-4297-9029-FEE9DACE57BC}" presName="parTx" presStyleLbl="revTx" presStyleIdx="0" presStyleCnt="2">
        <dgm:presLayoutVars>
          <dgm:chMax val="0"/>
          <dgm:chPref val="0"/>
        </dgm:presLayoutVars>
      </dgm:prSet>
      <dgm:spPr/>
    </dgm:pt>
    <dgm:pt modelId="{137B984A-E8EE-4214-9889-D3E11919529C}" type="pres">
      <dgm:prSet presAssocID="{8A009B5B-A254-479F-8F8C-1ADDA73CF9E2}" presName="sibTrans" presStyleCnt="0"/>
      <dgm:spPr/>
    </dgm:pt>
    <dgm:pt modelId="{CA61B91B-BDE4-4D8D-BB1A-B56FC25882ED}" type="pres">
      <dgm:prSet presAssocID="{B3C1097D-D283-414B-A31E-C5FE990D8940}" presName="compNode" presStyleCnt="0"/>
      <dgm:spPr/>
    </dgm:pt>
    <dgm:pt modelId="{9CDE7CA8-EC97-49F9-BEE7-2DA3972387C4}" type="pres">
      <dgm:prSet presAssocID="{B3C1097D-D283-414B-A31E-C5FE990D8940}" presName="bgRect" presStyleLbl="bgShp" presStyleIdx="1" presStyleCnt="2"/>
      <dgm:spPr/>
    </dgm:pt>
    <dgm:pt modelId="{030D0962-C044-4E62-BF53-95716AE3D8A5}" type="pres">
      <dgm:prSet presAssocID="{B3C1097D-D283-414B-A31E-C5FE990D89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E5A0509-9A88-4BE5-A352-46B2204DD0D5}" type="pres">
      <dgm:prSet presAssocID="{B3C1097D-D283-414B-A31E-C5FE990D8940}" presName="spaceRect" presStyleCnt="0"/>
      <dgm:spPr/>
    </dgm:pt>
    <dgm:pt modelId="{8B46C865-82AB-435B-9561-43E117064AE5}" type="pres">
      <dgm:prSet presAssocID="{B3C1097D-D283-414B-A31E-C5FE990D894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850A3C-B1BC-4444-B1C8-9E450911FBEB}" type="presOf" srcId="{CB77CB2A-E7E5-4297-9029-FEE9DACE57BC}" destId="{6D04D4EF-BA9E-40A3-8779-02CAC2E973FC}" srcOrd="0" destOrd="0" presId="urn:microsoft.com/office/officeart/2018/2/layout/IconVerticalSolidList"/>
    <dgm:cxn modelId="{8BB93D57-4C10-43BE-B177-179FE64ED51F}" srcId="{540AEB5C-F1C8-44D2-9E92-82771DE6256E}" destId="{CB77CB2A-E7E5-4297-9029-FEE9DACE57BC}" srcOrd="0" destOrd="0" parTransId="{9C2F6D08-F9A3-4F66-8C1E-D44988CBF2A6}" sibTransId="{8A009B5B-A254-479F-8F8C-1ADDA73CF9E2}"/>
    <dgm:cxn modelId="{9D3C2B78-A4C6-43DB-A33A-CB64B6AEEF5C}" srcId="{540AEB5C-F1C8-44D2-9E92-82771DE6256E}" destId="{B3C1097D-D283-414B-A31E-C5FE990D8940}" srcOrd="1" destOrd="0" parTransId="{45659CEF-9C9C-4C48-BA80-8734AD87E1E9}" sibTransId="{3AB19DC0-1CB7-4DE1-9DE8-ACF9CFA17C9A}"/>
    <dgm:cxn modelId="{3A9EB491-DDFE-2249-BB16-3D7D4BDEA121}" type="presOf" srcId="{B3C1097D-D283-414B-A31E-C5FE990D8940}" destId="{8B46C865-82AB-435B-9561-43E117064AE5}" srcOrd="0" destOrd="0" presId="urn:microsoft.com/office/officeart/2018/2/layout/IconVerticalSolidList"/>
    <dgm:cxn modelId="{32580FA4-26F3-484A-B725-F27BE87A383E}" type="presOf" srcId="{540AEB5C-F1C8-44D2-9E92-82771DE6256E}" destId="{BD3453FC-D566-4D36-A272-D63A96645395}" srcOrd="0" destOrd="0" presId="urn:microsoft.com/office/officeart/2018/2/layout/IconVerticalSolidList"/>
    <dgm:cxn modelId="{DF918422-65BC-FC49-848C-5AF7BFA60636}" type="presParOf" srcId="{BD3453FC-D566-4D36-A272-D63A96645395}" destId="{35CCBE93-B5D7-464E-931D-76124091E29A}" srcOrd="0" destOrd="0" presId="urn:microsoft.com/office/officeart/2018/2/layout/IconVerticalSolidList"/>
    <dgm:cxn modelId="{11CE8676-5B64-734D-83AD-7805F2DFA6EC}" type="presParOf" srcId="{35CCBE93-B5D7-464E-931D-76124091E29A}" destId="{96DA110F-E76F-4938-9122-1D25A358291F}" srcOrd="0" destOrd="0" presId="urn:microsoft.com/office/officeart/2018/2/layout/IconVerticalSolidList"/>
    <dgm:cxn modelId="{F8361CA9-5812-8844-A0EE-CBBC234B19D5}" type="presParOf" srcId="{35CCBE93-B5D7-464E-931D-76124091E29A}" destId="{88FA41A0-FE7C-4597-A1E6-D3849F66AF0F}" srcOrd="1" destOrd="0" presId="urn:microsoft.com/office/officeart/2018/2/layout/IconVerticalSolidList"/>
    <dgm:cxn modelId="{33E2D32E-A87D-0A47-8D01-626E42CE9790}" type="presParOf" srcId="{35CCBE93-B5D7-464E-931D-76124091E29A}" destId="{38BBA314-F6AB-45B9-BED3-8FA45E72003A}" srcOrd="2" destOrd="0" presId="urn:microsoft.com/office/officeart/2018/2/layout/IconVerticalSolidList"/>
    <dgm:cxn modelId="{C4B6068A-ACAF-C949-8B65-48F660BF0EB4}" type="presParOf" srcId="{35CCBE93-B5D7-464E-931D-76124091E29A}" destId="{6D04D4EF-BA9E-40A3-8779-02CAC2E973FC}" srcOrd="3" destOrd="0" presId="urn:microsoft.com/office/officeart/2018/2/layout/IconVerticalSolidList"/>
    <dgm:cxn modelId="{130616E0-7B9B-F548-B1E8-D1A85AA7956A}" type="presParOf" srcId="{BD3453FC-D566-4D36-A272-D63A96645395}" destId="{137B984A-E8EE-4214-9889-D3E11919529C}" srcOrd="1" destOrd="0" presId="urn:microsoft.com/office/officeart/2018/2/layout/IconVerticalSolidList"/>
    <dgm:cxn modelId="{05703E4C-1D9B-4E4F-A8A0-D688347D1C4C}" type="presParOf" srcId="{BD3453FC-D566-4D36-A272-D63A96645395}" destId="{CA61B91B-BDE4-4D8D-BB1A-B56FC25882ED}" srcOrd="2" destOrd="0" presId="urn:microsoft.com/office/officeart/2018/2/layout/IconVerticalSolidList"/>
    <dgm:cxn modelId="{1FFE6BD7-FCBB-804F-8D8B-60BDEC53CAE1}" type="presParOf" srcId="{CA61B91B-BDE4-4D8D-BB1A-B56FC25882ED}" destId="{9CDE7CA8-EC97-49F9-BEE7-2DA3972387C4}" srcOrd="0" destOrd="0" presId="urn:microsoft.com/office/officeart/2018/2/layout/IconVerticalSolidList"/>
    <dgm:cxn modelId="{D3A60E95-9BF5-124C-B9AE-6C63EBA492C8}" type="presParOf" srcId="{CA61B91B-BDE4-4D8D-BB1A-B56FC25882ED}" destId="{030D0962-C044-4E62-BF53-95716AE3D8A5}" srcOrd="1" destOrd="0" presId="urn:microsoft.com/office/officeart/2018/2/layout/IconVerticalSolidList"/>
    <dgm:cxn modelId="{7EAE2DA1-D852-A940-80B1-93707283B5DE}" type="presParOf" srcId="{CA61B91B-BDE4-4D8D-BB1A-B56FC25882ED}" destId="{FE5A0509-9A88-4BE5-A352-46B2204DD0D5}" srcOrd="2" destOrd="0" presId="urn:microsoft.com/office/officeart/2018/2/layout/IconVerticalSolidList"/>
    <dgm:cxn modelId="{22DDFC22-6276-1843-A4A0-F3349F32359D}" type="presParOf" srcId="{CA61B91B-BDE4-4D8D-BB1A-B56FC25882ED}" destId="{8B46C865-82AB-435B-9561-43E117064A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1A953-6190-184F-BA4B-876520188B01}">
      <dsp:nvSpPr>
        <dsp:cNvPr id="0" name=""/>
        <dsp:cNvSpPr/>
      </dsp:nvSpPr>
      <dsp:spPr>
        <a:xfrm>
          <a:off x="0" y="1763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F89743-F675-DA42-B8D0-0C05DD9EB356}">
      <dsp:nvSpPr>
        <dsp:cNvPr id="0" name=""/>
        <dsp:cNvSpPr/>
      </dsp:nvSpPr>
      <dsp:spPr>
        <a:xfrm>
          <a:off x="0" y="1763"/>
          <a:ext cx="10058399" cy="60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Shuangjie Zhang</a:t>
          </a:r>
        </a:p>
      </dsp:txBody>
      <dsp:txXfrm>
        <a:off x="0" y="1763"/>
        <a:ext cx="10058399" cy="601224"/>
      </dsp:txXfrm>
    </dsp:sp>
    <dsp:sp modelId="{91366C31-AC54-0042-9B1D-187F07DD72FB}">
      <dsp:nvSpPr>
        <dsp:cNvPr id="0" name=""/>
        <dsp:cNvSpPr/>
      </dsp:nvSpPr>
      <dsp:spPr>
        <a:xfrm>
          <a:off x="0" y="602987"/>
          <a:ext cx="10058399" cy="0"/>
        </a:xfrm>
        <a:prstGeom prst="line">
          <a:avLst/>
        </a:prstGeom>
        <a:solidFill>
          <a:schemeClr val="accent2">
            <a:hueOff val="381558"/>
            <a:satOff val="-8706"/>
            <a:lumOff val="3216"/>
            <a:alphaOff val="0"/>
          </a:schemeClr>
        </a:solidFill>
        <a:ln w="12700" cap="flat" cmpd="sng" algn="ctr">
          <a:solidFill>
            <a:schemeClr val="accent2">
              <a:hueOff val="381558"/>
              <a:satOff val="-8706"/>
              <a:lumOff val="3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DB49F5-59C3-AA49-AF35-DDD62827E8FC}">
      <dsp:nvSpPr>
        <dsp:cNvPr id="0" name=""/>
        <dsp:cNvSpPr/>
      </dsp:nvSpPr>
      <dsp:spPr>
        <a:xfrm>
          <a:off x="0" y="602987"/>
          <a:ext cx="10058399" cy="60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Bayesian Statistics, Convergence of MCMC</a:t>
          </a:r>
        </a:p>
      </dsp:txBody>
      <dsp:txXfrm>
        <a:off x="0" y="602987"/>
        <a:ext cx="10058399" cy="601224"/>
      </dsp:txXfrm>
    </dsp:sp>
    <dsp:sp modelId="{6CB49B67-BCFA-1045-B319-B4614B663DF6}">
      <dsp:nvSpPr>
        <dsp:cNvPr id="0" name=""/>
        <dsp:cNvSpPr/>
      </dsp:nvSpPr>
      <dsp:spPr>
        <a:xfrm>
          <a:off x="0" y="1204212"/>
          <a:ext cx="10058399" cy="0"/>
        </a:xfrm>
        <a:prstGeom prst="line">
          <a:avLst/>
        </a:prstGeom>
        <a:solidFill>
          <a:schemeClr val="accent2">
            <a:hueOff val="763116"/>
            <a:satOff val="-17411"/>
            <a:lumOff val="6432"/>
            <a:alphaOff val="0"/>
          </a:schemeClr>
        </a:solidFill>
        <a:ln w="12700" cap="flat" cmpd="sng" algn="ctr">
          <a:solidFill>
            <a:schemeClr val="accent2">
              <a:hueOff val="763116"/>
              <a:satOff val="-17411"/>
              <a:lumOff val="6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1312D3-B22D-C440-AB2D-045B699B90BF}">
      <dsp:nvSpPr>
        <dsp:cNvPr id="0" name=""/>
        <dsp:cNvSpPr/>
      </dsp:nvSpPr>
      <dsp:spPr>
        <a:xfrm>
          <a:off x="0" y="1204212"/>
          <a:ext cx="10058399" cy="60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rId1"/>
            </a:rPr>
            <a:t>szhan209@ucsc.edu</a:t>
          </a:r>
          <a:endParaRPr lang="en-US" sz="2500" kern="1200" dirty="0"/>
        </a:p>
      </dsp:txBody>
      <dsp:txXfrm>
        <a:off x="0" y="1204212"/>
        <a:ext cx="10058399" cy="601224"/>
      </dsp:txXfrm>
    </dsp:sp>
    <dsp:sp modelId="{857E0A04-7CE7-8B4D-BFF8-04D5D2AF5EEF}">
      <dsp:nvSpPr>
        <dsp:cNvPr id="0" name=""/>
        <dsp:cNvSpPr/>
      </dsp:nvSpPr>
      <dsp:spPr>
        <a:xfrm>
          <a:off x="0" y="1805437"/>
          <a:ext cx="10058399" cy="0"/>
        </a:xfrm>
        <a:prstGeom prst="line">
          <a:avLst/>
        </a:prstGeom>
        <a:solidFill>
          <a:schemeClr val="accent2">
            <a:hueOff val="1144674"/>
            <a:satOff val="-26117"/>
            <a:lumOff val="9647"/>
            <a:alphaOff val="0"/>
          </a:schemeClr>
        </a:solidFill>
        <a:ln w="12700" cap="flat" cmpd="sng" algn="ctr">
          <a:solidFill>
            <a:schemeClr val="accent2">
              <a:hueOff val="1144674"/>
              <a:satOff val="-26117"/>
              <a:lumOff val="9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EF9A31-E575-FF49-8957-0E2DC01442B8}">
      <dsp:nvSpPr>
        <dsp:cNvPr id="0" name=""/>
        <dsp:cNvSpPr/>
      </dsp:nvSpPr>
      <dsp:spPr>
        <a:xfrm>
          <a:off x="0" y="1805436"/>
          <a:ext cx="10058399" cy="60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OH: </a:t>
          </a:r>
          <a:r>
            <a:rPr lang="en-US" sz="2500" b="0" i="0" kern="1200" dirty="0"/>
            <a:t>Wed 9:00am-10:00am and 3:00pm-4:00pm</a:t>
          </a:r>
          <a:endParaRPr lang="en-US" sz="2500" kern="1200" dirty="0"/>
        </a:p>
      </dsp:txBody>
      <dsp:txXfrm>
        <a:off x="0" y="1805436"/>
        <a:ext cx="10058399" cy="601224"/>
      </dsp:txXfrm>
    </dsp:sp>
    <dsp:sp modelId="{DA027FE3-2953-9A43-83B1-CE47F959C5BC}">
      <dsp:nvSpPr>
        <dsp:cNvPr id="0" name=""/>
        <dsp:cNvSpPr/>
      </dsp:nvSpPr>
      <dsp:spPr>
        <a:xfrm>
          <a:off x="0" y="2406661"/>
          <a:ext cx="10058399" cy="0"/>
        </a:xfrm>
        <a:prstGeom prst="line">
          <a:avLst/>
        </a:prstGeom>
        <a:solidFill>
          <a:schemeClr val="accent2">
            <a:hueOff val="1526231"/>
            <a:satOff val="-34822"/>
            <a:lumOff val="12863"/>
            <a:alphaOff val="0"/>
          </a:schemeClr>
        </a:solidFill>
        <a:ln w="12700" cap="flat" cmpd="sng" algn="ctr">
          <a:solidFill>
            <a:schemeClr val="accent2">
              <a:hueOff val="1526231"/>
              <a:satOff val="-34822"/>
              <a:lumOff val="12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643944-AE4C-8149-84F2-49C46C7B86B0}">
      <dsp:nvSpPr>
        <dsp:cNvPr id="0" name=""/>
        <dsp:cNvSpPr/>
      </dsp:nvSpPr>
      <dsp:spPr>
        <a:xfrm>
          <a:off x="0" y="2406661"/>
          <a:ext cx="10058399" cy="60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Homework: On Canvas</a:t>
          </a:r>
        </a:p>
      </dsp:txBody>
      <dsp:txXfrm>
        <a:off x="0" y="2406661"/>
        <a:ext cx="10058399" cy="601224"/>
      </dsp:txXfrm>
    </dsp:sp>
    <dsp:sp modelId="{C512E8D8-171C-8048-AB9D-DB790E9FB631}">
      <dsp:nvSpPr>
        <dsp:cNvPr id="0" name=""/>
        <dsp:cNvSpPr/>
      </dsp:nvSpPr>
      <dsp:spPr>
        <a:xfrm>
          <a:off x="0" y="3007886"/>
          <a:ext cx="10058399" cy="0"/>
        </a:xfrm>
        <a:prstGeom prst="lin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2AB10D-44D3-7344-B4A1-22FC23B36D07}">
      <dsp:nvSpPr>
        <dsp:cNvPr id="0" name=""/>
        <dsp:cNvSpPr/>
      </dsp:nvSpPr>
      <dsp:spPr>
        <a:xfrm>
          <a:off x="0" y="3007886"/>
          <a:ext cx="10058399" cy="60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Discussion Materials: </a:t>
          </a:r>
          <a:r>
            <a:rPr lang="en-US" sz="2500" kern="1200" dirty="0">
              <a:hlinkClick xmlns:r="http://schemas.openxmlformats.org/officeDocument/2006/relationships" r:id="rId2"/>
            </a:rPr>
            <a:t>github.com/Zsj950708/STAT05-2020Summer</a:t>
          </a:r>
          <a:endParaRPr lang="en-US" sz="2500" kern="1200" dirty="0"/>
        </a:p>
      </dsp:txBody>
      <dsp:txXfrm>
        <a:off x="0" y="3007886"/>
        <a:ext cx="10058399" cy="601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400F0-A5C2-524B-AA51-DA54CFB9CEB4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95CF4-E88A-A946-9220-ECB4C8664345}">
      <dsp:nvSpPr>
        <dsp:cNvPr id="0" name=""/>
        <dsp:cNvSpPr/>
      </dsp:nvSpPr>
      <dsp:spPr>
        <a:xfrm>
          <a:off x="0" y="0"/>
          <a:ext cx="10058399" cy="199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 a </a:t>
          </a:r>
          <a:r>
            <a:rPr lang="en-US" sz="2900" b="1" kern="1200" dirty="0"/>
            <a:t>randomized</a:t>
          </a:r>
          <a:r>
            <a:rPr lang="en-US" sz="2900" kern="1200" dirty="0"/>
            <a:t> </a:t>
          </a:r>
          <a:r>
            <a:rPr lang="en-US" sz="2900" b="1" kern="1200" dirty="0"/>
            <a:t>experiment</a:t>
          </a:r>
          <a:r>
            <a:rPr lang="en-US" sz="2900" kern="1200" dirty="0"/>
            <a:t> researchers apply </a:t>
          </a:r>
          <a:r>
            <a:rPr lang="en-US" sz="2900" b="1" kern="1200" dirty="0"/>
            <a:t>treatments</a:t>
          </a:r>
          <a:r>
            <a:rPr lang="en-US" sz="2900" kern="1200" dirty="0"/>
            <a:t> to experimental units (people, animals, plots of land, etc.) and then proceed to observe the effect of the treatments on the experimental units.</a:t>
          </a:r>
        </a:p>
      </dsp:txBody>
      <dsp:txXfrm>
        <a:off x="0" y="0"/>
        <a:ext cx="10058399" cy="1993989"/>
      </dsp:txXfrm>
    </dsp:sp>
    <dsp:sp modelId="{DE2EDB6C-FAD6-CB40-AD27-58C96A177347}">
      <dsp:nvSpPr>
        <dsp:cNvPr id="0" name=""/>
        <dsp:cNvSpPr/>
      </dsp:nvSpPr>
      <dsp:spPr>
        <a:xfrm>
          <a:off x="0" y="1993989"/>
          <a:ext cx="10058399" cy="0"/>
        </a:xfrm>
        <a:prstGeom prst="lin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92F6C-FD21-AA46-B7A3-D234EF1565B4}">
      <dsp:nvSpPr>
        <dsp:cNvPr id="0" name=""/>
        <dsp:cNvSpPr/>
      </dsp:nvSpPr>
      <dsp:spPr>
        <a:xfrm>
          <a:off x="0" y="1993989"/>
          <a:ext cx="10058399" cy="199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 an </a:t>
          </a:r>
          <a:r>
            <a:rPr lang="en-US" sz="2900" b="1" kern="1200" dirty="0"/>
            <a:t>observational study </a:t>
          </a:r>
          <a:r>
            <a:rPr lang="en-US" sz="2900" kern="1200" dirty="0"/>
            <a:t>researchers observe subjects and measure variables of interest without assigning treatments to the subjects. </a:t>
          </a:r>
        </a:p>
      </dsp:txBody>
      <dsp:txXfrm>
        <a:off x="0" y="1993989"/>
        <a:ext cx="10058399" cy="1993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94E45-1C28-2847-9933-1747B3F6C2B7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A5DF6-8B82-174B-A6DA-C2A3E50E4B15}">
      <dsp:nvSpPr>
        <dsp:cNvPr id="0" name=""/>
        <dsp:cNvSpPr/>
      </dsp:nvSpPr>
      <dsp:spPr>
        <a:xfrm>
          <a:off x="0" y="0"/>
          <a:ext cx="10058399" cy="3987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biggest difference between </a:t>
          </a:r>
          <a:r>
            <a:rPr lang="en-US" sz="2900" b="0" kern="1200" dirty="0"/>
            <a:t>randomized experiment and observational study is </a:t>
          </a:r>
          <a:r>
            <a:rPr lang="en-US" sz="2900" b="1" kern="1200" dirty="0">
              <a:solidFill>
                <a:srgbClr val="FF0000"/>
              </a:solidFill>
            </a:rPr>
            <a:t>randomization</a:t>
          </a:r>
          <a:r>
            <a:rPr lang="en-US" sz="2900" b="1" kern="1200" dirty="0"/>
            <a:t>. </a:t>
          </a:r>
        </a:p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b="1" kern="1200" dirty="0">
            <a:solidFill>
              <a:srgbClr val="FF0000"/>
            </a:solidFill>
          </a:endParaRPr>
        </a:p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rgbClr val="FF0000"/>
              </a:solidFill>
            </a:rPr>
            <a:t>Randomization</a:t>
          </a:r>
          <a:r>
            <a:rPr lang="en-US" sz="2900" b="0" kern="1200" dirty="0"/>
            <a:t> is an </a:t>
          </a:r>
          <a:r>
            <a:rPr lang="en-US" sz="2900" kern="1200" dirty="0"/>
            <a:t>impartial chance procedure is used to assign the subjects to treatment or control group. </a:t>
          </a:r>
          <a:r>
            <a:rPr lang="en-US" sz="2900" b="0" kern="1200" dirty="0"/>
            <a:t>In observational study,  the </a:t>
          </a:r>
          <a:r>
            <a:rPr lang="en-US" sz="2900" kern="1200" dirty="0"/>
            <a:t>researchers</a:t>
          </a:r>
          <a:r>
            <a:rPr lang="en-US" sz="2900" b="0" kern="1200" dirty="0"/>
            <a:t> did not assign people to groups. They are divided by some other features: such as their habits. </a:t>
          </a:r>
        </a:p>
      </dsp:txBody>
      <dsp:txXfrm>
        <a:off x="0" y="0"/>
        <a:ext cx="10058399" cy="3987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39541-0BCC-409B-9161-A77477AD2371}">
      <dsp:nvSpPr>
        <dsp:cNvPr id="0" name=""/>
        <dsp:cNvSpPr/>
      </dsp:nvSpPr>
      <dsp:spPr>
        <a:xfrm>
          <a:off x="-98143" y="12043"/>
          <a:ext cx="7474042" cy="12652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2DB22-B7EC-42F9-9187-36888A4E39FA}">
      <dsp:nvSpPr>
        <dsp:cNvPr id="0" name=""/>
        <dsp:cNvSpPr/>
      </dsp:nvSpPr>
      <dsp:spPr>
        <a:xfrm>
          <a:off x="284597" y="296726"/>
          <a:ext cx="697254" cy="6958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A4F10-0467-45F3-A5CE-18F1EE93FD68}">
      <dsp:nvSpPr>
        <dsp:cNvPr id="0" name=""/>
        <dsp:cNvSpPr/>
      </dsp:nvSpPr>
      <dsp:spPr>
        <a:xfrm>
          <a:off x="1121824" y="12043"/>
          <a:ext cx="6450361" cy="134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407" tIns="142407" rIns="142407" bIns="14240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study took random sample of adults and asked them about their bedtime habits. The data showed that people who drank a cup of tea before bedtime were more likely to go to sleep earlier than those who didn't drink tea.</a:t>
          </a:r>
        </a:p>
      </dsp:txBody>
      <dsp:txXfrm>
        <a:off x="1121824" y="12043"/>
        <a:ext cx="6450361" cy="1345574"/>
      </dsp:txXfrm>
    </dsp:sp>
    <dsp:sp modelId="{BFBB00F1-A4C2-4283-BDDD-78674DDD6357}">
      <dsp:nvSpPr>
        <dsp:cNvPr id="0" name=""/>
        <dsp:cNvSpPr/>
      </dsp:nvSpPr>
      <dsp:spPr>
        <a:xfrm>
          <a:off x="-98143" y="1631709"/>
          <a:ext cx="7474042" cy="12652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121F7-C3FB-4755-9A99-5F058BC4FA5A}">
      <dsp:nvSpPr>
        <dsp:cNvPr id="0" name=""/>
        <dsp:cNvSpPr/>
      </dsp:nvSpPr>
      <dsp:spPr>
        <a:xfrm>
          <a:off x="284597" y="1978694"/>
          <a:ext cx="697254" cy="6958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AC021-3AA4-43F6-949E-35190D794E34}">
      <dsp:nvSpPr>
        <dsp:cNvPr id="0" name=""/>
        <dsp:cNvSpPr/>
      </dsp:nvSpPr>
      <dsp:spPr>
        <a:xfrm>
          <a:off x="1364592" y="1694011"/>
          <a:ext cx="5964824" cy="134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407" tIns="142407" rIns="142407" bIns="1424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64592" y="1694011"/>
        <a:ext cx="5964824" cy="1345574"/>
      </dsp:txXfrm>
    </dsp:sp>
    <dsp:sp modelId="{CA9BE94F-F1CB-4001-84AF-EACF3753D10A}">
      <dsp:nvSpPr>
        <dsp:cNvPr id="0" name=""/>
        <dsp:cNvSpPr/>
      </dsp:nvSpPr>
      <dsp:spPr>
        <a:xfrm>
          <a:off x="-98143" y="3375978"/>
          <a:ext cx="7474042" cy="12652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88C28-C906-4F11-8224-BC59E4758468}">
      <dsp:nvSpPr>
        <dsp:cNvPr id="0" name=""/>
        <dsp:cNvSpPr/>
      </dsp:nvSpPr>
      <dsp:spPr>
        <a:xfrm>
          <a:off x="284597" y="3660662"/>
          <a:ext cx="697254" cy="6958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C145D-3A63-42B9-9621-2C14968ABF6F}">
      <dsp:nvSpPr>
        <dsp:cNvPr id="0" name=""/>
        <dsp:cNvSpPr/>
      </dsp:nvSpPr>
      <dsp:spPr>
        <a:xfrm>
          <a:off x="1303512" y="3317473"/>
          <a:ext cx="5964824" cy="134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407" tIns="142407" rIns="142407" bIns="14240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Another study took a group of adults and randomly divided them into two groups. One group was told to drink tea every night for a week, while the other group was told not to drink tea that week. </a:t>
          </a:r>
        </a:p>
      </dsp:txBody>
      <dsp:txXfrm>
        <a:off x="1303512" y="3317473"/>
        <a:ext cx="5964824" cy="1345574"/>
      </dsp:txXfrm>
    </dsp:sp>
    <dsp:sp modelId="{8185CE4A-FFB6-403A-B7EF-4C4854601C0F}">
      <dsp:nvSpPr>
        <dsp:cNvPr id="0" name=""/>
        <dsp:cNvSpPr/>
      </dsp:nvSpPr>
      <dsp:spPr>
        <a:xfrm>
          <a:off x="-98143" y="5057946"/>
          <a:ext cx="7474042" cy="12652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07841-8081-4999-908A-6465378BB78E}">
      <dsp:nvSpPr>
        <dsp:cNvPr id="0" name=""/>
        <dsp:cNvSpPr/>
      </dsp:nvSpPr>
      <dsp:spPr>
        <a:xfrm>
          <a:off x="284597" y="5342629"/>
          <a:ext cx="697254" cy="6958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655FA-941B-4C74-88F4-5DBA2CA220EE}">
      <dsp:nvSpPr>
        <dsp:cNvPr id="0" name=""/>
        <dsp:cNvSpPr/>
      </dsp:nvSpPr>
      <dsp:spPr>
        <a:xfrm>
          <a:off x="1364592" y="5057946"/>
          <a:ext cx="5964824" cy="134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407" tIns="142407" rIns="142407" bIns="1424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64592" y="5057946"/>
        <a:ext cx="5964824" cy="13455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7259C-F317-7548-A220-F8BD4BDE0AB8}">
      <dsp:nvSpPr>
        <dsp:cNvPr id="0" name=""/>
        <dsp:cNvSpPr/>
      </dsp:nvSpPr>
      <dsp:spPr>
        <a:xfrm>
          <a:off x="0" y="0"/>
          <a:ext cx="5141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72AF7-F80C-A948-A1E7-69693C28174E}">
      <dsp:nvSpPr>
        <dsp:cNvPr id="0" name=""/>
        <dsp:cNvSpPr/>
      </dsp:nvSpPr>
      <dsp:spPr>
        <a:xfrm>
          <a:off x="0" y="0"/>
          <a:ext cx="5141912" cy="270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 difference between the treatment group and control group-other than the treatment-which affects the response being studied.</a:t>
          </a:r>
        </a:p>
      </dsp:txBody>
      <dsp:txXfrm>
        <a:off x="0" y="0"/>
        <a:ext cx="5141912" cy="2703512"/>
      </dsp:txXfrm>
    </dsp:sp>
    <dsp:sp modelId="{0FA79A74-3595-CF4D-9D18-4AA3AC1F5CD0}">
      <dsp:nvSpPr>
        <dsp:cNvPr id="0" name=""/>
        <dsp:cNvSpPr/>
      </dsp:nvSpPr>
      <dsp:spPr>
        <a:xfrm>
          <a:off x="0" y="2703512"/>
          <a:ext cx="51419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F2409-E911-EE4A-900E-2C6116E1D147}">
      <dsp:nvSpPr>
        <dsp:cNvPr id="0" name=""/>
        <dsp:cNvSpPr/>
      </dsp:nvSpPr>
      <dsp:spPr>
        <a:xfrm>
          <a:off x="0" y="2703512"/>
          <a:ext cx="5141912" cy="270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 possible confounding factor (PCF) is a third variable, </a:t>
          </a:r>
          <a:r>
            <a:rPr lang="en-US" sz="3000" u="sng" kern="1200" dirty="0">
              <a:solidFill>
                <a:srgbClr val="FF0000"/>
              </a:solidFill>
            </a:rPr>
            <a:t>both</a:t>
          </a:r>
          <a:r>
            <a:rPr lang="en-US" sz="3000" kern="1200" dirty="0"/>
            <a:t> associated with treatment variable and with outcome variable.</a:t>
          </a:r>
        </a:p>
      </dsp:txBody>
      <dsp:txXfrm>
        <a:off x="0" y="2703512"/>
        <a:ext cx="5141912" cy="27035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4A1C6-FB5C-41FD-8DF4-55C43BC5033E}">
      <dsp:nvSpPr>
        <dsp:cNvPr id="0" name=""/>
        <dsp:cNvSpPr/>
      </dsp:nvSpPr>
      <dsp:spPr>
        <a:xfrm>
          <a:off x="557339" y="1325090"/>
          <a:ext cx="877109" cy="877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6CEE2-2AD7-460E-BBBA-19FDCB14D901}">
      <dsp:nvSpPr>
        <dsp:cNvPr id="0" name=""/>
        <dsp:cNvSpPr/>
      </dsp:nvSpPr>
      <dsp:spPr>
        <a:xfrm>
          <a:off x="21327" y="2642909"/>
          <a:ext cx="1949132" cy="16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 study has found that heavy smokers get lung cancer at higher rate than light smokers.</a:t>
          </a:r>
        </a:p>
      </dsp:txBody>
      <dsp:txXfrm>
        <a:off x="21327" y="2642909"/>
        <a:ext cx="1949132" cy="1620000"/>
      </dsp:txXfrm>
    </dsp:sp>
    <dsp:sp modelId="{D9257225-7872-432E-9C26-AE44B925F781}">
      <dsp:nvSpPr>
        <dsp:cNvPr id="0" name=""/>
        <dsp:cNvSpPr/>
      </dsp:nvSpPr>
      <dsp:spPr>
        <a:xfrm>
          <a:off x="2847570" y="1325090"/>
          <a:ext cx="877109" cy="877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482FD-6222-484B-AAE0-0D07068B95F5}">
      <dsp:nvSpPr>
        <dsp:cNvPr id="0" name=""/>
        <dsp:cNvSpPr/>
      </dsp:nvSpPr>
      <dsp:spPr>
        <a:xfrm>
          <a:off x="2311558" y="2642909"/>
          <a:ext cx="1949132" cy="16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 researchers get the result that smoking will cause lung cancer?</a:t>
          </a:r>
        </a:p>
      </dsp:txBody>
      <dsp:txXfrm>
        <a:off x="2311558" y="2642909"/>
        <a:ext cx="1949132" cy="1620000"/>
      </dsp:txXfrm>
    </dsp:sp>
    <dsp:sp modelId="{9B830F80-8E0E-44AB-B177-005C5102197E}">
      <dsp:nvSpPr>
        <dsp:cNvPr id="0" name=""/>
        <dsp:cNvSpPr/>
      </dsp:nvSpPr>
      <dsp:spPr>
        <a:xfrm>
          <a:off x="5137801" y="1325090"/>
          <a:ext cx="877109" cy="877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A469C-01A6-4354-80CA-2E50D9A662E9}">
      <dsp:nvSpPr>
        <dsp:cNvPr id="0" name=""/>
        <dsp:cNvSpPr/>
      </dsp:nvSpPr>
      <dsp:spPr>
        <a:xfrm>
          <a:off x="4601789" y="2642909"/>
          <a:ext cx="1949132" cy="16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is a possible confounder in this study?</a:t>
          </a:r>
        </a:p>
      </dsp:txBody>
      <dsp:txXfrm>
        <a:off x="4601789" y="2642909"/>
        <a:ext cx="1949132" cy="16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A110F-E76F-4938-9122-1D25A358291F}">
      <dsp:nvSpPr>
        <dsp:cNvPr id="0" name=""/>
        <dsp:cNvSpPr/>
      </dsp:nvSpPr>
      <dsp:spPr>
        <a:xfrm>
          <a:off x="0" y="924229"/>
          <a:ext cx="8288465" cy="17062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A41A0-FE7C-4597-A1E6-D3849F66AF0F}">
      <dsp:nvSpPr>
        <dsp:cNvPr id="0" name=""/>
        <dsp:cNvSpPr/>
      </dsp:nvSpPr>
      <dsp:spPr>
        <a:xfrm>
          <a:off x="516146" y="1308140"/>
          <a:ext cx="938448" cy="938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4D4EF-BA9E-40A3-8779-02CAC2E973FC}">
      <dsp:nvSpPr>
        <dsp:cNvPr id="0" name=""/>
        <dsp:cNvSpPr/>
      </dsp:nvSpPr>
      <dsp:spPr>
        <a:xfrm>
          <a:off x="1970742" y="924229"/>
          <a:ext cx="6317722" cy="170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80" tIns="180580" rIns="180580" bIns="18058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 observational study has found that heavy smokers get lung cancer at higher rate than light smokers; light smokers get the lung cancer  at higher rates than non-smokers.</a:t>
          </a:r>
        </a:p>
      </dsp:txBody>
      <dsp:txXfrm>
        <a:off x="1970742" y="924229"/>
        <a:ext cx="6317722" cy="1706270"/>
      </dsp:txXfrm>
    </dsp:sp>
    <dsp:sp modelId="{9CDE7CA8-EC97-49F9-BEE7-2DA3972387C4}">
      <dsp:nvSpPr>
        <dsp:cNvPr id="0" name=""/>
        <dsp:cNvSpPr/>
      </dsp:nvSpPr>
      <dsp:spPr>
        <a:xfrm>
          <a:off x="0" y="3057067"/>
          <a:ext cx="8288465" cy="17062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D0962-C044-4E62-BF53-95716AE3D8A5}">
      <dsp:nvSpPr>
        <dsp:cNvPr id="0" name=""/>
        <dsp:cNvSpPr/>
      </dsp:nvSpPr>
      <dsp:spPr>
        <a:xfrm>
          <a:off x="516146" y="3440978"/>
          <a:ext cx="938448" cy="938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6C865-82AB-435B-9561-43E117064AE5}">
      <dsp:nvSpPr>
        <dsp:cNvPr id="0" name=""/>
        <dsp:cNvSpPr/>
      </dsp:nvSpPr>
      <dsp:spPr>
        <a:xfrm>
          <a:off x="1970742" y="3057067"/>
          <a:ext cx="6317722" cy="170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80" tIns="180580" rIns="180580" bIns="18058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1970742" y="3057067"/>
        <a:ext cx="6317722" cy="1706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30T19:38:15.75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27333 7083 7963,'-29'20'-39,"6"0"0,-4 1 0,4-1 0,5 0 0,5 1 0,8-3 1,10-5-1,8-6 0,5-7-850,3-7 1,-1-4 888,0-9 0,1-1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30T19:38:16.130"/>
    </inkml:context>
    <inkml:brush xml:id="br0">
      <inkml:brushProperty name="height" value="0.053" units="cm"/>
      <inkml:brushProperty name="color" value="#FF0000"/>
    </inkml:brush>
  </inkml:definitions>
  <inkml:trace contextRef="#ctx0" brushRef="#br0">30867 16448 7867,'-22'-4'-712,"3"-1"565,3 0 0,10 7 0,6 2 0,9 4 147,9 0 0,4-1 0,6-7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722BD-463D-B648-A28A-A80A1539618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8738-B17C-1F47-839F-01308CEE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6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48738-B17C-1F47-839F-01308CEEC1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48738-B17C-1F47-839F-01308CEEC1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6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4A6E3-5ED5-934C-8CAE-A687DF475F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1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1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6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9C646AA-F36E-4540-911D-FFFC0A0EF24A}" type="datetime1">
              <a:rPr lang="en-US" smtClean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9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8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276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5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7/29/20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2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4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microsoft.com/office/2007/relationships/hdphoto" Target="../media/hdphoto3.wdp"/><Relationship Id="rId7" Type="http://schemas.openxmlformats.org/officeDocument/2006/relationships/diagramLayout" Target="../diagrams/layout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microsoft.com/office/2007/relationships/hdphoto" Target="../media/hdphoto2.wdp"/><Relationship Id="rId10" Type="http://schemas.microsoft.com/office/2007/relationships/diagramDrawing" Target="../diagrams/drawing5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2.png"/><Relationship Id="rId10" Type="http://schemas.microsoft.com/office/2007/relationships/diagramDrawing" Target="../diagrams/drawing6.xml"/><Relationship Id="rId4" Type="http://schemas.microsoft.com/office/2007/relationships/hdphoto" Target="../media/hdphoto2.wdp"/><Relationship Id="rId9" Type="http://schemas.openxmlformats.org/officeDocument/2006/relationships/diagramColors" Target="../diagrams/colors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4225845"/>
            <a:ext cx="12192000" cy="2610465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C2E27-7778-7445-9CFF-4E157F9C9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4355692"/>
            <a:ext cx="10509069" cy="1472224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STAT05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278E8-0B28-9247-A16D-F41946FC5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908301"/>
            <a:ext cx="10509068" cy="448955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Discussion 1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0EE57FC8-DB0C-46A4-9F34-D4BFD1D8C2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80" b="33064"/>
          <a:stretch/>
        </p:blipFill>
        <p:spPr>
          <a:xfrm>
            <a:off x="20" y="10"/>
            <a:ext cx="12191980" cy="42433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B47F0B-CC68-EB4F-835B-540AE2F81567}"/>
                  </a:ext>
                </a:extLst>
              </p14:cNvPr>
              <p14:cNvContentPartPr/>
              <p14:nvPr/>
            </p14:nvContentPartPr>
            <p14:xfrm>
              <a:off x="9790200" y="2549880"/>
              <a:ext cx="50040" cy="5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B47F0B-CC68-EB4F-835B-540AE2F815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74000" y="2533680"/>
                <a:ext cx="8244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844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5F8CD91-F970-094D-B318-B6F9CF58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10" y="329240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Confounder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096A10-8757-8643-8571-421118E43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110" y="1735748"/>
            <a:ext cx="9318633" cy="3907814"/>
          </a:xfrm>
        </p:spPr>
      </p:pic>
    </p:spTree>
    <p:extLst>
      <p:ext uri="{BB962C8B-B14F-4D97-AF65-F5344CB8AC3E}">
        <p14:creationId xmlns:p14="http://schemas.microsoft.com/office/powerpoint/2010/main" val="343591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E314-6DEE-5D48-A31A-6E14182D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Example 3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4C84FA7-96FE-4ADB-9323-9D04E135F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504081"/>
              </p:ext>
            </p:extLst>
          </p:nvPr>
        </p:nvGraphicFramePr>
        <p:xfrm>
          <a:off x="1063752" y="1289304"/>
          <a:ext cx="8288465" cy="568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14288-E175-164B-9B9D-F6C2BA9A1569}"/>
              </a:ext>
            </a:extLst>
          </p:cNvPr>
          <p:cNvGrpSpPr/>
          <p:nvPr/>
        </p:nvGrpSpPr>
        <p:grpSpPr>
          <a:xfrm>
            <a:off x="2839783" y="4337399"/>
            <a:ext cx="5355181" cy="2762613"/>
            <a:chOff x="1843589" y="3295293"/>
            <a:chExt cx="4905226" cy="22920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431E0F-A0D2-CA4B-8F82-6304DE44B34F}"/>
                </a:ext>
              </a:extLst>
            </p:cNvPr>
            <p:cNvSpPr/>
            <p:nvPr/>
          </p:nvSpPr>
          <p:spPr>
            <a:xfrm>
              <a:off x="1843589" y="3991136"/>
              <a:ext cx="4728660" cy="15961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54D02A-67E9-2E45-9C2E-95427869F394}"/>
                </a:ext>
              </a:extLst>
            </p:cNvPr>
            <p:cNvSpPr txBox="1"/>
            <p:nvPr/>
          </p:nvSpPr>
          <p:spPr>
            <a:xfrm>
              <a:off x="2020155" y="3295293"/>
              <a:ext cx="4728660" cy="15961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8929" tIns="168929" rIns="168929" bIns="168929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We know the fact that a gene that causes cancer but is unrelated to smoke.  Is this gene a possible confounder?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84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9EEA-259F-9643-BB51-1B2023D0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7DDD-04F5-1D49-BB9D-CDA9D7A5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Treatment Variable, Outcome variable</a:t>
            </a:r>
          </a:p>
          <a:p>
            <a:endParaRPr lang="en-US" dirty="0"/>
          </a:p>
          <a:p>
            <a:r>
              <a:rPr lang="en-US" dirty="0"/>
              <a:t>Treatment Group, control group</a:t>
            </a:r>
          </a:p>
          <a:p>
            <a:endParaRPr lang="en-US" dirty="0"/>
          </a:p>
          <a:p>
            <a:r>
              <a:rPr lang="en-US" dirty="0"/>
              <a:t>Randomized experiment vs. Observational Study</a:t>
            </a:r>
          </a:p>
          <a:p>
            <a:endParaRPr lang="en-US" dirty="0"/>
          </a:p>
          <a:p>
            <a:r>
              <a:rPr lang="en-US" dirty="0"/>
              <a:t>PCF (Definition, example)</a:t>
            </a:r>
          </a:p>
        </p:txBody>
      </p:sp>
    </p:spTree>
    <p:extLst>
      <p:ext uri="{BB962C8B-B14F-4D97-AF65-F5344CB8AC3E}">
        <p14:creationId xmlns:p14="http://schemas.microsoft.com/office/powerpoint/2010/main" val="415616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63E9-32FF-D34B-A507-A9FAF0C8E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400" y="1975466"/>
            <a:ext cx="4859820" cy="2085869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19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BF7C641-00AC-7341-BF38-37B77370A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400" y="3839599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75000"/>
                  </a:schemeClr>
                </a:solidFill>
              </a:rPr>
              <a:t>STAT 05</a:t>
            </a:r>
          </a:p>
        </p:txBody>
      </p:sp>
    </p:spTree>
    <p:extLst>
      <p:ext uri="{BB962C8B-B14F-4D97-AF65-F5344CB8AC3E}">
        <p14:creationId xmlns:p14="http://schemas.microsoft.com/office/powerpoint/2010/main" val="26889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64E6-D96F-4A48-946E-9ECBBF30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7F8A-28BD-DA4C-A748-9A2F981EF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Simple Random Sampling</a:t>
            </a:r>
            <a:r>
              <a:rPr lang="en-US" sz="1800" dirty="0"/>
              <a:t>: drawing without replacement</a:t>
            </a:r>
          </a:p>
          <a:p>
            <a:r>
              <a:rPr lang="en-US" sz="1800" b="1" dirty="0"/>
              <a:t>Stratified Sampling</a:t>
            </a:r>
            <a:r>
              <a:rPr lang="en-US" sz="1800" dirty="0"/>
              <a:t>: separating the population into non-overlapping groups called layer and then obtained SRS samples from each layer</a:t>
            </a:r>
          </a:p>
          <a:p>
            <a:r>
              <a:rPr lang="en-US" sz="1800" dirty="0"/>
              <a:t>Average age of all UCSC undergraduate students</a:t>
            </a:r>
          </a:p>
          <a:p>
            <a:r>
              <a:rPr lang="en-US" sz="1800" b="1" dirty="0"/>
              <a:t>Clustering Sampling</a:t>
            </a:r>
            <a:r>
              <a:rPr lang="en-US" sz="1800" dirty="0"/>
              <a:t>: selecting all individuals within a randomly selected collection or group of individuals.</a:t>
            </a:r>
          </a:p>
          <a:p>
            <a:r>
              <a:rPr lang="en-US" sz="1800" dirty="0"/>
              <a:t>Spatial data</a:t>
            </a:r>
          </a:p>
          <a:p>
            <a:r>
              <a:rPr lang="en-US" sz="1800" b="1" dirty="0"/>
              <a:t>Systematic Sampling</a:t>
            </a:r>
            <a:r>
              <a:rPr lang="en-US" sz="1800" dirty="0"/>
              <a:t>: selecting every kth individual from a population (or list)</a:t>
            </a:r>
          </a:p>
          <a:p>
            <a:r>
              <a:rPr lang="en-US" sz="1800" b="1" dirty="0"/>
              <a:t>Convenience Sampling</a:t>
            </a:r>
            <a:r>
              <a:rPr lang="en-US" sz="1800" dirty="0"/>
              <a:t> :  will have selection bias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2204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2208-F1C1-FE4E-9088-B2A60C95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7174D-504E-4A49-9938-A8CF487F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4843461"/>
          </a:xfrm>
        </p:spPr>
        <p:txBody>
          <a:bodyPr>
            <a:normAutofit/>
          </a:bodyPr>
          <a:lstStyle/>
          <a:p>
            <a:r>
              <a:rPr lang="en-US" sz="2400" dirty="0"/>
              <a:t>A systematic tendency on the part of the sampling procedure to exclude one kind of person or another from the sample </a:t>
            </a:r>
          </a:p>
          <a:p>
            <a:r>
              <a:rPr lang="en-US" sz="2400" dirty="0"/>
              <a:t>Any examples?</a:t>
            </a:r>
          </a:p>
          <a:p>
            <a:endParaRPr lang="en-US" sz="2400" dirty="0"/>
          </a:p>
          <a:p>
            <a:r>
              <a:rPr lang="en-US" sz="2400" dirty="0"/>
              <a:t>People from telephone books , club membership list, people encountered at a certain area</a:t>
            </a:r>
          </a:p>
          <a:p>
            <a:endParaRPr lang="en-US" sz="2400" dirty="0"/>
          </a:p>
          <a:p>
            <a:r>
              <a:rPr lang="en-US" sz="2400" dirty="0"/>
              <a:t>When a selection is biased, will taking a larger sample help?</a:t>
            </a:r>
          </a:p>
          <a:p>
            <a:r>
              <a:rPr lang="en-US" sz="2400" dirty="0"/>
              <a:t>This just repeats the basic mistake on a larger scale.</a:t>
            </a:r>
          </a:p>
        </p:txBody>
      </p:sp>
    </p:spTree>
    <p:extLst>
      <p:ext uri="{BB962C8B-B14F-4D97-AF65-F5344CB8AC3E}">
        <p14:creationId xmlns:p14="http://schemas.microsoft.com/office/powerpoint/2010/main" val="166801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7300-0D8F-184D-96E0-07E5D952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NON-response bias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B5BE4F-9947-C548-B744-85AF019F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People did not respond to your survey or poll.</a:t>
            </a:r>
          </a:p>
          <a:p>
            <a:endParaRPr lang="en-US" sz="2000" dirty="0"/>
          </a:p>
          <a:p>
            <a:r>
              <a:rPr lang="en-US" sz="2000" dirty="0"/>
              <a:t>When there is a high non-response rate, look out for non-response bias.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171802-BEAB-0643-BD70-B17F3EB8CCCB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NON-response bias</a:t>
            </a:r>
          </a:p>
        </p:txBody>
      </p:sp>
    </p:spTree>
    <p:extLst>
      <p:ext uri="{BB962C8B-B14F-4D97-AF65-F5344CB8AC3E}">
        <p14:creationId xmlns:p14="http://schemas.microsoft.com/office/powerpoint/2010/main" val="167183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980F-F22E-3D45-AE28-AAF9162D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question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4C07EF-4ADA-7D4B-97F7-66EB74BA6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183" y="2120900"/>
            <a:ext cx="7147983" cy="405130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24197DB-3514-884D-9BD0-F20715401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83" y="2273300"/>
            <a:ext cx="714798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6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980F-F22E-3D45-AE28-AAF9162D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question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A898F-6365-E64C-8425-35FA7700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F084C-6F8E-1D43-B9D2-579C763F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203704"/>
            <a:ext cx="8915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3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1C75-34AE-094A-B9B2-8C3E3FD2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7F436110-A18F-4051-A35C-BC7FA676B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1C882BC-E3B8-4EB2-BBDD-CB6281FF5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906703"/>
              </p:ext>
            </p:extLst>
          </p:nvPr>
        </p:nvGraphicFramePr>
        <p:xfrm>
          <a:off x="1069975" y="642937"/>
          <a:ext cx="10058400" cy="3610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3231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C2E27-7778-7445-9CFF-4E157F9C9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156" y="1432223"/>
            <a:ext cx="5965470" cy="3357976"/>
          </a:xfrm>
        </p:spPr>
        <p:txBody>
          <a:bodyPr anchor="ctr">
            <a:normAutofit/>
          </a:bodyPr>
          <a:lstStyle/>
          <a:p>
            <a:r>
              <a:rPr lang="en-US" sz="8000" dirty="0"/>
              <a:t>Chapter 1, 2 &amp;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278E8-0B28-9247-A16D-F41946FC5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156" y="4790199"/>
            <a:ext cx="5965470" cy="66876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Discussion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4E4ADB-C892-E447-A911-AA64B39E0A82}"/>
                  </a:ext>
                </a:extLst>
              </p14:cNvPr>
              <p14:cNvContentPartPr/>
              <p14:nvPr/>
            </p14:nvContentPartPr>
            <p14:xfrm>
              <a:off x="11089440" y="5916240"/>
              <a:ext cx="28080" cy="1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4E4ADB-C892-E447-A911-AA64B39E0A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0080" y="5906880"/>
                <a:ext cx="46800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879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0E314-6DEE-5D48-A31A-6E14182D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Chapter 1 &amp;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2B10-A57A-C341-A4EE-33E2DF22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3600" dirty="0"/>
              <a:t>Randomized Experiment </a:t>
            </a:r>
          </a:p>
          <a:p>
            <a:r>
              <a:rPr lang="en-US" sz="3600" dirty="0"/>
              <a:t>vs. </a:t>
            </a:r>
          </a:p>
          <a:p>
            <a:r>
              <a:rPr lang="en-US" sz="3600" dirty="0"/>
              <a:t>Observational Study</a:t>
            </a: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21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E314-6DEE-5D48-A31A-6E14182D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 dirty="0"/>
              <a:t>randomization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0049F7-EE0D-4777-9F39-80DC5720D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22706"/>
              </p:ext>
            </p:extLst>
          </p:nvPr>
        </p:nvGraphicFramePr>
        <p:xfrm>
          <a:off x="1069975" y="2385390"/>
          <a:ext cx="10058400" cy="3987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634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E314-6DEE-5D48-A31A-6E14182D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 dirty="0"/>
              <a:t>randomization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0049F7-EE0D-4777-9F39-80DC5720D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919336"/>
              </p:ext>
            </p:extLst>
          </p:nvPr>
        </p:nvGraphicFramePr>
        <p:xfrm>
          <a:off x="1069975" y="2385390"/>
          <a:ext cx="10058400" cy="3987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015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E314-6DEE-5D48-A31A-6E14182D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EXAMPLE 1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3958F09-E18A-4168-99B7-0431F578A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450398"/>
              </p:ext>
            </p:extLst>
          </p:nvPr>
        </p:nvGraphicFramePr>
        <p:xfrm>
          <a:off x="251012" y="242125"/>
          <a:ext cx="7474042" cy="641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90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0E314-6DEE-5D48-A31A-6E14182D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215" y="2376861"/>
            <a:ext cx="2846503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Confounding - 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 major problem in observational study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7E6E9B3-A02C-42A9-9E32-C28292276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21399"/>
              </p:ext>
            </p:extLst>
          </p:nvPr>
        </p:nvGraphicFramePr>
        <p:xfrm>
          <a:off x="6096000" y="1124073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80446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0E314-6DEE-5D48-A31A-6E14182D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Example 2</a:t>
            </a:r>
          </a:p>
        </p:txBody>
      </p:sp>
      <p:grpSp>
        <p:nvGrpSpPr>
          <p:cNvPr id="62" name="Group 58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4C84FA7-96FE-4ADB-9323-9D04E135F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42009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78791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/>
      <a:lstStyle/>
      <a:style>
        <a:lnRef idx="0">
          <a:schemeClr val="lt1">
            <a:alpha val="0"/>
            <a:hueOff val="0"/>
            <a:satOff val="0"/>
            <a:lumOff val="0"/>
            <a:alphaOff val="0"/>
          </a:schemeClr>
        </a:lnRef>
        <a:fillRef idx="1">
          <a:schemeClr val="accent4">
            <a:hueOff val="0"/>
            <a:satOff val="0"/>
            <a:lumOff val="0"/>
            <a:alphaOff val="0"/>
          </a:schemeClr>
        </a:fillRef>
        <a:effectRef idx="0">
          <a:schemeClr val="accent4">
            <a:hueOff val="0"/>
            <a:satOff val="0"/>
            <a:lumOff val="0"/>
            <a:alphaOff val="0"/>
          </a:schemeClr>
        </a:effectRef>
        <a:fontRef idx="minor"/>
      </a:style>
    </a:spDef>
  </a:objectDefaults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600</Words>
  <Application>Microsoft Macintosh PowerPoint</Application>
  <PresentationFormat>Widescreen</PresentationFormat>
  <Paragraphs>72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Rockwell</vt:lpstr>
      <vt:lpstr>Rockwell Condensed</vt:lpstr>
      <vt:lpstr>Rockwell Extra Bold</vt:lpstr>
      <vt:lpstr>Wingdings</vt:lpstr>
      <vt:lpstr>Wood Type</vt:lpstr>
      <vt:lpstr>STAT05</vt:lpstr>
      <vt:lpstr>Introduction</vt:lpstr>
      <vt:lpstr>Chapter 1, 2 &amp; 19</vt:lpstr>
      <vt:lpstr>Chapter 1 &amp; 2</vt:lpstr>
      <vt:lpstr>randomization</vt:lpstr>
      <vt:lpstr>randomization</vt:lpstr>
      <vt:lpstr>EXAMPLE 1</vt:lpstr>
      <vt:lpstr>Confounding -  A major problem in observational study</vt:lpstr>
      <vt:lpstr>Example 2</vt:lpstr>
      <vt:lpstr>Confounder</vt:lpstr>
      <vt:lpstr>Example 3</vt:lpstr>
      <vt:lpstr>Summary</vt:lpstr>
      <vt:lpstr>Chapter 19</vt:lpstr>
      <vt:lpstr>Sampling methods</vt:lpstr>
      <vt:lpstr>SAMPLING bias</vt:lpstr>
      <vt:lpstr>NON-response bias</vt:lpstr>
      <vt:lpstr>Homework question</vt:lpstr>
      <vt:lpstr>Homework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STAT05</dc:title>
  <dc:creator>Shuangjie Zhang</dc:creator>
  <cp:lastModifiedBy>Shuangjie Zhang</cp:lastModifiedBy>
  <cp:revision>15</cp:revision>
  <dcterms:created xsi:type="dcterms:W3CDTF">2020-01-13T00:54:11Z</dcterms:created>
  <dcterms:modified xsi:type="dcterms:W3CDTF">2020-07-29T18:40:20Z</dcterms:modified>
</cp:coreProperties>
</file>