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DF8B19C-1A3B-4E5F-8363-379B5F7918AC}">
          <p14:sldIdLst>
            <p14:sldId id="256"/>
            <p14:sldId id="257"/>
            <p14:sldId id="258"/>
            <p14:sldId id="266"/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8" d="100"/>
          <a:sy n="68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500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4486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704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283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42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7658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9271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989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69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969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732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527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501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162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3234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060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363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239A3-BD31-4F1A-B569-0D796B9E9C24}" type="datetimeFigureOut">
              <a:rPr lang="en-IN" smtClean="0"/>
              <a:pPr/>
              <a:t>23-09-2021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72CC5-6718-45D7-BEDB-635EC3A2E6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618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6C9AF4-11CE-4BA3-8C76-48C6620DE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1" u="sng" dirty="0">
                <a:solidFill>
                  <a:schemeClr val="tx1"/>
                </a:solidFill>
              </a:rPr>
              <a:t>CREDIT EDA CASE STUDY</a:t>
            </a:r>
            <a:endParaRPr lang="en-IN" sz="4000" b="1" i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80912D-1B41-4AA1-BE9D-EF2BF7560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rgbClr val="002060"/>
                </a:solidFill>
              </a:rPr>
              <a:t>BY:-  </a:t>
            </a:r>
            <a:r>
              <a:rPr lang="en-US" sz="2000" b="1" dirty="0">
                <a:solidFill>
                  <a:srgbClr val="002060"/>
                </a:solidFill>
              </a:rPr>
              <a:t>ZISHAN </a:t>
            </a:r>
            <a:r>
              <a:rPr lang="en-US" sz="2000" b="1" dirty="0" smtClean="0">
                <a:solidFill>
                  <a:srgbClr val="002060"/>
                </a:solidFill>
              </a:rPr>
              <a:t>AHMED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933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084A0-3B3B-4C89-97FE-EEED2ECE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CHECKING THE IMBALANCE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3FFB5C-CC87-4F7B-9239-C72A4765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the dataset into two parts target1 = Clients with Payment Difficulties and target0 = all other clients.</a:t>
            </a:r>
          </a:p>
          <a:p>
            <a:r>
              <a:rPr lang="en-US" dirty="0"/>
              <a:t>Calculating Imbalance percentage using target0 and target1 datasets gives defaulted population percentage as 11.27%.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176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NAME_CONTRACT_TYPE VS DEFAULTERS &amp; NON-DEFAULTERS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FA2C81B-0C21-4341-8995-29B45956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83760" y="1388534"/>
            <a:ext cx="6654800" cy="4189306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/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Revolving Loans are lesser in Defaulters as compare to Non Defaulters</a:t>
            </a:r>
          </a:p>
        </p:txBody>
      </p:sp>
    </p:spTree>
    <p:extLst>
      <p:ext uri="{BB962C8B-B14F-4D97-AF65-F5344CB8AC3E}">
        <p14:creationId xmlns="" xmlns:p14="http://schemas.microsoft.com/office/powerpoint/2010/main" val="298920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NAME_FAMILY_STATUS VS DEFAULTERS &amp; NON-DEFAULTERS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Single or Not married persons are higher in defaulters list as compared to non defaulters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Defaulters plot Married clients are more defaulters when compared to others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Widow Defaulters are less when compared to Widow Non Defaulters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C70F125-004F-4DBA-A8D8-3ACA3905C6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0" y="1290320"/>
            <a:ext cx="6543040" cy="3870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8890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NAME_INCOME_TYPE VS DEFAULTERS &amp; NON-DEFAULTERS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Commercial associates are comparatively less in defaulter list as compare to Non defaulter list.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Pensioners are comparatively less in defaulter list as compare to Non defaulter list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2DD0C67-027D-4287-A001-63F368313F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534159"/>
            <a:ext cx="6502400" cy="3935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5261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NAME_EDUCATION_TYPE VS DEFAULTERS &amp; NON-DEFAULTERS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Higher Educated People are Less Defaulters.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F575D9C9-A1FE-41C4-BF2F-9C573C05A0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388533"/>
            <a:ext cx="6461760" cy="40809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809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NAME_CONTRACT_TYPE VS DEFAULTERS &amp; NON-DEFAULTERS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Female count is more than Male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Cash loans having higher density as compared to Resolving loans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BD880208-B0E1-4F3A-B6BC-62E60BA039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1239520"/>
            <a:ext cx="6319520" cy="4229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010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DISTRIBUTION OF ORGANIZATION TYPE FOR TARGET1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Clients applied for loan are mostly from Business Entity type 3 or self employed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Clients applied for loan are less from Industry type 8,type 5 and type 4.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BC3AEAA2-1311-49F8-B178-4F7178FC1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60" y="982663"/>
            <a:ext cx="6431280" cy="4892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104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DISTRIBUTION OF ORGANIZATION TYPE FOR TARGET0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Clients applied for loan are mostly from Business Entity type 3 or self employed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Clients applied for loan are less from Industry type 8,type 5 and type 4.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DAE05091-D374-4034-B703-25BEF252F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982663"/>
            <a:ext cx="6492240" cy="4892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926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6BBC5-D397-4246-B664-98698A23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CORRELATION FOR TARGET0</a:t>
            </a:r>
            <a:endParaRPr lang="en-IN" sz="3600" b="1" u="sng" dirty="0"/>
          </a:p>
        </p:txBody>
      </p:sp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3F58EAA9-4A6C-487B-A28A-65DA6928D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" y="2021840"/>
            <a:ext cx="10007600" cy="3982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2046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D8EA-A45E-49B9-9237-AB65BE8C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Inference from Correlation Heat map for target0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678ED-72E3-4C72-8C73-BD40AC46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AMT_INCOME_TOTAL is inversely proportional to CNT_CHILDREN, means less children more income and more children less income.</a:t>
            </a:r>
          </a:p>
          <a:p>
            <a:r>
              <a:rPr lang="en-US" dirty="0"/>
              <a:t>AMT_CREDIT is inversely proportional to CNT_CHILDREN, means more credit for less children.</a:t>
            </a:r>
          </a:p>
          <a:p>
            <a:r>
              <a:rPr lang="en-US" dirty="0"/>
              <a:t>The  income is higher in densely populated area.</a:t>
            </a:r>
          </a:p>
          <a:p>
            <a:r>
              <a:rPr lang="en-US" dirty="0"/>
              <a:t>AMT_CREDIT is higher to densely populated area.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03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B4BD7-9F6B-4738-8F80-5F715353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/>
              <a:t>Analysis Done: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EE9982-014A-481C-9214-FD9F12C0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Checked shape of Data frame</a:t>
            </a:r>
          </a:p>
          <a:p>
            <a:r>
              <a:rPr lang="en-US" sz="2000" dirty="0"/>
              <a:t>Checked column wise data types</a:t>
            </a:r>
          </a:p>
          <a:p>
            <a:r>
              <a:rPr lang="en-US" sz="2000" dirty="0"/>
              <a:t>Checked missing values and handled missing values</a:t>
            </a:r>
          </a:p>
          <a:p>
            <a:r>
              <a:rPr lang="en-US" sz="2000" dirty="0"/>
              <a:t>Checked and Dropped columns which have null values more than or equal to 50%</a:t>
            </a:r>
          </a:p>
          <a:p>
            <a:r>
              <a:rPr lang="en-IN" sz="2000" dirty="0"/>
              <a:t>Dopped unnecessary columns from data frame for further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6747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6BBC5-D397-4246-B664-98698A23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CORRELATION FOR TARGET1</a:t>
            </a:r>
            <a:endParaRPr lang="en-IN" sz="3600" b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5CA03E0-CEF1-4954-9D1A-BBFD423B88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991361"/>
            <a:ext cx="9601196" cy="3883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2422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D8EA-A45E-49B9-9237-AB65BE8C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Inference from Correlation Heat map for target1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678ED-72E3-4C72-8C73-BD40AC46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Correlation looks similar and not much can be inferred from the Correlation Heatmaps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902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D8EA-A45E-49B9-9237-AB65BE8C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Below data shows 10 correlations for non defaulters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678ED-72E3-4C72-8C73-BD40AC46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44E3D0-90AC-4917-A254-79DDD9D0A4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2240" y="2285999"/>
            <a:ext cx="9357360" cy="3166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579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DISTRIBUTION OF CONTRACT STATUS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62.02% of Contract Status are approved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18.14% of them are canceled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17.13% of them are Refused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1.60% of them are Unused offer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9A49ED9E-EB22-4173-AA3C-BC435DB20E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19" y="1388534"/>
            <a:ext cx="5525081" cy="3803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1659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CONTRACT STATUS VS COUNT OF LOANS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19690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Loans for Refused Contract Status have higher default rate than for other Contract Status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2443BE7E-9367-4AC8-89DA-457C3606C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625600"/>
            <a:ext cx="6492240" cy="3942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859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CONTRACT STATUS IN LOGARITHMIC SCALE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064829" cy="243840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Repairs, others, urgent needs etc. have high refusal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Hobby, Money</a:t>
            </a:r>
            <a:r>
              <a:rPr lang="en-US" dirty="0"/>
              <a:t>_</a:t>
            </a:r>
            <a:r>
              <a:rPr lang="en-US" sz="1600" dirty="0"/>
              <a:t>for_a_third_person</a:t>
            </a:r>
            <a:r>
              <a:rPr lang="en-US" dirty="0"/>
              <a:t>, Refusal_to_name_the goal always uses offers</a:t>
            </a: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27FA1EE6-DDB1-4EA4-B0EE-E7CE682CBC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0" y="629920"/>
            <a:ext cx="7091680" cy="553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885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PREV_CREDIT_AMOUNT VS HOUSING_TYPE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064829" cy="24384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Ban</a:t>
            </a:r>
            <a:r>
              <a:rPr lang="en-US" dirty="0"/>
              <a:t>k should avoid giving loans to the housing type of co-op apartment as they are having difficulties in payments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Bank should focus on housing type with parents or House\Apartment or municipal Apartment for successful payments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427B5249-00D9-4456-9D95-3EC124791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802640"/>
            <a:ext cx="6492240" cy="5069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028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AE3E8-FA2D-4911-9217-01AA947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196909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DISTRIBUTION OF PREV CREDIT AMOUNT VS LOAN PURPOSE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A18D7-D48D-424E-8804-75531F18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064829" cy="24384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 can conclude that hobby, money for third person, refusal to name the goal is less credit applied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For buying a new car, buying a home, Buying holiday home credit amount of loan is Higher</a:t>
            </a:r>
            <a:endParaRPr 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46B5EE6B-67F0-46E5-8136-3BF186C6A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20" y="694038"/>
            <a:ext cx="6736080" cy="5371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823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7E4025-351C-413A-91A6-C6D704C4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CONCLUSIONS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18C189-5182-45F8-8DD3-D0547A5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proportion of defaulters is 11.27%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Bank should give more revolving loans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Bank should focus more on contract type ‘Student’, ‘pensioner’ and ‘Businessman’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Bank should focus on with housing type other than ‘Co-Op Apartment’.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People with Higher Education are less defaulters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Loans previously refused has higher default rate.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93249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8355E36-7BD6-47D8-B7E4-D1D9601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OF AMT_CREDIT_RANGE</a:t>
            </a:r>
            <a:endParaRPr lang="en-IN" b="1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="" xmlns:a16="http://schemas.microsoft.com/office/drawing/2014/main" id="{FAC0BD7C-30F7-4EE7-B933-F60E57548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12266" y="1127760"/>
            <a:ext cx="6407574" cy="4714240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6C25D80-BDA4-413D-A627-6A3B6AAE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Count of Female is more than mal</a:t>
            </a:r>
            <a:r>
              <a:rPr lang="en-IN" sz="1800" dirty="0"/>
              <a:t>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Female Credit range is max at </a:t>
            </a:r>
            <a:r>
              <a:rPr lang="en-US" sz="1800" dirty="0" smtClean="0"/>
              <a:t>AMT_CREDIT_RANGE&gt;900000</a:t>
            </a:r>
          </a:p>
          <a:p>
            <a:pPr marL="285750" indent="-285750" algn="l"/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00321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8355E36-7BD6-47D8-B7E4-D1D9601F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278189" cy="1371600"/>
          </a:xfrm>
        </p:spPr>
        <p:txBody>
          <a:bodyPr>
            <a:normAutofit/>
          </a:bodyPr>
          <a:lstStyle/>
          <a:p>
            <a:r>
              <a:rPr lang="en-US" sz="2000" b="1" dirty="0"/>
              <a:t>DISTRIBUTION OF AMT_INCOME_RANGE</a:t>
            </a:r>
            <a:endParaRPr lang="en-IN" sz="2000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6C25D80-BDA4-413D-A627-6A3B6AAE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074989" cy="24384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Income of the Female workers are higher in 75000 to 225000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Most of the employees lies in the salary range of 75000 to 225000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B301579-9337-4EBF-A7A0-F32EC2F93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98720" y="1605280"/>
            <a:ext cx="6400800" cy="3864189"/>
          </a:xfrm>
        </p:spPr>
      </p:pic>
    </p:spTree>
    <p:extLst>
      <p:ext uri="{BB962C8B-B14F-4D97-AF65-F5344CB8AC3E}">
        <p14:creationId xmlns="" xmlns:p14="http://schemas.microsoft.com/office/powerpoint/2010/main" val="11311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8355E36-7BD6-47D8-B7E4-D1D9601F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278189" cy="1371600"/>
          </a:xfrm>
        </p:spPr>
        <p:txBody>
          <a:bodyPr>
            <a:normAutofit/>
          </a:bodyPr>
          <a:lstStyle/>
          <a:p>
            <a:r>
              <a:rPr lang="en-US" sz="2000" b="1" dirty="0"/>
              <a:t>DISTRIBUTION OF NAME_INCOME_TYPE</a:t>
            </a:r>
            <a:endParaRPr lang="en-IN" sz="2000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6C25D80-BDA4-413D-A627-6A3B6AAE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074989" cy="243840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Female workers are much more than male </a:t>
            </a:r>
            <a:r>
              <a:rPr lang="en-US" sz="1800" dirty="0" smtClean="0"/>
              <a:t>workers</a:t>
            </a:r>
          </a:p>
          <a:p>
            <a:pPr marL="285750" indent="-285750" algn="l"/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716EBE17-C514-46EA-B6DC-91DB2A27E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20" y="1249680"/>
            <a:ext cx="6482080" cy="4389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216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8355E36-7BD6-47D8-B7E4-D1D9601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 PLOT FOR AMT_INCOME_TOTAL</a:t>
            </a:r>
            <a:endParaRPr lang="en-IN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6C25D80-BDA4-413D-A627-6A3B6AAE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As you can see from the plot there is value too high compared to others it is an outlier.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DD8B046-8442-4ACB-9206-BD21462C9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4038" y="1562100"/>
            <a:ext cx="5038725" cy="3733800"/>
          </a:xfrm>
        </p:spPr>
      </p:pic>
    </p:spTree>
    <p:extLst>
      <p:ext uri="{BB962C8B-B14F-4D97-AF65-F5344CB8AC3E}">
        <p14:creationId xmlns="" xmlns:p14="http://schemas.microsoft.com/office/powerpoint/2010/main" val="234972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8355E36-7BD6-47D8-B7E4-D1D9601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 PLOT FOR AMT_ANNUITY</a:t>
            </a:r>
            <a:endParaRPr lang="en-IN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6C25D80-BDA4-413D-A627-6A3B6AAE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As you can see from the plot there are values too high compared to others it is an outlier.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9528BF7-EF44-495B-9EE8-9D99067B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48325" y="1576388"/>
            <a:ext cx="5010150" cy="3705225"/>
          </a:xfrm>
        </p:spPr>
      </p:pic>
    </p:spTree>
    <p:extLst>
      <p:ext uri="{BB962C8B-B14F-4D97-AF65-F5344CB8AC3E}">
        <p14:creationId xmlns="" xmlns:p14="http://schemas.microsoft.com/office/powerpoint/2010/main" val="230114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8355E36-7BD6-47D8-B7E4-D1D9601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BOX PLOT FOR AMT_INCOME_TOTAL AFTER REMOVING OUTLIERS</a:t>
            </a:r>
            <a:endParaRPr lang="en-IN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6C25D80-BDA4-413D-A627-6A3B6AAE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plot on right side is after removing values outside 99 Percentile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4EB8568-C75B-4285-9D87-61F2F6491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48325" y="1571625"/>
            <a:ext cx="5010150" cy="3714750"/>
          </a:xfrm>
        </p:spPr>
      </p:pic>
    </p:spTree>
    <p:extLst>
      <p:ext uri="{BB962C8B-B14F-4D97-AF65-F5344CB8AC3E}">
        <p14:creationId xmlns="" xmlns:p14="http://schemas.microsoft.com/office/powerpoint/2010/main" val="162777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8355E36-7BD6-47D8-B7E4-D1D9601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BOX PLOT FOR AMT_ANNUITY AFTER REMOVING OUTLIERS</a:t>
            </a:r>
            <a:endParaRPr lang="en-IN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6C25D80-BDA4-413D-A627-6A3B6AAE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Points to be concluded from the Graph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plot on right side is after removing values outside 99 Percentile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040AA9D-2F0E-48F6-8373-132B9290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7850" y="1609725"/>
            <a:ext cx="4991100" cy="3638550"/>
          </a:xfrm>
        </p:spPr>
      </p:pic>
    </p:spTree>
    <p:extLst>
      <p:ext uri="{BB962C8B-B14F-4D97-AF65-F5344CB8AC3E}">
        <p14:creationId xmlns="" xmlns:p14="http://schemas.microsoft.com/office/powerpoint/2010/main" val="216150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962</Words>
  <Application>Microsoft Office PowerPoint</Application>
  <PresentationFormat>Custom</PresentationFormat>
  <Paragraphs>100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Organic</vt:lpstr>
      <vt:lpstr>CREDIT EDA CASE STUDY</vt:lpstr>
      <vt:lpstr>Analysis Done:</vt:lpstr>
      <vt:lpstr>DISTRIBUTION OF AMT_CREDIT_RANGE</vt:lpstr>
      <vt:lpstr>DISTRIBUTION OF AMT_INCOME_RANGE</vt:lpstr>
      <vt:lpstr>DISTRIBUTION OF NAME_INCOME_TYPE</vt:lpstr>
      <vt:lpstr>BOX PLOT FOR AMT_INCOME_TOTAL</vt:lpstr>
      <vt:lpstr>BOX PLOT FOR AMT_ANNUITY</vt:lpstr>
      <vt:lpstr>BOX PLOT FOR AMT_INCOME_TOTAL AFTER REMOVING OUTLIERS</vt:lpstr>
      <vt:lpstr>BOX PLOT FOR AMT_ANNUITY AFTER REMOVING OUTLIERS</vt:lpstr>
      <vt:lpstr>CHECKING THE IMBALANCE</vt:lpstr>
      <vt:lpstr>DISTRIBUTION OF NAME_CONTRACT_TYPE VS DEFAULTERS &amp; NON-DEFAULTERS</vt:lpstr>
      <vt:lpstr>DISTRIBUTION OF NAME_FAMILY_STATUS VS DEFAULTERS &amp; NON-DEFAULTERS</vt:lpstr>
      <vt:lpstr>DISTRIBUTION OF NAME_INCOME_TYPE VS DEFAULTERS &amp; NON-DEFAULTERS</vt:lpstr>
      <vt:lpstr>DISTRIBUTION OF NAME_EDUCATION_TYPE VS DEFAULTERS &amp; NON-DEFAULTERS</vt:lpstr>
      <vt:lpstr>DISTRIBUTION OF NAME_CONTRACT_TYPE VS DEFAULTERS &amp; NON-DEFAULTERS</vt:lpstr>
      <vt:lpstr>DISTRIBUTION OF ORGANIZATION TYPE FOR TARGET1</vt:lpstr>
      <vt:lpstr>DISTRIBUTION OF ORGANIZATION TYPE FOR TARGET0</vt:lpstr>
      <vt:lpstr>CORRELATION FOR TARGET0</vt:lpstr>
      <vt:lpstr>Inference from Correlation Heat map for target0</vt:lpstr>
      <vt:lpstr>CORRELATION FOR TARGET1</vt:lpstr>
      <vt:lpstr>Inference from Correlation Heat map for target1</vt:lpstr>
      <vt:lpstr>Below data shows 10 correlations for non defaulters</vt:lpstr>
      <vt:lpstr>DISTRIBUTION OF CONTRACT STATUS</vt:lpstr>
      <vt:lpstr>DISTRIBUTION OF CONTRACT STATUS VS COUNT OF LOANS</vt:lpstr>
      <vt:lpstr>DISTRIBUTION OF CONTRACT STATUS IN LOGARITHMIC SCALE</vt:lpstr>
      <vt:lpstr>DISTRIBUTION OF PREV_CREDIT_AMOUNT VS HOUSING_TYPE</vt:lpstr>
      <vt:lpstr>DISTRIBUTION OF PREV CREDIT AMOUNT VS LOAN PURPOSE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Samreen Momin (00003395720)</dc:creator>
  <cp:lastModifiedBy>lenovo</cp:lastModifiedBy>
  <cp:revision>34</cp:revision>
  <dcterms:created xsi:type="dcterms:W3CDTF">2021-01-30T11:10:12Z</dcterms:created>
  <dcterms:modified xsi:type="dcterms:W3CDTF">2021-09-23T07:07:17Z</dcterms:modified>
</cp:coreProperties>
</file>