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7" r:id="rId4"/>
    <p:sldId id="276" r:id="rId5"/>
    <p:sldId id="275" r:id="rId6"/>
    <p:sldId id="285" r:id="rId7"/>
    <p:sldId id="274" r:id="rId8"/>
    <p:sldId id="286" r:id="rId9"/>
    <p:sldId id="273" r:id="rId10"/>
    <p:sldId id="272" r:id="rId11"/>
    <p:sldId id="278" r:id="rId12"/>
    <p:sldId id="291" r:id="rId13"/>
    <p:sldId id="279" r:id="rId14"/>
    <p:sldId id="280" r:id="rId15"/>
    <p:sldId id="287" r:id="rId16"/>
    <p:sldId id="288" r:id="rId17"/>
    <p:sldId id="281" r:id="rId18"/>
    <p:sldId id="282" r:id="rId19"/>
    <p:sldId id="283" r:id="rId20"/>
    <p:sldId id="284" r:id="rId21"/>
    <p:sldId id="289" r:id="rId22"/>
    <p:sldId id="290" r:id="rId23"/>
    <p:sldId id="292" r:id="rId2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77" autoAdjust="0"/>
    <p:restoredTop sz="94660"/>
  </p:normalViewPr>
  <p:slideViewPr>
    <p:cSldViewPr snapToGrid="0">
      <p:cViewPr>
        <p:scale>
          <a:sx n="100" d="100"/>
          <a:sy n="100" d="100"/>
        </p:scale>
        <p:origin x="7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C96426-5DF0-4750-AABF-E6902966B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69E89ED-EF00-465C-AE28-920B792DF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19FEE92-6C59-42C1-BC66-35EA0A5A4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5873-5077-4E14-99A4-10EE8338B361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C65C234-B920-4232-9C9C-D26D6351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5E3B4CE-C7BD-496A-99B7-684BF9E3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FFC4-3E6C-4C55-B84E-0471C87048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7733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64E2D8-E8E2-4CF4-B317-DF2967E3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1C6D95D-F60F-4058-B9E4-C6A00E72E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C258C3A-3F56-4BB3-B00A-3B81F414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5873-5077-4E14-99A4-10EE8338B361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BC1FB7C-3470-446E-9C93-0C832142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FF19352-1205-49C4-AF98-E2A4CF0A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FFC4-3E6C-4C55-B84E-0471C87048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693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4B0B992-1D8C-4E3A-A63A-14426E4F7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219C499-D7A5-4898-87A4-96D1BA3B8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CF3C22B-87A1-42CF-B8F9-A617B739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5873-5077-4E14-99A4-10EE8338B361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81780B7-9878-4167-A5A3-38F30DED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7047234-8216-4654-BB11-9A16E3666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FFC4-3E6C-4C55-B84E-0471C87048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881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B92D29-8077-4E7E-BBF3-1EBA55CE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CE36E6-0C5B-4621-8F69-7F8DF6392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1E336E-2025-4C0D-B459-471C387F7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5873-5077-4E14-99A4-10EE8338B361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3AC705A-59FF-47B8-81B4-25C02762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B382657-6DD2-478A-AA99-8874FAD9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FFC4-3E6C-4C55-B84E-0471C87048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86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63737C-A255-419A-A210-2A830858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647A93B-639B-450B-98C7-46C75DE5E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168C426-F34A-4AAB-B2C6-17DD080D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5873-5077-4E14-99A4-10EE8338B361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FA5C631-2F16-4EB9-A889-9974F6CE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E2410B-356F-400B-AAAB-A5D184496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FFC4-3E6C-4C55-B84E-0471C87048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696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FC03F3-95A3-44FC-88F6-7315163E1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EE6B77-D2F9-478F-A9F2-C21F83549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45896D8-95F7-40F1-B2B4-C4152E1EF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39CA560-CADA-4D0B-A423-A9A648F19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5873-5077-4E14-99A4-10EE8338B361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33DE1CE-42A6-4082-BFC6-22607BD82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9BC0004-E9A3-4E7F-862A-10CC459B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FFC4-3E6C-4C55-B84E-0471C87048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607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2AF94C-F5D4-4270-83C2-272649934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93E63C0-C6DD-411A-A0D6-9A54E3AF3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5D071C4-A05B-4C56-927A-0E9D91E56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961EA56-8C91-4355-9CCE-45EF890C0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9AD6C29-FFF7-4A88-B1D8-54CF180C1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9C70A7C-F2F3-4202-9EF1-CB88FE7EA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5873-5077-4E14-99A4-10EE8338B361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E944AA7-0BE5-4A74-B0C8-79A2147D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E04E670-0881-49F0-81EF-01FBE2EA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FFC4-3E6C-4C55-B84E-0471C87048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542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3E626A-361E-4305-BCCB-01B97AFC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EB7D7B2-E2FE-4FA0-A38B-41090102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5873-5077-4E14-99A4-10EE8338B361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81F7D12-E979-4163-B3C3-EA89440B5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E681FFF-8643-4353-A7D8-A62C7916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FFC4-3E6C-4C55-B84E-0471C87048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1506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7303B5C-AA96-4A06-B5E3-F3FE2DB2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5873-5077-4E14-99A4-10EE8338B361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78D03F7-6883-4FA3-976A-AFAB582AC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916D43C-2042-4E68-B4CE-FF0DCA39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FFC4-3E6C-4C55-B84E-0471C87048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469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ED5D46-2C43-4247-9E28-8BB0C2561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3DA060-221E-4FC0-A40A-2CC6F9CE5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CACD4B1-518B-438C-9F1A-A68060374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6C5B5EA-30F4-460E-8326-5131BA8A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5873-5077-4E14-99A4-10EE8338B361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9ACE84C-AEB8-4683-94CC-76A77F3E9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B85DFCD-8140-4B25-B042-AD878E1B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FFC4-3E6C-4C55-B84E-0471C87048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888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6F0D52-F8ED-49BE-A43B-45FF7B4BC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671B048-65DF-43C4-A7B8-091A727C07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6E1F877-02B4-4547-B87A-776753E8B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C9F607F-8A39-42AD-9454-D31F41771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5873-5077-4E14-99A4-10EE8338B361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8FAFA30-70AC-41DF-B224-975C79D62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21FA45B-FC5D-4954-934E-CD29F681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FFC4-3E6C-4C55-B84E-0471C87048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245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145FA79-0C2B-4587-BEF3-BD36F1C9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F20B0B0-AEAD-4273-8043-0C75C9D08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7E883BD-3863-483B-8708-E78D0D356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A5873-5077-4E14-99A4-10EE8338B361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391393F-126E-4CAD-A60A-9DB232C75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DD11FC0-55EE-46FD-BFC2-2D2B32298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DFFC4-3E6C-4C55-B84E-0471C87048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835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ney Archívum - Ingyenes Angol online nyelvtanulás minden nap">
            <a:extLst>
              <a:ext uri="{FF2B5EF4-FFF2-40B4-BE49-F238E27FC236}">
                <a16:creationId xmlns:a16="http://schemas.microsoft.com/office/drawing/2014/main" id="{845EFDA4-AED0-4EDB-A315-AF405F756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07"/>
            <a:ext cx="12192000" cy="685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3D1809D-93F9-44BE-9793-3A4198235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03388"/>
            <a:ext cx="9144000" cy="2387600"/>
          </a:xfrm>
        </p:spPr>
        <p:txBody>
          <a:bodyPr/>
          <a:lstStyle/>
          <a:p>
            <a:r>
              <a:rPr lang="hu-HU" dirty="0" err="1">
                <a:solidFill>
                  <a:srgbClr val="FFFF00"/>
                </a:solidFill>
                <a:latin typeface="Impact" panose="020B0806030902050204" pitchFamily="34" charset="0"/>
              </a:rPr>
              <a:t>Budget</a:t>
            </a:r>
            <a:r>
              <a:rPr lang="hu-HU" dirty="0">
                <a:solidFill>
                  <a:srgbClr val="FFFF00"/>
                </a:solidFill>
                <a:latin typeface="Impact" panose="020B0806030902050204" pitchFamily="34" charset="0"/>
              </a:rPr>
              <a:t> App(Pénzmozgást követő alkalmazás)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4DFC706-B067-615A-23A7-E7E4A0D32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324225"/>
            <a:ext cx="9144000" cy="262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61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ney Archívum - Ingyenes Angol online nyelvtanulás minden nap">
            <a:extLst>
              <a:ext uri="{FF2B5EF4-FFF2-40B4-BE49-F238E27FC236}">
                <a16:creationId xmlns:a16="http://schemas.microsoft.com/office/drawing/2014/main" id="{845EFDA4-AED0-4EDB-A315-AF405F756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507"/>
            <a:ext cx="12192000" cy="685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8BC3C534-D40B-45D0-9E01-10168D2DD030}"/>
              </a:ext>
            </a:extLst>
          </p:cNvPr>
          <p:cNvSpPr txBox="1"/>
          <p:nvPr/>
        </p:nvSpPr>
        <p:spPr>
          <a:xfrm>
            <a:off x="814387" y="624960"/>
            <a:ext cx="78247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3600" dirty="0">
                <a:solidFill>
                  <a:srgbClr val="FFFF00"/>
                </a:solidFill>
                <a:latin typeface="Impact" panose="020B0806030902050204" pitchFamily="34" charset="0"/>
              </a:rPr>
              <a:t>Reszponzív web alkalmazás (kiadások)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380F6BFE-609B-42B5-BDF7-5DC5E957D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336" y="1685925"/>
            <a:ext cx="8495013" cy="4154204"/>
          </a:xfrm>
          <a:prstGeom prst="rect">
            <a:avLst/>
          </a:prstGeom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FCF90138-4F9B-DC52-6850-8064D94E3E93}"/>
              </a:ext>
            </a:extLst>
          </p:cNvPr>
          <p:cNvSpPr txBox="1"/>
          <p:nvPr/>
        </p:nvSpPr>
        <p:spPr>
          <a:xfrm>
            <a:off x="962025" y="1638300"/>
            <a:ext cx="240982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Itt láthatjuk a kiadásainkat dátum szerint csoportosítva, </a:t>
            </a:r>
            <a:r>
              <a:rPr lang="hu-HU" sz="2400" dirty="0">
                <a:solidFill>
                  <a:srgbClr val="FFFF00"/>
                </a:solidFill>
                <a:latin typeface="Impact" panose="020B0806030902050204" pitchFamily="34" charset="0"/>
              </a:rPr>
              <a:t> a 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legutóbbi kiadás jelenik meg elsőnek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hu-HU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Itt tudunk hozzáadni, módosítani és törölni kiadásokat</a:t>
            </a:r>
          </a:p>
          <a:p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642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ney Archívum - Ingyenes Angol online nyelvtanulás minden nap">
            <a:extLst>
              <a:ext uri="{FF2B5EF4-FFF2-40B4-BE49-F238E27FC236}">
                <a16:creationId xmlns:a16="http://schemas.microsoft.com/office/drawing/2014/main" id="{845EFDA4-AED0-4EDB-A315-AF405F756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07"/>
            <a:ext cx="12192000" cy="685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D9680602-7B8F-4B6D-B76C-4A2160ADFC21}"/>
              </a:ext>
            </a:extLst>
          </p:cNvPr>
          <p:cNvSpPr txBox="1"/>
          <p:nvPr/>
        </p:nvSpPr>
        <p:spPr>
          <a:xfrm>
            <a:off x="133349" y="619125"/>
            <a:ext cx="116491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3600" dirty="0">
                <a:solidFill>
                  <a:srgbClr val="FFFF00"/>
                </a:solidFill>
                <a:latin typeface="Impact" panose="020B0806030902050204" pitchFamily="34" charset="0"/>
              </a:rPr>
              <a:t>Reszponzív web alkalmazás (mindent összefoglaló nézet)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6754EF42-9E9D-40CF-9808-7CBA09CF6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61" y="1398029"/>
            <a:ext cx="5219700" cy="2509262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BB1FD7AB-4BAE-4CBE-87D4-C44C6044B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8029"/>
            <a:ext cx="5736196" cy="2529669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E313FFB6-02BD-4E12-83C5-EEDA7A5B23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162" y="4006241"/>
            <a:ext cx="5924639" cy="281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72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ney Archívum - Ingyenes Angol online nyelvtanulás minden nap">
            <a:extLst>
              <a:ext uri="{FF2B5EF4-FFF2-40B4-BE49-F238E27FC236}">
                <a16:creationId xmlns:a16="http://schemas.microsoft.com/office/drawing/2014/main" id="{845EFDA4-AED0-4EDB-A315-AF405F756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07"/>
            <a:ext cx="12192000" cy="685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97EA9760-E7DB-0E63-0F3A-0B42E968B1C7}"/>
              </a:ext>
            </a:extLst>
          </p:cNvPr>
          <p:cNvSpPr txBox="1"/>
          <p:nvPr/>
        </p:nvSpPr>
        <p:spPr>
          <a:xfrm>
            <a:off x="1476375" y="552450"/>
            <a:ext cx="7953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rgbClr val="FFFF00"/>
                </a:solidFill>
                <a:latin typeface="Impact" panose="020B0806030902050204" pitchFamily="34" charset="0"/>
              </a:rPr>
              <a:t>Az összefoglaló nézetben láthatjuk az eddigi összes felvett bevételt és kiadást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>
              <a:solidFill>
                <a:srgbClr val="FFFF00"/>
              </a:solidFill>
              <a:latin typeface="Impact" panose="020B080603090205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rgbClr val="FFFF00"/>
                </a:solidFill>
                <a:latin typeface="Impact" panose="020B0806030902050204" pitchFamily="34" charset="0"/>
              </a:rPr>
              <a:t>Új bevételt, kiadást vagy jegyzetet felvenni az alábbi három űrlapon tudunk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>
              <a:solidFill>
                <a:srgbClr val="FFFF00"/>
              </a:solidFill>
              <a:latin typeface="Impact" panose="020B0806030902050204" pitchFamily="34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65018B6-EC14-8B38-C906-E84BD808D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4" y="2858951"/>
            <a:ext cx="5457825" cy="165763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E6E285E-10AB-7766-69B1-151A6D5CE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127" y="2838451"/>
            <a:ext cx="5542399" cy="1676311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CAB6F08D-FE3E-5F8B-6243-362927031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8074" y="4841869"/>
            <a:ext cx="5616000" cy="168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31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ney Archívum - Ingyenes Angol online nyelvtanulás minden nap">
            <a:extLst>
              <a:ext uri="{FF2B5EF4-FFF2-40B4-BE49-F238E27FC236}">
                <a16:creationId xmlns:a16="http://schemas.microsoft.com/office/drawing/2014/main" id="{845EFDA4-AED0-4EDB-A315-AF405F756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507"/>
            <a:ext cx="12192000" cy="685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13A7977C-F2B5-4331-8F2D-3706E3B44E2E}"/>
              </a:ext>
            </a:extLst>
          </p:cNvPr>
          <p:cNvSpPr txBox="1"/>
          <p:nvPr/>
        </p:nvSpPr>
        <p:spPr>
          <a:xfrm>
            <a:off x="1076325" y="342900"/>
            <a:ext cx="10706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3600" dirty="0">
                <a:solidFill>
                  <a:srgbClr val="FFFF00"/>
                </a:solidFill>
                <a:latin typeface="Impact" panose="020B0806030902050204" pitchFamily="34" charset="0"/>
              </a:rPr>
              <a:t>Reszponzív web alkalmazás (jegyzetek)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1C12BEB-1D00-4A53-BF4F-36DA7F3BB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75" y="1480203"/>
            <a:ext cx="8372474" cy="4105354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4E659A20-ACE8-B893-44FE-04478629CC8E}"/>
              </a:ext>
            </a:extLst>
          </p:cNvPr>
          <p:cNvSpPr txBox="1"/>
          <p:nvPr/>
        </p:nvSpPr>
        <p:spPr>
          <a:xfrm>
            <a:off x="504827" y="1905506"/>
            <a:ext cx="314324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Itt láthatjuk a jegyzeteinket dátum szerint csoportosítva, </a:t>
            </a:r>
            <a:r>
              <a:rPr lang="hu-HU" sz="2400" dirty="0">
                <a:solidFill>
                  <a:srgbClr val="FFFF00"/>
                </a:solidFill>
                <a:latin typeface="Impact" panose="020B0806030902050204" pitchFamily="34" charset="0"/>
              </a:rPr>
              <a:t>a 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legutóbbi jegyzet jelenik meg elsőnek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hu-HU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Itt tudunk hozzáadni, módosítani és törölni jegyzeteket</a:t>
            </a:r>
          </a:p>
        </p:txBody>
      </p:sp>
    </p:spTree>
    <p:extLst>
      <p:ext uri="{BB962C8B-B14F-4D97-AF65-F5344CB8AC3E}">
        <p14:creationId xmlns:p14="http://schemas.microsoft.com/office/powerpoint/2010/main" val="1243799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ney Archívum - Ingyenes Angol online nyelvtanulás minden nap">
            <a:extLst>
              <a:ext uri="{FF2B5EF4-FFF2-40B4-BE49-F238E27FC236}">
                <a16:creationId xmlns:a16="http://schemas.microsoft.com/office/drawing/2014/main" id="{845EFDA4-AED0-4EDB-A315-AF405F756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507"/>
            <a:ext cx="12192000" cy="685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03D1C8E6-E711-48BF-A058-4091BFE0E6A5}"/>
              </a:ext>
            </a:extLst>
          </p:cNvPr>
          <p:cNvSpPr txBox="1"/>
          <p:nvPr/>
        </p:nvSpPr>
        <p:spPr>
          <a:xfrm>
            <a:off x="1143000" y="446901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solidFill>
                  <a:srgbClr val="FFFF00"/>
                </a:solidFill>
                <a:latin typeface="Impact" panose="020B0806030902050204" pitchFamily="34" charset="0"/>
              </a:rPr>
              <a:t>Reszponzivítás a gyakorlatban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EA35A18F-2BF4-4E58-8149-1F1D8FC11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57" y="2323505"/>
            <a:ext cx="5567268" cy="4169704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9FB0BE35-F040-E11F-5944-E74DB47B5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50" y="2323505"/>
            <a:ext cx="5875524" cy="4194248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4DED6BF7-C0A5-4882-9EC9-CECCF1D9F86D}"/>
              </a:ext>
            </a:extLst>
          </p:cNvPr>
          <p:cNvSpPr txBox="1"/>
          <p:nvPr/>
        </p:nvSpPr>
        <p:spPr>
          <a:xfrm>
            <a:off x="1143000" y="1152261"/>
            <a:ext cx="10815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b="0" i="0" dirty="0">
                <a:solidFill>
                  <a:srgbClr val="FFFF00"/>
                </a:solidFill>
                <a:effectLst/>
                <a:latin typeface="Impact" panose="020B0806030902050204" pitchFamily="34" charset="0"/>
              </a:rPr>
              <a:t>A reszponzív design a legkényelmesebb és legteljesebb felhasználói élményt biztosítja a látogatóknak, bármilyen eszközön böngészik weboldaladon</a:t>
            </a:r>
            <a:endParaRPr lang="hu-HU" sz="2400" dirty="0">
              <a:solidFill>
                <a:srgbClr val="FFFF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398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ney Archívum - Ingyenes Angol online nyelvtanulás minden nap">
            <a:extLst>
              <a:ext uri="{FF2B5EF4-FFF2-40B4-BE49-F238E27FC236}">
                <a16:creationId xmlns:a16="http://schemas.microsoft.com/office/drawing/2014/main" id="{845EFDA4-AED0-4EDB-A315-AF405F756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507"/>
            <a:ext cx="12192000" cy="685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03D1C8E6-E711-48BF-A058-4091BFE0E6A5}"/>
              </a:ext>
            </a:extLst>
          </p:cNvPr>
          <p:cNvSpPr txBox="1"/>
          <p:nvPr/>
        </p:nvSpPr>
        <p:spPr>
          <a:xfrm>
            <a:off x="762000" y="523101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solidFill>
                  <a:srgbClr val="FFFF00"/>
                </a:solidFill>
                <a:latin typeface="Impact" panose="020B0806030902050204" pitchFamily="34" charset="0"/>
              </a:rPr>
              <a:t>Tesztelés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D19553C-0E35-0EE7-F427-A32F5CB74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90026"/>
            <a:ext cx="12192000" cy="300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04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ney Archívum - Ingyenes Angol online nyelvtanulás minden nap">
            <a:extLst>
              <a:ext uri="{FF2B5EF4-FFF2-40B4-BE49-F238E27FC236}">
                <a16:creationId xmlns:a16="http://schemas.microsoft.com/office/drawing/2014/main" id="{845EFDA4-AED0-4EDB-A315-AF405F756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507"/>
            <a:ext cx="12192000" cy="685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03D1C8E6-E711-48BF-A058-4091BFE0E6A5}"/>
              </a:ext>
            </a:extLst>
          </p:cNvPr>
          <p:cNvSpPr txBox="1"/>
          <p:nvPr/>
        </p:nvSpPr>
        <p:spPr>
          <a:xfrm>
            <a:off x="762000" y="535940"/>
            <a:ext cx="971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solidFill>
                  <a:srgbClr val="FFFF00"/>
                </a:solidFill>
                <a:latin typeface="Impact" panose="020B0806030902050204" pitchFamily="34" charset="0"/>
              </a:rPr>
              <a:t>Útvonalak, és leírás néhány végpontról </a:t>
            </a:r>
          </a:p>
        </p:txBody>
      </p:sp>
      <p:graphicFrame>
        <p:nvGraphicFramePr>
          <p:cNvPr id="6" name="Táblázat 6">
            <a:extLst>
              <a:ext uri="{FF2B5EF4-FFF2-40B4-BE49-F238E27FC236}">
                <a16:creationId xmlns:a16="http://schemas.microsoft.com/office/drawing/2014/main" id="{0DEDC2F0-A57C-C6BC-E8E2-4D977BAB6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158789"/>
              </p:ext>
            </p:extLst>
          </p:nvPr>
        </p:nvGraphicFramePr>
        <p:xfrm>
          <a:off x="762000" y="1715704"/>
          <a:ext cx="10972801" cy="320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897">
                  <a:extLst>
                    <a:ext uri="{9D8B030D-6E8A-4147-A177-3AD203B41FA5}">
                      <a16:colId xmlns:a16="http://schemas.microsoft.com/office/drawing/2014/main" val="4175673245"/>
                    </a:ext>
                  </a:extLst>
                </a:gridCol>
                <a:gridCol w="2129492">
                  <a:extLst>
                    <a:ext uri="{9D8B030D-6E8A-4147-A177-3AD203B41FA5}">
                      <a16:colId xmlns:a16="http://schemas.microsoft.com/office/drawing/2014/main" val="2087133718"/>
                    </a:ext>
                  </a:extLst>
                </a:gridCol>
                <a:gridCol w="5098412">
                  <a:extLst>
                    <a:ext uri="{9D8B030D-6E8A-4147-A177-3AD203B41FA5}">
                      <a16:colId xmlns:a16="http://schemas.microsoft.com/office/drawing/2014/main" val="1132189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1800" dirty="0"/>
                        <a:t>Végpontok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Metódus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Leírás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937924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hu-HU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incomes</a:t>
                      </a:r>
                      <a:endParaRPr lang="hu-HU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800" dirty="0" err="1"/>
                        <a:t>get</a:t>
                      </a:r>
                      <a:endParaRPr lang="hu-H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800" dirty="0"/>
                        <a:t>Megjeleníti a bevételeket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4653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dirty="0"/>
                        <a:t>/</a:t>
                      </a:r>
                      <a:r>
                        <a:rPr lang="hu-HU" sz="1800" dirty="0" err="1"/>
                        <a:t>incomes</a:t>
                      </a:r>
                      <a:r>
                        <a:rPr lang="hu-HU" sz="1800" dirty="0"/>
                        <a:t>/</a:t>
                      </a:r>
                      <a:r>
                        <a:rPr lang="hu-HU" sz="1800" dirty="0" err="1"/>
                        <a:t>create</a:t>
                      </a:r>
                      <a:endParaRPr lang="hu-HU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get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Bevételt lehet vele létrehozni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90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dirty="0"/>
                        <a:t>/</a:t>
                      </a:r>
                      <a:r>
                        <a:rPr lang="hu-HU" sz="1800" dirty="0" err="1"/>
                        <a:t>incomes</a:t>
                      </a:r>
                      <a:r>
                        <a:rPr lang="hu-HU" sz="1800" dirty="0"/>
                        <a:t>/</a:t>
                      </a:r>
                      <a:r>
                        <a:rPr lang="hu-HU" sz="1800" dirty="0" err="1"/>
                        <a:t>store</a:t>
                      </a:r>
                      <a:endParaRPr lang="hu-HU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Eltárolja a megadott értékeket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7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dirty="0"/>
                        <a:t>/</a:t>
                      </a:r>
                      <a:r>
                        <a:rPr lang="hu-HU" sz="1800" dirty="0" err="1"/>
                        <a:t>incomes</a:t>
                      </a:r>
                      <a:r>
                        <a:rPr lang="hu-HU" sz="1800" dirty="0"/>
                        <a:t>/</a:t>
                      </a:r>
                      <a:r>
                        <a:rPr lang="hu-HU" sz="1800" dirty="0" err="1"/>
                        <a:t>edit</a:t>
                      </a:r>
                      <a:r>
                        <a:rPr lang="hu-HU" sz="1800" dirty="0"/>
                        <a:t>/{</a:t>
                      </a:r>
                      <a:r>
                        <a:rPr lang="hu-HU" sz="1800" dirty="0" err="1"/>
                        <a:t>id</a:t>
                      </a:r>
                      <a:r>
                        <a:rPr lang="hu-HU" sz="1800" dirty="0"/>
                        <a:t>}</a:t>
                      </a:r>
                      <a:r>
                        <a:rPr lang="hu-H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get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Azonosító alapján módosítja a megadott értéket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66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dirty="0"/>
                        <a:t>/</a:t>
                      </a:r>
                      <a:r>
                        <a:rPr lang="hu-HU" sz="1800" dirty="0" err="1"/>
                        <a:t>incomes</a:t>
                      </a:r>
                      <a:r>
                        <a:rPr lang="hu-HU" sz="1800" dirty="0"/>
                        <a:t>/update</a:t>
                      </a:r>
                      <a:endParaRPr lang="hu-HU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Frissíti a módosított értékeket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10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dirty="0"/>
                        <a:t>/</a:t>
                      </a:r>
                      <a:r>
                        <a:rPr lang="hu-HU" sz="1800" dirty="0" err="1"/>
                        <a:t>incomes</a:t>
                      </a:r>
                      <a:r>
                        <a:rPr lang="hu-HU" sz="1800" dirty="0"/>
                        <a:t>/</a:t>
                      </a:r>
                      <a:r>
                        <a:rPr lang="hu-HU" sz="1800" dirty="0" err="1"/>
                        <a:t>delete</a:t>
                      </a:r>
                      <a:r>
                        <a:rPr lang="hu-HU" sz="1800" dirty="0"/>
                        <a:t>/{</a:t>
                      </a:r>
                      <a:r>
                        <a:rPr lang="hu-HU" sz="1800" dirty="0" err="1"/>
                        <a:t>id</a:t>
                      </a:r>
                      <a:r>
                        <a:rPr lang="hu-HU" sz="1800" dirty="0"/>
                        <a:t>}</a:t>
                      </a:r>
                      <a:endParaRPr lang="hu-HU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get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Azonosító alapján törli a megadott értéket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629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/index</a:t>
                      </a:r>
                      <a:endParaRPr lang="hu-HU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get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Megjeleníti az irányítópult adatait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718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701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ney Archívum - Ingyenes Angol online nyelvtanulás minden nap">
            <a:extLst>
              <a:ext uri="{FF2B5EF4-FFF2-40B4-BE49-F238E27FC236}">
                <a16:creationId xmlns:a16="http://schemas.microsoft.com/office/drawing/2014/main" id="{845EFDA4-AED0-4EDB-A315-AF405F756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07"/>
            <a:ext cx="12192000" cy="685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D0681255-96B5-8765-5F3E-1F04DA4FEDC5}"/>
              </a:ext>
            </a:extLst>
          </p:cNvPr>
          <p:cNvSpPr txBox="1"/>
          <p:nvPr/>
        </p:nvSpPr>
        <p:spPr>
          <a:xfrm>
            <a:off x="1652587" y="741225"/>
            <a:ext cx="76723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3200" dirty="0">
                <a:solidFill>
                  <a:srgbClr val="FFFF00"/>
                </a:solidFill>
                <a:latin typeface="Impact" panose="020B0806030902050204" pitchFamily="34" charset="0"/>
              </a:rPr>
              <a:t>Asztali alkalmazás célja és ismertetése: 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17A75786-0972-2868-BB64-E96F0B094D40}"/>
              </a:ext>
            </a:extLst>
          </p:cNvPr>
          <p:cNvSpPr txBox="1"/>
          <p:nvPr/>
        </p:nvSpPr>
        <p:spPr>
          <a:xfrm>
            <a:off x="1576388" y="1829842"/>
            <a:ext cx="100060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rgbClr val="FFFF00"/>
                </a:solidFill>
                <a:latin typeface="Impact" panose="020B0806030902050204" pitchFamily="34" charset="0"/>
              </a:rPr>
              <a:t>Az asztali alkalmazás a webes alkalmazásunknak a leegyszerűsített verziója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>
              <a:solidFill>
                <a:srgbClr val="FFFF00"/>
              </a:solidFill>
              <a:latin typeface="Impact" panose="020B080603090205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rgbClr val="FFFF00"/>
                </a:solidFill>
                <a:latin typeface="Impact" panose="020B0806030902050204" pitchFamily="34" charset="0"/>
              </a:rPr>
              <a:t>Felhasználók eltárolására, módosítására, hozzáadására és törlésére van lehetőség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>
              <a:solidFill>
                <a:srgbClr val="FFFF00"/>
              </a:solidFill>
              <a:latin typeface="Impact" panose="020B080603090205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rgbClr val="FFFF00"/>
                </a:solidFill>
                <a:latin typeface="Impact" panose="020B0806030902050204" pitchFamily="34" charset="0"/>
              </a:rPr>
              <a:t>Asztali felületen megjeleníti a felhasználók adatait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>
              <a:solidFill>
                <a:srgbClr val="FFFF00"/>
              </a:solidFill>
              <a:latin typeface="Impact" panose="020B080603090205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rgbClr val="FFFF00"/>
                </a:solidFill>
                <a:latin typeface="Impact" panose="020B0806030902050204" pitchFamily="34" charset="0"/>
              </a:rPr>
              <a:t>A felület felhasználóbarát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>
              <a:solidFill>
                <a:srgbClr val="FFFF00"/>
              </a:solidFill>
              <a:latin typeface="Impact" panose="020B080603090205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rgbClr val="FFFF00"/>
                </a:solidFill>
                <a:latin typeface="Impact" panose="020B0806030902050204" pitchFamily="34" charset="0"/>
              </a:rPr>
              <a:t>Leegyszerűsített kinézet, kevesebb funkció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>
              <a:solidFill>
                <a:srgbClr val="FFFF00"/>
              </a:solidFill>
              <a:latin typeface="Impact" panose="020B080603090205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>
              <a:solidFill>
                <a:srgbClr val="FFFF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137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ney Archívum - Ingyenes Angol online nyelvtanulás minden nap">
            <a:extLst>
              <a:ext uri="{FF2B5EF4-FFF2-40B4-BE49-F238E27FC236}">
                <a16:creationId xmlns:a16="http://schemas.microsoft.com/office/drawing/2014/main" id="{845EFDA4-AED0-4EDB-A315-AF405F756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07"/>
            <a:ext cx="12192000" cy="685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0067D271-CB6D-0A90-6545-59F8C46C9240}"/>
              </a:ext>
            </a:extLst>
          </p:cNvPr>
          <p:cNvSpPr txBox="1"/>
          <p:nvPr/>
        </p:nvSpPr>
        <p:spPr>
          <a:xfrm>
            <a:off x="993712" y="714126"/>
            <a:ext cx="76057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3200" dirty="0">
                <a:solidFill>
                  <a:srgbClr val="FFFF00"/>
                </a:solidFill>
                <a:latin typeface="Impact" panose="020B0806030902050204" pitchFamily="34" charset="0"/>
              </a:rPr>
              <a:t>Asztali alkalmazás (kapcsolódás az adatbázishoz)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A2D8BD67-8B73-0294-C06A-A756AA975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025" y="1403708"/>
            <a:ext cx="6740588" cy="522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09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ney Archívum - Ingyenes Angol online nyelvtanulás minden nap">
            <a:extLst>
              <a:ext uri="{FF2B5EF4-FFF2-40B4-BE49-F238E27FC236}">
                <a16:creationId xmlns:a16="http://schemas.microsoft.com/office/drawing/2014/main" id="{845EFDA4-AED0-4EDB-A315-AF405F756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07"/>
            <a:ext cx="12192000" cy="685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48F33A4A-54A6-109D-478D-64E6F9EE6620}"/>
              </a:ext>
            </a:extLst>
          </p:cNvPr>
          <p:cNvSpPr txBox="1"/>
          <p:nvPr/>
        </p:nvSpPr>
        <p:spPr>
          <a:xfrm>
            <a:off x="542925" y="75410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3200" dirty="0">
                <a:solidFill>
                  <a:srgbClr val="FFFF00"/>
                </a:solidFill>
                <a:latin typeface="Impact" panose="020B0806030902050204" pitchFamily="34" charset="0"/>
              </a:rPr>
              <a:t>Asztali alkalmazás (módosítás)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08F626AE-51B3-B696-C65D-6673A3084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7" y="1917734"/>
            <a:ext cx="5992553" cy="4739908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3E97306F-BDCB-7D1E-C901-3D32A66F3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474" y="1917734"/>
            <a:ext cx="6062526" cy="473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8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ney Archívum - Ingyenes Angol online nyelvtanulás minden nap">
            <a:extLst>
              <a:ext uri="{FF2B5EF4-FFF2-40B4-BE49-F238E27FC236}">
                <a16:creationId xmlns:a16="http://schemas.microsoft.com/office/drawing/2014/main" id="{845EFDA4-AED0-4EDB-A315-AF405F756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07"/>
            <a:ext cx="12192000" cy="685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17CF6C05-9FA0-4860-8EE2-68D1620818DF}"/>
              </a:ext>
            </a:extLst>
          </p:cNvPr>
          <p:cNvSpPr txBox="1"/>
          <p:nvPr/>
        </p:nvSpPr>
        <p:spPr>
          <a:xfrm>
            <a:off x="1552575" y="1083495"/>
            <a:ext cx="8772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rgbClr val="FFFF00"/>
                </a:solidFill>
                <a:latin typeface="Impact" panose="020B0806030902050204" pitchFamily="34" charset="0"/>
              </a:rPr>
              <a:t>Témaválasztás okai és információk a programról</a:t>
            </a:r>
            <a:r>
              <a:rPr lang="hu-HU" sz="3200" dirty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AB772846-1946-4600-90C0-FE0FC8398F92}"/>
              </a:ext>
            </a:extLst>
          </p:cNvPr>
          <p:cNvSpPr txBox="1"/>
          <p:nvPr/>
        </p:nvSpPr>
        <p:spPr>
          <a:xfrm>
            <a:off x="1552575" y="2059318"/>
            <a:ext cx="96964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rgbClr val="FFFF00"/>
                </a:solidFill>
                <a:latin typeface="Impact" panose="020B0806030902050204" pitchFamily="34" charset="0"/>
              </a:rPr>
              <a:t>Praktikus alkalmazás a mindennapi pénzügyi problémák kezelésére</a:t>
            </a:r>
          </a:p>
          <a:p>
            <a:endParaRPr lang="hu-HU" sz="2400" dirty="0">
              <a:solidFill>
                <a:srgbClr val="FFFF00"/>
              </a:solidFill>
              <a:latin typeface="Impact" panose="020B080603090205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rgbClr val="FFFF00"/>
                </a:solidFill>
                <a:latin typeface="Impact" panose="020B0806030902050204" pitchFamily="34" charset="0"/>
              </a:rPr>
              <a:t>Érdeklődés a pénzügyi és üzleti témák iránt </a:t>
            </a:r>
          </a:p>
          <a:p>
            <a:endParaRPr lang="hu-HU" sz="2400" dirty="0">
              <a:solidFill>
                <a:srgbClr val="FFFF00"/>
              </a:solidFill>
              <a:latin typeface="Impact" panose="020B080603090205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rgbClr val="FFFF00"/>
                </a:solidFill>
                <a:latin typeface="Impact" panose="020B0806030902050204" pitchFamily="34" charset="0"/>
              </a:rPr>
              <a:t>Helyes pénzkezelés bemutatása az átlagos felhasználóknak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400" dirty="0">
              <a:solidFill>
                <a:srgbClr val="FFFF00"/>
              </a:solidFill>
              <a:latin typeface="Impact" panose="020B080603090205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rgbClr val="FFFF00"/>
                </a:solidFill>
                <a:latin typeface="Impact" panose="020B0806030902050204" pitchFamily="34" charset="0"/>
              </a:rPr>
              <a:t>Az alkalmazásunk nemzetközi felhasználásra készült, ezért angol nyelven íródott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400" dirty="0">
              <a:solidFill>
                <a:srgbClr val="FFFF00"/>
              </a:solidFill>
              <a:latin typeface="Impact" panose="020B080603090205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rgbClr val="FFFF00"/>
                </a:solidFill>
                <a:latin typeface="Impact" panose="020B0806030902050204" pitchFamily="34" charset="0"/>
              </a:rPr>
              <a:t>A programunk nyílt forráskódú és MVC-programtervezési mintát használ</a:t>
            </a:r>
          </a:p>
          <a:p>
            <a:endParaRPr lang="hu-HU" sz="2400" dirty="0">
              <a:solidFill>
                <a:srgbClr val="FFFF00"/>
              </a:solidFill>
            </a:endParaRPr>
          </a:p>
          <a:p>
            <a:endParaRPr lang="hu-HU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901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ney Archívum - Ingyenes Angol online nyelvtanulás minden nap">
            <a:extLst>
              <a:ext uri="{FF2B5EF4-FFF2-40B4-BE49-F238E27FC236}">
                <a16:creationId xmlns:a16="http://schemas.microsoft.com/office/drawing/2014/main" id="{845EFDA4-AED0-4EDB-A315-AF405F756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507"/>
            <a:ext cx="12192000" cy="685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B0D39641-644B-F045-59CD-E88870F9D021}"/>
              </a:ext>
            </a:extLst>
          </p:cNvPr>
          <p:cNvSpPr txBox="1"/>
          <p:nvPr/>
        </p:nvSpPr>
        <p:spPr>
          <a:xfrm>
            <a:off x="1014413" y="586859"/>
            <a:ext cx="6162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3200" dirty="0">
                <a:solidFill>
                  <a:srgbClr val="FFFF00"/>
                </a:solidFill>
                <a:latin typeface="Impact" panose="020B0806030902050204" pitchFamily="34" charset="0"/>
              </a:rPr>
              <a:t>Asztali alkalmazás (törlés)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87879B1F-9B0C-9F15-FD67-D261950CA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013" y="1293512"/>
            <a:ext cx="6976961" cy="544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2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oney Archívum - Ingyenes Angol online nyelvtanulás minden nap">
            <a:extLst>
              <a:ext uri="{FF2B5EF4-FFF2-40B4-BE49-F238E27FC236}">
                <a16:creationId xmlns:a16="http://schemas.microsoft.com/office/drawing/2014/main" id="{A4C435B3-56EC-28F4-B612-D75F9DE2D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07"/>
            <a:ext cx="12192000" cy="685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8A865CA0-8027-2982-F452-C2A59E420830}"/>
              </a:ext>
            </a:extLst>
          </p:cNvPr>
          <p:cNvSpPr txBox="1"/>
          <p:nvPr/>
        </p:nvSpPr>
        <p:spPr>
          <a:xfrm>
            <a:off x="842963" y="354177"/>
            <a:ext cx="83677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3200" dirty="0">
                <a:solidFill>
                  <a:srgbClr val="FFFF00"/>
                </a:solidFill>
                <a:latin typeface="Impact" panose="020B0806030902050204" pitchFamily="34" charset="0"/>
              </a:rPr>
              <a:t>Asztali alkalmazás (adatbázisba mentés/kiírás)</a:t>
            </a: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2E9DEEE0-1196-7435-B92D-C0D77BA0F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363" y="1002025"/>
            <a:ext cx="7078980" cy="550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79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oney Archívum - Ingyenes Angol online nyelvtanulás minden nap">
            <a:extLst>
              <a:ext uri="{FF2B5EF4-FFF2-40B4-BE49-F238E27FC236}">
                <a16:creationId xmlns:a16="http://schemas.microsoft.com/office/drawing/2014/main" id="{A4C435B3-56EC-28F4-B612-D75F9DE2D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07"/>
            <a:ext cx="12192000" cy="685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8A865CA0-8027-2982-F452-C2A59E420830}"/>
              </a:ext>
            </a:extLst>
          </p:cNvPr>
          <p:cNvSpPr txBox="1"/>
          <p:nvPr/>
        </p:nvSpPr>
        <p:spPr>
          <a:xfrm>
            <a:off x="409577" y="-220861"/>
            <a:ext cx="770572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hu-HU" sz="3200" dirty="0">
              <a:solidFill>
                <a:srgbClr val="FFFF00"/>
              </a:solidFill>
              <a:latin typeface="Impact" panose="020B0806030902050204" pitchFamily="34" charset="0"/>
            </a:endParaRPr>
          </a:p>
          <a:p>
            <a:r>
              <a:rPr lang="hu-HU" sz="3200" dirty="0">
                <a:solidFill>
                  <a:srgbClr val="FFFF00"/>
                </a:solidFill>
                <a:latin typeface="Impact" panose="020B0806030902050204" pitchFamily="34" charset="0"/>
              </a:rPr>
              <a:t>Továbbfejlesztési lehetőségek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F60BFEF8-C4A9-3A11-0DBD-F3E8225A391F}"/>
              </a:ext>
            </a:extLst>
          </p:cNvPr>
          <p:cNvSpPr txBox="1"/>
          <p:nvPr/>
        </p:nvSpPr>
        <p:spPr>
          <a:xfrm>
            <a:off x="447674" y="856357"/>
            <a:ext cx="11334749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hu-HU" sz="2400" dirty="0">
                <a:solidFill>
                  <a:srgbClr val="FFFF00"/>
                </a:solidFill>
                <a:latin typeface="Impact" panose="020B0806030902050204" pitchFamily="34" charset="0"/>
              </a:rPr>
              <a:t>Keresési gomb működőképessé tétele, amivel rákereshetünk egy bizonyos adatra</a:t>
            </a:r>
          </a:p>
          <a:p>
            <a:pPr marL="457200" indent="-457200">
              <a:buFont typeface="+mj-lt"/>
              <a:buAutoNum type="arabicPeriod"/>
            </a:pPr>
            <a:endParaRPr lang="hu-HU" sz="2400" dirty="0">
              <a:solidFill>
                <a:srgbClr val="FFFF00"/>
              </a:solidFill>
              <a:latin typeface="Impact" panose="020B080603090205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hu-HU" sz="2400" dirty="0">
                <a:solidFill>
                  <a:srgbClr val="FFFF00"/>
                </a:solidFill>
                <a:latin typeface="Impact" panose="020B0806030902050204" pitchFamily="34" charset="0"/>
              </a:rPr>
              <a:t>Külön hibaüzenet megjelenítése a bejelentkező felületen a jelszó mezőben</a:t>
            </a:r>
          </a:p>
          <a:p>
            <a:pPr marL="457200" indent="-457200">
              <a:buFont typeface="+mj-lt"/>
              <a:buAutoNum type="arabicPeriod"/>
            </a:pPr>
            <a:endParaRPr lang="hu-HU" sz="2400" dirty="0">
              <a:solidFill>
                <a:srgbClr val="FFFF00"/>
              </a:solidFill>
              <a:latin typeface="Impact" panose="020B080603090205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hu-HU" sz="2400" dirty="0">
                <a:solidFill>
                  <a:srgbClr val="FFFF00"/>
                </a:solidFill>
                <a:latin typeface="Impact" panose="020B0806030902050204" pitchFamily="34" charset="0"/>
              </a:rPr>
              <a:t>Elfelejtette jelszavát gomb fejlesztése úgy, hogy valóban küldjön egy linket az adott e-mail címre, amire rákattintva megváltoztathatja a jelszavát a felhasználó</a:t>
            </a:r>
          </a:p>
          <a:p>
            <a:pPr marL="457200" indent="-457200">
              <a:buFont typeface="+mj-lt"/>
              <a:buAutoNum type="arabicPeriod"/>
            </a:pPr>
            <a:endParaRPr lang="hu-HU" sz="2400" dirty="0">
              <a:solidFill>
                <a:srgbClr val="FFFF00"/>
              </a:solidFill>
              <a:latin typeface="Impact" panose="020B080603090205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hu-HU" sz="2400" dirty="0">
                <a:solidFill>
                  <a:srgbClr val="FFFF00"/>
                </a:solidFill>
                <a:latin typeface="Impact" panose="020B0806030902050204" pitchFamily="34" charset="0"/>
              </a:rPr>
              <a:t>A teljes webes alkalmazás átalakítása asztali alkalmazássá (most csak egy része van lekódolva)</a:t>
            </a:r>
          </a:p>
          <a:p>
            <a:pPr marL="457200" indent="-457200">
              <a:buFont typeface="+mj-lt"/>
              <a:buAutoNum type="arabicPeriod"/>
            </a:pPr>
            <a:endParaRPr lang="hu-HU" sz="2400" dirty="0">
              <a:solidFill>
                <a:srgbClr val="FFFF00"/>
              </a:solidFill>
              <a:latin typeface="Impact" panose="020B080603090205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hu-HU" sz="2400" dirty="0">
                <a:solidFill>
                  <a:srgbClr val="FFFF00"/>
                </a:solidFill>
                <a:latin typeface="Impact" panose="020B0806030902050204" pitchFamily="34" charset="0"/>
              </a:rPr>
              <a:t>A telefonos használat lehetővé tétele</a:t>
            </a:r>
          </a:p>
          <a:p>
            <a:pPr marL="457200" indent="-457200">
              <a:buFont typeface="+mj-lt"/>
              <a:buAutoNum type="arabicPeriod"/>
            </a:pPr>
            <a:endParaRPr lang="hu-HU" sz="2400" dirty="0">
              <a:solidFill>
                <a:srgbClr val="FFFF00"/>
              </a:solidFill>
              <a:latin typeface="Impact" panose="020B080603090205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hu-HU" sz="2400" dirty="0">
                <a:solidFill>
                  <a:srgbClr val="FFFF00"/>
                </a:solidFill>
                <a:latin typeface="Impact" panose="020B0806030902050204" pitchFamily="34" charset="0"/>
              </a:rPr>
              <a:t>Számológép átalakítása úgy, hogy tudjon negatív számokkal is számolni</a:t>
            </a:r>
          </a:p>
          <a:p>
            <a:pPr marL="457200" indent="-457200">
              <a:buFont typeface="+mj-lt"/>
              <a:buAutoNum type="arabicPeriod"/>
            </a:pPr>
            <a:endParaRPr lang="hu-HU" sz="2400" dirty="0">
              <a:solidFill>
                <a:srgbClr val="FFFF00"/>
              </a:solidFill>
              <a:latin typeface="Impact" panose="020B080603090205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hu-HU" sz="2400" dirty="0">
                <a:solidFill>
                  <a:srgbClr val="FFFF00"/>
                </a:solidFill>
                <a:latin typeface="Impact" panose="020B0806030902050204" pitchFamily="34" charset="0"/>
              </a:rPr>
              <a:t>Megcsinálni rendesen az új adatfelvételnél az időzónákat, hogy a magyarországi pontos idővel rögzítse az új adatot</a:t>
            </a:r>
          </a:p>
        </p:txBody>
      </p:sp>
    </p:spTree>
    <p:extLst>
      <p:ext uri="{BB962C8B-B14F-4D97-AF65-F5344CB8AC3E}">
        <p14:creationId xmlns:p14="http://schemas.microsoft.com/office/powerpoint/2010/main" val="526122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oney Archívum - Ingyenes Angol online nyelvtanulás minden nap">
            <a:extLst>
              <a:ext uri="{FF2B5EF4-FFF2-40B4-BE49-F238E27FC236}">
                <a16:creationId xmlns:a16="http://schemas.microsoft.com/office/drawing/2014/main" id="{E80B3483-DA4E-50F4-FECA-DC7CC2327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07"/>
            <a:ext cx="12192000" cy="685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7C8C4AC6-9E15-F9F6-34E5-072CDA15A0D3}"/>
              </a:ext>
            </a:extLst>
          </p:cNvPr>
          <p:cNvSpPr txBox="1"/>
          <p:nvPr/>
        </p:nvSpPr>
        <p:spPr>
          <a:xfrm>
            <a:off x="6905625" y="3829049"/>
            <a:ext cx="8982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rgbClr val="FFFF00"/>
                </a:solidFill>
                <a:latin typeface="Impact" panose="020B0806030902050204" pitchFamily="34" charset="0"/>
              </a:rPr>
              <a:t>Köszönjük a figyelmet!</a:t>
            </a:r>
          </a:p>
        </p:txBody>
      </p:sp>
      <p:pic>
        <p:nvPicPr>
          <p:cNvPr id="1028" name="Picture 4" descr="What Programming Is Like (As a Job, As an Activity &amp; On Mondays) - Toggl  Blog">
            <a:extLst>
              <a:ext uri="{FF2B5EF4-FFF2-40B4-BE49-F238E27FC236}">
                <a16:creationId xmlns:a16="http://schemas.microsoft.com/office/drawing/2014/main" id="{395740AF-100C-2BDA-C1A6-6AE1D38A6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43" y="1783671"/>
            <a:ext cx="5752420" cy="467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01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ney Archívum - Ingyenes Angol online nyelvtanulás minden nap">
            <a:extLst>
              <a:ext uri="{FF2B5EF4-FFF2-40B4-BE49-F238E27FC236}">
                <a16:creationId xmlns:a16="http://schemas.microsoft.com/office/drawing/2014/main" id="{845EFDA4-AED0-4EDB-A315-AF405F756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507"/>
            <a:ext cx="12192000" cy="685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091B1F4-6433-4A24-9DCB-08BAAFCA6B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1274969"/>
            <a:ext cx="10761050" cy="5166528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E183E0BE-773E-48BA-B9AC-38DEAA7D53B6}"/>
              </a:ext>
            </a:extLst>
          </p:cNvPr>
          <p:cNvSpPr txBox="1"/>
          <p:nvPr/>
        </p:nvSpPr>
        <p:spPr>
          <a:xfrm>
            <a:off x="876300" y="504825"/>
            <a:ext cx="3648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solidFill>
                  <a:srgbClr val="FFFF00"/>
                </a:solidFill>
                <a:latin typeface="Impact" panose="020B0806030902050204" pitchFamily="34" charset="0"/>
              </a:rPr>
              <a:t>Adatbázis:</a:t>
            </a:r>
            <a:endParaRPr lang="hu-HU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869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ney Archívum - Ingyenes Angol online nyelvtanulás minden nap">
            <a:extLst>
              <a:ext uri="{FF2B5EF4-FFF2-40B4-BE49-F238E27FC236}">
                <a16:creationId xmlns:a16="http://schemas.microsoft.com/office/drawing/2014/main" id="{845EFDA4-AED0-4EDB-A315-AF405F756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225" y="0"/>
            <a:ext cx="12192000" cy="685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CE199BE5-4A0D-4C7B-8515-894A65E05745}"/>
              </a:ext>
            </a:extLst>
          </p:cNvPr>
          <p:cNvSpPr txBox="1"/>
          <p:nvPr/>
        </p:nvSpPr>
        <p:spPr>
          <a:xfrm>
            <a:off x="828675" y="5715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solidFill>
                  <a:srgbClr val="FFFF00"/>
                </a:solidFill>
                <a:latin typeface="Impact" panose="020B0806030902050204" pitchFamily="34" charset="0"/>
              </a:rPr>
              <a:t>Felhasznált technológiák:</a:t>
            </a:r>
          </a:p>
        </p:txBody>
      </p: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8AA67BE6-2791-4DAA-B8F5-6745C8138342}"/>
              </a:ext>
            </a:extLst>
          </p:cNvPr>
          <p:cNvGrpSpPr/>
          <p:nvPr/>
        </p:nvGrpSpPr>
        <p:grpSpPr>
          <a:xfrm>
            <a:off x="647700" y="1786824"/>
            <a:ext cx="3200400" cy="2930493"/>
            <a:chOff x="746208" y="1786824"/>
            <a:chExt cx="3200400" cy="2930493"/>
          </a:xfrm>
        </p:grpSpPr>
        <p:sp>
          <p:nvSpPr>
            <p:cNvPr id="7" name="Szövegdoboz 6">
              <a:extLst>
                <a:ext uri="{FF2B5EF4-FFF2-40B4-BE49-F238E27FC236}">
                  <a16:creationId xmlns:a16="http://schemas.microsoft.com/office/drawing/2014/main" id="{A9B0028D-0F68-49EA-B5A4-1836DEB419AD}"/>
                </a:ext>
              </a:extLst>
            </p:cNvPr>
            <p:cNvSpPr txBox="1"/>
            <p:nvPr/>
          </p:nvSpPr>
          <p:spPr>
            <a:xfrm>
              <a:off x="949492" y="2251293"/>
              <a:ext cx="27938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800" dirty="0">
                  <a:solidFill>
                    <a:srgbClr val="FFFF00"/>
                  </a:solidFill>
                  <a:latin typeface="Impact" panose="020B0806030902050204" pitchFamily="34" charset="0"/>
                </a:rPr>
                <a:t>Backend</a:t>
              </a:r>
            </a:p>
          </p:txBody>
        </p:sp>
        <p:grpSp>
          <p:nvGrpSpPr>
            <p:cNvPr id="8" name="Csoportba foglalás 7">
              <a:extLst>
                <a:ext uri="{FF2B5EF4-FFF2-40B4-BE49-F238E27FC236}">
                  <a16:creationId xmlns:a16="http://schemas.microsoft.com/office/drawing/2014/main" id="{05236DD8-17AC-46F4-AC82-230096D6E96A}"/>
                </a:ext>
              </a:extLst>
            </p:cNvPr>
            <p:cNvGrpSpPr/>
            <p:nvPr/>
          </p:nvGrpSpPr>
          <p:grpSpPr>
            <a:xfrm>
              <a:off x="746208" y="1786824"/>
              <a:ext cx="3200400" cy="2930493"/>
              <a:chOff x="828675" y="1879631"/>
              <a:chExt cx="3200400" cy="2930493"/>
            </a:xfrm>
          </p:grpSpPr>
          <p:pic>
            <p:nvPicPr>
              <p:cNvPr id="3074" name="Picture 2" descr="The Laravel Framework · GitHub">
                <a:extLst>
                  <a:ext uri="{FF2B5EF4-FFF2-40B4-BE49-F238E27FC236}">
                    <a16:creationId xmlns:a16="http://schemas.microsoft.com/office/drawing/2014/main" id="{72FA9686-33E2-4C8B-836C-83B2CE1372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1959" y="3146590"/>
                <a:ext cx="2793832" cy="10297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Google Shape;82;p16">
                <a:extLst>
                  <a:ext uri="{FF2B5EF4-FFF2-40B4-BE49-F238E27FC236}">
                    <a16:creationId xmlns:a16="http://schemas.microsoft.com/office/drawing/2014/main" id="{A19CE029-D6D8-4578-A2CD-C4EA7EEB98D7}"/>
                  </a:ext>
                </a:extLst>
              </p:cNvPr>
              <p:cNvSpPr/>
              <p:nvPr/>
            </p:nvSpPr>
            <p:spPr>
              <a:xfrm>
                <a:off x="828675" y="1879631"/>
                <a:ext cx="3200400" cy="2930493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333333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A293DB2A-1404-4273-9163-005EEFEDFC6C}"/>
              </a:ext>
            </a:extLst>
          </p:cNvPr>
          <p:cNvGrpSpPr/>
          <p:nvPr/>
        </p:nvGrpSpPr>
        <p:grpSpPr>
          <a:xfrm>
            <a:off x="4051384" y="1786823"/>
            <a:ext cx="3200400" cy="2930493"/>
            <a:chOff x="4410075" y="1786824"/>
            <a:chExt cx="3200400" cy="2930493"/>
          </a:xfrm>
        </p:grpSpPr>
        <p:grpSp>
          <p:nvGrpSpPr>
            <p:cNvPr id="20" name="Csoportba foglalás 19">
              <a:extLst>
                <a:ext uri="{FF2B5EF4-FFF2-40B4-BE49-F238E27FC236}">
                  <a16:creationId xmlns:a16="http://schemas.microsoft.com/office/drawing/2014/main" id="{3DEE94BA-BDD9-453D-960C-2A332A740980}"/>
                </a:ext>
              </a:extLst>
            </p:cNvPr>
            <p:cNvGrpSpPr/>
            <p:nvPr/>
          </p:nvGrpSpPr>
          <p:grpSpPr>
            <a:xfrm>
              <a:off x="4410075" y="1786824"/>
              <a:ext cx="3200400" cy="2930493"/>
              <a:chOff x="746208" y="1786824"/>
              <a:chExt cx="3200400" cy="2930493"/>
            </a:xfrm>
          </p:grpSpPr>
          <p:sp>
            <p:nvSpPr>
              <p:cNvPr id="21" name="Szövegdoboz 20">
                <a:extLst>
                  <a:ext uri="{FF2B5EF4-FFF2-40B4-BE49-F238E27FC236}">
                    <a16:creationId xmlns:a16="http://schemas.microsoft.com/office/drawing/2014/main" id="{7D30D85F-D531-4258-A6A9-651FA3B74593}"/>
                  </a:ext>
                </a:extLst>
              </p:cNvPr>
              <p:cNvSpPr txBox="1"/>
              <p:nvPr/>
            </p:nvSpPr>
            <p:spPr>
              <a:xfrm>
                <a:off x="949492" y="2251293"/>
                <a:ext cx="27938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2800" dirty="0">
                    <a:solidFill>
                      <a:srgbClr val="FFFF00"/>
                    </a:solidFill>
                    <a:latin typeface="Impact" panose="020B0806030902050204" pitchFamily="34" charset="0"/>
                  </a:rPr>
                  <a:t>Adatbázis</a:t>
                </a:r>
              </a:p>
            </p:txBody>
          </p:sp>
          <p:sp>
            <p:nvSpPr>
              <p:cNvPr id="24" name="Google Shape;82;p16">
                <a:extLst>
                  <a:ext uri="{FF2B5EF4-FFF2-40B4-BE49-F238E27FC236}">
                    <a16:creationId xmlns:a16="http://schemas.microsoft.com/office/drawing/2014/main" id="{8160FA6F-2670-485B-8B54-137B61C411C4}"/>
                  </a:ext>
                </a:extLst>
              </p:cNvPr>
              <p:cNvSpPr/>
              <p:nvPr/>
            </p:nvSpPr>
            <p:spPr>
              <a:xfrm>
                <a:off x="746208" y="1786824"/>
                <a:ext cx="3200400" cy="2930493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333333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078" name="Picture 6" descr="An Introduction To MySQL Database | Unixmen">
              <a:extLst>
                <a:ext uri="{FF2B5EF4-FFF2-40B4-BE49-F238E27FC236}">
                  <a16:creationId xmlns:a16="http://schemas.microsoft.com/office/drawing/2014/main" id="{EE891AEE-628E-4C32-9196-1215638364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7738" y="2960976"/>
              <a:ext cx="2505074" cy="1113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Csoportba foglalás 28">
            <a:extLst>
              <a:ext uri="{FF2B5EF4-FFF2-40B4-BE49-F238E27FC236}">
                <a16:creationId xmlns:a16="http://schemas.microsoft.com/office/drawing/2014/main" id="{B2BB31EA-74FA-4B3F-8B04-D2CC2FE47954}"/>
              </a:ext>
            </a:extLst>
          </p:cNvPr>
          <p:cNvGrpSpPr/>
          <p:nvPr/>
        </p:nvGrpSpPr>
        <p:grpSpPr>
          <a:xfrm>
            <a:off x="7455068" y="1786824"/>
            <a:ext cx="3854232" cy="2930493"/>
            <a:chOff x="746208" y="1786824"/>
            <a:chExt cx="3200400" cy="2930493"/>
          </a:xfrm>
        </p:grpSpPr>
        <p:sp>
          <p:nvSpPr>
            <p:cNvPr id="30" name="Szövegdoboz 29">
              <a:extLst>
                <a:ext uri="{FF2B5EF4-FFF2-40B4-BE49-F238E27FC236}">
                  <a16:creationId xmlns:a16="http://schemas.microsoft.com/office/drawing/2014/main" id="{E712E718-8EA5-4E82-8696-032BA5D39C92}"/>
                </a:ext>
              </a:extLst>
            </p:cNvPr>
            <p:cNvSpPr txBox="1"/>
            <p:nvPr/>
          </p:nvSpPr>
          <p:spPr>
            <a:xfrm>
              <a:off x="1769800" y="2024154"/>
              <a:ext cx="14571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800" dirty="0">
                  <a:solidFill>
                    <a:srgbClr val="FFFF00"/>
                  </a:solidFill>
                  <a:latin typeface="Impact" panose="020B0806030902050204" pitchFamily="34" charset="0"/>
                </a:rPr>
                <a:t>Frontend</a:t>
              </a:r>
            </a:p>
          </p:txBody>
        </p:sp>
        <p:sp>
          <p:nvSpPr>
            <p:cNvPr id="33" name="Google Shape;82;p16">
              <a:extLst>
                <a:ext uri="{FF2B5EF4-FFF2-40B4-BE49-F238E27FC236}">
                  <a16:creationId xmlns:a16="http://schemas.microsoft.com/office/drawing/2014/main" id="{BCCC8A50-7E75-4519-AAEB-F8A48FC29E8A}"/>
                </a:ext>
              </a:extLst>
            </p:cNvPr>
            <p:cNvSpPr/>
            <p:nvPr/>
          </p:nvSpPr>
          <p:spPr>
            <a:xfrm>
              <a:off x="746208" y="1786824"/>
              <a:ext cx="3200400" cy="2930493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333333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80" name="Picture 8" descr="P92 IT Solutions - HTML, CSS and JavaScript">
            <a:extLst>
              <a:ext uri="{FF2B5EF4-FFF2-40B4-BE49-F238E27FC236}">
                <a16:creationId xmlns:a16="http://schemas.microsoft.com/office/drawing/2014/main" id="{7C9BEB82-47C9-4C73-A644-B05FDB79C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543" y="2734313"/>
            <a:ext cx="2791249" cy="76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Bootstrap (front-end framework) - Wikipedia">
            <a:extLst>
              <a:ext uri="{FF2B5EF4-FFF2-40B4-BE49-F238E27FC236}">
                <a16:creationId xmlns:a16="http://schemas.microsoft.com/office/drawing/2014/main" id="{2F7854AD-0053-4023-9530-02B434A06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434" y="3568635"/>
            <a:ext cx="1371465" cy="109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67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ney Archívum - Ingyenes Angol online nyelvtanulás minden nap">
            <a:extLst>
              <a:ext uri="{FF2B5EF4-FFF2-40B4-BE49-F238E27FC236}">
                <a16:creationId xmlns:a16="http://schemas.microsoft.com/office/drawing/2014/main" id="{845EFDA4-AED0-4EDB-A315-AF405F756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D37EA65A-C486-42F5-AECD-B65C12250D36}"/>
              </a:ext>
            </a:extLst>
          </p:cNvPr>
          <p:cNvSpPr txBox="1"/>
          <p:nvPr/>
        </p:nvSpPr>
        <p:spPr>
          <a:xfrm>
            <a:off x="919163" y="824984"/>
            <a:ext cx="87106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3600" dirty="0">
                <a:solidFill>
                  <a:srgbClr val="FFFF00"/>
                </a:solidFill>
                <a:latin typeface="Impact" panose="020B0806030902050204" pitchFamily="34" charset="0"/>
              </a:rPr>
              <a:t>Reszponzív web alkalmazás (bejelentkezés)</a:t>
            </a:r>
            <a:endParaRPr lang="hu-HU" sz="1800" dirty="0">
              <a:solidFill>
                <a:srgbClr val="FFFF00"/>
              </a:solidFill>
              <a:latin typeface="Impact" panose="020B0806030902050204" pitchFamily="34" charset="0"/>
            </a:endParaRPr>
          </a:p>
        </p:txBody>
      </p:sp>
      <p:pic>
        <p:nvPicPr>
          <p:cNvPr id="23" name="Kép 22">
            <a:extLst>
              <a:ext uri="{FF2B5EF4-FFF2-40B4-BE49-F238E27FC236}">
                <a16:creationId xmlns:a16="http://schemas.microsoft.com/office/drawing/2014/main" id="{04901DBC-8932-4D92-A690-46247FDDA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76" y="4091592"/>
            <a:ext cx="7964011" cy="2695951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7A7984AA-5250-F1EC-8419-D421CD32494B}"/>
              </a:ext>
            </a:extLst>
          </p:cNvPr>
          <p:cNvSpPr txBox="1"/>
          <p:nvPr/>
        </p:nvSpPr>
        <p:spPr>
          <a:xfrm>
            <a:off x="965676" y="1802452"/>
            <a:ext cx="1093946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rgbClr val="FFFF00"/>
                </a:solidFill>
                <a:latin typeface="Impact" panose="020B0806030902050204" pitchFamily="34" charset="0"/>
              </a:rPr>
              <a:t>Bejelentkezésnél a legelején, amíg nem hoztunk létre új </a:t>
            </a:r>
            <a:r>
              <a:rPr lang="hu-HU" sz="2400" dirty="0" err="1">
                <a:solidFill>
                  <a:srgbClr val="FFFF00"/>
                </a:solidFill>
                <a:latin typeface="Impact" panose="020B0806030902050204" pitchFamily="34" charset="0"/>
              </a:rPr>
              <a:t>felhasználót,addig</a:t>
            </a:r>
            <a:r>
              <a:rPr lang="hu-HU" sz="2400" dirty="0">
                <a:solidFill>
                  <a:srgbClr val="FFFF00"/>
                </a:solidFill>
                <a:latin typeface="Impact" panose="020B0806030902050204" pitchFamily="34" charset="0"/>
              </a:rPr>
              <a:t> csak az admin felhasználóval lehet belépni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400" dirty="0">
              <a:solidFill>
                <a:srgbClr val="FFFF00"/>
              </a:solidFill>
              <a:latin typeface="Impact" panose="020B080603090205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rgbClr val="FFFF00"/>
                </a:solidFill>
                <a:latin typeface="Impact" panose="020B0806030902050204" pitchFamily="34" charset="0"/>
              </a:rPr>
              <a:t>A fiókok le  vannak védve jelszóval, így egy felhasználó csak a saját fiókjában tud adatokat felvenni, természetesen csak sikeres bejelentkezés után</a:t>
            </a:r>
            <a:endParaRPr lang="hu-HU" sz="2000" dirty="0">
              <a:solidFill>
                <a:srgbClr val="FFFF00"/>
              </a:solidFill>
              <a:latin typeface="Impact" panose="020B080603090205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rgbClr val="00B050"/>
              </a:solidFill>
              <a:latin typeface="Impact" panose="020B080603090205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158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ney Archívum - Ingyenes Angol online nyelvtanulás minden nap">
            <a:extLst>
              <a:ext uri="{FF2B5EF4-FFF2-40B4-BE49-F238E27FC236}">
                <a16:creationId xmlns:a16="http://schemas.microsoft.com/office/drawing/2014/main" id="{845EFDA4-AED0-4EDB-A315-AF405F756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507"/>
            <a:ext cx="12192000" cy="685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D37EA65A-C486-42F5-AECD-B65C12250D36}"/>
              </a:ext>
            </a:extLst>
          </p:cNvPr>
          <p:cNvSpPr txBox="1"/>
          <p:nvPr/>
        </p:nvSpPr>
        <p:spPr>
          <a:xfrm>
            <a:off x="919163" y="432569"/>
            <a:ext cx="87106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3600" dirty="0">
                <a:solidFill>
                  <a:srgbClr val="FFFF00"/>
                </a:solidFill>
                <a:latin typeface="Impact" panose="020B0806030902050204" pitchFamily="34" charset="0"/>
              </a:rPr>
              <a:t>Reszponzív web alkalmazás (regisztráció)</a:t>
            </a:r>
            <a:endParaRPr lang="hu-HU" sz="1800" dirty="0">
              <a:solidFill>
                <a:srgbClr val="FFFF00"/>
              </a:solidFill>
              <a:latin typeface="Impact" panose="020B0806030902050204" pitchFamily="34" charset="0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674E736A-AE20-2FB6-B67E-A9BF284C8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8" y="2976463"/>
            <a:ext cx="9234216" cy="3614365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9375A2DD-1622-434E-566D-512C9172AC85}"/>
              </a:ext>
            </a:extLst>
          </p:cNvPr>
          <p:cNvSpPr txBox="1"/>
          <p:nvPr/>
        </p:nvSpPr>
        <p:spPr>
          <a:xfrm>
            <a:off x="919163" y="1422004"/>
            <a:ext cx="9891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FFFF00"/>
                </a:solidFill>
                <a:latin typeface="Impact" panose="020B0806030902050204" pitchFamily="34" charset="0"/>
              </a:rPr>
              <a:t>Ha új fiókot szeretnénk létrehozni, akkor a regisztrációhoz kell navigálni, amint a helyes adatokat beírtuk, úgy a </a:t>
            </a:r>
            <a:r>
              <a:rPr lang="hu-HU" sz="2400" dirty="0" err="1">
                <a:solidFill>
                  <a:srgbClr val="FFFF00"/>
                </a:solidFill>
                <a:latin typeface="Impact" panose="020B0806030902050204" pitchFamily="34" charset="0"/>
              </a:rPr>
              <a:t>Register</a:t>
            </a:r>
            <a:r>
              <a:rPr lang="hu-HU" sz="2400" dirty="0">
                <a:solidFill>
                  <a:srgbClr val="FFFF00"/>
                </a:solidFill>
                <a:latin typeface="Impact" panose="020B0806030902050204" pitchFamily="34" charset="0"/>
              </a:rPr>
              <a:t> gomb át is irányít minket az újonnan regisztrált fiókunk irányítópultjára</a:t>
            </a:r>
          </a:p>
        </p:txBody>
      </p:sp>
    </p:spTree>
    <p:extLst>
      <p:ext uri="{BB962C8B-B14F-4D97-AF65-F5344CB8AC3E}">
        <p14:creationId xmlns:p14="http://schemas.microsoft.com/office/powerpoint/2010/main" val="156699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ney Archívum - Ingyenes Angol online nyelvtanulás minden nap">
            <a:extLst>
              <a:ext uri="{FF2B5EF4-FFF2-40B4-BE49-F238E27FC236}">
                <a16:creationId xmlns:a16="http://schemas.microsoft.com/office/drawing/2014/main" id="{845EFDA4-AED0-4EDB-A315-AF405F756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507"/>
            <a:ext cx="12192000" cy="685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0C04447B-809F-4B6E-850A-3C1CDB266040}"/>
              </a:ext>
            </a:extLst>
          </p:cNvPr>
          <p:cNvSpPr txBox="1"/>
          <p:nvPr/>
        </p:nvSpPr>
        <p:spPr>
          <a:xfrm>
            <a:off x="1152524" y="644009"/>
            <a:ext cx="8505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3600" dirty="0">
                <a:solidFill>
                  <a:srgbClr val="FFFF00"/>
                </a:solidFill>
                <a:latin typeface="Impact" panose="020B0806030902050204" pitchFamily="34" charset="0"/>
              </a:rPr>
              <a:t>Reszponzív web alkalmazás (irányítópult)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B5F27D14-138D-49C9-8BE3-35069EBA6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746" y="1552574"/>
            <a:ext cx="8027091" cy="3889891"/>
          </a:xfrm>
          <a:prstGeom prst="rect">
            <a:avLst/>
          </a:prstGeom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167CF0DE-325D-4B5C-1FAA-BB79DD7327DD}"/>
              </a:ext>
            </a:extLst>
          </p:cNvPr>
          <p:cNvSpPr txBox="1"/>
          <p:nvPr/>
        </p:nvSpPr>
        <p:spPr>
          <a:xfrm>
            <a:off x="223838" y="2048024"/>
            <a:ext cx="38505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rgbClr val="FFFF00"/>
                </a:solidFill>
                <a:latin typeface="Impact" panose="020B0806030902050204" pitchFamily="34" charset="0"/>
              </a:rPr>
              <a:t>Itt láthatjuk az e havi</a:t>
            </a:r>
          </a:p>
          <a:p>
            <a:r>
              <a:rPr lang="hu-HU" sz="2400" dirty="0">
                <a:solidFill>
                  <a:srgbClr val="FFFF00"/>
                </a:solidFill>
                <a:latin typeface="Impact" panose="020B0806030902050204" pitchFamily="34" charset="0"/>
              </a:rPr>
              <a:t>összesített költségeket, kiadásokat és az egyenleget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>
              <a:solidFill>
                <a:srgbClr val="FFFF00"/>
              </a:solidFill>
              <a:latin typeface="Impact" panose="020B080603090205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rgbClr val="FFFF00"/>
                </a:solidFill>
                <a:latin typeface="Impact" panose="020B0806030902050204" pitchFamily="34" charset="0"/>
              </a:rPr>
              <a:t>Fent a jobb sarokban látjuk, ki van bejelentkezve, és itt is tudunk kijelentkezni</a:t>
            </a:r>
          </a:p>
        </p:txBody>
      </p:sp>
    </p:spTree>
    <p:extLst>
      <p:ext uri="{BB962C8B-B14F-4D97-AF65-F5344CB8AC3E}">
        <p14:creationId xmlns:p14="http://schemas.microsoft.com/office/powerpoint/2010/main" val="2847873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ney Archívum - Ingyenes Angol online nyelvtanulás minden nap">
            <a:extLst>
              <a:ext uri="{FF2B5EF4-FFF2-40B4-BE49-F238E27FC236}">
                <a16:creationId xmlns:a16="http://schemas.microsoft.com/office/drawing/2014/main" id="{845EFDA4-AED0-4EDB-A315-AF405F756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507"/>
            <a:ext cx="12192000" cy="685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0C04447B-809F-4B6E-850A-3C1CDB266040}"/>
              </a:ext>
            </a:extLst>
          </p:cNvPr>
          <p:cNvSpPr txBox="1"/>
          <p:nvPr/>
        </p:nvSpPr>
        <p:spPr>
          <a:xfrm>
            <a:off x="1152524" y="644009"/>
            <a:ext cx="8505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3600" dirty="0">
                <a:solidFill>
                  <a:srgbClr val="FFFF00"/>
                </a:solidFill>
                <a:latin typeface="Impact" panose="020B0806030902050204" pitchFamily="34" charset="0"/>
              </a:rPr>
              <a:t>Reszponzív web alkalmazás (számológép)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A2927AFE-E8F4-980F-92F4-3395F5003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588" y="1797358"/>
            <a:ext cx="3210373" cy="4820323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E7E53AB0-FD7F-A92D-D072-8811726BC903}"/>
              </a:ext>
            </a:extLst>
          </p:cNvPr>
          <p:cNvSpPr txBox="1"/>
          <p:nvPr/>
        </p:nvSpPr>
        <p:spPr>
          <a:xfrm>
            <a:off x="1152524" y="2090172"/>
            <a:ext cx="73006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rgbClr val="FFFF00"/>
                </a:solidFill>
                <a:latin typeface="Impact" panose="020B0806030902050204" pitchFamily="34" charset="0"/>
              </a:rPr>
              <a:t>A számológép csak a 4 alapműveletet tudja elvégezni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>
              <a:solidFill>
                <a:srgbClr val="FFFF00"/>
              </a:solidFill>
              <a:latin typeface="Impact" panose="020B080603090205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rgbClr val="FFFF00"/>
                </a:solidFill>
                <a:latin typeface="Impact" panose="020B0806030902050204" pitchFamily="34" charset="0"/>
              </a:rPr>
              <a:t>Tud racionális számokkal számolni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>
              <a:solidFill>
                <a:srgbClr val="FFFF00"/>
              </a:solidFill>
              <a:latin typeface="Impact" panose="020B080603090205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rgbClr val="FFFF00"/>
                </a:solidFill>
                <a:latin typeface="Impact" panose="020B0806030902050204" pitchFamily="34" charset="0"/>
              </a:rPr>
              <a:t>Negatív számokat nem tud kezelni a számológép, azt csak a program tudja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>
              <a:solidFill>
                <a:srgbClr val="FFFF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050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ney Archívum - Ingyenes Angol online nyelvtanulás minden nap">
            <a:extLst>
              <a:ext uri="{FF2B5EF4-FFF2-40B4-BE49-F238E27FC236}">
                <a16:creationId xmlns:a16="http://schemas.microsoft.com/office/drawing/2014/main" id="{845EFDA4-AED0-4EDB-A315-AF405F756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507"/>
            <a:ext cx="12192000" cy="685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199607A2-20D7-4481-9176-2F6C2A672F52}"/>
              </a:ext>
            </a:extLst>
          </p:cNvPr>
          <p:cNvSpPr txBox="1"/>
          <p:nvPr/>
        </p:nvSpPr>
        <p:spPr>
          <a:xfrm>
            <a:off x="695324" y="619125"/>
            <a:ext cx="7915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3600" dirty="0">
                <a:solidFill>
                  <a:srgbClr val="FFFF00"/>
                </a:solidFill>
                <a:latin typeface="Impact" panose="020B0806030902050204" pitchFamily="34" charset="0"/>
              </a:rPr>
              <a:t>Reszponzív web alkalmazás (bevételek)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772823FE-A454-4EAA-A3D5-EC9F74F4E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662" y="1514475"/>
            <a:ext cx="8763138" cy="4292429"/>
          </a:xfrm>
          <a:prstGeom prst="rect">
            <a:avLst/>
          </a:prstGeom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92AC4767-AB4D-3204-5D31-36B77B6C5E65}"/>
              </a:ext>
            </a:extLst>
          </p:cNvPr>
          <p:cNvSpPr txBox="1"/>
          <p:nvPr/>
        </p:nvSpPr>
        <p:spPr>
          <a:xfrm>
            <a:off x="695324" y="1583197"/>
            <a:ext cx="258113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2400" dirty="0">
                <a:solidFill>
                  <a:srgbClr val="FFFF00"/>
                </a:solidFill>
                <a:latin typeface="Impact" panose="020B0806030902050204" pitchFamily="34" charset="0"/>
              </a:rPr>
              <a:t>Itt láthatjuk a bevételeinket dátum szerint csoportosítva, a 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legutóbbi bevétel jelenik meg elsőnek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400" dirty="0">
              <a:solidFill>
                <a:srgbClr val="FFFF00"/>
              </a:solidFill>
              <a:latin typeface="Impact" panose="020B080603090205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rgbClr val="FFFF00"/>
                </a:solidFill>
                <a:latin typeface="Impact" panose="020B0806030902050204" pitchFamily="34" charset="0"/>
              </a:rPr>
              <a:t>Itt tudunk hozzáadni, módosítani és törölni bevételeket</a:t>
            </a:r>
          </a:p>
        </p:txBody>
      </p:sp>
    </p:spTree>
    <p:extLst>
      <p:ext uri="{BB962C8B-B14F-4D97-AF65-F5344CB8AC3E}">
        <p14:creationId xmlns:p14="http://schemas.microsoft.com/office/powerpoint/2010/main" val="3989958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</TotalTime>
  <Words>580</Words>
  <Application>Microsoft Office PowerPoint</Application>
  <PresentationFormat>Szélesvásznú</PresentationFormat>
  <Paragraphs>107</Paragraphs>
  <Slides>23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Impact</vt:lpstr>
      <vt:lpstr>Office-téma</vt:lpstr>
      <vt:lpstr>Budget App(Pénzmozgást követő alkalmazás)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 App(Pénzmozgást követő alkalmazás)</dc:title>
  <dc:creator>Bödön Zsíros</dc:creator>
  <cp:lastModifiedBy>Bödön Zsíros</cp:lastModifiedBy>
  <cp:revision>233</cp:revision>
  <dcterms:created xsi:type="dcterms:W3CDTF">2022-04-27T14:26:16Z</dcterms:created>
  <dcterms:modified xsi:type="dcterms:W3CDTF">2022-04-28T19:52:32Z</dcterms:modified>
</cp:coreProperties>
</file>