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3" r:id="rId4"/>
    <p:sldId id="261" r:id="rId5"/>
    <p:sldId id="258" r:id="rId6"/>
    <p:sldId id="262" r:id="rId7"/>
    <p:sldId id="264" r:id="rId8"/>
    <p:sldId id="266" r:id="rId9"/>
    <p:sldId id="257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65BC5-BE27-42AA-809C-FE005E441C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9988E5-C161-44E3-BEA8-937B7446974F}">
      <dgm:prSet/>
      <dgm:spPr/>
      <dgm:t>
        <a:bodyPr/>
        <a:lstStyle/>
        <a:p>
          <a:r>
            <a:rPr lang="en-US"/>
            <a:t>Considering the information on closed leads, how would you describe Abc LLC's current most typical</a:t>
          </a:r>
          <a:r>
            <a:rPr lang="hu-HU"/>
            <a:t> </a:t>
          </a:r>
          <a:r>
            <a:rPr lang="en-US"/>
            <a:t>client?</a:t>
          </a:r>
        </a:p>
      </dgm:t>
    </dgm:pt>
    <dgm:pt modelId="{3A9DC1EB-30F1-4B87-8F97-14AADF7454D7}" type="parTrans" cxnId="{1DFABEFE-3DC3-4754-BD6A-71011C1E7261}">
      <dgm:prSet/>
      <dgm:spPr/>
      <dgm:t>
        <a:bodyPr/>
        <a:lstStyle/>
        <a:p>
          <a:endParaRPr lang="en-US"/>
        </a:p>
      </dgm:t>
    </dgm:pt>
    <dgm:pt modelId="{17C8A0B6-A0B7-4732-8EEE-149E82E037D7}" type="sibTrans" cxnId="{1DFABEFE-3DC3-4754-BD6A-71011C1E7261}">
      <dgm:prSet/>
      <dgm:spPr/>
      <dgm:t>
        <a:bodyPr/>
        <a:lstStyle/>
        <a:p>
          <a:endParaRPr lang="en-US"/>
        </a:p>
      </dgm:t>
    </dgm:pt>
    <dgm:pt modelId="{B4960886-4A67-4D97-A20C-B69545819326}">
      <dgm:prSet/>
      <dgm:spPr/>
      <dgm:t>
        <a:bodyPr/>
        <a:lstStyle/>
        <a:p>
          <a:r>
            <a:rPr lang="en-US"/>
            <a:t>Considering the information on closed leads, what customer segments should Abc LLC target to</a:t>
          </a:r>
          <a:r>
            <a:rPr lang="hu-HU"/>
            <a:t> </a:t>
          </a:r>
          <a:r>
            <a:rPr lang="en-US"/>
            <a:t>maximize their income?</a:t>
          </a:r>
        </a:p>
      </dgm:t>
    </dgm:pt>
    <dgm:pt modelId="{60E4624E-B297-4854-BAC9-D8C21F75C96F}" type="parTrans" cxnId="{752D8329-6AB1-4831-BE79-6687D000ADAA}">
      <dgm:prSet/>
      <dgm:spPr/>
      <dgm:t>
        <a:bodyPr/>
        <a:lstStyle/>
        <a:p>
          <a:endParaRPr lang="en-US"/>
        </a:p>
      </dgm:t>
    </dgm:pt>
    <dgm:pt modelId="{B8D789A5-4D22-4C24-B24F-54EB640273A0}" type="sibTrans" cxnId="{752D8329-6AB1-4831-BE79-6687D000ADAA}">
      <dgm:prSet/>
      <dgm:spPr/>
      <dgm:t>
        <a:bodyPr/>
        <a:lstStyle/>
        <a:p>
          <a:endParaRPr lang="en-US"/>
        </a:p>
      </dgm:t>
    </dgm:pt>
    <dgm:pt modelId="{846FF72E-39D0-4A1E-A4CD-F098EEA66EF8}">
      <dgm:prSet/>
      <dgm:spPr/>
      <dgm:t>
        <a:bodyPr/>
        <a:lstStyle/>
        <a:p>
          <a:r>
            <a:rPr lang="en-US"/>
            <a:t>How would you describe the current market potential for the segments from Question 2?</a:t>
          </a:r>
        </a:p>
      </dgm:t>
    </dgm:pt>
    <dgm:pt modelId="{BF24FA0C-B9D7-439F-9376-62351EBE5779}" type="parTrans" cxnId="{0FE2113C-5ECB-46EA-97E6-0BE7CB5EE239}">
      <dgm:prSet/>
      <dgm:spPr/>
      <dgm:t>
        <a:bodyPr/>
        <a:lstStyle/>
        <a:p>
          <a:endParaRPr lang="en-US"/>
        </a:p>
      </dgm:t>
    </dgm:pt>
    <dgm:pt modelId="{1FE289FB-A52B-44E9-803A-0F6DCB14448B}" type="sibTrans" cxnId="{0FE2113C-5ECB-46EA-97E6-0BE7CB5EE239}">
      <dgm:prSet/>
      <dgm:spPr/>
      <dgm:t>
        <a:bodyPr/>
        <a:lstStyle/>
        <a:p>
          <a:endParaRPr lang="en-US"/>
        </a:p>
      </dgm:t>
    </dgm:pt>
    <dgm:pt modelId="{0FE723DC-9C79-4125-9235-B4D74F32C491}">
      <dgm:prSet/>
      <dgm:spPr/>
      <dgm:t>
        <a:bodyPr/>
        <a:lstStyle/>
        <a:p>
          <a:r>
            <a:rPr lang="en-US"/>
            <a:t>How much more should Abc LLC bid on average on the segments from Question 2 to increase their</a:t>
          </a:r>
          <a:r>
            <a:rPr lang="hu-HU"/>
            <a:t> </a:t>
          </a:r>
          <a:r>
            <a:rPr lang="en-US"/>
            <a:t>income by 30%? Would the investment pay off?</a:t>
          </a:r>
        </a:p>
      </dgm:t>
    </dgm:pt>
    <dgm:pt modelId="{02788BAF-CFAF-4A5E-A03D-14410C7F5ED8}" type="parTrans" cxnId="{669DAAC1-AC85-42EC-B626-33A4D8B58408}">
      <dgm:prSet/>
      <dgm:spPr/>
      <dgm:t>
        <a:bodyPr/>
        <a:lstStyle/>
        <a:p>
          <a:endParaRPr lang="en-US"/>
        </a:p>
      </dgm:t>
    </dgm:pt>
    <dgm:pt modelId="{4458BC9B-6A7D-43EB-B3F4-D0339A25A5BB}" type="sibTrans" cxnId="{669DAAC1-AC85-42EC-B626-33A4D8B58408}">
      <dgm:prSet/>
      <dgm:spPr/>
      <dgm:t>
        <a:bodyPr/>
        <a:lstStyle/>
        <a:p>
          <a:endParaRPr lang="en-US"/>
        </a:p>
      </dgm:t>
    </dgm:pt>
    <dgm:pt modelId="{40BD36B7-8517-4297-809A-F64658C95669}" type="pres">
      <dgm:prSet presAssocID="{BA265BC5-BE27-42AA-809C-FE005E441C43}" presName="root" presStyleCnt="0">
        <dgm:presLayoutVars>
          <dgm:dir/>
          <dgm:resizeHandles val="exact"/>
        </dgm:presLayoutVars>
      </dgm:prSet>
      <dgm:spPr/>
    </dgm:pt>
    <dgm:pt modelId="{A4253CC0-0457-4A01-A810-BE07C7D86E44}" type="pres">
      <dgm:prSet presAssocID="{D69988E5-C161-44E3-BEA8-937B7446974F}" presName="compNode" presStyleCnt="0"/>
      <dgm:spPr/>
    </dgm:pt>
    <dgm:pt modelId="{9B9087E4-CCF5-4B10-B5E3-0F3352835F5E}" type="pres">
      <dgm:prSet presAssocID="{D69988E5-C161-44E3-BEA8-937B7446974F}" presName="bgRect" presStyleLbl="bgShp" presStyleIdx="0" presStyleCnt="4"/>
      <dgm:spPr/>
    </dgm:pt>
    <dgm:pt modelId="{D86411E9-B4C4-442C-89DE-5140061EE4D7}" type="pres">
      <dgm:prSet presAssocID="{D69988E5-C161-44E3-BEA8-937B7446974F}" presName="iconRect" presStyleLbl="node1" presStyleIdx="0" presStyleCnt="4"/>
      <dgm:spPr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D20C087D-23EE-45D9-A591-DC2C84D8875A}" type="pres">
      <dgm:prSet presAssocID="{D69988E5-C161-44E3-BEA8-937B7446974F}" presName="spaceRect" presStyleCnt="0"/>
      <dgm:spPr/>
    </dgm:pt>
    <dgm:pt modelId="{84497F2E-0366-4B85-8CCD-6DBB69660E6B}" type="pres">
      <dgm:prSet presAssocID="{D69988E5-C161-44E3-BEA8-937B7446974F}" presName="parTx" presStyleLbl="revTx" presStyleIdx="0" presStyleCnt="4">
        <dgm:presLayoutVars>
          <dgm:chMax val="0"/>
          <dgm:chPref val="0"/>
        </dgm:presLayoutVars>
      </dgm:prSet>
      <dgm:spPr/>
    </dgm:pt>
    <dgm:pt modelId="{96435DDE-67C2-41A6-8C2E-DAB9CA733926}" type="pres">
      <dgm:prSet presAssocID="{17C8A0B6-A0B7-4732-8EEE-149E82E037D7}" presName="sibTrans" presStyleCnt="0"/>
      <dgm:spPr/>
    </dgm:pt>
    <dgm:pt modelId="{58DDC0E9-A7CD-46D8-B1C8-80E82356E12F}" type="pres">
      <dgm:prSet presAssocID="{B4960886-4A67-4D97-A20C-B69545819326}" presName="compNode" presStyleCnt="0"/>
      <dgm:spPr/>
    </dgm:pt>
    <dgm:pt modelId="{4A4BBBBD-CEC4-4C26-84FD-BC0C59312658}" type="pres">
      <dgm:prSet presAssocID="{B4960886-4A67-4D97-A20C-B69545819326}" presName="bgRect" presStyleLbl="bgShp" presStyleIdx="1" presStyleCnt="4"/>
      <dgm:spPr/>
    </dgm:pt>
    <dgm:pt modelId="{DD8091E7-CB1C-45B1-B3ED-3E42FC72BCE7}" type="pres">
      <dgm:prSet presAssocID="{B4960886-4A67-4D97-A20C-B69545819326}" presName="iconRect" presStyleLbl="node1" presStyleIdx="1" presStyleCnt="4"/>
      <dgm:spPr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Gender"/>
        </a:ext>
      </dgm:extLst>
    </dgm:pt>
    <dgm:pt modelId="{5CF20CE2-62B9-45A5-B423-D99BA1CC1622}" type="pres">
      <dgm:prSet presAssocID="{B4960886-4A67-4D97-A20C-B69545819326}" presName="spaceRect" presStyleCnt="0"/>
      <dgm:spPr/>
    </dgm:pt>
    <dgm:pt modelId="{B9CBCD0B-709F-4E41-B1BC-99A522324336}" type="pres">
      <dgm:prSet presAssocID="{B4960886-4A67-4D97-A20C-B69545819326}" presName="parTx" presStyleLbl="revTx" presStyleIdx="1" presStyleCnt="4">
        <dgm:presLayoutVars>
          <dgm:chMax val="0"/>
          <dgm:chPref val="0"/>
        </dgm:presLayoutVars>
      </dgm:prSet>
      <dgm:spPr/>
    </dgm:pt>
    <dgm:pt modelId="{AA2CB08A-D13C-4E60-A3E7-C82FE3AACB86}" type="pres">
      <dgm:prSet presAssocID="{B8D789A5-4D22-4C24-B24F-54EB640273A0}" presName="sibTrans" presStyleCnt="0"/>
      <dgm:spPr/>
    </dgm:pt>
    <dgm:pt modelId="{73F3E165-C186-4F5F-BC68-39EFEF1A02A5}" type="pres">
      <dgm:prSet presAssocID="{846FF72E-39D0-4A1E-A4CD-F098EEA66EF8}" presName="compNode" presStyleCnt="0"/>
      <dgm:spPr/>
    </dgm:pt>
    <dgm:pt modelId="{168207DA-7CF3-43E8-8BD5-30F51C83D594}" type="pres">
      <dgm:prSet presAssocID="{846FF72E-39D0-4A1E-A4CD-F098EEA66EF8}" presName="bgRect" presStyleLbl="bgShp" presStyleIdx="2" presStyleCnt="4"/>
      <dgm:spPr/>
    </dgm:pt>
    <dgm:pt modelId="{8FF4EA81-9B53-46B1-8E61-EE017C39F3E4}" type="pres">
      <dgm:prSet presAssocID="{846FF72E-39D0-4A1E-A4CD-F098EEA66EF8}" presName="iconRect" presStyleLbl="node1" presStyleIdx="2" presStyleCnt="4"/>
      <dgm:spPr>
        <a:blipFill>
          <a:blip xmlns:r="http://schemas.openxmlformats.org/officeDocument/2006/relationships"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7446FF1-0B07-496D-BCCE-8FAAA0F5B383}" type="pres">
      <dgm:prSet presAssocID="{846FF72E-39D0-4A1E-A4CD-F098EEA66EF8}" presName="spaceRect" presStyleCnt="0"/>
      <dgm:spPr/>
    </dgm:pt>
    <dgm:pt modelId="{7D7BDE78-966B-4A36-B6C8-0652492A2169}" type="pres">
      <dgm:prSet presAssocID="{846FF72E-39D0-4A1E-A4CD-F098EEA66EF8}" presName="parTx" presStyleLbl="revTx" presStyleIdx="2" presStyleCnt="4">
        <dgm:presLayoutVars>
          <dgm:chMax val="0"/>
          <dgm:chPref val="0"/>
        </dgm:presLayoutVars>
      </dgm:prSet>
      <dgm:spPr/>
    </dgm:pt>
    <dgm:pt modelId="{6EFF148B-6A94-4CA9-9BFC-2B9B5467F75B}" type="pres">
      <dgm:prSet presAssocID="{1FE289FB-A52B-44E9-803A-0F6DCB14448B}" presName="sibTrans" presStyleCnt="0"/>
      <dgm:spPr/>
    </dgm:pt>
    <dgm:pt modelId="{524E22FB-1BE1-4BB2-ADC8-F3BEBCE6999B}" type="pres">
      <dgm:prSet presAssocID="{0FE723DC-9C79-4125-9235-B4D74F32C491}" presName="compNode" presStyleCnt="0"/>
      <dgm:spPr/>
    </dgm:pt>
    <dgm:pt modelId="{2420F033-AD1A-45FD-B38B-71AC72900235}" type="pres">
      <dgm:prSet presAssocID="{0FE723DC-9C79-4125-9235-B4D74F32C491}" presName="bgRect" presStyleLbl="bgShp" presStyleIdx="3" presStyleCnt="4"/>
      <dgm:spPr/>
    </dgm:pt>
    <dgm:pt modelId="{B9592428-F52E-4540-8D2E-F4DB2E981D43}" type="pres">
      <dgm:prSet presAssocID="{0FE723DC-9C79-4125-9235-B4D74F32C491}" presName="iconRect" presStyleLbl="node1" presStyleIdx="3" presStyleCnt="4"/>
      <dgm:spPr>
        <a:blipFill>
          <a:blip xmlns:r="http://schemas.openxmlformats.org/officeDocument/2006/relationships"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BA5971D-7CB9-469A-B66A-2956D3AC3E42}" type="pres">
      <dgm:prSet presAssocID="{0FE723DC-9C79-4125-9235-B4D74F32C491}" presName="spaceRect" presStyleCnt="0"/>
      <dgm:spPr/>
    </dgm:pt>
    <dgm:pt modelId="{EDF4508E-77EA-4CA7-A0EE-770CC8F19A60}" type="pres">
      <dgm:prSet presAssocID="{0FE723DC-9C79-4125-9235-B4D74F32C4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064D16-93BD-4A9B-AA17-706BD0AE6598}" type="presOf" srcId="{D69988E5-C161-44E3-BEA8-937B7446974F}" destId="{84497F2E-0366-4B85-8CCD-6DBB69660E6B}" srcOrd="0" destOrd="0" presId="urn:microsoft.com/office/officeart/2018/2/layout/IconVerticalSolidList"/>
    <dgm:cxn modelId="{752D8329-6AB1-4831-BE79-6687D000ADAA}" srcId="{BA265BC5-BE27-42AA-809C-FE005E441C43}" destId="{B4960886-4A67-4D97-A20C-B69545819326}" srcOrd="1" destOrd="0" parTransId="{60E4624E-B297-4854-BAC9-D8C21F75C96F}" sibTransId="{B8D789A5-4D22-4C24-B24F-54EB640273A0}"/>
    <dgm:cxn modelId="{0FE2113C-5ECB-46EA-97E6-0BE7CB5EE239}" srcId="{BA265BC5-BE27-42AA-809C-FE005E441C43}" destId="{846FF72E-39D0-4A1E-A4CD-F098EEA66EF8}" srcOrd="2" destOrd="0" parTransId="{BF24FA0C-B9D7-439F-9376-62351EBE5779}" sibTransId="{1FE289FB-A52B-44E9-803A-0F6DCB14448B}"/>
    <dgm:cxn modelId="{F2F6F15D-D61E-4EAD-B953-254167FA4A7A}" type="presOf" srcId="{BA265BC5-BE27-42AA-809C-FE005E441C43}" destId="{40BD36B7-8517-4297-809A-F64658C95669}" srcOrd="0" destOrd="0" presId="urn:microsoft.com/office/officeart/2018/2/layout/IconVerticalSolidList"/>
    <dgm:cxn modelId="{F9529A6A-B15E-4A91-93EC-91671F8964CD}" type="presOf" srcId="{846FF72E-39D0-4A1E-A4CD-F098EEA66EF8}" destId="{7D7BDE78-966B-4A36-B6C8-0652492A2169}" srcOrd="0" destOrd="0" presId="urn:microsoft.com/office/officeart/2018/2/layout/IconVerticalSolidList"/>
    <dgm:cxn modelId="{53403D6F-B6C4-456B-B34E-EE4F8401FBAD}" type="presOf" srcId="{B4960886-4A67-4D97-A20C-B69545819326}" destId="{B9CBCD0B-709F-4E41-B1BC-99A522324336}" srcOrd="0" destOrd="0" presId="urn:microsoft.com/office/officeart/2018/2/layout/IconVerticalSolidList"/>
    <dgm:cxn modelId="{669DAAC1-AC85-42EC-B626-33A4D8B58408}" srcId="{BA265BC5-BE27-42AA-809C-FE005E441C43}" destId="{0FE723DC-9C79-4125-9235-B4D74F32C491}" srcOrd="3" destOrd="0" parTransId="{02788BAF-CFAF-4A5E-A03D-14410C7F5ED8}" sibTransId="{4458BC9B-6A7D-43EB-B3F4-D0339A25A5BB}"/>
    <dgm:cxn modelId="{E07915C3-1700-4ECB-9FDD-483E42A34E90}" type="presOf" srcId="{0FE723DC-9C79-4125-9235-B4D74F32C491}" destId="{EDF4508E-77EA-4CA7-A0EE-770CC8F19A60}" srcOrd="0" destOrd="0" presId="urn:microsoft.com/office/officeart/2018/2/layout/IconVerticalSolidList"/>
    <dgm:cxn modelId="{1DFABEFE-3DC3-4754-BD6A-71011C1E7261}" srcId="{BA265BC5-BE27-42AA-809C-FE005E441C43}" destId="{D69988E5-C161-44E3-BEA8-937B7446974F}" srcOrd="0" destOrd="0" parTransId="{3A9DC1EB-30F1-4B87-8F97-14AADF7454D7}" sibTransId="{17C8A0B6-A0B7-4732-8EEE-149E82E037D7}"/>
    <dgm:cxn modelId="{6B341718-46F3-42C7-B222-15E0819CD1EC}" type="presParOf" srcId="{40BD36B7-8517-4297-809A-F64658C95669}" destId="{A4253CC0-0457-4A01-A810-BE07C7D86E44}" srcOrd="0" destOrd="0" presId="urn:microsoft.com/office/officeart/2018/2/layout/IconVerticalSolidList"/>
    <dgm:cxn modelId="{10FBCE49-DC55-472A-973E-9DD8D22F4303}" type="presParOf" srcId="{A4253CC0-0457-4A01-A810-BE07C7D86E44}" destId="{9B9087E4-CCF5-4B10-B5E3-0F3352835F5E}" srcOrd="0" destOrd="0" presId="urn:microsoft.com/office/officeart/2018/2/layout/IconVerticalSolidList"/>
    <dgm:cxn modelId="{FBB4A268-B126-4C38-BE0F-6237D5C069A8}" type="presParOf" srcId="{A4253CC0-0457-4A01-A810-BE07C7D86E44}" destId="{D86411E9-B4C4-442C-89DE-5140061EE4D7}" srcOrd="1" destOrd="0" presId="urn:microsoft.com/office/officeart/2018/2/layout/IconVerticalSolidList"/>
    <dgm:cxn modelId="{F428A6E7-6569-497C-91F7-3F45D896803C}" type="presParOf" srcId="{A4253CC0-0457-4A01-A810-BE07C7D86E44}" destId="{D20C087D-23EE-45D9-A591-DC2C84D8875A}" srcOrd="2" destOrd="0" presId="urn:microsoft.com/office/officeart/2018/2/layout/IconVerticalSolidList"/>
    <dgm:cxn modelId="{79640934-D9EB-4207-AAE3-19AB3FA276A4}" type="presParOf" srcId="{A4253CC0-0457-4A01-A810-BE07C7D86E44}" destId="{84497F2E-0366-4B85-8CCD-6DBB69660E6B}" srcOrd="3" destOrd="0" presId="urn:microsoft.com/office/officeart/2018/2/layout/IconVerticalSolidList"/>
    <dgm:cxn modelId="{367811A0-B8F0-4A47-8693-06573D132FA7}" type="presParOf" srcId="{40BD36B7-8517-4297-809A-F64658C95669}" destId="{96435DDE-67C2-41A6-8C2E-DAB9CA733926}" srcOrd="1" destOrd="0" presId="urn:microsoft.com/office/officeart/2018/2/layout/IconVerticalSolidList"/>
    <dgm:cxn modelId="{362232FE-5F5A-4670-9A8D-B418E9D99E3B}" type="presParOf" srcId="{40BD36B7-8517-4297-809A-F64658C95669}" destId="{58DDC0E9-A7CD-46D8-B1C8-80E82356E12F}" srcOrd="2" destOrd="0" presId="urn:microsoft.com/office/officeart/2018/2/layout/IconVerticalSolidList"/>
    <dgm:cxn modelId="{2FDEF371-49B8-4905-B280-1D491EEF52F3}" type="presParOf" srcId="{58DDC0E9-A7CD-46D8-B1C8-80E82356E12F}" destId="{4A4BBBBD-CEC4-4C26-84FD-BC0C59312658}" srcOrd="0" destOrd="0" presId="urn:microsoft.com/office/officeart/2018/2/layout/IconVerticalSolidList"/>
    <dgm:cxn modelId="{B8C94F18-FE75-4FE0-BC74-10A02C2BDE98}" type="presParOf" srcId="{58DDC0E9-A7CD-46D8-B1C8-80E82356E12F}" destId="{DD8091E7-CB1C-45B1-B3ED-3E42FC72BCE7}" srcOrd="1" destOrd="0" presId="urn:microsoft.com/office/officeart/2018/2/layout/IconVerticalSolidList"/>
    <dgm:cxn modelId="{DF0B60C6-CC36-4BE8-BF04-3DCA7B9E1E82}" type="presParOf" srcId="{58DDC0E9-A7CD-46D8-B1C8-80E82356E12F}" destId="{5CF20CE2-62B9-45A5-B423-D99BA1CC1622}" srcOrd="2" destOrd="0" presId="urn:microsoft.com/office/officeart/2018/2/layout/IconVerticalSolidList"/>
    <dgm:cxn modelId="{4A05723D-AD52-4044-94CB-B4422FB72B1B}" type="presParOf" srcId="{58DDC0E9-A7CD-46D8-B1C8-80E82356E12F}" destId="{B9CBCD0B-709F-4E41-B1BC-99A522324336}" srcOrd="3" destOrd="0" presId="urn:microsoft.com/office/officeart/2018/2/layout/IconVerticalSolidList"/>
    <dgm:cxn modelId="{232EC3CD-F26C-4383-A8BA-EDF30A655C1A}" type="presParOf" srcId="{40BD36B7-8517-4297-809A-F64658C95669}" destId="{AA2CB08A-D13C-4E60-A3E7-C82FE3AACB86}" srcOrd="3" destOrd="0" presId="urn:microsoft.com/office/officeart/2018/2/layout/IconVerticalSolidList"/>
    <dgm:cxn modelId="{5ABFA996-6115-4F9F-833E-0F1374115A66}" type="presParOf" srcId="{40BD36B7-8517-4297-809A-F64658C95669}" destId="{73F3E165-C186-4F5F-BC68-39EFEF1A02A5}" srcOrd="4" destOrd="0" presId="urn:microsoft.com/office/officeart/2018/2/layout/IconVerticalSolidList"/>
    <dgm:cxn modelId="{AC40CBB5-1454-4AE0-ABCB-2D4ACFA1AF6F}" type="presParOf" srcId="{73F3E165-C186-4F5F-BC68-39EFEF1A02A5}" destId="{168207DA-7CF3-43E8-8BD5-30F51C83D594}" srcOrd="0" destOrd="0" presId="urn:microsoft.com/office/officeart/2018/2/layout/IconVerticalSolidList"/>
    <dgm:cxn modelId="{32C313D6-8193-44FA-9CD8-EB732D4689B7}" type="presParOf" srcId="{73F3E165-C186-4F5F-BC68-39EFEF1A02A5}" destId="{8FF4EA81-9B53-46B1-8E61-EE017C39F3E4}" srcOrd="1" destOrd="0" presId="urn:microsoft.com/office/officeart/2018/2/layout/IconVerticalSolidList"/>
    <dgm:cxn modelId="{9AAEF33D-2FD2-4DD0-9471-71CEE43C97CE}" type="presParOf" srcId="{73F3E165-C186-4F5F-BC68-39EFEF1A02A5}" destId="{E7446FF1-0B07-496D-BCCE-8FAAA0F5B383}" srcOrd="2" destOrd="0" presId="urn:microsoft.com/office/officeart/2018/2/layout/IconVerticalSolidList"/>
    <dgm:cxn modelId="{D479791A-8414-4838-9B2C-548C00DA2FE1}" type="presParOf" srcId="{73F3E165-C186-4F5F-BC68-39EFEF1A02A5}" destId="{7D7BDE78-966B-4A36-B6C8-0652492A2169}" srcOrd="3" destOrd="0" presId="urn:microsoft.com/office/officeart/2018/2/layout/IconVerticalSolidList"/>
    <dgm:cxn modelId="{A511C58A-4C89-4B65-9001-D6890B6D9944}" type="presParOf" srcId="{40BD36B7-8517-4297-809A-F64658C95669}" destId="{6EFF148B-6A94-4CA9-9BFC-2B9B5467F75B}" srcOrd="5" destOrd="0" presId="urn:microsoft.com/office/officeart/2018/2/layout/IconVerticalSolidList"/>
    <dgm:cxn modelId="{8C03D8CA-70C2-4586-885A-D9DB1446D0F0}" type="presParOf" srcId="{40BD36B7-8517-4297-809A-F64658C95669}" destId="{524E22FB-1BE1-4BB2-ADC8-F3BEBCE6999B}" srcOrd="6" destOrd="0" presId="urn:microsoft.com/office/officeart/2018/2/layout/IconVerticalSolidList"/>
    <dgm:cxn modelId="{BA14E496-5F01-434F-ABBF-1214CE221A05}" type="presParOf" srcId="{524E22FB-1BE1-4BB2-ADC8-F3BEBCE6999B}" destId="{2420F033-AD1A-45FD-B38B-71AC72900235}" srcOrd="0" destOrd="0" presId="urn:microsoft.com/office/officeart/2018/2/layout/IconVerticalSolidList"/>
    <dgm:cxn modelId="{B2D0BEA5-679C-4D59-9646-578200D5F78E}" type="presParOf" srcId="{524E22FB-1BE1-4BB2-ADC8-F3BEBCE6999B}" destId="{B9592428-F52E-4540-8D2E-F4DB2E981D43}" srcOrd="1" destOrd="0" presId="urn:microsoft.com/office/officeart/2018/2/layout/IconVerticalSolidList"/>
    <dgm:cxn modelId="{B7A6613E-ED51-4A12-873A-86E44470EADD}" type="presParOf" srcId="{524E22FB-1BE1-4BB2-ADC8-F3BEBCE6999B}" destId="{9BA5971D-7CB9-469A-B66A-2956D3AC3E42}" srcOrd="2" destOrd="0" presId="urn:microsoft.com/office/officeart/2018/2/layout/IconVerticalSolidList"/>
    <dgm:cxn modelId="{13D95CD2-0080-4B47-8DB6-7E9C49D48041}" type="presParOf" srcId="{524E22FB-1BE1-4BB2-ADC8-F3BEBCE6999B}" destId="{EDF4508E-77EA-4CA7-A0EE-770CC8F19A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6338D-724C-410A-B5B8-92B526C0CAB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6AD5FE-0071-4DA4-83F0-B6FBFE74A1E5}">
      <dgm:prSet custT="1"/>
      <dgm:spPr/>
      <dgm:t>
        <a:bodyPr/>
        <a:lstStyle/>
        <a:p>
          <a:r>
            <a:rPr lang="en-US" sz="2000" noProof="0" dirty="0" err="1"/>
            <a:t>Clarifing</a:t>
          </a:r>
          <a:r>
            <a:rPr lang="en-US" sz="2000" noProof="0" dirty="0"/>
            <a:t> definitions: closed lead, customer segment, market potential, income, etc.</a:t>
          </a:r>
        </a:p>
      </dgm:t>
    </dgm:pt>
    <dgm:pt modelId="{107C17DA-BDCE-40FB-8155-04757340B714}" type="parTrans" cxnId="{2649E5E2-8F39-4C6A-89B0-9068EE4E4397}">
      <dgm:prSet/>
      <dgm:spPr/>
      <dgm:t>
        <a:bodyPr/>
        <a:lstStyle/>
        <a:p>
          <a:endParaRPr lang="en-US" noProof="0" dirty="0"/>
        </a:p>
      </dgm:t>
    </dgm:pt>
    <dgm:pt modelId="{7681605B-AC3E-451F-AFD3-9E332B179F8B}" type="sibTrans" cxnId="{2649E5E2-8F39-4C6A-89B0-9068EE4E4397}">
      <dgm:prSet/>
      <dgm:spPr/>
      <dgm:t>
        <a:bodyPr/>
        <a:lstStyle/>
        <a:p>
          <a:endParaRPr lang="en-US" noProof="0" dirty="0"/>
        </a:p>
      </dgm:t>
    </dgm:pt>
    <dgm:pt modelId="{7DB5C046-71F9-41BE-8BDC-F670178C694E}">
      <dgm:prSet/>
      <dgm:spPr>
        <a:solidFill>
          <a:srgbClr val="E2AC00">
            <a:alpha val="69000"/>
          </a:srgbClr>
        </a:solidFill>
      </dgm:spPr>
      <dgm:t>
        <a:bodyPr/>
        <a:lstStyle/>
        <a:p>
          <a:r>
            <a:rPr lang="en-US" sz="1400" noProof="0" dirty="0">
              <a:solidFill>
                <a:srgbClr val="C00000"/>
              </a:solidFill>
            </a:rPr>
            <a:t>Some remained a bit unclear: </a:t>
          </a:r>
        </a:p>
      </dgm:t>
    </dgm:pt>
    <dgm:pt modelId="{BAC7D948-9F78-416A-A93B-E43C657F6EFE}" type="parTrans" cxnId="{02328000-826F-495B-8223-CB041F2CBAE4}">
      <dgm:prSet/>
      <dgm:spPr/>
      <dgm:t>
        <a:bodyPr/>
        <a:lstStyle/>
        <a:p>
          <a:endParaRPr lang="en-US" noProof="0" dirty="0"/>
        </a:p>
      </dgm:t>
    </dgm:pt>
    <dgm:pt modelId="{BE8873CF-EF8D-4E95-BE04-5AC6EFF74C5E}" type="sibTrans" cxnId="{02328000-826F-495B-8223-CB041F2CBAE4}">
      <dgm:prSet/>
      <dgm:spPr/>
      <dgm:t>
        <a:bodyPr/>
        <a:lstStyle/>
        <a:p>
          <a:endParaRPr lang="en-US" noProof="0" dirty="0"/>
        </a:p>
      </dgm:t>
    </dgm:pt>
    <dgm:pt modelId="{CE64BC35-2130-4F0B-B211-14FA1679E2E6}">
      <dgm:prSet custT="1"/>
      <dgm:spPr>
        <a:solidFill>
          <a:srgbClr val="E2AC00">
            <a:alpha val="69000"/>
          </a:srgbClr>
        </a:solidFill>
      </dgm:spPr>
      <dgm:t>
        <a:bodyPr/>
        <a:lstStyle/>
        <a:p>
          <a:r>
            <a:rPr lang="hu-HU" sz="1200" b="1" i="1" noProof="0" dirty="0"/>
            <a:t>M</a:t>
          </a:r>
          <a:r>
            <a:rPr lang="en-US" sz="1200" b="1" i="1" noProof="0" dirty="0" err="1"/>
            <a:t>arket</a:t>
          </a:r>
          <a:r>
            <a:rPr lang="en-US" sz="1200" b="1" i="1" noProof="0" dirty="0"/>
            <a:t> potential:</a:t>
          </a:r>
          <a:r>
            <a:rPr lang="en-US" sz="1200" i="1" noProof="0" dirty="0"/>
            <a:t> </a:t>
          </a:r>
          <a:r>
            <a:rPr lang="en-US" sz="1100" noProof="0" dirty="0"/>
            <a:t>competition, customers’ interest, time period, product types, etc. are not considered</a:t>
          </a:r>
        </a:p>
      </dgm:t>
    </dgm:pt>
    <dgm:pt modelId="{AE477099-3CE2-4B1E-BB21-D74A36218512}" type="parTrans" cxnId="{117E4559-E765-480A-B626-C2B53D55EC72}">
      <dgm:prSet/>
      <dgm:spPr/>
      <dgm:t>
        <a:bodyPr/>
        <a:lstStyle/>
        <a:p>
          <a:endParaRPr lang="en-US" noProof="0" dirty="0"/>
        </a:p>
      </dgm:t>
    </dgm:pt>
    <dgm:pt modelId="{82ED3B53-C6CB-4B7D-86EA-D949478DB3ED}" type="sibTrans" cxnId="{117E4559-E765-480A-B626-C2B53D55EC72}">
      <dgm:prSet/>
      <dgm:spPr/>
      <dgm:t>
        <a:bodyPr/>
        <a:lstStyle/>
        <a:p>
          <a:endParaRPr lang="en-US" noProof="0" dirty="0"/>
        </a:p>
      </dgm:t>
    </dgm:pt>
    <dgm:pt modelId="{FA2DC847-F43C-4D7A-A0B3-1A904F392B61}">
      <dgm:prSet custT="1"/>
      <dgm:spPr>
        <a:solidFill>
          <a:srgbClr val="E2AC00">
            <a:alpha val="69000"/>
          </a:srgbClr>
        </a:solidFill>
      </dgm:spPr>
      <dgm:t>
        <a:bodyPr/>
        <a:lstStyle/>
        <a:p>
          <a:r>
            <a:rPr lang="en-US" sz="1200" b="1" i="1" noProof="0" dirty="0"/>
            <a:t>Income</a:t>
          </a:r>
          <a:r>
            <a:rPr lang="en-US" sz="1100" noProof="0" dirty="0"/>
            <a:t>: usually means net income (that represents the total amount of earnings remaining after accounting for all expenses and additional income) -&gt; not enough information to calculate that. Also, yearly/monthly total income? For which year (</a:t>
          </a:r>
          <a:r>
            <a:rPr lang="en-US" sz="1100" noProof="0" dirty="0" err="1"/>
            <a:t>eg.</a:t>
          </a:r>
          <a:r>
            <a:rPr lang="en-US" sz="1100" noProof="0" dirty="0"/>
            <a:t> calendar year, last 1 year)?  </a:t>
          </a:r>
        </a:p>
      </dgm:t>
    </dgm:pt>
    <dgm:pt modelId="{9DAB5473-9891-4E4D-A915-052540E8CC17}" type="parTrans" cxnId="{28C2F90E-6BC3-485C-9608-51C5A64BDCB6}">
      <dgm:prSet/>
      <dgm:spPr/>
      <dgm:t>
        <a:bodyPr/>
        <a:lstStyle/>
        <a:p>
          <a:endParaRPr lang="en-US" noProof="0" dirty="0"/>
        </a:p>
      </dgm:t>
    </dgm:pt>
    <dgm:pt modelId="{B8810B29-9174-401F-8BEB-642E49BC5223}" type="sibTrans" cxnId="{28C2F90E-6BC3-485C-9608-51C5A64BDCB6}">
      <dgm:prSet/>
      <dgm:spPr/>
      <dgm:t>
        <a:bodyPr/>
        <a:lstStyle/>
        <a:p>
          <a:endParaRPr lang="en-US" noProof="0" dirty="0"/>
        </a:p>
      </dgm:t>
    </dgm:pt>
    <dgm:pt modelId="{881C44C9-75F8-4CCA-81A2-DB6174746F8F}" type="pres">
      <dgm:prSet presAssocID="{EE76338D-724C-410A-B5B8-92B526C0CABD}" presName="outerComposite" presStyleCnt="0">
        <dgm:presLayoutVars>
          <dgm:chMax val="5"/>
          <dgm:dir/>
          <dgm:resizeHandles val="exact"/>
        </dgm:presLayoutVars>
      </dgm:prSet>
      <dgm:spPr/>
    </dgm:pt>
    <dgm:pt modelId="{2F583E66-15A7-44F0-9ABB-08287BEE11EA}" type="pres">
      <dgm:prSet presAssocID="{EE76338D-724C-410A-B5B8-92B526C0CABD}" presName="dummyMaxCanvas" presStyleCnt="0">
        <dgm:presLayoutVars/>
      </dgm:prSet>
      <dgm:spPr/>
    </dgm:pt>
    <dgm:pt modelId="{D9B45BEE-6B1A-4EBE-9AAE-58D933343A8B}" type="pres">
      <dgm:prSet presAssocID="{EE76338D-724C-410A-B5B8-92B526C0CABD}" presName="TwoNodes_1" presStyleLbl="node1" presStyleIdx="0" presStyleCnt="2">
        <dgm:presLayoutVars>
          <dgm:bulletEnabled val="1"/>
        </dgm:presLayoutVars>
      </dgm:prSet>
      <dgm:spPr/>
    </dgm:pt>
    <dgm:pt modelId="{A728104A-45E3-48CF-B781-581DB83F065B}" type="pres">
      <dgm:prSet presAssocID="{EE76338D-724C-410A-B5B8-92B526C0CABD}" presName="TwoNodes_2" presStyleLbl="node1" presStyleIdx="1" presStyleCnt="2">
        <dgm:presLayoutVars>
          <dgm:bulletEnabled val="1"/>
        </dgm:presLayoutVars>
      </dgm:prSet>
      <dgm:spPr/>
    </dgm:pt>
    <dgm:pt modelId="{5A2AF2CF-8AFE-4291-B751-82CD7501EFCC}" type="pres">
      <dgm:prSet presAssocID="{EE76338D-724C-410A-B5B8-92B526C0CABD}" presName="TwoConn_1-2" presStyleLbl="fgAccFollowNode1" presStyleIdx="0" presStyleCnt="1">
        <dgm:presLayoutVars>
          <dgm:bulletEnabled val="1"/>
        </dgm:presLayoutVars>
      </dgm:prSet>
      <dgm:spPr/>
    </dgm:pt>
    <dgm:pt modelId="{311E50EF-A37E-459F-B381-A36EFCB81CDF}" type="pres">
      <dgm:prSet presAssocID="{EE76338D-724C-410A-B5B8-92B526C0CABD}" presName="TwoNodes_1_text" presStyleLbl="node1" presStyleIdx="1" presStyleCnt="2">
        <dgm:presLayoutVars>
          <dgm:bulletEnabled val="1"/>
        </dgm:presLayoutVars>
      </dgm:prSet>
      <dgm:spPr/>
    </dgm:pt>
    <dgm:pt modelId="{7321EC50-198D-4493-BAC4-5B6CA6C19BF1}" type="pres">
      <dgm:prSet presAssocID="{EE76338D-724C-410A-B5B8-92B526C0CAB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2328000-826F-495B-8223-CB041F2CBAE4}" srcId="{EE76338D-724C-410A-B5B8-92B526C0CABD}" destId="{7DB5C046-71F9-41BE-8BDC-F670178C694E}" srcOrd="1" destOrd="0" parTransId="{BAC7D948-9F78-416A-A93B-E43C657F6EFE}" sibTransId="{BE8873CF-EF8D-4E95-BE04-5AC6EFF74C5E}"/>
    <dgm:cxn modelId="{28C2F90E-6BC3-485C-9608-51C5A64BDCB6}" srcId="{7DB5C046-71F9-41BE-8BDC-F670178C694E}" destId="{FA2DC847-F43C-4D7A-A0B3-1A904F392B61}" srcOrd="1" destOrd="0" parTransId="{9DAB5473-9891-4E4D-A915-052540E8CC17}" sibTransId="{B8810B29-9174-401F-8BEB-642E49BC5223}"/>
    <dgm:cxn modelId="{2CD19618-0BD6-43A6-BA03-874538326B0D}" type="presOf" srcId="{7681605B-AC3E-451F-AFD3-9E332B179F8B}" destId="{5A2AF2CF-8AFE-4291-B751-82CD7501EFCC}" srcOrd="0" destOrd="0" presId="urn:microsoft.com/office/officeart/2005/8/layout/vProcess5"/>
    <dgm:cxn modelId="{83D37147-E2AC-4E51-AAEB-11BF442F7B40}" type="presOf" srcId="{CE64BC35-2130-4F0B-B211-14FA1679E2E6}" destId="{7321EC50-198D-4493-BAC4-5B6CA6C19BF1}" srcOrd="1" destOrd="1" presId="urn:microsoft.com/office/officeart/2005/8/layout/vProcess5"/>
    <dgm:cxn modelId="{88643C4B-9A36-4195-984C-D2B10DC5DF4B}" type="presOf" srcId="{7DB5C046-71F9-41BE-8BDC-F670178C694E}" destId="{A728104A-45E3-48CF-B781-581DB83F065B}" srcOrd="0" destOrd="0" presId="urn:microsoft.com/office/officeart/2005/8/layout/vProcess5"/>
    <dgm:cxn modelId="{5BF04873-646E-4894-8C45-4F53956F17A2}" type="presOf" srcId="{FA2DC847-F43C-4D7A-A0B3-1A904F392B61}" destId="{A728104A-45E3-48CF-B781-581DB83F065B}" srcOrd="0" destOrd="2" presId="urn:microsoft.com/office/officeart/2005/8/layout/vProcess5"/>
    <dgm:cxn modelId="{117E4559-E765-480A-B626-C2B53D55EC72}" srcId="{7DB5C046-71F9-41BE-8BDC-F670178C694E}" destId="{CE64BC35-2130-4F0B-B211-14FA1679E2E6}" srcOrd="0" destOrd="0" parTransId="{AE477099-3CE2-4B1E-BB21-D74A36218512}" sibTransId="{82ED3B53-C6CB-4B7D-86EA-D949478DB3ED}"/>
    <dgm:cxn modelId="{9AC426A0-A31B-4CCA-BDD1-E8DCA2A308B2}" type="presOf" srcId="{EE76338D-724C-410A-B5B8-92B526C0CABD}" destId="{881C44C9-75F8-4CCA-81A2-DB6174746F8F}" srcOrd="0" destOrd="0" presId="urn:microsoft.com/office/officeart/2005/8/layout/vProcess5"/>
    <dgm:cxn modelId="{221B52AD-4602-4E8B-ABDC-783932B22722}" type="presOf" srcId="{7DB5C046-71F9-41BE-8BDC-F670178C694E}" destId="{7321EC50-198D-4493-BAC4-5B6CA6C19BF1}" srcOrd="1" destOrd="0" presId="urn:microsoft.com/office/officeart/2005/8/layout/vProcess5"/>
    <dgm:cxn modelId="{C71C46BF-A5CB-48EE-883F-F95623F5BC77}" type="presOf" srcId="{CE64BC35-2130-4F0B-B211-14FA1679E2E6}" destId="{A728104A-45E3-48CF-B781-581DB83F065B}" srcOrd="0" destOrd="1" presId="urn:microsoft.com/office/officeart/2005/8/layout/vProcess5"/>
    <dgm:cxn modelId="{F4B952CE-DE29-471E-845D-8EA82AF28D62}" type="presOf" srcId="{DC6AD5FE-0071-4DA4-83F0-B6FBFE74A1E5}" destId="{311E50EF-A37E-459F-B381-A36EFCB81CDF}" srcOrd="1" destOrd="0" presId="urn:microsoft.com/office/officeart/2005/8/layout/vProcess5"/>
    <dgm:cxn modelId="{266A03D4-5A22-4041-BC40-3CBF11FCB7A2}" type="presOf" srcId="{FA2DC847-F43C-4D7A-A0B3-1A904F392B61}" destId="{7321EC50-198D-4493-BAC4-5B6CA6C19BF1}" srcOrd="1" destOrd="2" presId="urn:microsoft.com/office/officeart/2005/8/layout/vProcess5"/>
    <dgm:cxn modelId="{2649E5E2-8F39-4C6A-89B0-9068EE4E4397}" srcId="{EE76338D-724C-410A-B5B8-92B526C0CABD}" destId="{DC6AD5FE-0071-4DA4-83F0-B6FBFE74A1E5}" srcOrd="0" destOrd="0" parTransId="{107C17DA-BDCE-40FB-8155-04757340B714}" sibTransId="{7681605B-AC3E-451F-AFD3-9E332B179F8B}"/>
    <dgm:cxn modelId="{12C07DEB-39E9-407A-8AFF-328EEFD93EC9}" type="presOf" srcId="{DC6AD5FE-0071-4DA4-83F0-B6FBFE74A1E5}" destId="{D9B45BEE-6B1A-4EBE-9AAE-58D933343A8B}" srcOrd="0" destOrd="0" presId="urn:microsoft.com/office/officeart/2005/8/layout/vProcess5"/>
    <dgm:cxn modelId="{463B248F-414D-4AB2-8946-05BBDB5D1F8E}" type="presParOf" srcId="{881C44C9-75F8-4CCA-81A2-DB6174746F8F}" destId="{2F583E66-15A7-44F0-9ABB-08287BEE11EA}" srcOrd="0" destOrd="0" presId="urn:microsoft.com/office/officeart/2005/8/layout/vProcess5"/>
    <dgm:cxn modelId="{F1A91F85-5248-42A5-9BC7-D0C66DAAF417}" type="presParOf" srcId="{881C44C9-75F8-4CCA-81A2-DB6174746F8F}" destId="{D9B45BEE-6B1A-4EBE-9AAE-58D933343A8B}" srcOrd="1" destOrd="0" presId="urn:microsoft.com/office/officeart/2005/8/layout/vProcess5"/>
    <dgm:cxn modelId="{FB37EA10-CA07-4B2B-B7DD-76EF1EB04CA4}" type="presParOf" srcId="{881C44C9-75F8-4CCA-81A2-DB6174746F8F}" destId="{A728104A-45E3-48CF-B781-581DB83F065B}" srcOrd="2" destOrd="0" presId="urn:microsoft.com/office/officeart/2005/8/layout/vProcess5"/>
    <dgm:cxn modelId="{153CCA42-A5F1-4532-9798-1B5FD10E767D}" type="presParOf" srcId="{881C44C9-75F8-4CCA-81A2-DB6174746F8F}" destId="{5A2AF2CF-8AFE-4291-B751-82CD7501EFCC}" srcOrd="3" destOrd="0" presId="urn:microsoft.com/office/officeart/2005/8/layout/vProcess5"/>
    <dgm:cxn modelId="{DC8ECB6B-8838-4CFA-8CE2-54603A6E251F}" type="presParOf" srcId="{881C44C9-75F8-4CCA-81A2-DB6174746F8F}" destId="{311E50EF-A37E-459F-B381-A36EFCB81CDF}" srcOrd="4" destOrd="0" presId="urn:microsoft.com/office/officeart/2005/8/layout/vProcess5"/>
    <dgm:cxn modelId="{5D7DA11C-A68A-414C-9992-B638C8F97431}" type="presParOf" srcId="{881C44C9-75F8-4CCA-81A2-DB6174746F8F}" destId="{7321EC50-198D-4493-BAC4-5B6CA6C19BF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EB175D-1234-44A7-B6E9-74B5F7C748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D7B36F-D960-406E-B484-6809137D89E5}">
      <dgm:prSet/>
      <dgm:spPr/>
      <dgm:t>
        <a:bodyPr/>
        <a:lstStyle/>
        <a:p>
          <a:r>
            <a:rPr lang="en-US"/>
            <a:t>Additional information about the possible leads</a:t>
          </a:r>
        </a:p>
      </dgm:t>
    </dgm:pt>
    <dgm:pt modelId="{82766D67-AB91-4ECD-9B8D-CB3F54E655F6}" type="parTrans" cxnId="{131BC479-98D7-482D-B436-08BA443B2605}">
      <dgm:prSet/>
      <dgm:spPr/>
      <dgm:t>
        <a:bodyPr/>
        <a:lstStyle/>
        <a:p>
          <a:endParaRPr lang="en-US"/>
        </a:p>
      </dgm:t>
    </dgm:pt>
    <dgm:pt modelId="{56D8D6A2-1D28-4409-A17E-354C4B4CAAFA}" type="sibTrans" cxnId="{131BC479-98D7-482D-B436-08BA443B2605}">
      <dgm:prSet/>
      <dgm:spPr/>
      <dgm:t>
        <a:bodyPr/>
        <a:lstStyle/>
        <a:p>
          <a:endParaRPr lang="en-US"/>
        </a:p>
      </dgm:t>
    </dgm:pt>
    <dgm:pt modelId="{00E3EB25-28C9-4341-8BBE-09A605A0AD24}">
      <dgm:prSet/>
      <dgm:spPr/>
      <dgm:t>
        <a:bodyPr/>
        <a:lstStyle/>
        <a:p>
          <a:r>
            <a:rPr lang="hu-HU"/>
            <a:t>What other factors have an effect on </a:t>
          </a:r>
          <a:endParaRPr lang="en-US"/>
        </a:p>
      </dgm:t>
    </dgm:pt>
    <dgm:pt modelId="{2BF6D810-8B44-4B88-B2FD-1EB17831F216}" type="parTrans" cxnId="{3ACE63B2-6F1B-4DCC-8D9D-128F91B5D42D}">
      <dgm:prSet/>
      <dgm:spPr/>
      <dgm:t>
        <a:bodyPr/>
        <a:lstStyle/>
        <a:p>
          <a:endParaRPr lang="en-US"/>
        </a:p>
      </dgm:t>
    </dgm:pt>
    <dgm:pt modelId="{B8EB4CA0-BE70-4426-B857-FC3658388FF5}" type="sibTrans" cxnId="{3ACE63B2-6F1B-4DCC-8D9D-128F91B5D42D}">
      <dgm:prSet/>
      <dgm:spPr/>
      <dgm:t>
        <a:bodyPr/>
        <a:lstStyle/>
        <a:p>
          <a:endParaRPr lang="en-US"/>
        </a:p>
      </dgm:t>
    </dgm:pt>
    <dgm:pt modelId="{F2941684-7817-4BE0-8649-302DAA453A7B}">
      <dgm:prSet/>
      <dgm:spPr/>
      <dgm:t>
        <a:bodyPr/>
        <a:lstStyle/>
        <a:p>
          <a:r>
            <a:rPr lang="hu-HU"/>
            <a:t>successfull bidding, </a:t>
          </a:r>
          <a:endParaRPr lang="en-US"/>
        </a:p>
      </dgm:t>
    </dgm:pt>
    <dgm:pt modelId="{D17508B2-C7EB-4436-83C5-E3A2D20EB106}" type="parTrans" cxnId="{C49A6F45-06A5-430B-9EDA-52A5BDBC2965}">
      <dgm:prSet/>
      <dgm:spPr/>
      <dgm:t>
        <a:bodyPr/>
        <a:lstStyle/>
        <a:p>
          <a:endParaRPr lang="en-US"/>
        </a:p>
      </dgm:t>
    </dgm:pt>
    <dgm:pt modelId="{7F3BBB24-5BE6-45E6-9A8A-C44483FFF80F}" type="sibTrans" cxnId="{C49A6F45-06A5-430B-9EDA-52A5BDBC2965}">
      <dgm:prSet/>
      <dgm:spPr/>
      <dgm:t>
        <a:bodyPr/>
        <a:lstStyle/>
        <a:p>
          <a:endParaRPr lang="en-US"/>
        </a:p>
      </dgm:t>
    </dgm:pt>
    <dgm:pt modelId="{EFA12B92-3CE3-4C0A-90DA-53108B2EED89}">
      <dgm:prSet/>
      <dgm:spPr/>
      <dgm:t>
        <a:bodyPr/>
        <a:lstStyle/>
        <a:p>
          <a:r>
            <a:rPr lang="hu-HU"/>
            <a:t>selling health insurance and</a:t>
          </a:r>
          <a:endParaRPr lang="en-US"/>
        </a:p>
      </dgm:t>
    </dgm:pt>
    <dgm:pt modelId="{A792ECED-0514-456E-85D6-0FADCC185C70}" type="parTrans" cxnId="{49A0080F-EE9F-4D00-B985-556945976B40}">
      <dgm:prSet/>
      <dgm:spPr/>
      <dgm:t>
        <a:bodyPr/>
        <a:lstStyle/>
        <a:p>
          <a:endParaRPr lang="en-US"/>
        </a:p>
      </dgm:t>
    </dgm:pt>
    <dgm:pt modelId="{AC5025BE-6BA8-4E38-963C-9C1AA20041C4}" type="sibTrans" cxnId="{49A0080F-EE9F-4D00-B985-556945976B40}">
      <dgm:prSet/>
      <dgm:spPr/>
      <dgm:t>
        <a:bodyPr/>
        <a:lstStyle/>
        <a:p>
          <a:endParaRPr lang="en-US"/>
        </a:p>
      </dgm:t>
    </dgm:pt>
    <dgm:pt modelId="{75F73296-6782-45A1-8EB9-9DA695CFA0BF}">
      <dgm:prSet/>
      <dgm:spPr/>
      <dgm:t>
        <a:bodyPr/>
        <a:lstStyle/>
        <a:p>
          <a:r>
            <a:rPr lang="hu-HU"/>
            <a:t>contract size? </a:t>
          </a:r>
          <a:endParaRPr lang="en-US"/>
        </a:p>
      </dgm:t>
    </dgm:pt>
    <dgm:pt modelId="{1FEF90EF-EBE0-46F5-8FF6-974C7A1A0374}" type="parTrans" cxnId="{F5F72C91-129B-4A93-B305-73F8F5D29539}">
      <dgm:prSet/>
      <dgm:spPr/>
      <dgm:t>
        <a:bodyPr/>
        <a:lstStyle/>
        <a:p>
          <a:endParaRPr lang="en-US"/>
        </a:p>
      </dgm:t>
    </dgm:pt>
    <dgm:pt modelId="{7819323B-6663-40AB-9150-2D992E237040}" type="sibTrans" cxnId="{F5F72C91-129B-4A93-B305-73F8F5D29539}">
      <dgm:prSet/>
      <dgm:spPr/>
      <dgm:t>
        <a:bodyPr/>
        <a:lstStyle/>
        <a:p>
          <a:endParaRPr lang="en-US"/>
        </a:p>
      </dgm:t>
    </dgm:pt>
    <dgm:pt modelId="{CE733680-7978-4884-AC52-DCA7F3681A26}">
      <dgm:prSet/>
      <dgm:spPr/>
      <dgm:t>
        <a:bodyPr/>
        <a:lstStyle/>
        <a:p>
          <a:r>
            <a:rPr lang="hu-HU"/>
            <a:t>Info helping the </a:t>
          </a:r>
          <a:r>
            <a:rPr lang="en-US"/>
            <a:t>evaluat</a:t>
          </a:r>
          <a:r>
            <a:rPr lang="hu-HU"/>
            <a:t>ion of</a:t>
          </a:r>
          <a:r>
            <a:rPr lang="en-US"/>
            <a:t> customer</a:t>
          </a:r>
          <a:r>
            <a:rPr lang="hu-HU"/>
            <a:t>s’</a:t>
          </a:r>
          <a:r>
            <a:rPr lang="en-US"/>
            <a:t> health condition and financial background could have been valuable (may raise ethical issues) </a:t>
          </a:r>
        </a:p>
      </dgm:t>
    </dgm:pt>
    <dgm:pt modelId="{3134E1BC-35E5-4A92-8D9E-6489CA0D92BC}" type="parTrans" cxnId="{FA275C1B-8FE2-401D-9E8B-0FFB0A7D70F1}">
      <dgm:prSet/>
      <dgm:spPr/>
      <dgm:t>
        <a:bodyPr/>
        <a:lstStyle/>
        <a:p>
          <a:endParaRPr lang="en-US"/>
        </a:p>
      </dgm:t>
    </dgm:pt>
    <dgm:pt modelId="{AFAC1E59-B54A-4A20-9959-6FD779CB0FF4}" type="sibTrans" cxnId="{FA275C1B-8FE2-401D-9E8B-0FFB0A7D70F1}">
      <dgm:prSet/>
      <dgm:spPr/>
      <dgm:t>
        <a:bodyPr/>
        <a:lstStyle/>
        <a:p>
          <a:endParaRPr lang="en-US"/>
        </a:p>
      </dgm:t>
    </dgm:pt>
    <dgm:pt modelId="{CD87F6F6-5A1C-4241-A621-A4043E92A2D9}">
      <dgm:prSet/>
      <dgm:spPr/>
      <dgm:t>
        <a:bodyPr/>
        <a:lstStyle/>
        <a:p>
          <a:r>
            <a:rPr lang="en-US"/>
            <a:t>Handling possible outliers:</a:t>
          </a:r>
        </a:p>
      </dgm:t>
    </dgm:pt>
    <dgm:pt modelId="{E4576ADF-B714-4BD5-9711-C65B2E51C311}" type="parTrans" cxnId="{5BD26126-B3C5-4A63-AE2E-F3688CCF760E}">
      <dgm:prSet/>
      <dgm:spPr/>
      <dgm:t>
        <a:bodyPr/>
        <a:lstStyle/>
        <a:p>
          <a:endParaRPr lang="en-US"/>
        </a:p>
      </dgm:t>
    </dgm:pt>
    <dgm:pt modelId="{32DB83F3-F044-4DDB-814A-6CBA0293D6AB}" type="sibTrans" cxnId="{5BD26126-B3C5-4A63-AE2E-F3688CCF760E}">
      <dgm:prSet/>
      <dgm:spPr/>
      <dgm:t>
        <a:bodyPr/>
        <a:lstStyle/>
        <a:p>
          <a:endParaRPr lang="en-US"/>
        </a:p>
      </dgm:t>
    </dgm:pt>
    <dgm:pt modelId="{3D8C8A1E-774C-4774-97CA-4674EDD4B278}">
      <dgm:prSet/>
      <dgm:spPr/>
      <dgm:t>
        <a:bodyPr/>
        <a:lstStyle/>
        <a:p>
          <a:r>
            <a:rPr lang="en-US"/>
            <a:t>With respect to household income and contract size, more information would have been valuable to decide upon elimination of outliers</a:t>
          </a:r>
        </a:p>
      </dgm:t>
    </dgm:pt>
    <dgm:pt modelId="{52353B2E-F168-408C-8E1E-288195439F64}" type="parTrans" cxnId="{B4F158D8-7151-4CE7-8897-A2A90AA40B38}">
      <dgm:prSet/>
      <dgm:spPr/>
      <dgm:t>
        <a:bodyPr/>
        <a:lstStyle/>
        <a:p>
          <a:endParaRPr lang="en-US"/>
        </a:p>
      </dgm:t>
    </dgm:pt>
    <dgm:pt modelId="{FB0487E4-DA3D-4926-9621-5D21379B8681}" type="sibTrans" cxnId="{B4F158D8-7151-4CE7-8897-A2A90AA40B38}">
      <dgm:prSet/>
      <dgm:spPr/>
      <dgm:t>
        <a:bodyPr/>
        <a:lstStyle/>
        <a:p>
          <a:endParaRPr lang="en-US"/>
        </a:p>
      </dgm:t>
    </dgm:pt>
    <dgm:pt modelId="{D83947AE-46EB-456B-9AC0-C1A8BDF0DB0D}">
      <dgm:prSet/>
      <dgm:spPr/>
      <dgm:t>
        <a:bodyPr/>
        <a:lstStyle/>
        <a:p>
          <a:r>
            <a:rPr lang="hu-HU"/>
            <a:t>Binnary variables:</a:t>
          </a:r>
          <a:endParaRPr lang="en-US"/>
        </a:p>
      </dgm:t>
    </dgm:pt>
    <dgm:pt modelId="{567FCDF6-4DA5-423D-ACC5-E5668B27104F}" type="parTrans" cxnId="{141FC8EF-855B-46CB-9126-F0D352D56447}">
      <dgm:prSet/>
      <dgm:spPr/>
      <dgm:t>
        <a:bodyPr/>
        <a:lstStyle/>
        <a:p>
          <a:endParaRPr lang="en-US"/>
        </a:p>
      </dgm:t>
    </dgm:pt>
    <dgm:pt modelId="{D30EE993-C678-4BB3-B1B0-07001D974FEE}" type="sibTrans" cxnId="{141FC8EF-855B-46CB-9126-F0D352D56447}">
      <dgm:prSet/>
      <dgm:spPr/>
      <dgm:t>
        <a:bodyPr/>
        <a:lstStyle/>
        <a:p>
          <a:endParaRPr lang="en-US"/>
        </a:p>
      </dgm:t>
    </dgm:pt>
    <dgm:pt modelId="{983356EA-2269-4239-8582-0659C839AFA8}">
      <dgm:prSet/>
      <dgm:spPr/>
      <dgm:t>
        <a:bodyPr/>
        <a:lstStyle/>
        <a:p>
          <a:r>
            <a:rPr lang="hu-HU"/>
            <a:t>Introducing binnary variables made clustering more challenging</a:t>
          </a:r>
          <a:endParaRPr lang="en-US"/>
        </a:p>
      </dgm:t>
    </dgm:pt>
    <dgm:pt modelId="{03B8A5C0-CBC7-4082-84CC-F7F20337F714}" type="parTrans" cxnId="{4AE4F152-19E9-401D-9D8C-A2E6A9C12180}">
      <dgm:prSet/>
      <dgm:spPr/>
      <dgm:t>
        <a:bodyPr/>
        <a:lstStyle/>
        <a:p>
          <a:endParaRPr lang="en-US"/>
        </a:p>
      </dgm:t>
    </dgm:pt>
    <dgm:pt modelId="{A8D4198C-E8F0-4F0A-AA70-18ADE8D06762}" type="sibTrans" cxnId="{4AE4F152-19E9-401D-9D8C-A2E6A9C12180}">
      <dgm:prSet/>
      <dgm:spPr/>
      <dgm:t>
        <a:bodyPr/>
        <a:lstStyle/>
        <a:p>
          <a:endParaRPr lang="en-US"/>
        </a:p>
      </dgm:t>
    </dgm:pt>
    <dgm:pt modelId="{3405544B-C49C-4AA7-B975-01DB75CF40B9}" type="pres">
      <dgm:prSet presAssocID="{92EB175D-1234-44A7-B6E9-74B5F7C748DC}" presName="linear" presStyleCnt="0">
        <dgm:presLayoutVars>
          <dgm:dir/>
          <dgm:animLvl val="lvl"/>
          <dgm:resizeHandles val="exact"/>
        </dgm:presLayoutVars>
      </dgm:prSet>
      <dgm:spPr/>
    </dgm:pt>
    <dgm:pt modelId="{55A33486-A4DC-4CDE-AB22-375831F491BA}" type="pres">
      <dgm:prSet presAssocID="{1BD7B36F-D960-406E-B484-6809137D89E5}" presName="parentLin" presStyleCnt="0"/>
      <dgm:spPr/>
    </dgm:pt>
    <dgm:pt modelId="{A2EB3F6A-4EE3-4F12-AC70-C8BF22A78A7B}" type="pres">
      <dgm:prSet presAssocID="{1BD7B36F-D960-406E-B484-6809137D89E5}" presName="parentLeftMargin" presStyleLbl="node1" presStyleIdx="0" presStyleCnt="3"/>
      <dgm:spPr/>
    </dgm:pt>
    <dgm:pt modelId="{7775CC05-E10D-48BC-8EC1-B290AC09D9A7}" type="pres">
      <dgm:prSet presAssocID="{1BD7B36F-D960-406E-B484-6809137D89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0A565-9601-4105-9DD7-414AC4981517}" type="pres">
      <dgm:prSet presAssocID="{1BD7B36F-D960-406E-B484-6809137D89E5}" presName="negativeSpace" presStyleCnt="0"/>
      <dgm:spPr/>
    </dgm:pt>
    <dgm:pt modelId="{7579508B-94DD-403E-961A-71BAC57A67CF}" type="pres">
      <dgm:prSet presAssocID="{1BD7B36F-D960-406E-B484-6809137D89E5}" presName="childText" presStyleLbl="conFgAcc1" presStyleIdx="0" presStyleCnt="3">
        <dgm:presLayoutVars>
          <dgm:bulletEnabled val="1"/>
        </dgm:presLayoutVars>
      </dgm:prSet>
      <dgm:spPr/>
    </dgm:pt>
    <dgm:pt modelId="{C1A32D0D-235C-45EE-9A4E-01DA960FE8CE}" type="pres">
      <dgm:prSet presAssocID="{56D8D6A2-1D28-4409-A17E-354C4B4CAAFA}" presName="spaceBetweenRectangles" presStyleCnt="0"/>
      <dgm:spPr/>
    </dgm:pt>
    <dgm:pt modelId="{E3054586-3FC6-4159-B2F5-B522AC7D4358}" type="pres">
      <dgm:prSet presAssocID="{CD87F6F6-5A1C-4241-A621-A4043E92A2D9}" presName="parentLin" presStyleCnt="0"/>
      <dgm:spPr/>
    </dgm:pt>
    <dgm:pt modelId="{2E9ED145-0C97-46C4-B3FD-58AEA7685DD5}" type="pres">
      <dgm:prSet presAssocID="{CD87F6F6-5A1C-4241-A621-A4043E92A2D9}" presName="parentLeftMargin" presStyleLbl="node1" presStyleIdx="0" presStyleCnt="3"/>
      <dgm:spPr/>
    </dgm:pt>
    <dgm:pt modelId="{528FC851-AB76-4F54-B9D8-9582A60E3797}" type="pres">
      <dgm:prSet presAssocID="{CD87F6F6-5A1C-4241-A621-A4043E92A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B2B3F1-FA22-439D-90E4-CA039E5AC752}" type="pres">
      <dgm:prSet presAssocID="{CD87F6F6-5A1C-4241-A621-A4043E92A2D9}" presName="negativeSpace" presStyleCnt="0"/>
      <dgm:spPr/>
    </dgm:pt>
    <dgm:pt modelId="{AA8310A8-7026-4B0F-90EB-AE065002DAD8}" type="pres">
      <dgm:prSet presAssocID="{CD87F6F6-5A1C-4241-A621-A4043E92A2D9}" presName="childText" presStyleLbl="conFgAcc1" presStyleIdx="1" presStyleCnt="3">
        <dgm:presLayoutVars>
          <dgm:bulletEnabled val="1"/>
        </dgm:presLayoutVars>
      </dgm:prSet>
      <dgm:spPr/>
    </dgm:pt>
    <dgm:pt modelId="{8B17936A-D761-4C2F-B6A0-E5B4FEE9C795}" type="pres">
      <dgm:prSet presAssocID="{32DB83F3-F044-4DDB-814A-6CBA0293D6AB}" presName="spaceBetweenRectangles" presStyleCnt="0"/>
      <dgm:spPr/>
    </dgm:pt>
    <dgm:pt modelId="{18FE701C-31CC-4767-93D5-F794D10A9320}" type="pres">
      <dgm:prSet presAssocID="{D83947AE-46EB-456B-9AC0-C1A8BDF0DB0D}" presName="parentLin" presStyleCnt="0"/>
      <dgm:spPr/>
    </dgm:pt>
    <dgm:pt modelId="{43C75499-39A4-4717-87E0-CFFA20CB9518}" type="pres">
      <dgm:prSet presAssocID="{D83947AE-46EB-456B-9AC0-C1A8BDF0DB0D}" presName="parentLeftMargin" presStyleLbl="node1" presStyleIdx="1" presStyleCnt="3"/>
      <dgm:spPr/>
    </dgm:pt>
    <dgm:pt modelId="{EB53A8E2-E020-4D0B-883B-32DD297710AA}" type="pres">
      <dgm:prSet presAssocID="{D83947AE-46EB-456B-9AC0-C1A8BDF0DB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964879-B99C-4FAE-A902-B739FC474474}" type="pres">
      <dgm:prSet presAssocID="{D83947AE-46EB-456B-9AC0-C1A8BDF0DB0D}" presName="negativeSpace" presStyleCnt="0"/>
      <dgm:spPr/>
    </dgm:pt>
    <dgm:pt modelId="{675ACB71-2509-4D7B-8CDB-8D7857040BF0}" type="pres">
      <dgm:prSet presAssocID="{D83947AE-46EB-456B-9AC0-C1A8BDF0DB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A0080F-EE9F-4D00-B985-556945976B40}" srcId="{00E3EB25-28C9-4341-8BBE-09A605A0AD24}" destId="{EFA12B92-3CE3-4C0A-90DA-53108B2EED89}" srcOrd="1" destOrd="0" parTransId="{A792ECED-0514-456E-85D6-0FADCC185C70}" sibTransId="{AC5025BE-6BA8-4E38-963C-9C1AA20041C4}"/>
    <dgm:cxn modelId="{FA275C1B-8FE2-401D-9E8B-0FFB0A7D70F1}" srcId="{1BD7B36F-D960-406E-B484-6809137D89E5}" destId="{CE733680-7978-4884-AC52-DCA7F3681A26}" srcOrd="1" destOrd="0" parTransId="{3134E1BC-35E5-4A92-8D9E-6489CA0D92BC}" sibTransId="{AFAC1E59-B54A-4A20-9959-6FD779CB0FF4}"/>
    <dgm:cxn modelId="{5BD26126-B3C5-4A63-AE2E-F3688CCF760E}" srcId="{92EB175D-1234-44A7-B6E9-74B5F7C748DC}" destId="{CD87F6F6-5A1C-4241-A621-A4043E92A2D9}" srcOrd="1" destOrd="0" parTransId="{E4576ADF-B714-4BD5-9711-C65B2E51C311}" sibTransId="{32DB83F3-F044-4DDB-814A-6CBA0293D6AB}"/>
    <dgm:cxn modelId="{D50B7036-2FA4-434B-ADE2-74D45632A274}" type="presOf" srcId="{75F73296-6782-45A1-8EB9-9DA695CFA0BF}" destId="{7579508B-94DD-403E-961A-71BAC57A67CF}" srcOrd="0" destOrd="3" presId="urn:microsoft.com/office/officeart/2005/8/layout/list1"/>
    <dgm:cxn modelId="{99F26E5E-16B2-48D8-B010-9168A2246D7E}" type="presOf" srcId="{CD87F6F6-5A1C-4241-A621-A4043E92A2D9}" destId="{528FC851-AB76-4F54-B9D8-9582A60E3797}" srcOrd="1" destOrd="0" presId="urn:microsoft.com/office/officeart/2005/8/layout/list1"/>
    <dgm:cxn modelId="{46318562-F60C-4567-BCDF-2E4DE8982BED}" type="presOf" srcId="{CE733680-7978-4884-AC52-DCA7F3681A26}" destId="{7579508B-94DD-403E-961A-71BAC57A67CF}" srcOrd="0" destOrd="4" presId="urn:microsoft.com/office/officeart/2005/8/layout/list1"/>
    <dgm:cxn modelId="{4844DF62-344B-43F1-BA17-BD124B4E55AE}" type="presOf" srcId="{1BD7B36F-D960-406E-B484-6809137D89E5}" destId="{7775CC05-E10D-48BC-8EC1-B290AC09D9A7}" srcOrd="1" destOrd="0" presId="urn:microsoft.com/office/officeart/2005/8/layout/list1"/>
    <dgm:cxn modelId="{1AD76364-0348-4235-8CAC-7B8CD3A3EC1D}" type="presOf" srcId="{D83947AE-46EB-456B-9AC0-C1A8BDF0DB0D}" destId="{43C75499-39A4-4717-87E0-CFFA20CB9518}" srcOrd="0" destOrd="0" presId="urn:microsoft.com/office/officeart/2005/8/layout/list1"/>
    <dgm:cxn modelId="{C49A6F45-06A5-430B-9EDA-52A5BDBC2965}" srcId="{00E3EB25-28C9-4341-8BBE-09A605A0AD24}" destId="{F2941684-7817-4BE0-8649-302DAA453A7B}" srcOrd="0" destOrd="0" parTransId="{D17508B2-C7EB-4436-83C5-E3A2D20EB106}" sibTransId="{7F3BBB24-5BE6-45E6-9A8A-C44483FFF80F}"/>
    <dgm:cxn modelId="{0769AF6C-68BD-430F-8C6D-0472A5E44712}" type="presOf" srcId="{983356EA-2269-4239-8582-0659C839AFA8}" destId="{675ACB71-2509-4D7B-8CDB-8D7857040BF0}" srcOrd="0" destOrd="0" presId="urn:microsoft.com/office/officeart/2005/8/layout/list1"/>
    <dgm:cxn modelId="{F3F9D152-822B-400D-92C7-0860B22AB7C7}" type="presOf" srcId="{F2941684-7817-4BE0-8649-302DAA453A7B}" destId="{7579508B-94DD-403E-961A-71BAC57A67CF}" srcOrd="0" destOrd="1" presId="urn:microsoft.com/office/officeart/2005/8/layout/list1"/>
    <dgm:cxn modelId="{4AE4F152-19E9-401D-9D8C-A2E6A9C12180}" srcId="{D83947AE-46EB-456B-9AC0-C1A8BDF0DB0D}" destId="{983356EA-2269-4239-8582-0659C839AFA8}" srcOrd="0" destOrd="0" parTransId="{03B8A5C0-CBC7-4082-84CC-F7F20337F714}" sibTransId="{A8D4198C-E8F0-4F0A-AA70-18ADE8D06762}"/>
    <dgm:cxn modelId="{457CCE76-6DE9-4EF5-B4F9-4D2FE491579E}" type="presOf" srcId="{92EB175D-1234-44A7-B6E9-74B5F7C748DC}" destId="{3405544B-C49C-4AA7-B975-01DB75CF40B9}" srcOrd="0" destOrd="0" presId="urn:microsoft.com/office/officeart/2005/8/layout/list1"/>
    <dgm:cxn modelId="{131BC479-98D7-482D-B436-08BA443B2605}" srcId="{92EB175D-1234-44A7-B6E9-74B5F7C748DC}" destId="{1BD7B36F-D960-406E-B484-6809137D89E5}" srcOrd="0" destOrd="0" parTransId="{82766D67-AB91-4ECD-9B8D-CB3F54E655F6}" sibTransId="{56D8D6A2-1D28-4409-A17E-354C4B4CAAFA}"/>
    <dgm:cxn modelId="{34EAC47A-BB23-482E-8F3A-A2A7702B1DF1}" type="presOf" srcId="{00E3EB25-28C9-4341-8BBE-09A605A0AD24}" destId="{7579508B-94DD-403E-961A-71BAC57A67CF}" srcOrd="0" destOrd="0" presId="urn:microsoft.com/office/officeart/2005/8/layout/list1"/>
    <dgm:cxn modelId="{F5F72C91-129B-4A93-B305-73F8F5D29539}" srcId="{00E3EB25-28C9-4341-8BBE-09A605A0AD24}" destId="{75F73296-6782-45A1-8EB9-9DA695CFA0BF}" srcOrd="2" destOrd="0" parTransId="{1FEF90EF-EBE0-46F5-8FF6-974C7A1A0374}" sibTransId="{7819323B-6663-40AB-9150-2D992E237040}"/>
    <dgm:cxn modelId="{9724C99C-E5F2-432B-BC1A-1F9B259D2BB5}" type="presOf" srcId="{3D8C8A1E-774C-4774-97CA-4674EDD4B278}" destId="{AA8310A8-7026-4B0F-90EB-AE065002DAD8}" srcOrd="0" destOrd="0" presId="urn:microsoft.com/office/officeart/2005/8/layout/list1"/>
    <dgm:cxn modelId="{3ACE63B2-6F1B-4DCC-8D9D-128F91B5D42D}" srcId="{1BD7B36F-D960-406E-B484-6809137D89E5}" destId="{00E3EB25-28C9-4341-8BBE-09A605A0AD24}" srcOrd="0" destOrd="0" parTransId="{2BF6D810-8B44-4B88-B2FD-1EB17831F216}" sibTransId="{B8EB4CA0-BE70-4426-B857-FC3658388FF5}"/>
    <dgm:cxn modelId="{B8E6EEBB-4893-4EFF-9EDE-5A28CBC20A68}" type="presOf" srcId="{CD87F6F6-5A1C-4241-A621-A4043E92A2D9}" destId="{2E9ED145-0C97-46C4-B3FD-58AEA7685DD5}" srcOrd="0" destOrd="0" presId="urn:microsoft.com/office/officeart/2005/8/layout/list1"/>
    <dgm:cxn modelId="{B4F158D8-7151-4CE7-8897-A2A90AA40B38}" srcId="{CD87F6F6-5A1C-4241-A621-A4043E92A2D9}" destId="{3D8C8A1E-774C-4774-97CA-4674EDD4B278}" srcOrd="0" destOrd="0" parTransId="{52353B2E-F168-408C-8E1E-288195439F64}" sibTransId="{FB0487E4-DA3D-4926-9621-5D21379B8681}"/>
    <dgm:cxn modelId="{5070D0D9-9B21-489D-9666-98CB72851FFD}" type="presOf" srcId="{D83947AE-46EB-456B-9AC0-C1A8BDF0DB0D}" destId="{EB53A8E2-E020-4D0B-883B-32DD297710AA}" srcOrd="1" destOrd="0" presId="urn:microsoft.com/office/officeart/2005/8/layout/list1"/>
    <dgm:cxn modelId="{2D6B58DE-BC6F-4ECF-B11A-EFE0FA112BEF}" type="presOf" srcId="{EFA12B92-3CE3-4C0A-90DA-53108B2EED89}" destId="{7579508B-94DD-403E-961A-71BAC57A67CF}" srcOrd="0" destOrd="2" presId="urn:microsoft.com/office/officeart/2005/8/layout/list1"/>
    <dgm:cxn modelId="{5CD768E3-9CA9-43E5-9546-4178E45AA3BD}" type="presOf" srcId="{1BD7B36F-D960-406E-B484-6809137D89E5}" destId="{A2EB3F6A-4EE3-4F12-AC70-C8BF22A78A7B}" srcOrd="0" destOrd="0" presId="urn:microsoft.com/office/officeart/2005/8/layout/list1"/>
    <dgm:cxn modelId="{141FC8EF-855B-46CB-9126-F0D352D56447}" srcId="{92EB175D-1234-44A7-B6E9-74B5F7C748DC}" destId="{D83947AE-46EB-456B-9AC0-C1A8BDF0DB0D}" srcOrd="2" destOrd="0" parTransId="{567FCDF6-4DA5-423D-ACC5-E5668B27104F}" sibTransId="{D30EE993-C678-4BB3-B1B0-07001D974FEE}"/>
    <dgm:cxn modelId="{7E46C6A6-DFF0-4520-809D-9A7BD19FB6CB}" type="presParOf" srcId="{3405544B-C49C-4AA7-B975-01DB75CF40B9}" destId="{55A33486-A4DC-4CDE-AB22-375831F491BA}" srcOrd="0" destOrd="0" presId="urn:microsoft.com/office/officeart/2005/8/layout/list1"/>
    <dgm:cxn modelId="{1E1DB0A5-30B5-484D-B10C-AEAF10C40E17}" type="presParOf" srcId="{55A33486-A4DC-4CDE-AB22-375831F491BA}" destId="{A2EB3F6A-4EE3-4F12-AC70-C8BF22A78A7B}" srcOrd="0" destOrd="0" presId="urn:microsoft.com/office/officeart/2005/8/layout/list1"/>
    <dgm:cxn modelId="{24747B21-A34C-4A0C-8D77-4A843B7B32D3}" type="presParOf" srcId="{55A33486-A4DC-4CDE-AB22-375831F491BA}" destId="{7775CC05-E10D-48BC-8EC1-B290AC09D9A7}" srcOrd="1" destOrd="0" presId="urn:microsoft.com/office/officeart/2005/8/layout/list1"/>
    <dgm:cxn modelId="{18020C9C-CA96-4C9D-8DFF-B9CEDE926D12}" type="presParOf" srcId="{3405544B-C49C-4AA7-B975-01DB75CF40B9}" destId="{BAA0A565-9601-4105-9DD7-414AC4981517}" srcOrd="1" destOrd="0" presId="urn:microsoft.com/office/officeart/2005/8/layout/list1"/>
    <dgm:cxn modelId="{8D35A0D7-8B0F-4562-9310-9C10FAD1F22D}" type="presParOf" srcId="{3405544B-C49C-4AA7-B975-01DB75CF40B9}" destId="{7579508B-94DD-403E-961A-71BAC57A67CF}" srcOrd="2" destOrd="0" presId="urn:microsoft.com/office/officeart/2005/8/layout/list1"/>
    <dgm:cxn modelId="{BCE56190-706E-46E6-918E-4BBDC21E4D26}" type="presParOf" srcId="{3405544B-C49C-4AA7-B975-01DB75CF40B9}" destId="{C1A32D0D-235C-45EE-9A4E-01DA960FE8CE}" srcOrd="3" destOrd="0" presId="urn:microsoft.com/office/officeart/2005/8/layout/list1"/>
    <dgm:cxn modelId="{BDE5912C-E2CA-4A0E-85AE-4A02799383C9}" type="presParOf" srcId="{3405544B-C49C-4AA7-B975-01DB75CF40B9}" destId="{E3054586-3FC6-4159-B2F5-B522AC7D4358}" srcOrd="4" destOrd="0" presId="urn:microsoft.com/office/officeart/2005/8/layout/list1"/>
    <dgm:cxn modelId="{3B125B32-20EF-43DB-A938-3DD2435B9734}" type="presParOf" srcId="{E3054586-3FC6-4159-B2F5-B522AC7D4358}" destId="{2E9ED145-0C97-46C4-B3FD-58AEA7685DD5}" srcOrd="0" destOrd="0" presId="urn:microsoft.com/office/officeart/2005/8/layout/list1"/>
    <dgm:cxn modelId="{689EA1D2-5240-4E02-9A46-E4ACFF9DF9E7}" type="presParOf" srcId="{E3054586-3FC6-4159-B2F5-B522AC7D4358}" destId="{528FC851-AB76-4F54-B9D8-9582A60E3797}" srcOrd="1" destOrd="0" presId="urn:microsoft.com/office/officeart/2005/8/layout/list1"/>
    <dgm:cxn modelId="{5CA7C7D9-7930-4F3E-838A-F32FD8437A1C}" type="presParOf" srcId="{3405544B-C49C-4AA7-B975-01DB75CF40B9}" destId="{0AB2B3F1-FA22-439D-90E4-CA039E5AC752}" srcOrd="5" destOrd="0" presId="urn:microsoft.com/office/officeart/2005/8/layout/list1"/>
    <dgm:cxn modelId="{4F672CF4-847E-49F8-B1D9-905BC0B761B5}" type="presParOf" srcId="{3405544B-C49C-4AA7-B975-01DB75CF40B9}" destId="{AA8310A8-7026-4B0F-90EB-AE065002DAD8}" srcOrd="6" destOrd="0" presId="urn:microsoft.com/office/officeart/2005/8/layout/list1"/>
    <dgm:cxn modelId="{B02BAFDA-E586-47C5-B406-72F99E70FB6E}" type="presParOf" srcId="{3405544B-C49C-4AA7-B975-01DB75CF40B9}" destId="{8B17936A-D761-4C2F-B6A0-E5B4FEE9C795}" srcOrd="7" destOrd="0" presId="urn:microsoft.com/office/officeart/2005/8/layout/list1"/>
    <dgm:cxn modelId="{5FC460F9-600F-440B-A9E3-D3A202320125}" type="presParOf" srcId="{3405544B-C49C-4AA7-B975-01DB75CF40B9}" destId="{18FE701C-31CC-4767-93D5-F794D10A9320}" srcOrd="8" destOrd="0" presId="urn:microsoft.com/office/officeart/2005/8/layout/list1"/>
    <dgm:cxn modelId="{48D1EF92-79D9-44D0-8136-E55360E0EC45}" type="presParOf" srcId="{18FE701C-31CC-4767-93D5-F794D10A9320}" destId="{43C75499-39A4-4717-87E0-CFFA20CB9518}" srcOrd="0" destOrd="0" presId="urn:microsoft.com/office/officeart/2005/8/layout/list1"/>
    <dgm:cxn modelId="{EF7D1FB9-F881-43AB-9B46-BAFE25753F02}" type="presParOf" srcId="{18FE701C-31CC-4767-93D5-F794D10A9320}" destId="{EB53A8E2-E020-4D0B-883B-32DD297710AA}" srcOrd="1" destOrd="0" presId="urn:microsoft.com/office/officeart/2005/8/layout/list1"/>
    <dgm:cxn modelId="{E148E7D8-E960-4763-B965-EB26AE55CCE2}" type="presParOf" srcId="{3405544B-C49C-4AA7-B975-01DB75CF40B9}" destId="{DB964879-B99C-4FAE-A902-B739FC474474}" srcOrd="9" destOrd="0" presId="urn:microsoft.com/office/officeart/2005/8/layout/list1"/>
    <dgm:cxn modelId="{337A5360-4804-44A5-988A-AF844E681243}" type="presParOf" srcId="{3405544B-C49C-4AA7-B975-01DB75CF40B9}" destId="{675ACB71-2509-4D7B-8CDB-8D7857040B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4509CF-C1CD-4151-94BA-E387D6E50CB5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CE5300-B0F0-40A9-AC02-D79DC383F729}">
      <dgm:prSet/>
      <dgm:spPr/>
      <dgm:t>
        <a:bodyPr/>
        <a:lstStyle/>
        <a:p>
          <a:r>
            <a:rPr lang="hu-HU" b="1" dirty="0" err="1"/>
            <a:t>Hierarchical</a:t>
          </a:r>
          <a:r>
            <a:rPr lang="hu-HU" b="1" dirty="0"/>
            <a:t> </a:t>
          </a:r>
          <a:r>
            <a:rPr lang="hu-HU" b="1" dirty="0" err="1"/>
            <a:t>clusters</a:t>
          </a:r>
          <a:r>
            <a:rPr lang="hu-HU" b="1" dirty="0"/>
            <a:t>:</a:t>
          </a:r>
          <a:endParaRPr lang="en-US" dirty="0"/>
        </a:p>
      </dgm:t>
    </dgm:pt>
    <dgm:pt modelId="{6603A29B-7501-4A33-A250-8FBFF5F7013F}" type="parTrans" cxnId="{3723D9C4-375C-4BA8-B569-BD031B1DFF63}">
      <dgm:prSet/>
      <dgm:spPr/>
      <dgm:t>
        <a:bodyPr/>
        <a:lstStyle/>
        <a:p>
          <a:endParaRPr lang="en-US"/>
        </a:p>
      </dgm:t>
    </dgm:pt>
    <dgm:pt modelId="{05347AE4-6A87-4B51-A0C1-CFA4780FF928}" type="sibTrans" cxnId="{3723D9C4-375C-4BA8-B569-BD031B1DFF63}">
      <dgm:prSet/>
      <dgm:spPr/>
      <dgm:t>
        <a:bodyPr/>
        <a:lstStyle/>
        <a:p>
          <a:endParaRPr lang="en-US"/>
        </a:p>
      </dgm:t>
    </dgm:pt>
    <dgm:pt modelId="{189FA10F-97E8-45AE-AFC7-472FA35C63FE}">
      <dgm:prSet custT="1"/>
      <dgm:spPr/>
      <dgm:t>
        <a:bodyPr/>
        <a:lstStyle/>
        <a:p>
          <a:r>
            <a:rPr lang="en-US" sz="1900" b="1" dirty="0"/>
            <a:t>Cluster 1:</a:t>
          </a:r>
          <a:r>
            <a:rPr lang="en-US" sz="1900" dirty="0"/>
            <a:t> </a:t>
          </a:r>
          <a:r>
            <a:rPr lang="en-US" sz="1400" dirty="0"/>
            <a:t>Mixed men and women (with more men), older adults, with middle HH income, having average contract size the highest, mostly from NY, MA, WA</a:t>
          </a:r>
          <a:r>
            <a:rPr lang="hu-HU" sz="1400" dirty="0"/>
            <a:t> </a:t>
          </a:r>
          <a:endParaRPr lang="en-US" sz="1900" dirty="0"/>
        </a:p>
      </dgm:t>
    </dgm:pt>
    <dgm:pt modelId="{31BADFD6-9A23-4A14-A8AF-4C9449EADC83}" type="parTrans" cxnId="{C5A72908-4A4B-44FB-948E-89A800866467}">
      <dgm:prSet/>
      <dgm:spPr/>
      <dgm:t>
        <a:bodyPr/>
        <a:lstStyle/>
        <a:p>
          <a:endParaRPr lang="en-US"/>
        </a:p>
      </dgm:t>
    </dgm:pt>
    <dgm:pt modelId="{95B357D4-9687-4862-A71A-54F328C831D4}" type="sibTrans" cxnId="{C5A72908-4A4B-44FB-948E-89A800866467}">
      <dgm:prSet/>
      <dgm:spPr/>
      <dgm:t>
        <a:bodyPr/>
        <a:lstStyle/>
        <a:p>
          <a:endParaRPr lang="en-US"/>
        </a:p>
      </dgm:t>
    </dgm:pt>
    <dgm:pt modelId="{5AA1332E-ADE4-43E6-91E5-1EEC1DAEFA3B}">
      <dgm:prSet custT="1"/>
      <dgm:spPr/>
      <dgm:t>
        <a:bodyPr/>
        <a:lstStyle/>
        <a:p>
          <a:r>
            <a:rPr lang="en-US" sz="1900" b="1" dirty="0"/>
            <a:t>Cluster 2:</a:t>
          </a:r>
          <a:r>
            <a:rPr lang="en-US" sz="1900" dirty="0"/>
            <a:t> </a:t>
          </a:r>
          <a:r>
            <a:rPr lang="en-US" sz="1400" dirty="0"/>
            <a:t>Exclusively men, middle aged, their HH income is around the median, having contract size above the median, mostly from MA, WA, NJ </a:t>
          </a:r>
          <a:r>
            <a:rPr lang="hu-HU" sz="1400" dirty="0"/>
            <a:t> </a:t>
          </a:r>
          <a:endParaRPr lang="en-US" sz="1400" dirty="0"/>
        </a:p>
      </dgm:t>
    </dgm:pt>
    <dgm:pt modelId="{3D0DE1DB-7C4A-4BFD-864E-6CB6ECCE936A}" type="parTrans" cxnId="{DB1FFBF7-FC8C-4BC4-8C39-B776F28FDEE1}">
      <dgm:prSet/>
      <dgm:spPr/>
      <dgm:t>
        <a:bodyPr/>
        <a:lstStyle/>
        <a:p>
          <a:endParaRPr lang="en-US"/>
        </a:p>
      </dgm:t>
    </dgm:pt>
    <dgm:pt modelId="{945AE950-B365-4A1F-972B-7C29B703EB3E}" type="sibTrans" cxnId="{DB1FFBF7-FC8C-4BC4-8C39-B776F28FDEE1}">
      <dgm:prSet/>
      <dgm:spPr/>
      <dgm:t>
        <a:bodyPr/>
        <a:lstStyle/>
        <a:p>
          <a:endParaRPr lang="en-US"/>
        </a:p>
      </dgm:t>
    </dgm:pt>
    <dgm:pt modelId="{F06B7601-678C-43AA-80C2-7A5CCEAA04C2}">
      <dgm:prSet custT="1"/>
      <dgm:spPr/>
      <dgm:t>
        <a:bodyPr/>
        <a:lstStyle/>
        <a:p>
          <a:r>
            <a:rPr lang="en-US" sz="1900" b="1" dirty="0"/>
            <a:t>Cluster 3:</a:t>
          </a:r>
          <a:r>
            <a:rPr lang="en-US" sz="1900" dirty="0"/>
            <a:t> </a:t>
          </a:r>
          <a:r>
            <a:rPr lang="en-US" sz="1400" dirty="0"/>
            <a:t>Exclusively women, middle aged, from low income HH, having contract size around the median, mostly from NY, WA, MA </a:t>
          </a:r>
        </a:p>
      </dgm:t>
    </dgm:pt>
    <dgm:pt modelId="{FE617F52-E474-4C5F-87A6-1A872D88851B}" type="parTrans" cxnId="{7B39BF0F-6D64-4DFE-B7BD-5902B3949DC3}">
      <dgm:prSet/>
      <dgm:spPr/>
      <dgm:t>
        <a:bodyPr/>
        <a:lstStyle/>
        <a:p>
          <a:endParaRPr lang="en-US"/>
        </a:p>
      </dgm:t>
    </dgm:pt>
    <dgm:pt modelId="{E7630DEA-C994-4FA5-91CD-D68EB793B801}" type="sibTrans" cxnId="{7B39BF0F-6D64-4DFE-B7BD-5902B3949DC3}">
      <dgm:prSet/>
      <dgm:spPr/>
      <dgm:t>
        <a:bodyPr/>
        <a:lstStyle/>
        <a:p>
          <a:endParaRPr lang="en-US"/>
        </a:p>
      </dgm:t>
    </dgm:pt>
    <dgm:pt modelId="{15560C35-1E33-4975-B84E-823D898C0C1E}">
      <dgm:prSet custT="1"/>
      <dgm:spPr/>
      <dgm:t>
        <a:bodyPr/>
        <a:lstStyle/>
        <a:p>
          <a:r>
            <a:rPr lang="en-US" sz="1900" b="1" dirty="0"/>
            <a:t>Cluster 4:</a:t>
          </a:r>
          <a:r>
            <a:rPr lang="en-US" sz="1900" dirty="0"/>
            <a:t> </a:t>
          </a:r>
          <a:r>
            <a:rPr lang="en-US" sz="1400" dirty="0"/>
            <a:t>Exclusively men, youngest average age, more HH in the low income group, having contract less than average, mostly from NY, IL, OH </a:t>
          </a:r>
          <a:endParaRPr lang="en-US" sz="1900" dirty="0"/>
        </a:p>
      </dgm:t>
    </dgm:pt>
    <dgm:pt modelId="{E6680589-517C-452B-BDEE-6EA6333A846C}" type="parTrans" cxnId="{274C2452-7628-4CA6-94AB-0517234C29E6}">
      <dgm:prSet/>
      <dgm:spPr/>
      <dgm:t>
        <a:bodyPr/>
        <a:lstStyle/>
        <a:p>
          <a:endParaRPr lang="en-US"/>
        </a:p>
      </dgm:t>
    </dgm:pt>
    <dgm:pt modelId="{B41BFDFE-328C-4441-AC2D-498B17466959}" type="sibTrans" cxnId="{274C2452-7628-4CA6-94AB-0517234C29E6}">
      <dgm:prSet/>
      <dgm:spPr/>
      <dgm:t>
        <a:bodyPr/>
        <a:lstStyle/>
        <a:p>
          <a:endParaRPr lang="en-US"/>
        </a:p>
      </dgm:t>
    </dgm:pt>
    <dgm:pt modelId="{3BF51E91-99B7-4C66-B404-98A9135E4385}" type="pres">
      <dgm:prSet presAssocID="{F24509CF-C1CD-4151-94BA-E387D6E50CB5}" presName="linear" presStyleCnt="0">
        <dgm:presLayoutVars>
          <dgm:animLvl val="lvl"/>
          <dgm:resizeHandles val="exact"/>
        </dgm:presLayoutVars>
      </dgm:prSet>
      <dgm:spPr/>
    </dgm:pt>
    <dgm:pt modelId="{91EE0C6F-7C9F-4E1F-BB2B-CF2F4EB8FA2A}" type="pres">
      <dgm:prSet presAssocID="{7CCE5300-B0F0-40A9-AC02-D79DC383F729}" presName="parentText" presStyleLbl="node1" presStyleIdx="0" presStyleCnt="1" custScaleY="26907">
        <dgm:presLayoutVars>
          <dgm:chMax val="0"/>
          <dgm:bulletEnabled val="1"/>
        </dgm:presLayoutVars>
      </dgm:prSet>
      <dgm:spPr/>
    </dgm:pt>
    <dgm:pt modelId="{022A0324-DED9-4727-8D5A-E7DAA97D7006}" type="pres">
      <dgm:prSet presAssocID="{7CCE5300-B0F0-40A9-AC02-D79DC383F72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A72908-4A4B-44FB-948E-89A800866467}" srcId="{7CCE5300-B0F0-40A9-AC02-D79DC383F729}" destId="{189FA10F-97E8-45AE-AFC7-472FA35C63FE}" srcOrd="0" destOrd="0" parTransId="{31BADFD6-9A23-4A14-A8AF-4C9449EADC83}" sibTransId="{95B357D4-9687-4862-A71A-54F328C831D4}"/>
    <dgm:cxn modelId="{7B39BF0F-6D64-4DFE-B7BD-5902B3949DC3}" srcId="{7CCE5300-B0F0-40A9-AC02-D79DC383F729}" destId="{F06B7601-678C-43AA-80C2-7A5CCEAA04C2}" srcOrd="2" destOrd="0" parTransId="{FE617F52-E474-4C5F-87A6-1A872D88851B}" sibTransId="{E7630DEA-C994-4FA5-91CD-D68EB793B801}"/>
    <dgm:cxn modelId="{4D6A136B-60E4-43A0-914B-37678A88ABEB}" type="presOf" srcId="{15560C35-1E33-4975-B84E-823D898C0C1E}" destId="{022A0324-DED9-4727-8D5A-E7DAA97D7006}" srcOrd="0" destOrd="3" presId="urn:microsoft.com/office/officeart/2005/8/layout/vList2"/>
    <dgm:cxn modelId="{274C2452-7628-4CA6-94AB-0517234C29E6}" srcId="{7CCE5300-B0F0-40A9-AC02-D79DC383F729}" destId="{15560C35-1E33-4975-B84E-823D898C0C1E}" srcOrd="3" destOrd="0" parTransId="{E6680589-517C-452B-BDEE-6EA6333A846C}" sibTransId="{B41BFDFE-328C-4441-AC2D-498B17466959}"/>
    <dgm:cxn modelId="{4F1E6677-E635-4AD5-8595-985BF75B4E9C}" type="presOf" srcId="{F24509CF-C1CD-4151-94BA-E387D6E50CB5}" destId="{3BF51E91-99B7-4C66-B404-98A9135E4385}" srcOrd="0" destOrd="0" presId="urn:microsoft.com/office/officeart/2005/8/layout/vList2"/>
    <dgm:cxn modelId="{F865D189-0180-4919-8BAB-9BA544A24301}" type="presOf" srcId="{7CCE5300-B0F0-40A9-AC02-D79DC383F729}" destId="{91EE0C6F-7C9F-4E1F-BB2B-CF2F4EB8FA2A}" srcOrd="0" destOrd="0" presId="urn:microsoft.com/office/officeart/2005/8/layout/vList2"/>
    <dgm:cxn modelId="{B858DCA9-92BE-4871-BBDC-307F3E6BB468}" type="presOf" srcId="{F06B7601-678C-43AA-80C2-7A5CCEAA04C2}" destId="{022A0324-DED9-4727-8D5A-E7DAA97D7006}" srcOrd="0" destOrd="2" presId="urn:microsoft.com/office/officeart/2005/8/layout/vList2"/>
    <dgm:cxn modelId="{D43142B8-B91B-44AB-84D0-BE8DD35D75EC}" type="presOf" srcId="{189FA10F-97E8-45AE-AFC7-472FA35C63FE}" destId="{022A0324-DED9-4727-8D5A-E7DAA97D7006}" srcOrd="0" destOrd="0" presId="urn:microsoft.com/office/officeart/2005/8/layout/vList2"/>
    <dgm:cxn modelId="{EB0B7DBD-EBCC-45D4-B803-D029FC56E3A2}" type="presOf" srcId="{5AA1332E-ADE4-43E6-91E5-1EEC1DAEFA3B}" destId="{022A0324-DED9-4727-8D5A-E7DAA97D7006}" srcOrd="0" destOrd="1" presId="urn:microsoft.com/office/officeart/2005/8/layout/vList2"/>
    <dgm:cxn modelId="{3723D9C4-375C-4BA8-B569-BD031B1DFF63}" srcId="{F24509CF-C1CD-4151-94BA-E387D6E50CB5}" destId="{7CCE5300-B0F0-40A9-AC02-D79DC383F729}" srcOrd="0" destOrd="0" parTransId="{6603A29B-7501-4A33-A250-8FBFF5F7013F}" sibTransId="{05347AE4-6A87-4B51-A0C1-CFA4780FF928}"/>
    <dgm:cxn modelId="{DB1FFBF7-FC8C-4BC4-8C39-B776F28FDEE1}" srcId="{7CCE5300-B0F0-40A9-AC02-D79DC383F729}" destId="{5AA1332E-ADE4-43E6-91E5-1EEC1DAEFA3B}" srcOrd="1" destOrd="0" parTransId="{3D0DE1DB-7C4A-4BFD-864E-6CB6ECCE936A}" sibTransId="{945AE950-B365-4A1F-972B-7C29B703EB3E}"/>
    <dgm:cxn modelId="{5E1EA922-0FB1-4343-BAE7-055A9E3AD01F}" type="presParOf" srcId="{3BF51E91-99B7-4C66-B404-98A9135E4385}" destId="{91EE0C6F-7C9F-4E1F-BB2B-CF2F4EB8FA2A}" srcOrd="0" destOrd="0" presId="urn:microsoft.com/office/officeart/2005/8/layout/vList2"/>
    <dgm:cxn modelId="{20940CE0-711A-4B58-8993-048B4B3D6E2F}" type="presParOf" srcId="{3BF51E91-99B7-4C66-B404-98A9135E4385}" destId="{022A0324-DED9-4727-8D5A-E7DAA97D70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7B521D-589A-448F-A340-4043843AC7A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AC321-B263-4082-9D66-3D68CB806BCD}">
      <dgm:prSet/>
      <dgm:spPr/>
      <dgm:t>
        <a:bodyPr/>
        <a:lstStyle/>
        <a:p>
          <a:r>
            <a:rPr lang="en-US"/>
            <a:t>K-means algorithm provides unsatisfactory results:</a:t>
          </a:r>
        </a:p>
      </dgm:t>
    </dgm:pt>
    <dgm:pt modelId="{5CD767EA-DAEC-4F5E-B28F-BB02582753A0}" type="parTrans" cxnId="{A75AB70D-82C1-4A56-8A60-E0144C746321}">
      <dgm:prSet/>
      <dgm:spPr/>
      <dgm:t>
        <a:bodyPr/>
        <a:lstStyle/>
        <a:p>
          <a:endParaRPr lang="en-US"/>
        </a:p>
      </dgm:t>
    </dgm:pt>
    <dgm:pt modelId="{F71172BD-718F-4D73-8552-02BD3A9E8783}" type="sibTrans" cxnId="{A75AB70D-82C1-4A56-8A60-E0144C746321}">
      <dgm:prSet/>
      <dgm:spPr/>
      <dgm:t>
        <a:bodyPr/>
        <a:lstStyle/>
        <a:p>
          <a:endParaRPr lang="en-US"/>
        </a:p>
      </dgm:t>
    </dgm:pt>
    <dgm:pt modelId="{D4F2E523-DDE0-4F96-BE09-5B5A0160A09D}">
      <dgm:prSet/>
      <dgm:spPr/>
      <dgm:t>
        <a:bodyPr/>
        <a:lstStyle/>
        <a:p>
          <a:r>
            <a:rPr lang="hu-HU" dirty="0"/>
            <a:t>K-</a:t>
          </a:r>
          <a:r>
            <a:rPr lang="hu-HU" dirty="0" err="1"/>
            <a:t>means</a:t>
          </a:r>
          <a:r>
            <a:rPr lang="en-US" dirty="0"/>
            <a:t> is for minimizing the within-cluster squared Euclidean distances between the clustered observations and the cluster centroid.</a:t>
          </a:r>
        </a:p>
      </dgm:t>
    </dgm:pt>
    <dgm:pt modelId="{D17614C1-2FDD-4E7B-9571-BE88753ADB22}" type="parTrans" cxnId="{A7734E9C-27BB-43D9-82DB-094CE6876964}">
      <dgm:prSet/>
      <dgm:spPr/>
      <dgm:t>
        <a:bodyPr/>
        <a:lstStyle/>
        <a:p>
          <a:endParaRPr lang="en-US"/>
        </a:p>
      </dgm:t>
    </dgm:pt>
    <dgm:pt modelId="{C3C836C0-C5B4-49D5-BA6C-8E4A5BA82244}" type="sibTrans" cxnId="{A7734E9C-27BB-43D9-82DB-094CE6876964}">
      <dgm:prSet/>
      <dgm:spPr/>
      <dgm:t>
        <a:bodyPr/>
        <a:lstStyle/>
        <a:p>
          <a:endParaRPr lang="en-US"/>
        </a:p>
      </dgm:t>
    </dgm:pt>
    <dgm:pt modelId="{459A9FB6-0138-41D9-B016-156D1AC93F8E}">
      <dgm:prSet/>
      <dgm:spPr/>
      <dgm:t>
        <a:bodyPr/>
        <a:lstStyle/>
        <a:p>
          <a:r>
            <a:rPr lang="en-US" dirty="0"/>
            <a:t>Therefore, it should only be used with data where squared Euclidean distances would be meaningful.</a:t>
          </a:r>
        </a:p>
      </dgm:t>
    </dgm:pt>
    <dgm:pt modelId="{12AA4D5A-B845-487C-B534-4912BB5FC6B2}" type="parTrans" cxnId="{9729DA1F-1B0C-4366-B2AE-1DB06B97EE3F}">
      <dgm:prSet/>
      <dgm:spPr/>
      <dgm:t>
        <a:bodyPr/>
        <a:lstStyle/>
        <a:p>
          <a:endParaRPr lang="en-US"/>
        </a:p>
      </dgm:t>
    </dgm:pt>
    <dgm:pt modelId="{C965B063-A98D-4BAB-A426-1A9E97BBECA2}" type="sibTrans" cxnId="{9729DA1F-1B0C-4366-B2AE-1DB06B97EE3F}">
      <dgm:prSet/>
      <dgm:spPr/>
      <dgm:t>
        <a:bodyPr/>
        <a:lstStyle/>
        <a:p>
          <a:endParaRPr lang="en-US"/>
        </a:p>
      </dgm:t>
    </dgm:pt>
    <dgm:pt modelId="{D04CAD35-2460-40D5-875C-84AA4F483821}">
      <dgm:prSet/>
      <dgm:spPr/>
      <dgm:t>
        <a:bodyPr/>
        <a:lstStyle/>
        <a:p>
          <a:r>
            <a:rPr lang="en-US"/>
            <a:t>Hierarchical clustering is a bit arbitrary: </a:t>
          </a:r>
        </a:p>
      </dgm:t>
    </dgm:pt>
    <dgm:pt modelId="{2AAF86F2-0F07-4109-B5C6-AE5457A679D5}" type="parTrans" cxnId="{C96F382D-F206-4F3D-955D-061B588942A7}">
      <dgm:prSet/>
      <dgm:spPr/>
      <dgm:t>
        <a:bodyPr/>
        <a:lstStyle/>
        <a:p>
          <a:endParaRPr lang="en-US"/>
        </a:p>
      </dgm:t>
    </dgm:pt>
    <dgm:pt modelId="{721DDE8B-8A87-4F45-8DC4-7465E9659659}" type="sibTrans" cxnId="{C96F382D-F206-4F3D-955D-061B588942A7}">
      <dgm:prSet/>
      <dgm:spPr/>
      <dgm:t>
        <a:bodyPr/>
        <a:lstStyle/>
        <a:p>
          <a:endParaRPr lang="en-US"/>
        </a:p>
      </dgm:t>
    </dgm:pt>
    <dgm:pt modelId="{6E3483EE-D955-4646-A859-F7929F5C3A8D}">
      <dgm:prSet/>
      <dgm:spPr/>
      <dgm:t>
        <a:bodyPr/>
        <a:lstStyle/>
        <a:p>
          <a:r>
            <a:rPr lang="en-US"/>
            <a:t>It requires a decision where to 'cut the tree' to get the final cluster assignments</a:t>
          </a:r>
        </a:p>
      </dgm:t>
    </dgm:pt>
    <dgm:pt modelId="{D3ED4648-1DA6-4271-A4CF-FD881DFFE35A}" type="parTrans" cxnId="{CD17C71D-38FD-4CA6-B642-FC648EC8497D}">
      <dgm:prSet/>
      <dgm:spPr/>
      <dgm:t>
        <a:bodyPr/>
        <a:lstStyle/>
        <a:p>
          <a:endParaRPr lang="en-US"/>
        </a:p>
      </dgm:t>
    </dgm:pt>
    <dgm:pt modelId="{17C81381-33E1-4678-9E02-37D8FE93115E}" type="sibTrans" cxnId="{CD17C71D-38FD-4CA6-B642-FC648EC8497D}">
      <dgm:prSet/>
      <dgm:spPr/>
      <dgm:t>
        <a:bodyPr/>
        <a:lstStyle/>
        <a:p>
          <a:endParaRPr lang="en-US"/>
        </a:p>
      </dgm:t>
    </dgm:pt>
    <dgm:pt modelId="{F3046D60-09B9-4AAE-AE5A-AA9C8A3DCC35}">
      <dgm:prSet/>
      <dgm:spPr/>
      <dgm:t>
        <a:bodyPr/>
        <a:lstStyle/>
        <a:p>
          <a:r>
            <a:rPr lang="en-US" dirty="0"/>
            <a:t>Some domain and business knowledge is essential to determine the right number of clusters</a:t>
          </a:r>
        </a:p>
      </dgm:t>
    </dgm:pt>
    <dgm:pt modelId="{910BDA68-F125-4582-9428-CE00623FCDE4}" type="parTrans" cxnId="{B21D0FD4-1BF1-437F-AAC8-B2F8C1EBA247}">
      <dgm:prSet/>
      <dgm:spPr/>
      <dgm:t>
        <a:bodyPr/>
        <a:lstStyle/>
        <a:p>
          <a:endParaRPr lang="en-US"/>
        </a:p>
      </dgm:t>
    </dgm:pt>
    <dgm:pt modelId="{471EA4B7-4868-448B-AD4B-92A8046EB412}" type="sibTrans" cxnId="{B21D0FD4-1BF1-437F-AAC8-B2F8C1EBA247}">
      <dgm:prSet/>
      <dgm:spPr/>
      <dgm:t>
        <a:bodyPr/>
        <a:lstStyle/>
        <a:p>
          <a:endParaRPr lang="en-US"/>
        </a:p>
      </dgm:t>
    </dgm:pt>
    <dgm:pt modelId="{082F6099-F430-4069-B3A5-8F079F97B2D9}">
      <dgm:prSet/>
      <dgm:spPr/>
      <dgm:t>
        <a:bodyPr/>
        <a:lstStyle/>
        <a:p>
          <a:r>
            <a:rPr lang="hu-HU"/>
            <a:t>Other Algorithms: </a:t>
          </a:r>
          <a:endParaRPr lang="en-US"/>
        </a:p>
      </dgm:t>
    </dgm:pt>
    <dgm:pt modelId="{D29AD1E1-F4B5-42BC-A3FB-0A35957F50AA}" type="parTrans" cxnId="{8034ABC5-43B0-4396-A342-D9B017C6DC81}">
      <dgm:prSet/>
      <dgm:spPr/>
      <dgm:t>
        <a:bodyPr/>
        <a:lstStyle/>
        <a:p>
          <a:endParaRPr lang="en-US"/>
        </a:p>
      </dgm:t>
    </dgm:pt>
    <dgm:pt modelId="{69AEEFEF-C3FD-4042-8995-292A5EE321AC}" type="sibTrans" cxnId="{8034ABC5-43B0-4396-A342-D9B017C6DC81}">
      <dgm:prSet/>
      <dgm:spPr/>
      <dgm:t>
        <a:bodyPr/>
        <a:lstStyle/>
        <a:p>
          <a:endParaRPr lang="en-US"/>
        </a:p>
      </dgm:t>
    </dgm:pt>
    <dgm:pt modelId="{1A01A4FC-0508-41BD-B87B-B220BEB7315A}">
      <dgm:prSet/>
      <dgm:spPr/>
      <dgm:t>
        <a:bodyPr/>
        <a:lstStyle/>
        <a:p>
          <a:r>
            <a:rPr lang="hu-HU"/>
            <a:t>C</a:t>
          </a:r>
          <a:r>
            <a:rPr lang="en-US"/>
            <a:t>onsidering mixed data type, </a:t>
          </a:r>
          <a:r>
            <a:rPr lang="hu-HU"/>
            <a:t>other algorithms should be tried out as well, </a:t>
          </a:r>
          <a:r>
            <a:rPr lang="en-US"/>
            <a:t>like Density-based spatial clustering of applications with noise (DBSCAN) or neural networks</a:t>
          </a:r>
        </a:p>
      </dgm:t>
    </dgm:pt>
    <dgm:pt modelId="{E9A5A926-59DA-4329-B9B8-A0C4B813B292}" type="parTrans" cxnId="{87345773-0B0C-4C6A-8282-3F61E9A2BEC1}">
      <dgm:prSet/>
      <dgm:spPr/>
      <dgm:t>
        <a:bodyPr/>
        <a:lstStyle/>
        <a:p>
          <a:endParaRPr lang="en-US"/>
        </a:p>
      </dgm:t>
    </dgm:pt>
    <dgm:pt modelId="{FBB95BD0-6CD8-49E0-AD14-11DA368042D4}" type="sibTrans" cxnId="{87345773-0B0C-4C6A-8282-3F61E9A2BEC1}">
      <dgm:prSet/>
      <dgm:spPr/>
      <dgm:t>
        <a:bodyPr/>
        <a:lstStyle/>
        <a:p>
          <a:endParaRPr lang="en-US"/>
        </a:p>
      </dgm:t>
    </dgm:pt>
    <dgm:pt modelId="{6E4E2819-25D0-4D5C-B6B3-00D42EE3BFD7}">
      <dgm:prSet phldrT="[Text]"/>
      <dgm:spPr/>
      <dgm:t>
        <a:bodyPr/>
        <a:lstStyle/>
        <a:p>
          <a:r>
            <a:rPr lang="hu-HU" dirty="0" err="1"/>
            <a:t>Cluster</a:t>
          </a:r>
          <a:r>
            <a:rPr lang="hu-HU" dirty="0"/>
            <a:t> </a:t>
          </a:r>
          <a:r>
            <a:rPr lang="hu-HU" dirty="0" err="1"/>
            <a:t>characteristics</a:t>
          </a:r>
          <a:r>
            <a:rPr lang="hu-HU" dirty="0"/>
            <a:t> </a:t>
          </a:r>
          <a:r>
            <a:rPr lang="hu-HU" dirty="0" err="1"/>
            <a:t>highly</a:t>
          </a:r>
          <a:r>
            <a:rPr lang="hu-HU" dirty="0"/>
            <a:t> </a:t>
          </a:r>
          <a:r>
            <a:rPr lang="hu-HU" dirty="0" err="1"/>
            <a:t>depend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encoding</a:t>
          </a:r>
          <a:r>
            <a:rPr lang="hu-HU" dirty="0"/>
            <a:t> and </a:t>
          </a:r>
          <a:r>
            <a:rPr lang="hu-HU" dirty="0" err="1"/>
            <a:t>standardization</a:t>
          </a:r>
          <a:r>
            <a:rPr lang="hu-HU" dirty="0"/>
            <a:t> </a:t>
          </a:r>
          <a:r>
            <a:rPr lang="hu-HU" dirty="0" err="1"/>
            <a:t>method</a:t>
          </a:r>
          <a:endParaRPr lang="en-US" dirty="0"/>
        </a:p>
      </dgm:t>
    </dgm:pt>
    <dgm:pt modelId="{674BC26A-0E4C-4898-AF61-D52CAF3C6228}" type="parTrans" cxnId="{4EE6D04C-D1C8-4241-B9DA-9EA7CAB5B060}">
      <dgm:prSet/>
      <dgm:spPr/>
      <dgm:t>
        <a:bodyPr/>
        <a:lstStyle/>
        <a:p>
          <a:endParaRPr lang="en-US"/>
        </a:p>
      </dgm:t>
    </dgm:pt>
    <dgm:pt modelId="{FEF3C89B-BE35-405A-BE37-500264379384}" type="sibTrans" cxnId="{4EE6D04C-D1C8-4241-B9DA-9EA7CAB5B060}">
      <dgm:prSet/>
      <dgm:spPr/>
      <dgm:t>
        <a:bodyPr/>
        <a:lstStyle/>
        <a:p>
          <a:endParaRPr lang="en-US"/>
        </a:p>
      </dgm:t>
    </dgm:pt>
    <dgm:pt modelId="{AFF981F7-FD9B-4190-B240-47CA80DF0C63}" type="pres">
      <dgm:prSet presAssocID="{AA7B521D-589A-448F-A340-4043843AC7A3}" presName="linear" presStyleCnt="0">
        <dgm:presLayoutVars>
          <dgm:dir/>
          <dgm:animLvl val="lvl"/>
          <dgm:resizeHandles val="exact"/>
        </dgm:presLayoutVars>
      </dgm:prSet>
      <dgm:spPr/>
    </dgm:pt>
    <dgm:pt modelId="{21F82189-3BD3-4BD1-B404-8F81A7808619}" type="pres">
      <dgm:prSet presAssocID="{FE6AC321-B263-4082-9D66-3D68CB806BCD}" presName="parentLin" presStyleCnt="0"/>
      <dgm:spPr/>
    </dgm:pt>
    <dgm:pt modelId="{D2264830-3474-4185-A28E-4B6A7C89BDB9}" type="pres">
      <dgm:prSet presAssocID="{FE6AC321-B263-4082-9D66-3D68CB806BCD}" presName="parentLeftMargin" presStyleLbl="node1" presStyleIdx="0" presStyleCnt="3"/>
      <dgm:spPr/>
    </dgm:pt>
    <dgm:pt modelId="{600CE7F4-C6AA-4A3E-8252-E629C20B7132}" type="pres">
      <dgm:prSet presAssocID="{FE6AC321-B263-4082-9D66-3D68CB806B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25735D-854E-4671-9747-B123B1BF7887}" type="pres">
      <dgm:prSet presAssocID="{FE6AC321-B263-4082-9D66-3D68CB806BCD}" presName="negativeSpace" presStyleCnt="0"/>
      <dgm:spPr/>
    </dgm:pt>
    <dgm:pt modelId="{6E7FCE75-6872-451E-9841-B489E0523F57}" type="pres">
      <dgm:prSet presAssocID="{FE6AC321-B263-4082-9D66-3D68CB806BCD}" presName="childText" presStyleLbl="conFgAcc1" presStyleIdx="0" presStyleCnt="3">
        <dgm:presLayoutVars>
          <dgm:bulletEnabled val="1"/>
        </dgm:presLayoutVars>
      </dgm:prSet>
      <dgm:spPr/>
    </dgm:pt>
    <dgm:pt modelId="{A836CB44-A874-4790-87CA-EF7A4DDDEC7F}" type="pres">
      <dgm:prSet presAssocID="{F71172BD-718F-4D73-8552-02BD3A9E8783}" presName="spaceBetweenRectangles" presStyleCnt="0"/>
      <dgm:spPr/>
    </dgm:pt>
    <dgm:pt modelId="{5AF557A4-8FF8-4840-B7A1-DD4D5E7C4C03}" type="pres">
      <dgm:prSet presAssocID="{D04CAD35-2460-40D5-875C-84AA4F483821}" presName="parentLin" presStyleCnt="0"/>
      <dgm:spPr/>
    </dgm:pt>
    <dgm:pt modelId="{6C304D9B-CC09-4496-A26A-95C87B148234}" type="pres">
      <dgm:prSet presAssocID="{D04CAD35-2460-40D5-875C-84AA4F483821}" presName="parentLeftMargin" presStyleLbl="node1" presStyleIdx="0" presStyleCnt="3"/>
      <dgm:spPr/>
    </dgm:pt>
    <dgm:pt modelId="{7A5BC368-D062-42BC-889F-6E1C5D74A67F}" type="pres">
      <dgm:prSet presAssocID="{D04CAD35-2460-40D5-875C-84AA4F483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9DA2BF-0012-44F9-A7A4-9946C354C24B}" type="pres">
      <dgm:prSet presAssocID="{D04CAD35-2460-40D5-875C-84AA4F483821}" presName="negativeSpace" presStyleCnt="0"/>
      <dgm:spPr/>
    </dgm:pt>
    <dgm:pt modelId="{D1520FDD-6866-47A2-BD17-36F2CB3A1ABC}" type="pres">
      <dgm:prSet presAssocID="{D04CAD35-2460-40D5-875C-84AA4F483821}" presName="childText" presStyleLbl="conFgAcc1" presStyleIdx="1" presStyleCnt="3">
        <dgm:presLayoutVars>
          <dgm:bulletEnabled val="1"/>
        </dgm:presLayoutVars>
      </dgm:prSet>
      <dgm:spPr/>
    </dgm:pt>
    <dgm:pt modelId="{377E7957-6120-4047-AFEC-1CFA7BC244F4}" type="pres">
      <dgm:prSet presAssocID="{721DDE8B-8A87-4F45-8DC4-7465E9659659}" presName="spaceBetweenRectangles" presStyleCnt="0"/>
      <dgm:spPr/>
    </dgm:pt>
    <dgm:pt modelId="{16711A93-1C97-43D0-A7C8-173F778882BD}" type="pres">
      <dgm:prSet presAssocID="{082F6099-F430-4069-B3A5-8F079F97B2D9}" presName="parentLin" presStyleCnt="0"/>
      <dgm:spPr/>
    </dgm:pt>
    <dgm:pt modelId="{148D69D7-5356-479B-974B-F507114709F7}" type="pres">
      <dgm:prSet presAssocID="{082F6099-F430-4069-B3A5-8F079F97B2D9}" presName="parentLeftMargin" presStyleLbl="node1" presStyleIdx="1" presStyleCnt="3"/>
      <dgm:spPr/>
    </dgm:pt>
    <dgm:pt modelId="{7A565EBD-B70D-4B77-BF7C-A993DF047CF6}" type="pres">
      <dgm:prSet presAssocID="{082F6099-F430-4069-B3A5-8F079F97B2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EC7B8D-A5D0-4310-8EE3-20310113AB01}" type="pres">
      <dgm:prSet presAssocID="{082F6099-F430-4069-B3A5-8F079F97B2D9}" presName="negativeSpace" presStyleCnt="0"/>
      <dgm:spPr/>
    </dgm:pt>
    <dgm:pt modelId="{B8B5E8EA-06CE-49DB-84BE-0D5AD1C60AF6}" type="pres">
      <dgm:prSet presAssocID="{082F6099-F430-4069-B3A5-8F079F97B2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005604-70CC-4838-8CAD-C00A2681E86F}" type="presOf" srcId="{D04CAD35-2460-40D5-875C-84AA4F483821}" destId="{7A5BC368-D062-42BC-889F-6E1C5D74A67F}" srcOrd="1" destOrd="0" presId="urn:microsoft.com/office/officeart/2005/8/layout/list1"/>
    <dgm:cxn modelId="{D98A8D09-2983-4236-A1E2-395A5497E999}" type="presOf" srcId="{FE6AC321-B263-4082-9D66-3D68CB806BCD}" destId="{600CE7F4-C6AA-4A3E-8252-E629C20B7132}" srcOrd="1" destOrd="0" presId="urn:microsoft.com/office/officeart/2005/8/layout/list1"/>
    <dgm:cxn modelId="{A75AB70D-82C1-4A56-8A60-E0144C746321}" srcId="{AA7B521D-589A-448F-A340-4043843AC7A3}" destId="{FE6AC321-B263-4082-9D66-3D68CB806BCD}" srcOrd="0" destOrd="0" parTransId="{5CD767EA-DAEC-4F5E-B28F-BB02582753A0}" sibTransId="{F71172BD-718F-4D73-8552-02BD3A9E8783}"/>
    <dgm:cxn modelId="{CD17C71D-38FD-4CA6-B642-FC648EC8497D}" srcId="{D04CAD35-2460-40D5-875C-84AA4F483821}" destId="{6E3483EE-D955-4646-A859-F7929F5C3A8D}" srcOrd="0" destOrd="0" parTransId="{D3ED4648-1DA6-4271-A4CF-FD881DFFE35A}" sibTransId="{17C81381-33E1-4678-9E02-37D8FE93115E}"/>
    <dgm:cxn modelId="{FC732C1E-97AC-4D15-8B08-ED264E54C4C4}" type="presOf" srcId="{FE6AC321-B263-4082-9D66-3D68CB806BCD}" destId="{D2264830-3474-4185-A28E-4B6A7C89BDB9}" srcOrd="0" destOrd="0" presId="urn:microsoft.com/office/officeart/2005/8/layout/list1"/>
    <dgm:cxn modelId="{9729DA1F-1B0C-4366-B2AE-1DB06B97EE3F}" srcId="{FE6AC321-B263-4082-9D66-3D68CB806BCD}" destId="{459A9FB6-0138-41D9-B016-156D1AC93F8E}" srcOrd="2" destOrd="0" parTransId="{12AA4D5A-B845-487C-B534-4912BB5FC6B2}" sibTransId="{C965B063-A98D-4BAB-A426-1A9E97BBECA2}"/>
    <dgm:cxn modelId="{C96F382D-F206-4F3D-955D-061B588942A7}" srcId="{AA7B521D-589A-448F-A340-4043843AC7A3}" destId="{D04CAD35-2460-40D5-875C-84AA4F483821}" srcOrd="1" destOrd="0" parTransId="{2AAF86F2-0F07-4109-B5C6-AE5457A679D5}" sibTransId="{721DDE8B-8A87-4F45-8DC4-7465E9659659}"/>
    <dgm:cxn modelId="{D3943235-33D1-411A-A951-8A59F11B6480}" type="presOf" srcId="{459A9FB6-0138-41D9-B016-156D1AC93F8E}" destId="{6E7FCE75-6872-451E-9841-B489E0523F57}" srcOrd="0" destOrd="2" presId="urn:microsoft.com/office/officeart/2005/8/layout/list1"/>
    <dgm:cxn modelId="{4EE6D04C-D1C8-4241-B9DA-9EA7CAB5B060}" srcId="{FE6AC321-B263-4082-9D66-3D68CB806BCD}" destId="{6E4E2819-25D0-4D5C-B6B3-00D42EE3BFD7}" srcOrd="0" destOrd="0" parTransId="{674BC26A-0E4C-4898-AF61-D52CAF3C6228}" sibTransId="{FEF3C89B-BE35-405A-BE37-500264379384}"/>
    <dgm:cxn modelId="{87345773-0B0C-4C6A-8282-3F61E9A2BEC1}" srcId="{082F6099-F430-4069-B3A5-8F079F97B2D9}" destId="{1A01A4FC-0508-41BD-B87B-B220BEB7315A}" srcOrd="0" destOrd="0" parTransId="{E9A5A926-59DA-4329-B9B8-A0C4B813B292}" sibTransId="{FBB95BD0-6CD8-49E0-AD14-11DA368042D4}"/>
    <dgm:cxn modelId="{A7F29C81-583C-48A7-82DE-D9881D6CFCC5}" type="presOf" srcId="{082F6099-F430-4069-B3A5-8F079F97B2D9}" destId="{7A565EBD-B70D-4B77-BF7C-A993DF047CF6}" srcOrd="1" destOrd="0" presId="urn:microsoft.com/office/officeart/2005/8/layout/list1"/>
    <dgm:cxn modelId="{B3614693-E1D0-4F86-AC35-CE79E9E5A978}" type="presOf" srcId="{D4F2E523-DDE0-4F96-BE09-5B5A0160A09D}" destId="{6E7FCE75-6872-451E-9841-B489E0523F57}" srcOrd="0" destOrd="1" presId="urn:microsoft.com/office/officeart/2005/8/layout/list1"/>
    <dgm:cxn modelId="{A7734E9C-27BB-43D9-82DB-094CE6876964}" srcId="{FE6AC321-B263-4082-9D66-3D68CB806BCD}" destId="{D4F2E523-DDE0-4F96-BE09-5B5A0160A09D}" srcOrd="1" destOrd="0" parTransId="{D17614C1-2FDD-4E7B-9571-BE88753ADB22}" sibTransId="{C3C836C0-C5B4-49D5-BA6C-8E4A5BA82244}"/>
    <dgm:cxn modelId="{6AED529E-5A9C-4DFA-A733-494F5AE5FF87}" type="presOf" srcId="{AA7B521D-589A-448F-A340-4043843AC7A3}" destId="{AFF981F7-FD9B-4190-B240-47CA80DF0C63}" srcOrd="0" destOrd="0" presId="urn:microsoft.com/office/officeart/2005/8/layout/list1"/>
    <dgm:cxn modelId="{D1DE2BA9-E4D8-445E-A1BC-DF5482DAE4E1}" type="presOf" srcId="{6E3483EE-D955-4646-A859-F7929F5C3A8D}" destId="{D1520FDD-6866-47A2-BD17-36F2CB3A1ABC}" srcOrd="0" destOrd="0" presId="urn:microsoft.com/office/officeart/2005/8/layout/list1"/>
    <dgm:cxn modelId="{95649DAC-14B8-472D-A97B-CF49631EC129}" type="presOf" srcId="{6E4E2819-25D0-4D5C-B6B3-00D42EE3BFD7}" destId="{6E7FCE75-6872-451E-9841-B489E0523F57}" srcOrd="0" destOrd="0" presId="urn:microsoft.com/office/officeart/2005/8/layout/list1"/>
    <dgm:cxn modelId="{CD9125C5-ED74-439F-ACB8-3D10F398545D}" type="presOf" srcId="{D04CAD35-2460-40D5-875C-84AA4F483821}" destId="{6C304D9B-CC09-4496-A26A-95C87B148234}" srcOrd="0" destOrd="0" presId="urn:microsoft.com/office/officeart/2005/8/layout/list1"/>
    <dgm:cxn modelId="{8034ABC5-43B0-4396-A342-D9B017C6DC81}" srcId="{AA7B521D-589A-448F-A340-4043843AC7A3}" destId="{082F6099-F430-4069-B3A5-8F079F97B2D9}" srcOrd="2" destOrd="0" parTransId="{D29AD1E1-F4B5-42BC-A3FB-0A35957F50AA}" sibTransId="{69AEEFEF-C3FD-4042-8995-292A5EE321AC}"/>
    <dgm:cxn modelId="{BC470ECB-55C4-4839-B6F5-378AFE687DB4}" type="presOf" srcId="{F3046D60-09B9-4AAE-AE5A-AA9C8A3DCC35}" destId="{D1520FDD-6866-47A2-BD17-36F2CB3A1ABC}" srcOrd="0" destOrd="1" presId="urn:microsoft.com/office/officeart/2005/8/layout/list1"/>
    <dgm:cxn modelId="{B21D0FD4-1BF1-437F-AAC8-B2F8C1EBA247}" srcId="{D04CAD35-2460-40D5-875C-84AA4F483821}" destId="{F3046D60-09B9-4AAE-AE5A-AA9C8A3DCC35}" srcOrd="1" destOrd="0" parTransId="{910BDA68-F125-4582-9428-CE00623FCDE4}" sibTransId="{471EA4B7-4868-448B-AD4B-92A8046EB412}"/>
    <dgm:cxn modelId="{976E23D6-A9B7-4B13-A90F-04E39BE22D31}" type="presOf" srcId="{1A01A4FC-0508-41BD-B87B-B220BEB7315A}" destId="{B8B5E8EA-06CE-49DB-84BE-0D5AD1C60AF6}" srcOrd="0" destOrd="0" presId="urn:microsoft.com/office/officeart/2005/8/layout/list1"/>
    <dgm:cxn modelId="{FA369FE6-D8BB-48E5-BC91-7D65ECFC1201}" type="presOf" srcId="{082F6099-F430-4069-B3A5-8F079F97B2D9}" destId="{148D69D7-5356-479B-974B-F507114709F7}" srcOrd="0" destOrd="0" presId="urn:microsoft.com/office/officeart/2005/8/layout/list1"/>
    <dgm:cxn modelId="{7500C197-25C9-4FA4-B613-55EDC821C406}" type="presParOf" srcId="{AFF981F7-FD9B-4190-B240-47CA80DF0C63}" destId="{21F82189-3BD3-4BD1-B404-8F81A7808619}" srcOrd="0" destOrd="0" presId="urn:microsoft.com/office/officeart/2005/8/layout/list1"/>
    <dgm:cxn modelId="{83D112B4-B3A3-4245-8154-9D5E97987FA8}" type="presParOf" srcId="{21F82189-3BD3-4BD1-B404-8F81A7808619}" destId="{D2264830-3474-4185-A28E-4B6A7C89BDB9}" srcOrd="0" destOrd="0" presId="urn:microsoft.com/office/officeart/2005/8/layout/list1"/>
    <dgm:cxn modelId="{3C76C83C-F5F7-4E43-97E4-7C00E204C701}" type="presParOf" srcId="{21F82189-3BD3-4BD1-B404-8F81A7808619}" destId="{600CE7F4-C6AA-4A3E-8252-E629C20B7132}" srcOrd="1" destOrd="0" presId="urn:microsoft.com/office/officeart/2005/8/layout/list1"/>
    <dgm:cxn modelId="{7F1D9BF9-181C-4107-839C-1D29A6D01BF0}" type="presParOf" srcId="{AFF981F7-FD9B-4190-B240-47CA80DF0C63}" destId="{7025735D-854E-4671-9747-B123B1BF7887}" srcOrd="1" destOrd="0" presId="urn:microsoft.com/office/officeart/2005/8/layout/list1"/>
    <dgm:cxn modelId="{5A222A1B-9F9F-44EF-B8E2-BBB59E9F3805}" type="presParOf" srcId="{AFF981F7-FD9B-4190-B240-47CA80DF0C63}" destId="{6E7FCE75-6872-451E-9841-B489E0523F57}" srcOrd="2" destOrd="0" presId="urn:microsoft.com/office/officeart/2005/8/layout/list1"/>
    <dgm:cxn modelId="{D5F8EDDB-FC3E-4A7D-AE03-CF3E4C994F4A}" type="presParOf" srcId="{AFF981F7-FD9B-4190-B240-47CA80DF0C63}" destId="{A836CB44-A874-4790-87CA-EF7A4DDDEC7F}" srcOrd="3" destOrd="0" presId="urn:microsoft.com/office/officeart/2005/8/layout/list1"/>
    <dgm:cxn modelId="{339D6948-4620-4254-AD9E-F988F246D20C}" type="presParOf" srcId="{AFF981F7-FD9B-4190-B240-47CA80DF0C63}" destId="{5AF557A4-8FF8-4840-B7A1-DD4D5E7C4C03}" srcOrd="4" destOrd="0" presId="urn:microsoft.com/office/officeart/2005/8/layout/list1"/>
    <dgm:cxn modelId="{8E93EDD2-BB25-41FE-80E9-C33682E38241}" type="presParOf" srcId="{5AF557A4-8FF8-4840-B7A1-DD4D5E7C4C03}" destId="{6C304D9B-CC09-4496-A26A-95C87B148234}" srcOrd="0" destOrd="0" presId="urn:microsoft.com/office/officeart/2005/8/layout/list1"/>
    <dgm:cxn modelId="{46479FB7-7C9B-463A-887E-4BD54D49A095}" type="presParOf" srcId="{5AF557A4-8FF8-4840-B7A1-DD4D5E7C4C03}" destId="{7A5BC368-D062-42BC-889F-6E1C5D74A67F}" srcOrd="1" destOrd="0" presId="urn:microsoft.com/office/officeart/2005/8/layout/list1"/>
    <dgm:cxn modelId="{03714FA6-6F47-4D18-9888-2327AB1AA65B}" type="presParOf" srcId="{AFF981F7-FD9B-4190-B240-47CA80DF0C63}" destId="{479DA2BF-0012-44F9-A7A4-9946C354C24B}" srcOrd="5" destOrd="0" presId="urn:microsoft.com/office/officeart/2005/8/layout/list1"/>
    <dgm:cxn modelId="{1102E1F3-22E9-4324-916C-0BDB3F2718EE}" type="presParOf" srcId="{AFF981F7-FD9B-4190-B240-47CA80DF0C63}" destId="{D1520FDD-6866-47A2-BD17-36F2CB3A1ABC}" srcOrd="6" destOrd="0" presId="urn:microsoft.com/office/officeart/2005/8/layout/list1"/>
    <dgm:cxn modelId="{D3807853-4156-44BE-A867-DC405BB54F27}" type="presParOf" srcId="{AFF981F7-FD9B-4190-B240-47CA80DF0C63}" destId="{377E7957-6120-4047-AFEC-1CFA7BC244F4}" srcOrd="7" destOrd="0" presId="urn:microsoft.com/office/officeart/2005/8/layout/list1"/>
    <dgm:cxn modelId="{3B7F39A0-6EFA-4F34-9E4B-1A3D7D42422A}" type="presParOf" srcId="{AFF981F7-FD9B-4190-B240-47CA80DF0C63}" destId="{16711A93-1C97-43D0-A7C8-173F778882BD}" srcOrd="8" destOrd="0" presId="urn:microsoft.com/office/officeart/2005/8/layout/list1"/>
    <dgm:cxn modelId="{CB65E00A-27EB-4986-9EF8-488CB315A546}" type="presParOf" srcId="{16711A93-1C97-43D0-A7C8-173F778882BD}" destId="{148D69D7-5356-479B-974B-F507114709F7}" srcOrd="0" destOrd="0" presId="urn:microsoft.com/office/officeart/2005/8/layout/list1"/>
    <dgm:cxn modelId="{E6ACBBB3-7234-46F1-9B86-D66C51E5BA24}" type="presParOf" srcId="{16711A93-1C97-43D0-A7C8-173F778882BD}" destId="{7A565EBD-B70D-4B77-BF7C-A993DF047CF6}" srcOrd="1" destOrd="0" presId="urn:microsoft.com/office/officeart/2005/8/layout/list1"/>
    <dgm:cxn modelId="{B221F490-7E70-4D3C-9867-A4A4A35E57D6}" type="presParOf" srcId="{AFF981F7-FD9B-4190-B240-47CA80DF0C63}" destId="{05EC7B8D-A5D0-4310-8EE3-20310113AB01}" srcOrd="9" destOrd="0" presId="urn:microsoft.com/office/officeart/2005/8/layout/list1"/>
    <dgm:cxn modelId="{791ED98B-E376-435D-88A6-4F9F5387C211}" type="presParOf" srcId="{AFF981F7-FD9B-4190-B240-47CA80DF0C63}" destId="{B8B5E8EA-06CE-49DB-84BE-0D5AD1C60A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A318D-C3D4-47FA-BBA3-8060D67DF1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E691E3-88F3-475C-BE5F-88AB947DA16A}">
      <dgm:prSet/>
      <dgm:spPr/>
      <dgm:t>
        <a:bodyPr/>
        <a:lstStyle/>
        <a:p>
          <a:r>
            <a:rPr lang="hu-HU"/>
            <a:t>Segment 1:</a:t>
          </a:r>
          <a:endParaRPr lang="en-US"/>
        </a:p>
      </dgm:t>
    </dgm:pt>
    <dgm:pt modelId="{93A77A2B-8A69-4BF9-9DD7-07BA10745AA9}" type="parTrans" cxnId="{A6D24EB1-E7A2-44E8-888E-416858E4A7AA}">
      <dgm:prSet/>
      <dgm:spPr/>
      <dgm:t>
        <a:bodyPr/>
        <a:lstStyle/>
        <a:p>
          <a:endParaRPr lang="en-US"/>
        </a:p>
      </dgm:t>
    </dgm:pt>
    <dgm:pt modelId="{747F3483-D561-4655-9683-5C84FA23EA9D}" type="sibTrans" cxnId="{A6D24EB1-E7A2-44E8-888E-416858E4A7AA}">
      <dgm:prSet/>
      <dgm:spPr/>
      <dgm:t>
        <a:bodyPr/>
        <a:lstStyle/>
        <a:p>
          <a:endParaRPr lang="en-US"/>
        </a:p>
      </dgm:t>
    </dgm:pt>
    <dgm:pt modelId="{41F4E1E8-2B16-45DE-B75D-E9B34F2C837B}">
      <dgm:prSet/>
      <dgm:spPr/>
      <dgm:t>
        <a:bodyPr/>
        <a:lstStyle/>
        <a:p>
          <a:r>
            <a:rPr lang="en-US"/>
            <a:t>Customer base</a:t>
          </a:r>
          <a:r>
            <a:rPr lang="hu-HU"/>
            <a:t>:</a:t>
          </a:r>
          <a:r>
            <a:rPr lang="en-US"/>
            <a:t> 5371 </a:t>
          </a:r>
        </a:p>
      </dgm:t>
    </dgm:pt>
    <dgm:pt modelId="{FC944885-3E4E-4DF4-B1DC-E96A90C34D39}" type="parTrans" cxnId="{18BE1FAF-A464-42DB-AA11-1579CC8AF1FA}">
      <dgm:prSet/>
      <dgm:spPr/>
      <dgm:t>
        <a:bodyPr/>
        <a:lstStyle/>
        <a:p>
          <a:endParaRPr lang="en-US"/>
        </a:p>
      </dgm:t>
    </dgm:pt>
    <dgm:pt modelId="{12B8193A-849C-4EFE-B4D1-D3D0E2EBB281}" type="sibTrans" cxnId="{18BE1FAF-A464-42DB-AA11-1579CC8AF1FA}">
      <dgm:prSet/>
      <dgm:spPr/>
      <dgm:t>
        <a:bodyPr/>
        <a:lstStyle/>
        <a:p>
          <a:endParaRPr lang="en-US"/>
        </a:p>
      </dgm:t>
    </dgm:pt>
    <dgm:pt modelId="{C2014A50-3827-4F6D-8D5F-217BC566ABD5}">
      <dgm:prSet/>
      <dgm:spPr/>
      <dgm:t>
        <a:bodyPr/>
        <a:lstStyle/>
        <a:p>
          <a:r>
            <a:rPr lang="en-US" dirty="0"/>
            <a:t>Estimated potential income based on average contract size : 9179039.0 USD</a:t>
          </a:r>
        </a:p>
      </dgm:t>
    </dgm:pt>
    <dgm:pt modelId="{9E4C832A-BCA1-4AE2-B643-88C23EB1B3E0}" type="parTrans" cxnId="{867D900B-652A-4399-BBCB-105C6DB7C94E}">
      <dgm:prSet/>
      <dgm:spPr/>
      <dgm:t>
        <a:bodyPr/>
        <a:lstStyle/>
        <a:p>
          <a:endParaRPr lang="en-US"/>
        </a:p>
      </dgm:t>
    </dgm:pt>
    <dgm:pt modelId="{FA765CBE-D377-4120-BF80-10CD413B14FE}" type="sibTrans" cxnId="{867D900B-652A-4399-BBCB-105C6DB7C94E}">
      <dgm:prSet/>
      <dgm:spPr/>
      <dgm:t>
        <a:bodyPr/>
        <a:lstStyle/>
        <a:p>
          <a:endParaRPr lang="en-US"/>
        </a:p>
      </dgm:t>
    </dgm:pt>
    <dgm:pt modelId="{2C6F4D82-9028-4C8E-ADE0-84A280E29FCD}">
      <dgm:prSet/>
      <dgm:spPr/>
      <dgm:t>
        <a:bodyPr/>
        <a:lstStyle/>
        <a:p>
          <a:r>
            <a:rPr lang="hu-HU"/>
            <a:t>Segment 2:</a:t>
          </a:r>
          <a:endParaRPr lang="en-US"/>
        </a:p>
      </dgm:t>
    </dgm:pt>
    <dgm:pt modelId="{9D4F5FB1-582E-45AA-BDD5-425EA912C15D}" type="parTrans" cxnId="{CD1E27D8-2CDF-4DDE-B044-EE7AD4A147F3}">
      <dgm:prSet/>
      <dgm:spPr/>
      <dgm:t>
        <a:bodyPr/>
        <a:lstStyle/>
        <a:p>
          <a:endParaRPr lang="en-US"/>
        </a:p>
      </dgm:t>
    </dgm:pt>
    <dgm:pt modelId="{3F0ACB70-2640-4F6D-B035-92ABF6F63CBD}" type="sibTrans" cxnId="{CD1E27D8-2CDF-4DDE-B044-EE7AD4A147F3}">
      <dgm:prSet/>
      <dgm:spPr/>
      <dgm:t>
        <a:bodyPr/>
        <a:lstStyle/>
        <a:p>
          <a:endParaRPr lang="en-US"/>
        </a:p>
      </dgm:t>
    </dgm:pt>
    <dgm:pt modelId="{2DE5281A-8F95-45CD-A395-7DC72542C1D7}">
      <dgm:prSet/>
      <dgm:spPr/>
      <dgm:t>
        <a:bodyPr/>
        <a:lstStyle/>
        <a:p>
          <a:r>
            <a:rPr lang="en-US"/>
            <a:t>Customer base</a:t>
          </a:r>
          <a:r>
            <a:rPr lang="hu-HU"/>
            <a:t>:</a:t>
          </a:r>
          <a:r>
            <a:rPr lang="en-US"/>
            <a:t> 19379 </a:t>
          </a:r>
        </a:p>
      </dgm:t>
    </dgm:pt>
    <dgm:pt modelId="{A91029F1-5AE6-4DBB-A0AB-D92D917B1D11}" type="parTrans" cxnId="{2C60C3BD-D204-4D01-97C9-0520A4417E4B}">
      <dgm:prSet/>
      <dgm:spPr/>
      <dgm:t>
        <a:bodyPr/>
        <a:lstStyle/>
        <a:p>
          <a:endParaRPr lang="en-US"/>
        </a:p>
      </dgm:t>
    </dgm:pt>
    <dgm:pt modelId="{0A4B1B7A-C845-4F1F-9518-AA8EB98A52DC}" type="sibTrans" cxnId="{2C60C3BD-D204-4D01-97C9-0520A4417E4B}">
      <dgm:prSet/>
      <dgm:spPr/>
      <dgm:t>
        <a:bodyPr/>
        <a:lstStyle/>
        <a:p>
          <a:endParaRPr lang="en-US"/>
        </a:p>
      </dgm:t>
    </dgm:pt>
    <dgm:pt modelId="{1C3C983F-AFDF-46BE-A1D4-0C73A0C51164}">
      <dgm:prSet/>
      <dgm:spPr/>
      <dgm:t>
        <a:bodyPr/>
        <a:lstStyle/>
        <a:p>
          <a:r>
            <a:rPr lang="en-US"/>
            <a:t>Estimated potential income based on average contract size : 18003091.0 USD</a:t>
          </a:r>
        </a:p>
      </dgm:t>
    </dgm:pt>
    <dgm:pt modelId="{0FAB64AE-2D5E-4C19-8167-31C1BA924AF5}" type="parTrans" cxnId="{8AFC127A-5FE7-4D6F-AC0D-4093EDA4F686}">
      <dgm:prSet/>
      <dgm:spPr/>
      <dgm:t>
        <a:bodyPr/>
        <a:lstStyle/>
        <a:p>
          <a:endParaRPr lang="en-US"/>
        </a:p>
      </dgm:t>
    </dgm:pt>
    <dgm:pt modelId="{05B8579B-1990-4D8A-9BF4-3AEAF3A9CF88}" type="sibTrans" cxnId="{8AFC127A-5FE7-4D6F-AC0D-4093EDA4F686}">
      <dgm:prSet/>
      <dgm:spPr/>
      <dgm:t>
        <a:bodyPr/>
        <a:lstStyle/>
        <a:p>
          <a:endParaRPr lang="en-US"/>
        </a:p>
      </dgm:t>
    </dgm:pt>
    <dgm:pt modelId="{063AB2B1-5D98-4872-97F1-52279A01CBCC}">
      <dgm:prSet/>
      <dgm:spPr/>
      <dgm:t>
        <a:bodyPr/>
        <a:lstStyle/>
        <a:p>
          <a:r>
            <a:rPr lang="hu-HU"/>
            <a:t>Segment 3:</a:t>
          </a:r>
          <a:endParaRPr lang="en-US"/>
        </a:p>
      </dgm:t>
    </dgm:pt>
    <dgm:pt modelId="{FCF67300-54E9-4E9A-80B0-795CD5F42B71}" type="parTrans" cxnId="{AB7A42F3-A574-4460-B995-F4C372B10A22}">
      <dgm:prSet/>
      <dgm:spPr/>
      <dgm:t>
        <a:bodyPr/>
        <a:lstStyle/>
        <a:p>
          <a:endParaRPr lang="en-US"/>
        </a:p>
      </dgm:t>
    </dgm:pt>
    <dgm:pt modelId="{37EF179D-7F67-4988-8A89-DABC71DA329B}" type="sibTrans" cxnId="{AB7A42F3-A574-4460-B995-F4C372B10A22}">
      <dgm:prSet/>
      <dgm:spPr/>
      <dgm:t>
        <a:bodyPr/>
        <a:lstStyle/>
        <a:p>
          <a:endParaRPr lang="en-US"/>
        </a:p>
      </dgm:t>
    </dgm:pt>
    <dgm:pt modelId="{9EC0A629-8A6F-454F-8A0F-5AFB4B01FF78}">
      <dgm:prSet/>
      <dgm:spPr/>
      <dgm:t>
        <a:bodyPr/>
        <a:lstStyle/>
        <a:p>
          <a:r>
            <a:rPr lang="en-US"/>
            <a:t>Customer base</a:t>
          </a:r>
          <a:r>
            <a:rPr lang="hu-HU"/>
            <a:t>:</a:t>
          </a:r>
          <a:r>
            <a:rPr lang="en-US"/>
            <a:t> </a:t>
          </a:r>
          <a:r>
            <a:rPr lang="hu-HU"/>
            <a:t>30181</a:t>
          </a:r>
          <a:endParaRPr lang="en-US"/>
        </a:p>
      </dgm:t>
    </dgm:pt>
    <dgm:pt modelId="{6DACAC62-5521-473A-AB05-A5F2777DF223}" type="parTrans" cxnId="{52681435-18A9-499A-924A-76622087F81B}">
      <dgm:prSet/>
      <dgm:spPr/>
      <dgm:t>
        <a:bodyPr/>
        <a:lstStyle/>
        <a:p>
          <a:endParaRPr lang="en-US"/>
        </a:p>
      </dgm:t>
    </dgm:pt>
    <dgm:pt modelId="{FAEF6E03-DB5B-4A0C-9994-DFE41F9D47FA}" type="sibTrans" cxnId="{52681435-18A9-499A-924A-76622087F81B}">
      <dgm:prSet/>
      <dgm:spPr/>
      <dgm:t>
        <a:bodyPr/>
        <a:lstStyle/>
        <a:p>
          <a:endParaRPr lang="en-US"/>
        </a:p>
      </dgm:t>
    </dgm:pt>
    <dgm:pt modelId="{C4E9965C-31B1-42BB-A667-3E31A4845068}">
      <dgm:prSet/>
      <dgm:spPr/>
      <dgm:t>
        <a:bodyPr/>
        <a:lstStyle/>
        <a:p>
          <a:r>
            <a:rPr lang="en-US"/>
            <a:t>Estimated potential income based on average contract size : 28822855.0 USD </a:t>
          </a:r>
        </a:p>
      </dgm:t>
    </dgm:pt>
    <dgm:pt modelId="{3375528F-EE27-44DF-A0B3-53FC07913558}" type="parTrans" cxnId="{5C7A9B08-D58C-4411-AC11-B56984E1E680}">
      <dgm:prSet/>
      <dgm:spPr/>
      <dgm:t>
        <a:bodyPr/>
        <a:lstStyle/>
        <a:p>
          <a:endParaRPr lang="en-US"/>
        </a:p>
      </dgm:t>
    </dgm:pt>
    <dgm:pt modelId="{0D7C4A46-3334-4307-8123-1749929CF646}" type="sibTrans" cxnId="{5C7A9B08-D58C-4411-AC11-B56984E1E680}">
      <dgm:prSet/>
      <dgm:spPr/>
      <dgm:t>
        <a:bodyPr/>
        <a:lstStyle/>
        <a:p>
          <a:endParaRPr lang="en-US"/>
        </a:p>
      </dgm:t>
    </dgm:pt>
    <dgm:pt modelId="{F93091EE-918F-421D-A320-790C7599B2EC}">
      <dgm:prSet/>
      <dgm:spPr/>
      <dgm:t>
        <a:bodyPr/>
        <a:lstStyle/>
        <a:p>
          <a:r>
            <a:rPr lang="hu-HU"/>
            <a:t>Segment 4:</a:t>
          </a:r>
          <a:endParaRPr lang="en-US"/>
        </a:p>
      </dgm:t>
    </dgm:pt>
    <dgm:pt modelId="{75E0C744-DBD4-4B1D-B917-C60E5BF65634}" type="parTrans" cxnId="{FBFD2D25-5FB7-484C-B8E9-D6B5B4A2D65F}">
      <dgm:prSet/>
      <dgm:spPr/>
      <dgm:t>
        <a:bodyPr/>
        <a:lstStyle/>
        <a:p>
          <a:endParaRPr lang="en-US"/>
        </a:p>
      </dgm:t>
    </dgm:pt>
    <dgm:pt modelId="{389DD678-A98C-48D0-9B71-CF5809B4CC6E}" type="sibTrans" cxnId="{FBFD2D25-5FB7-484C-B8E9-D6B5B4A2D65F}">
      <dgm:prSet/>
      <dgm:spPr/>
      <dgm:t>
        <a:bodyPr/>
        <a:lstStyle/>
        <a:p>
          <a:endParaRPr lang="en-US"/>
        </a:p>
      </dgm:t>
    </dgm:pt>
    <dgm:pt modelId="{B7A1A4EB-EAD6-4825-B485-BEE6FE196C35}">
      <dgm:prSet/>
      <dgm:spPr/>
      <dgm:t>
        <a:bodyPr/>
        <a:lstStyle/>
        <a:p>
          <a:r>
            <a:rPr lang="en-US"/>
            <a:t>Customer base</a:t>
          </a:r>
          <a:r>
            <a:rPr lang="hu-HU"/>
            <a:t>:</a:t>
          </a:r>
          <a:r>
            <a:rPr lang="en-US"/>
            <a:t> </a:t>
          </a:r>
          <a:r>
            <a:rPr lang="hu-HU"/>
            <a:t>19959</a:t>
          </a:r>
          <a:r>
            <a:rPr lang="en-US"/>
            <a:t> </a:t>
          </a:r>
        </a:p>
      </dgm:t>
    </dgm:pt>
    <dgm:pt modelId="{D129749A-A96A-43ED-8806-ECFD707D8D17}" type="parTrans" cxnId="{6F166C68-9E42-40F5-B16F-8ADC18F8C2AF}">
      <dgm:prSet/>
      <dgm:spPr/>
      <dgm:t>
        <a:bodyPr/>
        <a:lstStyle/>
        <a:p>
          <a:endParaRPr lang="en-US"/>
        </a:p>
      </dgm:t>
    </dgm:pt>
    <dgm:pt modelId="{E27B5E40-D907-46F7-9F66-B669FB0DE475}" type="sibTrans" cxnId="{6F166C68-9E42-40F5-B16F-8ADC18F8C2AF}">
      <dgm:prSet/>
      <dgm:spPr/>
      <dgm:t>
        <a:bodyPr/>
        <a:lstStyle/>
        <a:p>
          <a:endParaRPr lang="en-US"/>
        </a:p>
      </dgm:t>
    </dgm:pt>
    <dgm:pt modelId="{3D663DE2-9F3E-4FB4-8DE7-C7BF8ABF2673}">
      <dgm:prSet/>
      <dgm:spPr/>
      <dgm:t>
        <a:bodyPr/>
        <a:lstStyle/>
        <a:p>
          <a:r>
            <a:rPr lang="en-US"/>
            <a:t>Estimated potential income based on average contract size : 16286544.0 USD </a:t>
          </a:r>
        </a:p>
      </dgm:t>
    </dgm:pt>
    <dgm:pt modelId="{6D4EB8D0-9827-4DB3-BE45-CB24E312BD2D}" type="parTrans" cxnId="{91C687E3-0F76-45AE-B86F-FF99826D3028}">
      <dgm:prSet/>
      <dgm:spPr/>
      <dgm:t>
        <a:bodyPr/>
        <a:lstStyle/>
        <a:p>
          <a:endParaRPr lang="en-US"/>
        </a:p>
      </dgm:t>
    </dgm:pt>
    <dgm:pt modelId="{BE6E8BA4-AC67-452A-BF5D-DC4493775B54}" type="sibTrans" cxnId="{91C687E3-0F76-45AE-B86F-FF99826D3028}">
      <dgm:prSet/>
      <dgm:spPr/>
      <dgm:t>
        <a:bodyPr/>
        <a:lstStyle/>
        <a:p>
          <a:endParaRPr lang="en-US"/>
        </a:p>
      </dgm:t>
    </dgm:pt>
    <dgm:pt modelId="{9249F026-5BF8-48B5-A476-8125F325B526}" type="pres">
      <dgm:prSet presAssocID="{907A318D-C3D4-47FA-BBA3-8060D67DF1D0}" presName="linear" presStyleCnt="0">
        <dgm:presLayoutVars>
          <dgm:dir/>
          <dgm:animLvl val="lvl"/>
          <dgm:resizeHandles val="exact"/>
        </dgm:presLayoutVars>
      </dgm:prSet>
      <dgm:spPr/>
    </dgm:pt>
    <dgm:pt modelId="{1D03F228-9B63-405E-8C9A-F70B225CC936}" type="pres">
      <dgm:prSet presAssocID="{04E691E3-88F3-475C-BE5F-88AB947DA16A}" presName="parentLin" presStyleCnt="0"/>
      <dgm:spPr/>
    </dgm:pt>
    <dgm:pt modelId="{E81F1CC3-918A-4869-A9AC-757444A35502}" type="pres">
      <dgm:prSet presAssocID="{04E691E3-88F3-475C-BE5F-88AB947DA16A}" presName="parentLeftMargin" presStyleLbl="node1" presStyleIdx="0" presStyleCnt="4"/>
      <dgm:spPr/>
    </dgm:pt>
    <dgm:pt modelId="{47AB2DD8-EE7E-4A76-9745-FD1567DCEB87}" type="pres">
      <dgm:prSet presAssocID="{04E691E3-88F3-475C-BE5F-88AB947DA1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0C16F0-64B8-4FAD-B95B-8E830965289A}" type="pres">
      <dgm:prSet presAssocID="{04E691E3-88F3-475C-BE5F-88AB947DA16A}" presName="negativeSpace" presStyleCnt="0"/>
      <dgm:spPr/>
    </dgm:pt>
    <dgm:pt modelId="{7447A4BF-9E0B-42F5-AEA2-085E5B8D4B4F}" type="pres">
      <dgm:prSet presAssocID="{04E691E3-88F3-475C-BE5F-88AB947DA16A}" presName="childText" presStyleLbl="conFgAcc1" presStyleIdx="0" presStyleCnt="4">
        <dgm:presLayoutVars>
          <dgm:bulletEnabled val="1"/>
        </dgm:presLayoutVars>
      </dgm:prSet>
      <dgm:spPr/>
    </dgm:pt>
    <dgm:pt modelId="{B74E2EFA-4105-41D2-B8C9-3D9AAAEA7ED1}" type="pres">
      <dgm:prSet presAssocID="{747F3483-D561-4655-9683-5C84FA23EA9D}" presName="spaceBetweenRectangles" presStyleCnt="0"/>
      <dgm:spPr/>
    </dgm:pt>
    <dgm:pt modelId="{314D9E9D-DAAA-4FC2-AF07-C4626F4B5168}" type="pres">
      <dgm:prSet presAssocID="{2C6F4D82-9028-4C8E-ADE0-84A280E29FCD}" presName="parentLin" presStyleCnt="0"/>
      <dgm:spPr/>
    </dgm:pt>
    <dgm:pt modelId="{2D037394-C848-4186-9DF5-D07FDA68DA45}" type="pres">
      <dgm:prSet presAssocID="{2C6F4D82-9028-4C8E-ADE0-84A280E29FCD}" presName="parentLeftMargin" presStyleLbl="node1" presStyleIdx="0" presStyleCnt="4"/>
      <dgm:spPr/>
    </dgm:pt>
    <dgm:pt modelId="{259A32DA-6262-4F89-8237-B0C8F3CE2D90}" type="pres">
      <dgm:prSet presAssocID="{2C6F4D82-9028-4C8E-ADE0-84A280E29F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38BF75-3F9B-4A57-AE1B-F1C2C32756B4}" type="pres">
      <dgm:prSet presAssocID="{2C6F4D82-9028-4C8E-ADE0-84A280E29FCD}" presName="negativeSpace" presStyleCnt="0"/>
      <dgm:spPr/>
    </dgm:pt>
    <dgm:pt modelId="{531A680A-33F5-4D29-B3A2-D4042E8B7AFB}" type="pres">
      <dgm:prSet presAssocID="{2C6F4D82-9028-4C8E-ADE0-84A280E29FCD}" presName="childText" presStyleLbl="conFgAcc1" presStyleIdx="1" presStyleCnt="4">
        <dgm:presLayoutVars>
          <dgm:bulletEnabled val="1"/>
        </dgm:presLayoutVars>
      </dgm:prSet>
      <dgm:spPr/>
    </dgm:pt>
    <dgm:pt modelId="{AD303B5E-8CF3-4448-AEAF-890A0A14D1DB}" type="pres">
      <dgm:prSet presAssocID="{3F0ACB70-2640-4F6D-B035-92ABF6F63CBD}" presName="spaceBetweenRectangles" presStyleCnt="0"/>
      <dgm:spPr/>
    </dgm:pt>
    <dgm:pt modelId="{CE759996-60CB-4C2A-A56A-635B95A1E50C}" type="pres">
      <dgm:prSet presAssocID="{063AB2B1-5D98-4872-97F1-52279A01CBCC}" presName="parentLin" presStyleCnt="0"/>
      <dgm:spPr/>
    </dgm:pt>
    <dgm:pt modelId="{3C7F183C-0710-4060-BD98-044F7D139B8D}" type="pres">
      <dgm:prSet presAssocID="{063AB2B1-5D98-4872-97F1-52279A01CBCC}" presName="parentLeftMargin" presStyleLbl="node1" presStyleIdx="1" presStyleCnt="4"/>
      <dgm:spPr/>
    </dgm:pt>
    <dgm:pt modelId="{37D5DCEB-52BB-464A-979E-2CF0E7296F7A}" type="pres">
      <dgm:prSet presAssocID="{063AB2B1-5D98-4872-97F1-52279A01CB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406FA9-A958-4E33-A3FF-BC9DAC62EEB9}" type="pres">
      <dgm:prSet presAssocID="{063AB2B1-5D98-4872-97F1-52279A01CBCC}" presName="negativeSpace" presStyleCnt="0"/>
      <dgm:spPr/>
    </dgm:pt>
    <dgm:pt modelId="{F9BC33C4-0FC4-4B35-93FC-82924F3FF227}" type="pres">
      <dgm:prSet presAssocID="{063AB2B1-5D98-4872-97F1-52279A01CBCC}" presName="childText" presStyleLbl="conFgAcc1" presStyleIdx="2" presStyleCnt="4">
        <dgm:presLayoutVars>
          <dgm:bulletEnabled val="1"/>
        </dgm:presLayoutVars>
      </dgm:prSet>
      <dgm:spPr/>
    </dgm:pt>
    <dgm:pt modelId="{301371DA-6985-415D-8B30-9C86E20DBFB6}" type="pres">
      <dgm:prSet presAssocID="{37EF179D-7F67-4988-8A89-DABC71DA329B}" presName="spaceBetweenRectangles" presStyleCnt="0"/>
      <dgm:spPr/>
    </dgm:pt>
    <dgm:pt modelId="{779FC01B-036C-4F0B-9632-63D83A24295C}" type="pres">
      <dgm:prSet presAssocID="{F93091EE-918F-421D-A320-790C7599B2EC}" presName="parentLin" presStyleCnt="0"/>
      <dgm:spPr/>
    </dgm:pt>
    <dgm:pt modelId="{E3B57627-E45E-40C1-8C80-F6E43AC75A94}" type="pres">
      <dgm:prSet presAssocID="{F93091EE-918F-421D-A320-790C7599B2EC}" presName="parentLeftMargin" presStyleLbl="node1" presStyleIdx="2" presStyleCnt="4"/>
      <dgm:spPr/>
    </dgm:pt>
    <dgm:pt modelId="{C98E3D8F-5BA1-49BD-9D4A-68A2CA004ED1}" type="pres">
      <dgm:prSet presAssocID="{F93091EE-918F-421D-A320-790C7599B2E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5EBD4D8-B123-40F0-88A2-80E34318D9E9}" type="pres">
      <dgm:prSet presAssocID="{F93091EE-918F-421D-A320-790C7599B2EC}" presName="negativeSpace" presStyleCnt="0"/>
      <dgm:spPr/>
    </dgm:pt>
    <dgm:pt modelId="{8EAFF164-86D0-4E7F-9E50-AE29E7903FAE}" type="pres">
      <dgm:prSet presAssocID="{F93091EE-918F-421D-A320-790C7599B2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304D00-4772-492B-89E9-55A6F82E7B48}" type="presOf" srcId="{1C3C983F-AFDF-46BE-A1D4-0C73A0C51164}" destId="{531A680A-33F5-4D29-B3A2-D4042E8B7AFB}" srcOrd="0" destOrd="1" presId="urn:microsoft.com/office/officeart/2005/8/layout/list1"/>
    <dgm:cxn modelId="{5C7A9B08-D58C-4411-AC11-B56984E1E680}" srcId="{063AB2B1-5D98-4872-97F1-52279A01CBCC}" destId="{C4E9965C-31B1-42BB-A667-3E31A4845068}" srcOrd="1" destOrd="0" parTransId="{3375528F-EE27-44DF-A0B3-53FC07913558}" sibTransId="{0D7C4A46-3334-4307-8123-1749929CF646}"/>
    <dgm:cxn modelId="{867D900B-652A-4399-BBCB-105C6DB7C94E}" srcId="{04E691E3-88F3-475C-BE5F-88AB947DA16A}" destId="{C2014A50-3827-4F6D-8D5F-217BC566ABD5}" srcOrd="1" destOrd="0" parTransId="{9E4C832A-BCA1-4AE2-B643-88C23EB1B3E0}" sibTransId="{FA765CBE-D377-4120-BF80-10CD413B14FE}"/>
    <dgm:cxn modelId="{3554B30B-7159-489F-8D16-C230CDDE2CA4}" type="presOf" srcId="{3D663DE2-9F3E-4FB4-8DE7-C7BF8ABF2673}" destId="{8EAFF164-86D0-4E7F-9E50-AE29E7903FAE}" srcOrd="0" destOrd="1" presId="urn:microsoft.com/office/officeart/2005/8/layout/list1"/>
    <dgm:cxn modelId="{FBFD2D25-5FB7-484C-B8E9-D6B5B4A2D65F}" srcId="{907A318D-C3D4-47FA-BBA3-8060D67DF1D0}" destId="{F93091EE-918F-421D-A320-790C7599B2EC}" srcOrd="3" destOrd="0" parTransId="{75E0C744-DBD4-4B1D-B917-C60E5BF65634}" sibTransId="{389DD678-A98C-48D0-9B71-CF5809B4CC6E}"/>
    <dgm:cxn modelId="{52681435-18A9-499A-924A-76622087F81B}" srcId="{063AB2B1-5D98-4872-97F1-52279A01CBCC}" destId="{9EC0A629-8A6F-454F-8A0F-5AFB4B01FF78}" srcOrd="0" destOrd="0" parTransId="{6DACAC62-5521-473A-AB05-A5F2777DF223}" sibTransId="{FAEF6E03-DB5B-4A0C-9994-DFE41F9D47FA}"/>
    <dgm:cxn modelId="{0CC6A936-BE32-4E58-9A5B-C73CF98741CB}" type="presOf" srcId="{063AB2B1-5D98-4872-97F1-52279A01CBCC}" destId="{37D5DCEB-52BB-464A-979E-2CF0E7296F7A}" srcOrd="1" destOrd="0" presId="urn:microsoft.com/office/officeart/2005/8/layout/list1"/>
    <dgm:cxn modelId="{1CDE6C5B-7F12-49E4-B32D-0625DDEE9C86}" type="presOf" srcId="{04E691E3-88F3-475C-BE5F-88AB947DA16A}" destId="{E81F1CC3-918A-4869-A9AC-757444A35502}" srcOrd="0" destOrd="0" presId="urn:microsoft.com/office/officeart/2005/8/layout/list1"/>
    <dgm:cxn modelId="{58060E46-591A-4B61-A744-E7B9BB2F0821}" type="presOf" srcId="{F93091EE-918F-421D-A320-790C7599B2EC}" destId="{C98E3D8F-5BA1-49BD-9D4A-68A2CA004ED1}" srcOrd="1" destOrd="0" presId="urn:microsoft.com/office/officeart/2005/8/layout/list1"/>
    <dgm:cxn modelId="{6F166C68-9E42-40F5-B16F-8ADC18F8C2AF}" srcId="{F93091EE-918F-421D-A320-790C7599B2EC}" destId="{B7A1A4EB-EAD6-4825-B485-BEE6FE196C35}" srcOrd="0" destOrd="0" parTransId="{D129749A-A96A-43ED-8806-ECFD707D8D17}" sibTransId="{E27B5E40-D907-46F7-9F66-B669FB0DE475}"/>
    <dgm:cxn modelId="{3125BA4D-66B7-4B02-AF7B-451DCC4796E7}" type="presOf" srcId="{04E691E3-88F3-475C-BE5F-88AB947DA16A}" destId="{47AB2DD8-EE7E-4A76-9745-FD1567DCEB87}" srcOrd="1" destOrd="0" presId="urn:microsoft.com/office/officeart/2005/8/layout/list1"/>
    <dgm:cxn modelId="{A5A2676F-4E4D-4DC5-A8C8-814DC4C02B74}" type="presOf" srcId="{2C6F4D82-9028-4C8E-ADE0-84A280E29FCD}" destId="{259A32DA-6262-4F89-8237-B0C8F3CE2D90}" srcOrd="1" destOrd="0" presId="urn:microsoft.com/office/officeart/2005/8/layout/list1"/>
    <dgm:cxn modelId="{8AFC127A-5FE7-4D6F-AC0D-4093EDA4F686}" srcId="{2C6F4D82-9028-4C8E-ADE0-84A280E29FCD}" destId="{1C3C983F-AFDF-46BE-A1D4-0C73A0C51164}" srcOrd="1" destOrd="0" parTransId="{0FAB64AE-2D5E-4C19-8167-31C1BA924AF5}" sibTransId="{05B8579B-1990-4D8A-9BF4-3AEAF3A9CF88}"/>
    <dgm:cxn modelId="{3AB10E7C-0302-4C84-B3F4-E9C8F399BC29}" type="presOf" srcId="{C2014A50-3827-4F6D-8D5F-217BC566ABD5}" destId="{7447A4BF-9E0B-42F5-AEA2-085E5B8D4B4F}" srcOrd="0" destOrd="1" presId="urn:microsoft.com/office/officeart/2005/8/layout/list1"/>
    <dgm:cxn modelId="{DDDFE97F-9F68-4910-93F6-39347B01D6AF}" type="presOf" srcId="{9EC0A629-8A6F-454F-8A0F-5AFB4B01FF78}" destId="{F9BC33C4-0FC4-4B35-93FC-82924F3FF227}" srcOrd="0" destOrd="0" presId="urn:microsoft.com/office/officeart/2005/8/layout/list1"/>
    <dgm:cxn modelId="{8DA83687-F2AB-4318-83A3-B97DBDCDDF64}" type="presOf" srcId="{2C6F4D82-9028-4C8E-ADE0-84A280E29FCD}" destId="{2D037394-C848-4186-9DF5-D07FDA68DA45}" srcOrd="0" destOrd="0" presId="urn:microsoft.com/office/officeart/2005/8/layout/list1"/>
    <dgm:cxn modelId="{4D955288-809C-4989-9ACA-DB307C3E9938}" type="presOf" srcId="{41F4E1E8-2B16-45DE-B75D-E9B34F2C837B}" destId="{7447A4BF-9E0B-42F5-AEA2-085E5B8D4B4F}" srcOrd="0" destOrd="0" presId="urn:microsoft.com/office/officeart/2005/8/layout/list1"/>
    <dgm:cxn modelId="{644E7A8F-BE0E-44B1-9904-AF3B399C0B3A}" type="presOf" srcId="{B7A1A4EB-EAD6-4825-B485-BEE6FE196C35}" destId="{8EAFF164-86D0-4E7F-9E50-AE29E7903FAE}" srcOrd="0" destOrd="0" presId="urn:microsoft.com/office/officeart/2005/8/layout/list1"/>
    <dgm:cxn modelId="{18BE1FAF-A464-42DB-AA11-1579CC8AF1FA}" srcId="{04E691E3-88F3-475C-BE5F-88AB947DA16A}" destId="{41F4E1E8-2B16-45DE-B75D-E9B34F2C837B}" srcOrd="0" destOrd="0" parTransId="{FC944885-3E4E-4DF4-B1DC-E96A90C34D39}" sibTransId="{12B8193A-849C-4EFE-B4D1-D3D0E2EBB281}"/>
    <dgm:cxn modelId="{A6D24EB1-E7A2-44E8-888E-416858E4A7AA}" srcId="{907A318D-C3D4-47FA-BBA3-8060D67DF1D0}" destId="{04E691E3-88F3-475C-BE5F-88AB947DA16A}" srcOrd="0" destOrd="0" parTransId="{93A77A2B-8A69-4BF9-9DD7-07BA10745AA9}" sibTransId="{747F3483-D561-4655-9683-5C84FA23EA9D}"/>
    <dgm:cxn modelId="{E8D9F4B8-2AE4-428D-A819-1FC385C9C586}" type="presOf" srcId="{063AB2B1-5D98-4872-97F1-52279A01CBCC}" destId="{3C7F183C-0710-4060-BD98-044F7D139B8D}" srcOrd="0" destOrd="0" presId="urn:microsoft.com/office/officeart/2005/8/layout/list1"/>
    <dgm:cxn modelId="{2C60C3BD-D204-4D01-97C9-0520A4417E4B}" srcId="{2C6F4D82-9028-4C8E-ADE0-84A280E29FCD}" destId="{2DE5281A-8F95-45CD-A395-7DC72542C1D7}" srcOrd="0" destOrd="0" parTransId="{A91029F1-5AE6-4DBB-A0AB-D92D917B1D11}" sibTransId="{0A4B1B7A-C845-4F1F-9518-AA8EB98A52DC}"/>
    <dgm:cxn modelId="{C01B6DC6-7F60-4DFD-B451-C8CD92506C9C}" type="presOf" srcId="{907A318D-C3D4-47FA-BBA3-8060D67DF1D0}" destId="{9249F026-5BF8-48B5-A476-8125F325B526}" srcOrd="0" destOrd="0" presId="urn:microsoft.com/office/officeart/2005/8/layout/list1"/>
    <dgm:cxn modelId="{22CC7BD0-DBD7-4831-B8BB-AC33238958F2}" type="presOf" srcId="{C4E9965C-31B1-42BB-A667-3E31A4845068}" destId="{F9BC33C4-0FC4-4B35-93FC-82924F3FF227}" srcOrd="0" destOrd="1" presId="urn:microsoft.com/office/officeart/2005/8/layout/list1"/>
    <dgm:cxn modelId="{CD1E27D8-2CDF-4DDE-B044-EE7AD4A147F3}" srcId="{907A318D-C3D4-47FA-BBA3-8060D67DF1D0}" destId="{2C6F4D82-9028-4C8E-ADE0-84A280E29FCD}" srcOrd="1" destOrd="0" parTransId="{9D4F5FB1-582E-45AA-BDD5-425EA912C15D}" sibTransId="{3F0ACB70-2640-4F6D-B035-92ABF6F63CBD}"/>
    <dgm:cxn modelId="{91C687E3-0F76-45AE-B86F-FF99826D3028}" srcId="{F93091EE-918F-421D-A320-790C7599B2EC}" destId="{3D663DE2-9F3E-4FB4-8DE7-C7BF8ABF2673}" srcOrd="1" destOrd="0" parTransId="{6D4EB8D0-9827-4DB3-BE45-CB24E312BD2D}" sibTransId="{BE6E8BA4-AC67-452A-BF5D-DC4493775B54}"/>
    <dgm:cxn modelId="{4CECEAE4-7FFD-4780-B3D2-FC6ED501734E}" type="presOf" srcId="{2DE5281A-8F95-45CD-A395-7DC72542C1D7}" destId="{531A680A-33F5-4D29-B3A2-D4042E8B7AFB}" srcOrd="0" destOrd="0" presId="urn:microsoft.com/office/officeart/2005/8/layout/list1"/>
    <dgm:cxn modelId="{697EB2EB-5ECD-42D9-89CB-C2B3A25BC53C}" type="presOf" srcId="{F93091EE-918F-421D-A320-790C7599B2EC}" destId="{E3B57627-E45E-40C1-8C80-F6E43AC75A94}" srcOrd="0" destOrd="0" presId="urn:microsoft.com/office/officeart/2005/8/layout/list1"/>
    <dgm:cxn modelId="{AB7A42F3-A574-4460-B995-F4C372B10A22}" srcId="{907A318D-C3D4-47FA-BBA3-8060D67DF1D0}" destId="{063AB2B1-5D98-4872-97F1-52279A01CBCC}" srcOrd="2" destOrd="0" parTransId="{FCF67300-54E9-4E9A-80B0-795CD5F42B71}" sibTransId="{37EF179D-7F67-4988-8A89-DABC71DA329B}"/>
    <dgm:cxn modelId="{9FCD45F9-CD1B-44D4-94E8-C359109C3C07}" type="presParOf" srcId="{9249F026-5BF8-48B5-A476-8125F325B526}" destId="{1D03F228-9B63-405E-8C9A-F70B225CC936}" srcOrd="0" destOrd="0" presId="urn:microsoft.com/office/officeart/2005/8/layout/list1"/>
    <dgm:cxn modelId="{9D23004E-6E68-49B6-9525-84829E925C75}" type="presParOf" srcId="{1D03F228-9B63-405E-8C9A-F70B225CC936}" destId="{E81F1CC3-918A-4869-A9AC-757444A35502}" srcOrd="0" destOrd="0" presId="urn:microsoft.com/office/officeart/2005/8/layout/list1"/>
    <dgm:cxn modelId="{5E65B3B3-7933-4850-AAD3-97B9258B8AD7}" type="presParOf" srcId="{1D03F228-9B63-405E-8C9A-F70B225CC936}" destId="{47AB2DD8-EE7E-4A76-9745-FD1567DCEB87}" srcOrd="1" destOrd="0" presId="urn:microsoft.com/office/officeart/2005/8/layout/list1"/>
    <dgm:cxn modelId="{38359F5F-F4AD-405F-B1FF-0E526FEB6CCF}" type="presParOf" srcId="{9249F026-5BF8-48B5-A476-8125F325B526}" destId="{290C16F0-64B8-4FAD-B95B-8E830965289A}" srcOrd="1" destOrd="0" presId="urn:microsoft.com/office/officeart/2005/8/layout/list1"/>
    <dgm:cxn modelId="{3E48EA87-5D88-432B-BE00-A07712037D62}" type="presParOf" srcId="{9249F026-5BF8-48B5-A476-8125F325B526}" destId="{7447A4BF-9E0B-42F5-AEA2-085E5B8D4B4F}" srcOrd="2" destOrd="0" presId="urn:microsoft.com/office/officeart/2005/8/layout/list1"/>
    <dgm:cxn modelId="{E193C0ED-733B-43B3-8003-F9721203419D}" type="presParOf" srcId="{9249F026-5BF8-48B5-A476-8125F325B526}" destId="{B74E2EFA-4105-41D2-B8C9-3D9AAAEA7ED1}" srcOrd="3" destOrd="0" presId="urn:microsoft.com/office/officeart/2005/8/layout/list1"/>
    <dgm:cxn modelId="{28FC5C49-C62D-46EE-BDA7-D8CE1C0ABFBE}" type="presParOf" srcId="{9249F026-5BF8-48B5-A476-8125F325B526}" destId="{314D9E9D-DAAA-4FC2-AF07-C4626F4B5168}" srcOrd="4" destOrd="0" presId="urn:microsoft.com/office/officeart/2005/8/layout/list1"/>
    <dgm:cxn modelId="{E1AE7F29-F804-4A2A-B965-78BFBF57B9B5}" type="presParOf" srcId="{314D9E9D-DAAA-4FC2-AF07-C4626F4B5168}" destId="{2D037394-C848-4186-9DF5-D07FDA68DA45}" srcOrd="0" destOrd="0" presId="urn:microsoft.com/office/officeart/2005/8/layout/list1"/>
    <dgm:cxn modelId="{F628A066-A0D5-4C0E-8A00-4DFF2FBD87DB}" type="presParOf" srcId="{314D9E9D-DAAA-4FC2-AF07-C4626F4B5168}" destId="{259A32DA-6262-4F89-8237-B0C8F3CE2D90}" srcOrd="1" destOrd="0" presId="urn:microsoft.com/office/officeart/2005/8/layout/list1"/>
    <dgm:cxn modelId="{3B524703-1231-4E10-854D-26A12A56D067}" type="presParOf" srcId="{9249F026-5BF8-48B5-A476-8125F325B526}" destId="{1138BF75-3F9B-4A57-AE1B-F1C2C32756B4}" srcOrd="5" destOrd="0" presId="urn:microsoft.com/office/officeart/2005/8/layout/list1"/>
    <dgm:cxn modelId="{8728EA03-D015-4B56-9249-018176CB1C9F}" type="presParOf" srcId="{9249F026-5BF8-48B5-A476-8125F325B526}" destId="{531A680A-33F5-4D29-B3A2-D4042E8B7AFB}" srcOrd="6" destOrd="0" presId="urn:microsoft.com/office/officeart/2005/8/layout/list1"/>
    <dgm:cxn modelId="{67AC8CC3-2B06-4DFD-82A0-A7338970D6EB}" type="presParOf" srcId="{9249F026-5BF8-48B5-A476-8125F325B526}" destId="{AD303B5E-8CF3-4448-AEAF-890A0A14D1DB}" srcOrd="7" destOrd="0" presId="urn:microsoft.com/office/officeart/2005/8/layout/list1"/>
    <dgm:cxn modelId="{91FA2D0B-9D84-4410-83B3-A243C0782D1C}" type="presParOf" srcId="{9249F026-5BF8-48B5-A476-8125F325B526}" destId="{CE759996-60CB-4C2A-A56A-635B95A1E50C}" srcOrd="8" destOrd="0" presId="urn:microsoft.com/office/officeart/2005/8/layout/list1"/>
    <dgm:cxn modelId="{454F7257-8BAE-46F1-8522-28C35BB65E22}" type="presParOf" srcId="{CE759996-60CB-4C2A-A56A-635B95A1E50C}" destId="{3C7F183C-0710-4060-BD98-044F7D139B8D}" srcOrd="0" destOrd="0" presId="urn:microsoft.com/office/officeart/2005/8/layout/list1"/>
    <dgm:cxn modelId="{63804464-D98F-46FF-A80C-64F6F5669F58}" type="presParOf" srcId="{CE759996-60CB-4C2A-A56A-635B95A1E50C}" destId="{37D5DCEB-52BB-464A-979E-2CF0E7296F7A}" srcOrd="1" destOrd="0" presId="urn:microsoft.com/office/officeart/2005/8/layout/list1"/>
    <dgm:cxn modelId="{7F7119A8-E75C-4A6E-A06A-23C3AFB05CB2}" type="presParOf" srcId="{9249F026-5BF8-48B5-A476-8125F325B526}" destId="{6E406FA9-A958-4E33-A3FF-BC9DAC62EEB9}" srcOrd="9" destOrd="0" presId="urn:microsoft.com/office/officeart/2005/8/layout/list1"/>
    <dgm:cxn modelId="{1FB5A199-312E-4414-8FEE-CB827C9F8732}" type="presParOf" srcId="{9249F026-5BF8-48B5-A476-8125F325B526}" destId="{F9BC33C4-0FC4-4B35-93FC-82924F3FF227}" srcOrd="10" destOrd="0" presId="urn:microsoft.com/office/officeart/2005/8/layout/list1"/>
    <dgm:cxn modelId="{6270A206-1043-48DE-9317-3EA815AC2688}" type="presParOf" srcId="{9249F026-5BF8-48B5-A476-8125F325B526}" destId="{301371DA-6985-415D-8B30-9C86E20DBFB6}" srcOrd="11" destOrd="0" presId="urn:microsoft.com/office/officeart/2005/8/layout/list1"/>
    <dgm:cxn modelId="{66B265A7-BC0E-47AD-9ADB-9BB2F9151CEF}" type="presParOf" srcId="{9249F026-5BF8-48B5-A476-8125F325B526}" destId="{779FC01B-036C-4F0B-9632-63D83A24295C}" srcOrd="12" destOrd="0" presId="urn:microsoft.com/office/officeart/2005/8/layout/list1"/>
    <dgm:cxn modelId="{B813A962-CB9A-4C47-8AC3-5B526976FB60}" type="presParOf" srcId="{779FC01B-036C-4F0B-9632-63D83A24295C}" destId="{E3B57627-E45E-40C1-8C80-F6E43AC75A94}" srcOrd="0" destOrd="0" presId="urn:microsoft.com/office/officeart/2005/8/layout/list1"/>
    <dgm:cxn modelId="{8CB29D31-760C-41BB-9378-7CD554527673}" type="presParOf" srcId="{779FC01B-036C-4F0B-9632-63D83A24295C}" destId="{C98E3D8F-5BA1-49BD-9D4A-68A2CA004ED1}" srcOrd="1" destOrd="0" presId="urn:microsoft.com/office/officeart/2005/8/layout/list1"/>
    <dgm:cxn modelId="{67237E26-6AE8-4F62-BA8F-26316FCE3757}" type="presParOf" srcId="{9249F026-5BF8-48B5-A476-8125F325B526}" destId="{A5EBD4D8-B123-40F0-88A2-80E34318D9E9}" srcOrd="13" destOrd="0" presId="urn:microsoft.com/office/officeart/2005/8/layout/list1"/>
    <dgm:cxn modelId="{FF010B12-25E3-4527-B85E-AC52FDF781A7}" type="presParOf" srcId="{9249F026-5BF8-48B5-A476-8125F325B526}" destId="{8EAFF164-86D0-4E7F-9E50-AE29E7903F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97EDC8-7387-41C8-9DDA-DFF3C5B3C1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A2AE0E-09F7-4B4A-B41C-3A61E4B1F3CF}">
      <dgm:prSet/>
      <dgm:spPr/>
      <dgm:t>
        <a:bodyPr/>
        <a:lstStyle/>
        <a:p>
          <a:r>
            <a:rPr lang="hu-HU"/>
            <a:t>Univariate regression: </a:t>
          </a:r>
          <a:endParaRPr lang="en-US"/>
        </a:p>
      </dgm:t>
    </dgm:pt>
    <dgm:pt modelId="{3895CBE6-73CC-4B84-8FBE-2AD860F1FEA4}" type="parTrans" cxnId="{A1AEC70D-3F69-4D13-AD38-CE2FBB731823}">
      <dgm:prSet/>
      <dgm:spPr/>
      <dgm:t>
        <a:bodyPr/>
        <a:lstStyle/>
        <a:p>
          <a:endParaRPr lang="en-US"/>
        </a:p>
      </dgm:t>
    </dgm:pt>
    <dgm:pt modelId="{653990E6-2EB2-4900-B75B-62507E323937}" type="sibTrans" cxnId="{A1AEC70D-3F69-4D13-AD38-CE2FBB731823}">
      <dgm:prSet/>
      <dgm:spPr/>
      <dgm:t>
        <a:bodyPr/>
        <a:lstStyle/>
        <a:p>
          <a:endParaRPr lang="en-US"/>
        </a:p>
      </dgm:t>
    </dgm:pt>
    <dgm:pt modelId="{38D3DEBC-4337-43F9-B00C-A2DACF12980A}">
      <dgm:prSet/>
      <dgm:spPr/>
      <dgm:t>
        <a:bodyPr/>
        <a:lstStyle/>
        <a:p>
          <a:r>
            <a:rPr lang="hu-HU"/>
            <a:t>a</a:t>
          </a:r>
          <a:r>
            <a:rPr lang="en-US"/>
            <a:t>ccording to the p value, the relationship between the amount of bid and contract size is significant.</a:t>
          </a:r>
        </a:p>
      </dgm:t>
    </dgm:pt>
    <dgm:pt modelId="{B45E6264-306B-4B55-B2B7-84F1AA0E6865}" type="parTrans" cxnId="{3EB8D2F9-65F4-4566-8371-79F10DCB9209}">
      <dgm:prSet/>
      <dgm:spPr/>
      <dgm:t>
        <a:bodyPr/>
        <a:lstStyle/>
        <a:p>
          <a:endParaRPr lang="en-US"/>
        </a:p>
      </dgm:t>
    </dgm:pt>
    <dgm:pt modelId="{A9910F47-541B-4BB9-A977-6A56B5F45BCA}" type="sibTrans" cxnId="{3EB8D2F9-65F4-4566-8371-79F10DCB9209}">
      <dgm:prSet/>
      <dgm:spPr/>
      <dgm:t>
        <a:bodyPr/>
        <a:lstStyle/>
        <a:p>
          <a:endParaRPr lang="en-US"/>
        </a:p>
      </dgm:t>
    </dgm:pt>
    <dgm:pt modelId="{B58AB9C2-CF53-47E8-ABBF-7D4D4FF0FE5C}">
      <dgm:prSet/>
      <dgm:spPr/>
      <dgm:t>
        <a:bodyPr/>
        <a:lstStyle/>
        <a:p>
          <a:r>
            <a:rPr lang="hu-HU"/>
            <a:t>Coefficient:</a:t>
          </a:r>
          <a:endParaRPr lang="en-US"/>
        </a:p>
      </dgm:t>
    </dgm:pt>
    <dgm:pt modelId="{2580C7BD-085E-4EC1-ACCF-EBEEBD8FA46A}" type="parTrans" cxnId="{2B158630-97C2-4CDB-B690-03092E7C79E7}">
      <dgm:prSet/>
      <dgm:spPr/>
      <dgm:t>
        <a:bodyPr/>
        <a:lstStyle/>
        <a:p>
          <a:endParaRPr lang="en-US"/>
        </a:p>
      </dgm:t>
    </dgm:pt>
    <dgm:pt modelId="{E64CAFB3-1984-4DAA-9B6B-23EA85E0C379}" type="sibTrans" cxnId="{2B158630-97C2-4CDB-B690-03092E7C79E7}">
      <dgm:prSet/>
      <dgm:spPr/>
      <dgm:t>
        <a:bodyPr/>
        <a:lstStyle/>
        <a:p>
          <a:endParaRPr lang="en-US"/>
        </a:p>
      </dgm:t>
    </dgm:pt>
    <dgm:pt modelId="{C1A92097-83B8-43E5-8B5A-5444E943755F}">
      <dgm:prSet/>
      <dgm:spPr/>
      <dgm:t>
        <a:bodyPr/>
        <a:lstStyle/>
        <a:p>
          <a:r>
            <a:rPr lang="en-US"/>
            <a:t>The coefficient of 3.0561 means that as the max bid variable's unit increases by 1, the predicted value of contract size increases by 3.0561. </a:t>
          </a:r>
        </a:p>
      </dgm:t>
    </dgm:pt>
    <dgm:pt modelId="{99CD31A0-AD90-486B-ADC0-8E1E8C5B4195}" type="parTrans" cxnId="{93C81309-0670-466F-9B15-A1EF4E86FD47}">
      <dgm:prSet/>
      <dgm:spPr/>
      <dgm:t>
        <a:bodyPr/>
        <a:lstStyle/>
        <a:p>
          <a:endParaRPr lang="en-US"/>
        </a:p>
      </dgm:t>
    </dgm:pt>
    <dgm:pt modelId="{DFF57299-CBDE-4265-9A6A-B303EFF307A1}" type="sibTrans" cxnId="{93C81309-0670-466F-9B15-A1EF4E86FD47}">
      <dgm:prSet/>
      <dgm:spPr/>
      <dgm:t>
        <a:bodyPr/>
        <a:lstStyle/>
        <a:p>
          <a:endParaRPr lang="en-US"/>
        </a:p>
      </dgm:t>
    </dgm:pt>
    <dgm:pt modelId="{149218D2-C990-42C2-B3A3-2D7121DB744E}">
      <dgm:prSet/>
      <dgm:spPr/>
      <dgm:t>
        <a:bodyPr/>
        <a:lstStyle/>
        <a:p>
          <a:r>
            <a:rPr lang="hu-HU" dirty="0" err="1"/>
            <a:t>Increasing</a:t>
          </a:r>
          <a:r>
            <a:rPr lang="hu-HU" dirty="0"/>
            <a:t> </a:t>
          </a:r>
          <a:r>
            <a:rPr lang="hu-HU" dirty="0" err="1"/>
            <a:t>spend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bids</a:t>
          </a:r>
          <a:r>
            <a:rPr lang="hu-HU" dirty="0"/>
            <a:t>:</a:t>
          </a:r>
          <a:endParaRPr lang="en-US" dirty="0"/>
        </a:p>
      </dgm:t>
    </dgm:pt>
    <dgm:pt modelId="{4A00FCD7-637D-4CC2-A4AF-AF36E08AA138}" type="parTrans" cxnId="{19A4C184-405A-4C1F-A568-66F163C4DA6E}">
      <dgm:prSet/>
      <dgm:spPr/>
      <dgm:t>
        <a:bodyPr/>
        <a:lstStyle/>
        <a:p>
          <a:endParaRPr lang="en-US"/>
        </a:p>
      </dgm:t>
    </dgm:pt>
    <dgm:pt modelId="{268596C6-62B4-4555-BCF0-0628C7DB9619}" type="sibTrans" cxnId="{19A4C184-405A-4C1F-A568-66F163C4DA6E}">
      <dgm:prSet/>
      <dgm:spPr/>
      <dgm:t>
        <a:bodyPr/>
        <a:lstStyle/>
        <a:p>
          <a:endParaRPr lang="en-US"/>
        </a:p>
      </dgm:t>
    </dgm:pt>
    <dgm:pt modelId="{4BDD04CA-303E-40E7-BC2F-408BE29072FD}">
      <dgm:prSet/>
      <dgm:spPr/>
      <dgm:t>
        <a:bodyPr/>
        <a:lstStyle/>
        <a:p>
          <a:r>
            <a:rPr lang="en-US" dirty="0"/>
            <a:t>ABC LLC should increase spend on bidding around 42396 USD in 2019 to meet 30% increase in income. The investment would pay off.</a:t>
          </a:r>
        </a:p>
      </dgm:t>
    </dgm:pt>
    <dgm:pt modelId="{CE446ABC-6043-4336-B96C-C2B99C830EC9}" type="parTrans" cxnId="{66327BF7-0B68-4990-BE06-D0757FDD194C}">
      <dgm:prSet/>
      <dgm:spPr/>
      <dgm:t>
        <a:bodyPr/>
        <a:lstStyle/>
        <a:p>
          <a:endParaRPr lang="en-US"/>
        </a:p>
      </dgm:t>
    </dgm:pt>
    <dgm:pt modelId="{1641EC57-AEF0-417B-BDFC-70A4066DCC2A}" type="sibTrans" cxnId="{66327BF7-0B68-4990-BE06-D0757FDD194C}">
      <dgm:prSet/>
      <dgm:spPr/>
      <dgm:t>
        <a:bodyPr/>
        <a:lstStyle/>
        <a:p>
          <a:endParaRPr lang="en-US"/>
        </a:p>
      </dgm:t>
    </dgm:pt>
    <dgm:pt modelId="{1B3235B6-36AC-4C6A-9D83-AE98388A082D}" type="pres">
      <dgm:prSet presAssocID="{B997EDC8-7387-41C8-9DDA-DFF3C5B3C1CB}" presName="linear" presStyleCnt="0">
        <dgm:presLayoutVars>
          <dgm:animLvl val="lvl"/>
          <dgm:resizeHandles val="exact"/>
        </dgm:presLayoutVars>
      </dgm:prSet>
      <dgm:spPr/>
    </dgm:pt>
    <dgm:pt modelId="{29174896-95AD-4C9B-8F64-969448EE85EA}" type="pres">
      <dgm:prSet presAssocID="{D6A2AE0E-09F7-4B4A-B41C-3A61E4B1F3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1DE947-349A-45FE-B3F2-C6F8A0B8E29F}" type="pres">
      <dgm:prSet presAssocID="{D6A2AE0E-09F7-4B4A-B41C-3A61E4B1F3CF}" presName="childText" presStyleLbl="revTx" presStyleIdx="0" presStyleCnt="3">
        <dgm:presLayoutVars>
          <dgm:bulletEnabled val="1"/>
        </dgm:presLayoutVars>
      </dgm:prSet>
      <dgm:spPr/>
    </dgm:pt>
    <dgm:pt modelId="{8BD37669-7739-4FFE-8072-9FFEDA8D54AB}" type="pres">
      <dgm:prSet presAssocID="{B58AB9C2-CF53-47E8-ABBF-7D4D4FF0FE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3FDA3C-19DB-4BE3-B8CE-09AD2241D28A}" type="pres">
      <dgm:prSet presAssocID="{B58AB9C2-CF53-47E8-ABBF-7D4D4FF0FE5C}" presName="childText" presStyleLbl="revTx" presStyleIdx="1" presStyleCnt="3">
        <dgm:presLayoutVars>
          <dgm:bulletEnabled val="1"/>
        </dgm:presLayoutVars>
      </dgm:prSet>
      <dgm:spPr/>
    </dgm:pt>
    <dgm:pt modelId="{4F2F8A1E-3BED-4536-AE8B-490E63EC1FBF}" type="pres">
      <dgm:prSet presAssocID="{149218D2-C990-42C2-B3A3-2D7121DB74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D445B3-DB89-4AA2-85E2-FAA3077BC3FD}" type="pres">
      <dgm:prSet presAssocID="{149218D2-C990-42C2-B3A3-2D7121DB74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3C81309-0670-466F-9B15-A1EF4E86FD47}" srcId="{B58AB9C2-CF53-47E8-ABBF-7D4D4FF0FE5C}" destId="{C1A92097-83B8-43E5-8B5A-5444E943755F}" srcOrd="0" destOrd="0" parTransId="{99CD31A0-AD90-486B-ADC0-8E1E8C5B4195}" sibTransId="{DFF57299-CBDE-4265-9A6A-B303EFF307A1}"/>
    <dgm:cxn modelId="{3473BD09-C938-45FD-872C-6F42384EF6E2}" type="presOf" srcId="{B58AB9C2-CF53-47E8-ABBF-7D4D4FF0FE5C}" destId="{8BD37669-7739-4FFE-8072-9FFEDA8D54AB}" srcOrd="0" destOrd="0" presId="urn:microsoft.com/office/officeart/2005/8/layout/vList2"/>
    <dgm:cxn modelId="{A1AEC70D-3F69-4D13-AD38-CE2FBB731823}" srcId="{B997EDC8-7387-41C8-9DDA-DFF3C5B3C1CB}" destId="{D6A2AE0E-09F7-4B4A-B41C-3A61E4B1F3CF}" srcOrd="0" destOrd="0" parTransId="{3895CBE6-73CC-4B84-8FBE-2AD860F1FEA4}" sibTransId="{653990E6-2EB2-4900-B75B-62507E323937}"/>
    <dgm:cxn modelId="{23561D27-627F-43D9-940C-6FC28F8EAB5D}" type="presOf" srcId="{B997EDC8-7387-41C8-9DDA-DFF3C5B3C1CB}" destId="{1B3235B6-36AC-4C6A-9D83-AE98388A082D}" srcOrd="0" destOrd="0" presId="urn:microsoft.com/office/officeart/2005/8/layout/vList2"/>
    <dgm:cxn modelId="{2B158630-97C2-4CDB-B690-03092E7C79E7}" srcId="{B997EDC8-7387-41C8-9DDA-DFF3C5B3C1CB}" destId="{B58AB9C2-CF53-47E8-ABBF-7D4D4FF0FE5C}" srcOrd="1" destOrd="0" parTransId="{2580C7BD-085E-4EC1-ACCF-EBEEBD8FA46A}" sibTransId="{E64CAFB3-1984-4DAA-9B6B-23EA85E0C379}"/>
    <dgm:cxn modelId="{19A4C184-405A-4C1F-A568-66F163C4DA6E}" srcId="{B997EDC8-7387-41C8-9DDA-DFF3C5B3C1CB}" destId="{149218D2-C990-42C2-B3A3-2D7121DB744E}" srcOrd="2" destOrd="0" parTransId="{4A00FCD7-637D-4CC2-A4AF-AF36E08AA138}" sibTransId="{268596C6-62B4-4555-BCF0-0628C7DB9619}"/>
    <dgm:cxn modelId="{E59013B3-7FFF-42F5-A038-4F120CAEDC5C}" type="presOf" srcId="{C1A92097-83B8-43E5-8B5A-5444E943755F}" destId="{493FDA3C-19DB-4BE3-B8CE-09AD2241D28A}" srcOrd="0" destOrd="0" presId="urn:microsoft.com/office/officeart/2005/8/layout/vList2"/>
    <dgm:cxn modelId="{DAEB23C1-B309-429F-847E-1B1353B5F5EE}" type="presOf" srcId="{149218D2-C990-42C2-B3A3-2D7121DB744E}" destId="{4F2F8A1E-3BED-4536-AE8B-490E63EC1FBF}" srcOrd="0" destOrd="0" presId="urn:microsoft.com/office/officeart/2005/8/layout/vList2"/>
    <dgm:cxn modelId="{1D1710CE-5304-4FA4-BFBD-AD3FCE1F5E62}" type="presOf" srcId="{D6A2AE0E-09F7-4B4A-B41C-3A61E4B1F3CF}" destId="{29174896-95AD-4C9B-8F64-969448EE85EA}" srcOrd="0" destOrd="0" presId="urn:microsoft.com/office/officeart/2005/8/layout/vList2"/>
    <dgm:cxn modelId="{47E61FDA-F165-42A0-A97B-AD0573FD7112}" type="presOf" srcId="{38D3DEBC-4337-43F9-B00C-A2DACF12980A}" destId="{481DE947-349A-45FE-B3F2-C6F8A0B8E29F}" srcOrd="0" destOrd="0" presId="urn:microsoft.com/office/officeart/2005/8/layout/vList2"/>
    <dgm:cxn modelId="{318F8FED-281C-4E40-810E-CD45A928827B}" type="presOf" srcId="{4BDD04CA-303E-40E7-BC2F-408BE29072FD}" destId="{F9D445B3-DB89-4AA2-85E2-FAA3077BC3FD}" srcOrd="0" destOrd="0" presId="urn:microsoft.com/office/officeart/2005/8/layout/vList2"/>
    <dgm:cxn modelId="{66327BF7-0B68-4990-BE06-D0757FDD194C}" srcId="{149218D2-C990-42C2-B3A3-2D7121DB744E}" destId="{4BDD04CA-303E-40E7-BC2F-408BE29072FD}" srcOrd="0" destOrd="0" parTransId="{CE446ABC-6043-4336-B96C-C2B99C830EC9}" sibTransId="{1641EC57-AEF0-417B-BDFC-70A4066DCC2A}"/>
    <dgm:cxn modelId="{3EB8D2F9-65F4-4566-8371-79F10DCB9209}" srcId="{D6A2AE0E-09F7-4B4A-B41C-3A61E4B1F3CF}" destId="{38D3DEBC-4337-43F9-B00C-A2DACF12980A}" srcOrd="0" destOrd="0" parTransId="{B45E6264-306B-4B55-B2B7-84F1AA0E6865}" sibTransId="{A9910F47-541B-4BB9-A977-6A56B5F45BCA}"/>
    <dgm:cxn modelId="{AF2B86D8-5E2F-4A8E-8A10-9C5E88744CF6}" type="presParOf" srcId="{1B3235B6-36AC-4C6A-9D83-AE98388A082D}" destId="{29174896-95AD-4C9B-8F64-969448EE85EA}" srcOrd="0" destOrd="0" presId="urn:microsoft.com/office/officeart/2005/8/layout/vList2"/>
    <dgm:cxn modelId="{5031F6EC-1FA3-4CDC-A895-95076EB30E07}" type="presParOf" srcId="{1B3235B6-36AC-4C6A-9D83-AE98388A082D}" destId="{481DE947-349A-45FE-B3F2-C6F8A0B8E29F}" srcOrd="1" destOrd="0" presId="urn:microsoft.com/office/officeart/2005/8/layout/vList2"/>
    <dgm:cxn modelId="{B9C0541C-DD5A-4293-8F37-0079847865A2}" type="presParOf" srcId="{1B3235B6-36AC-4C6A-9D83-AE98388A082D}" destId="{8BD37669-7739-4FFE-8072-9FFEDA8D54AB}" srcOrd="2" destOrd="0" presId="urn:microsoft.com/office/officeart/2005/8/layout/vList2"/>
    <dgm:cxn modelId="{91561B72-7BDC-47E7-83DA-7F928C4274FA}" type="presParOf" srcId="{1B3235B6-36AC-4C6A-9D83-AE98388A082D}" destId="{493FDA3C-19DB-4BE3-B8CE-09AD2241D28A}" srcOrd="3" destOrd="0" presId="urn:microsoft.com/office/officeart/2005/8/layout/vList2"/>
    <dgm:cxn modelId="{8B80A5B8-DBE1-4E66-93C7-371A6735EF15}" type="presParOf" srcId="{1B3235B6-36AC-4C6A-9D83-AE98388A082D}" destId="{4F2F8A1E-3BED-4536-AE8B-490E63EC1FBF}" srcOrd="4" destOrd="0" presId="urn:microsoft.com/office/officeart/2005/8/layout/vList2"/>
    <dgm:cxn modelId="{08A50C34-17D2-446D-B6F5-BD8566AB2070}" type="presParOf" srcId="{1B3235B6-36AC-4C6A-9D83-AE98388A082D}" destId="{F9D445B3-DB89-4AA2-85E2-FAA3077BC3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81F238-D166-44BB-9061-831EFE2538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1473E8-73B2-4D3D-BBF6-518A99808278}">
      <dgm:prSet/>
      <dgm:spPr/>
      <dgm:t>
        <a:bodyPr/>
        <a:lstStyle/>
        <a:p>
          <a:r>
            <a:rPr lang="hu-HU"/>
            <a:t>Winning a bid was not addressed in the univariate model, while contract size depends highly from this:</a:t>
          </a:r>
          <a:endParaRPr lang="en-US"/>
        </a:p>
      </dgm:t>
    </dgm:pt>
    <dgm:pt modelId="{A1AD4ABF-85D1-417F-90DD-929B1C5F7B3D}" type="parTrans" cxnId="{49C92127-86F5-425A-A664-1D55A8B19579}">
      <dgm:prSet/>
      <dgm:spPr/>
      <dgm:t>
        <a:bodyPr/>
        <a:lstStyle/>
        <a:p>
          <a:endParaRPr lang="en-US"/>
        </a:p>
      </dgm:t>
    </dgm:pt>
    <dgm:pt modelId="{66486A10-CC99-4B0C-A00A-400B0796B347}" type="sibTrans" cxnId="{49C92127-86F5-425A-A664-1D55A8B19579}">
      <dgm:prSet/>
      <dgm:spPr/>
      <dgm:t>
        <a:bodyPr/>
        <a:lstStyle/>
        <a:p>
          <a:endParaRPr lang="en-US"/>
        </a:p>
      </dgm:t>
    </dgm:pt>
    <dgm:pt modelId="{7F52F73A-4980-429A-844F-E5F64C127983}">
      <dgm:prSet/>
      <dgm:spPr/>
      <dgm:t>
        <a:bodyPr/>
        <a:lstStyle/>
        <a:p>
          <a:r>
            <a:rPr lang="hu-HU"/>
            <a:t>Win: contract size &gt;= 0</a:t>
          </a:r>
          <a:endParaRPr lang="en-US"/>
        </a:p>
      </dgm:t>
    </dgm:pt>
    <dgm:pt modelId="{61A1CC07-5F99-44E9-A753-F729DC133909}" type="parTrans" cxnId="{78627652-0557-459A-BD08-DBA967D38764}">
      <dgm:prSet/>
      <dgm:spPr/>
      <dgm:t>
        <a:bodyPr/>
        <a:lstStyle/>
        <a:p>
          <a:endParaRPr lang="en-US"/>
        </a:p>
      </dgm:t>
    </dgm:pt>
    <dgm:pt modelId="{0765727A-8ABF-4DB2-9016-7D08102A4935}" type="sibTrans" cxnId="{78627652-0557-459A-BD08-DBA967D38764}">
      <dgm:prSet/>
      <dgm:spPr/>
      <dgm:t>
        <a:bodyPr/>
        <a:lstStyle/>
        <a:p>
          <a:endParaRPr lang="en-US"/>
        </a:p>
      </dgm:t>
    </dgm:pt>
    <dgm:pt modelId="{CD62CE6A-BE0C-4E89-91D9-AC034F79DB41}">
      <dgm:prSet/>
      <dgm:spPr/>
      <dgm:t>
        <a:bodyPr/>
        <a:lstStyle/>
        <a:p>
          <a:r>
            <a:rPr lang="hu-HU"/>
            <a:t>Lose: contract size = 0</a:t>
          </a:r>
          <a:endParaRPr lang="en-US"/>
        </a:p>
      </dgm:t>
    </dgm:pt>
    <dgm:pt modelId="{EDA43389-0A1B-4F1D-8D87-FB7EDEDB4851}" type="parTrans" cxnId="{DEAF268A-0CD5-48C5-BDEC-9E3F19FC5FFD}">
      <dgm:prSet/>
      <dgm:spPr/>
      <dgm:t>
        <a:bodyPr/>
        <a:lstStyle/>
        <a:p>
          <a:endParaRPr lang="en-US"/>
        </a:p>
      </dgm:t>
    </dgm:pt>
    <dgm:pt modelId="{6CCD5D64-E2AA-44EC-B963-ACFCD2E917E8}" type="sibTrans" cxnId="{DEAF268A-0CD5-48C5-BDEC-9E3F19FC5FFD}">
      <dgm:prSet/>
      <dgm:spPr/>
      <dgm:t>
        <a:bodyPr/>
        <a:lstStyle/>
        <a:p>
          <a:endParaRPr lang="en-US"/>
        </a:p>
      </dgm:t>
    </dgm:pt>
    <dgm:pt modelId="{7895A7BF-F61E-4E51-99C5-FB3350347571}">
      <dgm:prSet/>
      <dgm:spPr/>
      <dgm:t>
        <a:bodyPr/>
        <a:lstStyle/>
        <a:p>
          <a:r>
            <a:rPr lang="hu-HU"/>
            <a:t>But: Multicollinarity with bids are present</a:t>
          </a:r>
          <a:endParaRPr lang="en-US"/>
        </a:p>
      </dgm:t>
    </dgm:pt>
    <dgm:pt modelId="{01A01D7F-3A14-4726-91CD-C937CBF46CD4}" type="parTrans" cxnId="{D9127268-7E18-4343-AAA9-6D59E214B885}">
      <dgm:prSet/>
      <dgm:spPr/>
      <dgm:t>
        <a:bodyPr/>
        <a:lstStyle/>
        <a:p>
          <a:endParaRPr lang="en-US"/>
        </a:p>
      </dgm:t>
    </dgm:pt>
    <dgm:pt modelId="{8B2145E6-09E7-4209-AAAE-F8BC31A8E9C8}" type="sibTrans" cxnId="{D9127268-7E18-4343-AAA9-6D59E214B885}">
      <dgm:prSet/>
      <dgm:spPr/>
      <dgm:t>
        <a:bodyPr/>
        <a:lstStyle/>
        <a:p>
          <a:endParaRPr lang="en-US"/>
        </a:p>
      </dgm:t>
    </dgm:pt>
    <dgm:pt modelId="{75CF0A5F-A612-46F4-B61D-8E0A129D7A6C}">
      <dgm:prSet/>
      <dgm:spPr/>
      <dgm:t>
        <a:bodyPr/>
        <a:lstStyle/>
        <a:p>
          <a:r>
            <a:rPr lang="hu-HU"/>
            <a:t>Possible solution: </a:t>
          </a:r>
          <a:r>
            <a:rPr lang="en-US" b="1"/>
            <a:t>Two-Stage Regression Analysis</a:t>
          </a:r>
          <a:r>
            <a:rPr lang="hu-HU" b="1"/>
            <a:t> or </a:t>
          </a:r>
          <a:r>
            <a:rPr lang="en-US" b="1"/>
            <a:t>Partial least squares regression</a:t>
          </a:r>
          <a:r>
            <a:rPr lang="hu-HU" b="1"/>
            <a:t>.</a:t>
          </a:r>
          <a:endParaRPr lang="en-US"/>
        </a:p>
      </dgm:t>
    </dgm:pt>
    <dgm:pt modelId="{253E3423-AA80-4781-A565-EBD48287BB65}" type="parTrans" cxnId="{87AAC2F5-0883-4BB0-8C96-8B98C043B615}">
      <dgm:prSet/>
      <dgm:spPr/>
      <dgm:t>
        <a:bodyPr/>
        <a:lstStyle/>
        <a:p>
          <a:endParaRPr lang="en-US"/>
        </a:p>
      </dgm:t>
    </dgm:pt>
    <dgm:pt modelId="{28BE41D5-1A4C-4FF4-91FB-F86765FF53F4}" type="sibTrans" cxnId="{87AAC2F5-0883-4BB0-8C96-8B98C043B615}">
      <dgm:prSet/>
      <dgm:spPr/>
      <dgm:t>
        <a:bodyPr/>
        <a:lstStyle/>
        <a:p>
          <a:endParaRPr lang="en-US"/>
        </a:p>
      </dgm:t>
    </dgm:pt>
    <dgm:pt modelId="{55B3A18A-AF44-4D4A-8E67-35F7995D0323}">
      <dgm:prSet/>
      <dgm:spPr/>
      <dgm:t>
        <a:bodyPr/>
        <a:lstStyle/>
        <a:p>
          <a:r>
            <a:rPr lang="hu-HU" b="1"/>
            <a:t>Casual relationships: bids -&gt; win, win -&gt; contract size</a:t>
          </a:r>
          <a:endParaRPr lang="en-US"/>
        </a:p>
      </dgm:t>
    </dgm:pt>
    <dgm:pt modelId="{961A90F0-9D39-45E0-9621-A8241A029439}" type="parTrans" cxnId="{D8596A7A-CE12-4CF9-AA71-B3E37E496842}">
      <dgm:prSet/>
      <dgm:spPr/>
      <dgm:t>
        <a:bodyPr/>
        <a:lstStyle/>
        <a:p>
          <a:endParaRPr lang="en-US"/>
        </a:p>
      </dgm:t>
    </dgm:pt>
    <dgm:pt modelId="{0FDF97F6-8AFC-48C1-A15F-B60A65B684A4}" type="sibTrans" cxnId="{D8596A7A-CE12-4CF9-AA71-B3E37E496842}">
      <dgm:prSet/>
      <dgm:spPr/>
      <dgm:t>
        <a:bodyPr/>
        <a:lstStyle/>
        <a:p>
          <a:endParaRPr lang="en-US"/>
        </a:p>
      </dgm:t>
    </dgm:pt>
    <dgm:pt modelId="{D27B42DC-8E96-4478-9BB4-80AA69C19E26}">
      <dgm:prSet/>
      <dgm:spPr/>
      <dgm:t>
        <a:bodyPr/>
        <a:lstStyle/>
        <a:p>
          <a:r>
            <a:rPr lang="hu-HU"/>
            <a:t>Estimating the effect of other variables (holding them constant) on income is a must:</a:t>
          </a:r>
          <a:endParaRPr lang="en-US"/>
        </a:p>
      </dgm:t>
    </dgm:pt>
    <dgm:pt modelId="{9FB5C394-0705-4620-9798-8FBC9AF28C23}" type="parTrans" cxnId="{951EB2F5-4862-46D2-810A-975E5B3F48C1}">
      <dgm:prSet/>
      <dgm:spPr/>
      <dgm:t>
        <a:bodyPr/>
        <a:lstStyle/>
        <a:p>
          <a:endParaRPr lang="en-US"/>
        </a:p>
      </dgm:t>
    </dgm:pt>
    <dgm:pt modelId="{FDC7D26A-2A97-4ED1-B522-E0E3EB1AA0F8}" type="sibTrans" cxnId="{951EB2F5-4862-46D2-810A-975E5B3F48C1}">
      <dgm:prSet/>
      <dgm:spPr/>
      <dgm:t>
        <a:bodyPr/>
        <a:lstStyle/>
        <a:p>
          <a:endParaRPr lang="en-US"/>
        </a:p>
      </dgm:t>
    </dgm:pt>
    <dgm:pt modelId="{6A6D57C5-1928-4F9D-AE68-4188DB1CE377}">
      <dgm:prSet/>
      <dgm:spPr/>
      <dgm:t>
        <a:bodyPr/>
        <a:lstStyle/>
        <a:p>
          <a:r>
            <a:rPr lang="hu-HU"/>
            <a:t>Product(s) characteristics</a:t>
          </a:r>
          <a:endParaRPr lang="en-US"/>
        </a:p>
      </dgm:t>
    </dgm:pt>
    <dgm:pt modelId="{A9234C47-5F99-488E-B343-1C0B7638CCA2}" type="parTrans" cxnId="{3066B221-6768-4CF1-9DEE-FB0367A6D4A6}">
      <dgm:prSet/>
      <dgm:spPr/>
      <dgm:t>
        <a:bodyPr/>
        <a:lstStyle/>
        <a:p>
          <a:endParaRPr lang="en-US"/>
        </a:p>
      </dgm:t>
    </dgm:pt>
    <dgm:pt modelId="{3BF16C8E-8A1E-478F-8856-78FE03E9FDCA}" type="sibTrans" cxnId="{3066B221-6768-4CF1-9DEE-FB0367A6D4A6}">
      <dgm:prSet/>
      <dgm:spPr/>
      <dgm:t>
        <a:bodyPr/>
        <a:lstStyle/>
        <a:p>
          <a:endParaRPr lang="en-US"/>
        </a:p>
      </dgm:t>
    </dgm:pt>
    <dgm:pt modelId="{CFAB0E34-C5C4-4085-B2E3-AF82E99F31E3}">
      <dgm:prSet/>
      <dgm:spPr/>
      <dgm:t>
        <a:bodyPr/>
        <a:lstStyle/>
        <a:p>
          <a:r>
            <a:rPr lang="hu-HU"/>
            <a:t>Customer characteristics</a:t>
          </a:r>
          <a:endParaRPr lang="en-US"/>
        </a:p>
      </dgm:t>
    </dgm:pt>
    <dgm:pt modelId="{0644A7B9-D576-4A06-9AA7-33E85D4CFB39}" type="parTrans" cxnId="{E869E4C7-A2CF-48B6-A501-2D648D7B5DF7}">
      <dgm:prSet/>
      <dgm:spPr/>
      <dgm:t>
        <a:bodyPr/>
        <a:lstStyle/>
        <a:p>
          <a:endParaRPr lang="en-US"/>
        </a:p>
      </dgm:t>
    </dgm:pt>
    <dgm:pt modelId="{2E8FB199-41EA-4E77-B0A7-EB797B2272EE}" type="sibTrans" cxnId="{E869E4C7-A2CF-48B6-A501-2D648D7B5DF7}">
      <dgm:prSet/>
      <dgm:spPr/>
      <dgm:t>
        <a:bodyPr/>
        <a:lstStyle/>
        <a:p>
          <a:endParaRPr lang="en-US"/>
        </a:p>
      </dgm:t>
    </dgm:pt>
    <dgm:pt modelId="{2EBC2645-D85F-4372-BB4D-1922177DADA0}">
      <dgm:prSet/>
      <dgm:spPr/>
      <dgm:t>
        <a:bodyPr/>
        <a:lstStyle/>
        <a:p>
          <a:r>
            <a:rPr lang="hu-HU"/>
            <a:t>Competition</a:t>
          </a:r>
          <a:endParaRPr lang="en-US"/>
        </a:p>
      </dgm:t>
    </dgm:pt>
    <dgm:pt modelId="{4B2E1845-66D8-41FF-85FD-AFA64E24E2D3}" type="parTrans" cxnId="{B1330D9F-4C1C-4214-A7BD-99A96658DEB6}">
      <dgm:prSet/>
      <dgm:spPr/>
      <dgm:t>
        <a:bodyPr/>
        <a:lstStyle/>
        <a:p>
          <a:endParaRPr lang="en-US"/>
        </a:p>
      </dgm:t>
    </dgm:pt>
    <dgm:pt modelId="{8CF0B545-04B5-4B5D-A1ED-B688E41F664F}" type="sibTrans" cxnId="{B1330D9F-4C1C-4214-A7BD-99A96658DEB6}">
      <dgm:prSet/>
      <dgm:spPr/>
      <dgm:t>
        <a:bodyPr/>
        <a:lstStyle/>
        <a:p>
          <a:endParaRPr lang="en-US"/>
        </a:p>
      </dgm:t>
    </dgm:pt>
    <dgm:pt modelId="{CBB3E5E7-F86E-454A-835B-374B6D30CB74}" type="pres">
      <dgm:prSet presAssocID="{2581F238-D166-44BB-9061-831EFE25389F}" presName="linear" presStyleCnt="0">
        <dgm:presLayoutVars>
          <dgm:animLvl val="lvl"/>
          <dgm:resizeHandles val="exact"/>
        </dgm:presLayoutVars>
      </dgm:prSet>
      <dgm:spPr/>
    </dgm:pt>
    <dgm:pt modelId="{0B187214-3763-40DD-8D7A-D45123989256}" type="pres">
      <dgm:prSet presAssocID="{9D1473E8-73B2-4D3D-BBF6-518A998082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337A5B-6D79-47F4-8EB7-F3E1DB234746}" type="pres">
      <dgm:prSet presAssocID="{9D1473E8-73B2-4D3D-BBF6-518A99808278}" presName="childText" presStyleLbl="revTx" presStyleIdx="0" presStyleCnt="2">
        <dgm:presLayoutVars>
          <dgm:bulletEnabled val="1"/>
        </dgm:presLayoutVars>
      </dgm:prSet>
      <dgm:spPr/>
    </dgm:pt>
    <dgm:pt modelId="{06AD02FA-4ECE-4C8D-8363-3FD81E83B7B6}" type="pres">
      <dgm:prSet presAssocID="{D27B42DC-8E96-4478-9BB4-80AA69C19E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8160BF-2655-4439-8B79-B6BCC56A257D}" type="pres">
      <dgm:prSet presAssocID="{D27B42DC-8E96-4478-9BB4-80AA69C19E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66B221-6768-4CF1-9DEE-FB0367A6D4A6}" srcId="{D27B42DC-8E96-4478-9BB4-80AA69C19E26}" destId="{6A6D57C5-1928-4F9D-AE68-4188DB1CE377}" srcOrd="0" destOrd="0" parTransId="{A9234C47-5F99-488E-B343-1C0B7638CCA2}" sibTransId="{3BF16C8E-8A1E-478F-8856-78FE03E9FDCA}"/>
    <dgm:cxn modelId="{49C92127-86F5-425A-A664-1D55A8B19579}" srcId="{2581F238-D166-44BB-9061-831EFE25389F}" destId="{9D1473E8-73B2-4D3D-BBF6-518A99808278}" srcOrd="0" destOrd="0" parTransId="{A1AD4ABF-85D1-417F-90DD-929B1C5F7B3D}" sibTransId="{66486A10-CC99-4B0C-A00A-400B0796B347}"/>
    <dgm:cxn modelId="{339F2F28-906D-4F06-8B35-5923E957BCDF}" type="presOf" srcId="{CD62CE6A-BE0C-4E89-91D9-AC034F79DB41}" destId="{EF337A5B-6D79-47F4-8EB7-F3E1DB234746}" srcOrd="0" destOrd="1" presId="urn:microsoft.com/office/officeart/2005/8/layout/vList2"/>
    <dgm:cxn modelId="{E0674031-C4D1-4B01-A3C1-9270B93EA98D}" type="presOf" srcId="{7F52F73A-4980-429A-844F-E5F64C127983}" destId="{EF337A5B-6D79-47F4-8EB7-F3E1DB234746}" srcOrd="0" destOrd="0" presId="urn:microsoft.com/office/officeart/2005/8/layout/vList2"/>
    <dgm:cxn modelId="{AFEDB83C-B0CE-4CBD-994F-49ECB67FDDB2}" type="presOf" srcId="{6A6D57C5-1928-4F9D-AE68-4188DB1CE377}" destId="{598160BF-2655-4439-8B79-B6BCC56A257D}" srcOrd="0" destOrd="0" presId="urn:microsoft.com/office/officeart/2005/8/layout/vList2"/>
    <dgm:cxn modelId="{A505AA60-4BF6-4BE7-B515-914E83D0CA85}" type="presOf" srcId="{9D1473E8-73B2-4D3D-BBF6-518A99808278}" destId="{0B187214-3763-40DD-8D7A-D45123989256}" srcOrd="0" destOrd="0" presId="urn:microsoft.com/office/officeart/2005/8/layout/vList2"/>
    <dgm:cxn modelId="{D9127268-7E18-4343-AAA9-6D59E214B885}" srcId="{9D1473E8-73B2-4D3D-BBF6-518A99808278}" destId="{7895A7BF-F61E-4E51-99C5-FB3350347571}" srcOrd="2" destOrd="0" parTransId="{01A01D7F-3A14-4726-91CD-C937CBF46CD4}" sibTransId="{8B2145E6-09E7-4209-AAAE-F8BC31A8E9C8}"/>
    <dgm:cxn modelId="{587A3E69-269A-4FF3-BD59-DF243C894835}" type="presOf" srcId="{2EBC2645-D85F-4372-BB4D-1922177DADA0}" destId="{598160BF-2655-4439-8B79-B6BCC56A257D}" srcOrd="0" destOrd="2" presId="urn:microsoft.com/office/officeart/2005/8/layout/vList2"/>
    <dgm:cxn modelId="{1221B44E-CFAB-4ED4-8331-1C82C893C83B}" type="presOf" srcId="{D27B42DC-8E96-4478-9BB4-80AA69C19E26}" destId="{06AD02FA-4ECE-4C8D-8363-3FD81E83B7B6}" srcOrd="0" destOrd="0" presId="urn:microsoft.com/office/officeart/2005/8/layout/vList2"/>
    <dgm:cxn modelId="{0AA24C51-5759-46ED-9A5B-E3E8E571828D}" type="presOf" srcId="{55B3A18A-AF44-4D4A-8E67-35F7995D0323}" destId="{EF337A5B-6D79-47F4-8EB7-F3E1DB234746}" srcOrd="0" destOrd="4" presId="urn:microsoft.com/office/officeart/2005/8/layout/vList2"/>
    <dgm:cxn modelId="{78627652-0557-459A-BD08-DBA967D38764}" srcId="{9D1473E8-73B2-4D3D-BBF6-518A99808278}" destId="{7F52F73A-4980-429A-844F-E5F64C127983}" srcOrd="0" destOrd="0" parTransId="{61A1CC07-5F99-44E9-A753-F729DC133909}" sibTransId="{0765727A-8ABF-4DB2-9016-7D08102A4935}"/>
    <dgm:cxn modelId="{583F0856-6BD3-41FB-AC7C-23FA7F218F23}" type="presOf" srcId="{7895A7BF-F61E-4E51-99C5-FB3350347571}" destId="{EF337A5B-6D79-47F4-8EB7-F3E1DB234746}" srcOrd="0" destOrd="2" presId="urn:microsoft.com/office/officeart/2005/8/layout/vList2"/>
    <dgm:cxn modelId="{D8596A7A-CE12-4CF9-AA71-B3E37E496842}" srcId="{9D1473E8-73B2-4D3D-BBF6-518A99808278}" destId="{55B3A18A-AF44-4D4A-8E67-35F7995D0323}" srcOrd="4" destOrd="0" parTransId="{961A90F0-9D39-45E0-9621-A8241A029439}" sibTransId="{0FDF97F6-8AFC-48C1-A15F-B60A65B684A4}"/>
    <dgm:cxn modelId="{CBD2E682-98B8-46F4-AF92-C86D90338A6A}" type="presOf" srcId="{75CF0A5F-A612-46F4-B61D-8E0A129D7A6C}" destId="{EF337A5B-6D79-47F4-8EB7-F3E1DB234746}" srcOrd="0" destOrd="3" presId="urn:microsoft.com/office/officeart/2005/8/layout/vList2"/>
    <dgm:cxn modelId="{DEAF268A-0CD5-48C5-BDEC-9E3F19FC5FFD}" srcId="{9D1473E8-73B2-4D3D-BBF6-518A99808278}" destId="{CD62CE6A-BE0C-4E89-91D9-AC034F79DB41}" srcOrd="1" destOrd="0" parTransId="{EDA43389-0A1B-4F1D-8D87-FB7EDEDB4851}" sibTransId="{6CCD5D64-E2AA-44EC-B963-ACFCD2E917E8}"/>
    <dgm:cxn modelId="{B1330D9F-4C1C-4214-A7BD-99A96658DEB6}" srcId="{D27B42DC-8E96-4478-9BB4-80AA69C19E26}" destId="{2EBC2645-D85F-4372-BB4D-1922177DADA0}" srcOrd="2" destOrd="0" parTransId="{4B2E1845-66D8-41FF-85FD-AFA64E24E2D3}" sibTransId="{8CF0B545-04B5-4B5D-A1ED-B688E41F664F}"/>
    <dgm:cxn modelId="{E869E4C7-A2CF-48B6-A501-2D648D7B5DF7}" srcId="{D27B42DC-8E96-4478-9BB4-80AA69C19E26}" destId="{CFAB0E34-C5C4-4085-B2E3-AF82E99F31E3}" srcOrd="1" destOrd="0" parTransId="{0644A7B9-D576-4A06-9AA7-33E85D4CFB39}" sibTransId="{2E8FB199-41EA-4E77-B0A7-EB797B2272EE}"/>
    <dgm:cxn modelId="{7FBEDEEB-7905-4149-B81B-D4A9F6EFB749}" type="presOf" srcId="{2581F238-D166-44BB-9061-831EFE25389F}" destId="{CBB3E5E7-F86E-454A-835B-374B6D30CB74}" srcOrd="0" destOrd="0" presId="urn:microsoft.com/office/officeart/2005/8/layout/vList2"/>
    <dgm:cxn modelId="{083EE5EC-BCED-4FA0-A86A-5D267C861A40}" type="presOf" srcId="{CFAB0E34-C5C4-4085-B2E3-AF82E99F31E3}" destId="{598160BF-2655-4439-8B79-B6BCC56A257D}" srcOrd="0" destOrd="1" presId="urn:microsoft.com/office/officeart/2005/8/layout/vList2"/>
    <dgm:cxn modelId="{951EB2F5-4862-46D2-810A-975E5B3F48C1}" srcId="{2581F238-D166-44BB-9061-831EFE25389F}" destId="{D27B42DC-8E96-4478-9BB4-80AA69C19E26}" srcOrd="1" destOrd="0" parTransId="{9FB5C394-0705-4620-9798-8FBC9AF28C23}" sibTransId="{FDC7D26A-2A97-4ED1-B522-E0E3EB1AA0F8}"/>
    <dgm:cxn modelId="{87AAC2F5-0883-4BB0-8C96-8B98C043B615}" srcId="{9D1473E8-73B2-4D3D-BBF6-518A99808278}" destId="{75CF0A5F-A612-46F4-B61D-8E0A129D7A6C}" srcOrd="3" destOrd="0" parTransId="{253E3423-AA80-4781-A565-EBD48287BB65}" sibTransId="{28BE41D5-1A4C-4FF4-91FB-F86765FF53F4}"/>
    <dgm:cxn modelId="{8B0BE46A-46F7-405A-86BB-A7919B879F32}" type="presParOf" srcId="{CBB3E5E7-F86E-454A-835B-374B6D30CB74}" destId="{0B187214-3763-40DD-8D7A-D45123989256}" srcOrd="0" destOrd="0" presId="urn:microsoft.com/office/officeart/2005/8/layout/vList2"/>
    <dgm:cxn modelId="{4E7C7B7C-7161-4C9F-B2E5-8CB8EF9351D0}" type="presParOf" srcId="{CBB3E5E7-F86E-454A-835B-374B6D30CB74}" destId="{EF337A5B-6D79-47F4-8EB7-F3E1DB234746}" srcOrd="1" destOrd="0" presId="urn:microsoft.com/office/officeart/2005/8/layout/vList2"/>
    <dgm:cxn modelId="{5C6AFD17-2262-4EE2-B4F9-A5FA94480113}" type="presParOf" srcId="{CBB3E5E7-F86E-454A-835B-374B6D30CB74}" destId="{06AD02FA-4ECE-4C8D-8363-3FD81E83B7B6}" srcOrd="2" destOrd="0" presId="urn:microsoft.com/office/officeart/2005/8/layout/vList2"/>
    <dgm:cxn modelId="{8FE504B9-BFC6-4C5B-9304-A72D19071980}" type="presParOf" srcId="{CBB3E5E7-F86E-454A-835B-374B6D30CB74}" destId="{598160BF-2655-4439-8B79-B6BCC56A257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087E4-CCF5-4B10-B5E3-0F3352835F5E}">
      <dsp:nvSpPr>
        <dsp:cNvPr id="0" name=""/>
        <dsp:cNvSpPr/>
      </dsp:nvSpPr>
      <dsp:spPr>
        <a:xfrm>
          <a:off x="0" y="2174"/>
          <a:ext cx="6749521" cy="110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411E9-B4C4-442C-89DE-5140061EE4D7}">
      <dsp:nvSpPr>
        <dsp:cNvPr id="0" name=""/>
        <dsp:cNvSpPr/>
      </dsp:nvSpPr>
      <dsp:spPr>
        <a:xfrm>
          <a:off x="333416" y="250170"/>
          <a:ext cx="606210" cy="606210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97F2E-0366-4B85-8CCD-6DBB69660E6B}">
      <dsp:nvSpPr>
        <dsp:cNvPr id="0" name=""/>
        <dsp:cNvSpPr/>
      </dsp:nvSpPr>
      <dsp:spPr>
        <a:xfrm>
          <a:off x="1273043" y="2174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Considering the information on closed leads, how would you describe Abc LLC's current most typical</a:t>
          </a:r>
          <a:r>
            <a:rPr lang="hu-HU" sz="2000" kern="1200"/>
            <a:t> </a:t>
          </a:r>
          <a:r>
            <a:rPr lang="en-US" sz="2000" kern="1200"/>
            <a:t>client?</a:t>
          </a:r>
        </a:p>
      </dsp:txBody>
      <dsp:txXfrm>
        <a:off x="1273043" y="2174"/>
        <a:ext cx="5476477" cy="1102201"/>
      </dsp:txXfrm>
    </dsp:sp>
    <dsp:sp modelId="{4A4BBBBD-CEC4-4C26-84FD-BC0C59312658}">
      <dsp:nvSpPr>
        <dsp:cNvPr id="0" name=""/>
        <dsp:cNvSpPr/>
      </dsp:nvSpPr>
      <dsp:spPr>
        <a:xfrm>
          <a:off x="0" y="1379926"/>
          <a:ext cx="6749521" cy="11022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091E7-CB1C-45B1-B3ED-3E42FC72BCE7}">
      <dsp:nvSpPr>
        <dsp:cNvPr id="0" name=""/>
        <dsp:cNvSpPr/>
      </dsp:nvSpPr>
      <dsp:spPr>
        <a:xfrm>
          <a:off x="333416" y="1627922"/>
          <a:ext cx="606210" cy="606210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BCD0B-709F-4E41-B1BC-99A522324336}">
      <dsp:nvSpPr>
        <dsp:cNvPr id="0" name=""/>
        <dsp:cNvSpPr/>
      </dsp:nvSpPr>
      <dsp:spPr>
        <a:xfrm>
          <a:off x="1273043" y="1379926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Considering the information on closed leads, what customer segments should Abc LLC target to</a:t>
          </a:r>
          <a:r>
            <a:rPr lang="hu-HU" sz="2000" kern="1200"/>
            <a:t> </a:t>
          </a:r>
          <a:r>
            <a:rPr lang="en-US" sz="2000" kern="1200"/>
            <a:t>maximize their income?</a:t>
          </a:r>
        </a:p>
      </dsp:txBody>
      <dsp:txXfrm>
        <a:off x="1273043" y="1379926"/>
        <a:ext cx="5476477" cy="1102201"/>
      </dsp:txXfrm>
    </dsp:sp>
    <dsp:sp modelId="{168207DA-7CF3-43E8-8BD5-30F51C83D594}">
      <dsp:nvSpPr>
        <dsp:cNvPr id="0" name=""/>
        <dsp:cNvSpPr/>
      </dsp:nvSpPr>
      <dsp:spPr>
        <a:xfrm>
          <a:off x="0" y="2757679"/>
          <a:ext cx="6749521" cy="110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4EA81-9B53-46B1-8E61-EE017C39F3E4}">
      <dsp:nvSpPr>
        <dsp:cNvPr id="0" name=""/>
        <dsp:cNvSpPr/>
      </dsp:nvSpPr>
      <dsp:spPr>
        <a:xfrm>
          <a:off x="333416" y="3005674"/>
          <a:ext cx="606210" cy="606210"/>
        </a:xfrm>
        <a:prstGeom prst="rect">
          <a:avLst/>
        </a:prstGeom>
        <a:blipFill>
          <a:blip xmlns:r="http://schemas.openxmlformats.org/officeDocument/2006/relationships"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BDE78-966B-4A36-B6C8-0652492A2169}">
      <dsp:nvSpPr>
        <dsp:cNvPr id="0" name=""/>
        <dsp:cNvSpPr/>
      </dsp:nvSpPr>
      <dsp:spPr>
        <a:xfrm>
          <a:off x="1273043" y="2757679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would you describe the current market potential for the segments from Question 2?</a:t>
          </a:r>
        </a:p>
      </dsp:txBody>
      <dsp:txXfrm>
        <a:off x="1273043" y="2757679"/>
        <a:ext cx="5476477" cy="1102201"/>
      </dsp:txXfrm>
    </dsp:sp>
    <dsp:sp modelId="{2420F033-AD1A-45FD-B38B-71AC72900235}">
      <dsp:nvSpPr>
        <dsp:cNvPr id="0" name=""/>
        <dsp:cNvSpPr/>
      </dsp:nvSpPr>
      <dsp:spPr>
        <a:xfrm>
          <a:off x="0" y="4135431"/>
          <a:ext cx="6749521" cy="11022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92428-F52E-4540-8D2E-F4DB2E981D43}">
      <dsp:nvSpPr>
        <dsp:cNvPr id="0" name=""/>
        <dsp:cNvSpPr/>
      </dsp:nvSpPr>
      <dsp:spPr>
        <a:xfrm>
          <a:off x="333416" y="4383426"/>
          <a:ext cx="606210" cy="606210"/>
        </a:xfrm>
        <a:prstGeom prst="rect">
          <a:avLst/>
        </a:prstGeom>
        <a:blipFill>
          <a:blip xmlns:r="http://schemas.openxmlformats.org/officeDocument/2006/relationships"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4508E-77EA-4CA7-A0EE-770CC8F19A60}">
      <dsp:nvSpPr>
        <dsp:cNvPr id="0" name=""/>
        <dsp:cNvSpPr/>
      </dsp:nvSpPr>
      <dsp:spPr>
        <a:xfrm>
          <a:off x="1273043" y="4135431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much more should Abc LLC bid on average on the segments from Question 2 to increase their</a:t>
          </a:r>
          <a:r>
            <a:rPr lang="hu-HU" sz="2000" kern="1200"/>
            <a:t> </a:t>
          </a:r>
          <a:r>
            <a:rPr lang="en-US" sz="2000" kern="1200"/>
            <a:t>income by 30%? Would the investment pay off?</a:t>
          </a:r>
        </a:p>
      </dsp:txBody>
      <dsp:txXfrm>
        <a:off x="1273043" y="4135431"/>
        <a:ext cx="5476477" cy="1102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45BEE-6B1A-4EBE-9AAE-58D933343A8B}">
      <dsp:nvSpPr>
        <dsp:cNvPr id="0" name=""/>
        <dsp:cNvSpPr/>
      </dsp:nvSpPr>
      <dsp:spPr>
        <a:xfrm>
          <a:off x="0" y="0"/>
          <a:ext cx="8280971" cy="1564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/>
            <a:t>Clarifing</a:t>
          </a:r>
          <a:r>
            <a:rPr lang="en-US" sz="2000" kern="1200" noProof="0" dirty="0"/>
            <a:t> definitions: closed lead, customer segment, market potential, income, etc.</a:t>
          </a:r>
        </a:p>
      </dsp:txBody>
      <dsp:txXfrm>
        <a:off x="45835" y="45835"/>
        <a:ext cx="6663487" cy="1473267"/>
      </dsp:txXfrm>
    </dsp:sp>
    <dsp:sp modelId="{A728104A-45E3-48CF-B781-581DB83F065B}">
      <dsp:nvSpPr>
        <dsp:cNvPr id="0" name=""/>
        <dsp:cNvSpPr/>
      </dsp:nvSpPr>
      <dsp:spPr>
        <a:xfrm>
          <a:off x="1461347" y="1912700"/>
          <a:ext cx="8280971" cy="1564937"/>
        </a:xfrm>
        <a:prstGeom prst="roundRect">
          <a:avLst>
            <a:gd name="adj" fmla="val 10000"/>
          </a:avLst>
        </a:prstGeom>
        <a:solidFill>
          <a:srgbClr val="E2AC00">
            <a:alpha val="69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rgbClr val="C00000"/>
              </a:solidFill>
            </a:rPr>
            <a:t>Some remained a bit unclear: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b="1" i="1" kern="1200" noProof="0" dirty="0"/>
            <a:t>M</a:t>
          </a:r>
          <a:r>
            <a:rPr lang="en-US" sz="1200" b="1" i="1" kern="1200" noProof="0" dirty="0" err="1"/>
            <a:t>arket</a:t>
          </a:r>
          <a:r>
            <a:rPr lang="en-US" sz="1200" b="1" i="1" kern="1200" noProof="0" dirty="0"/>
            <a:t> potential:</a:t>
          </a:r>
          <a:r>
            <a:rPr lang="en-US" sz="1200" i="1" kern="1200" noProof="0" dirty="0"/>
            <a:t> </a:t>
          </a:r>
          <a:r>
            <a:rPr lang="en-US" sz="1100" kern="1200" noProof="0" dirty="0"/>
            <a:t>competition, customers’ interest, time period, product types, etc. are not considered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1" kern="1200" noProof="0" dirty="0"/>
            <a:t>Income</a:t>
          </a:r>
          <a:r>
            <a:rPr lang="en-US" sz="1100" kern="1200" noProof="0" dirty="0"/>
            <a:t>: usually means net income (that represents the total amount of earnings remaining after accounting for all expenses and additional income) -&gt; not enough information to calculate that. Also, yearly/monthly total income? For which year (</a:t>
          </a:r>
          <a:r>
            <a:rPr lang="en-US" sz="1100" kern="1200" noProof="0" dirty="0" err="1"/>
            <a:t>eg.</a:t>
          </a:r>
          <a:r>
            <a:rPr lang="en-US" sz="1100" kern="1200" noProof="0" dirty="0"/>
            <a:t> calendar year, last 1 year)?  </a:t>
          </a:r>
        </a:p>
      </dsp:txBody>
      <dsp:txXfrm>
        <a:off x="1507182" y="1958535"/>
        <a:ext cx="5710744" cy="1473267"/>
      </dsp:txXfrm>
    </dsp:sp>
    <dsp:sp modelId="{5A2AF2CF-8AFE-4291-B751-82CD7501EFCC}">
      <dsp:nvSpPr>
        <dsp:cNvPr id="0" name=""/>
        <dsp:cNvSpPr/>
      </dsp:nvSpPr>
      <dsp:spPr>
        <a:xfrm>
          <a:off x="7263762" y="1230214"/>
          <a:ext cx="1017209" cy="1017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noProof="0" dirty="0"/>
        </a:p>
      </dsp:txBody>
      <dsp:txXfrm>
        <a:off x="7492634" y="1230214"/>
        <a:ext cx="559465" cy="76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9508B-94DD-403E-961A-71BAC57A67CF}">
      <dsp:nvSpPr>
        <dsp:cNvPr id="0" name=""/>
        <dsp:cNvSpPr/>
      </dsp:nvSpPr>
      <dsp:spPr>
        <a:xfrm>
          <a:off x="0" y="244019"/>
          <a:ext cx="6492875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33248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What other factors have an effect on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successfull bidding,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selling health insurance and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contract size?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Info helping the </a:t>
          </a:r>
          <a:r>
            <a:rPr lang="en-US" sz="1600" kern="1200"/>
            <a:t>evaluat</a:t>
          </a:r>
          <a:r>
            <a:rPr lang="hu-HU" sz="1600" kern="1200"/>
            <a:t>ion of</a:t>
          </a:r>
          <a:r>
            <a:rPr lang="en-US" sz="1600" kern="1200"/>
            <a:t> customer</a:t>
          </a:r>
          <a:r>
            <a:rPr lang="hu-HU" sz="1600" kern="1200"/>
            <a:t>s’</a:t>
          </a:r>
          <a:r>
            <a:rPr lang="en-US" sz="1600" kern="1200"/>
            <a:t> health condition and financial background could have been valuable (may raise ethical issues) </a:t>
          </a:r>
        </a:p>
      </dsp:txBody>
      <dsp:txXfrm>
        <a:off x="0" y="244019"/>
        <a:ext cx="6492875" cy="2167200"/>
      </dsp:txXfrm>
    </dsp:sp>
    <dsp:sp modelId="{7775CC05-E10D-48BC-8EC1-B290AC09D9A7}">
      <dsp:nvSpPr>
        <dsp:cNvPr id="0" name=""/>
        <dsp:cNvSpPr/>
      </dsp:nvSpPr>
      <dsp:spPr>
        <a:xfrm>
          <a:off x="324643" y="7859"/>
          <a:ext cx="454501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Additional information about the possible leads</a:t>
          </a:r>
        </a:p>
      </dsp:txBody>
      <dsp:txXfrm>
        <a:off x="347700" y="30916"/>
        <a:ext cx="4498898" cy="426206"/>
      </dsp:txXfrm>
    </dsp:sp>
    <dsp:sp modelId="{AA8310A8-7026-4B0F-90EB-AE065002DAD8}">
      <dsp:nvSpPr>
        <dsp:cNvPr id="0" name=""/>
        <dsp:cNvSpPr/>
      </dsp:nvSpPr>
      <dsp:spPr>
        <a:xfrm>
          <a:off x="0" y="2733780"/>
          <a:ext cx="649287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33248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With respect to household income and contract size, more information would have been valuable to decide upon elimination of outliers</a:t>
          </a:r>
        </a:p>
      </dsp:txBody>
      <dsp:txXfrm>
        <a:off x="0" y="2733780"/>
        <a:ext cx="6492875" cy="1134000"/>
      </dsp:txXfrm>
    </dsp:sp>
    <dsp:sp modelId="{528FC851-AB76-4F54-B9D8-9582A60E3797}">
      <dsp:nvSpPr>
        <dsp:cNvPr id="0" name=""/>
        <dsp:cNvSpPr/>
      </dsp:nvSpPr>
      <dsp:spPr>
        <a:xfrm>
          <a:off x="324643" y="2497620"/>
          <a:ext cx="454501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Handling possible outliers:</a:t>
          </a:r>
        </a:p>
      </dsp:txBody>
      <dsp:txXfrm>
        <a:off x="347700" y="2520677"/>
        <a:ext cx="4498898" cy="426206"/>
      </dsp:txXfrm>
    </dsp:sp>
    <dsp:sp modelId="{675ACB71-2509-4D7B-8CDB-8D7857040BF0}">
      <dsp:nvSpPr>
        <dsp:cNvPr id="0" name=""/>
        <dsp:cNvSpPr/>
      </dsp:nvSpPr>
      <dsp:spPr>
        <a:xfrm>
          <a:off x="0" y="4190340"/>
          <a:ext cx="649287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33248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Introducing binnary variables made clustering more challenging</a:t>
          </a:r>
          <a:endParaRPr lang="en-US" sz="1600" kern="1200"/>
        </a:p>
      </dsp:txBody>
      <dsp:txXfrm>
        <a:off x="0" y="4190340"/>
        <a:ext cx="6492875" cy="907200"/>
      </dsp:txXfrm>
    </dsp:sp>
    <dsp:sp modelId="{EB53A8E2-E020-4D0B-883B-32DD297710AA}">
      <dsp:nvSpPr>
        <dsp:cNvPr id="0" name=""/>
        <dsp:cNvSpPr/>
      </dsp:nvSpPr>
      <dsp:spPr>
        <a:xfrm>
          <a:off x="324643" y="3954180"/>
          <a:ext cx="4545012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Binnary variables:</a:t>
          </a:r>
          <a:endParaRPr lang="en-US" sz="1600" kern="1200"/>
        </a:p>
      </dsp:txBody>
      <dsp:txXfrm>
        <a:off x="347700" y="3977237"/>
        <a:ext cx="449889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E0C6F-7C9F-4E1F-BB2B-CF2F4EB8FA2A}">
      <dsp:nvSpPr>
        <dsp:cNvPr id="0" name=""/>
        <dsp:cNvSpPr/>
      </dsp:nvSpPr>
      <dsp:spPr>
        <a:xfrm>
          <a:off x="0" y="82451"/>
          <a:ext cx="6967794" cy="685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 err="1"/>
            <a:t>Hierarchical</a:t>
          </a:r>
          <a:r>
            <a:rPr lang="hu-HU" sz="2800" b="1" kern="1200" dirty="0"/>
            <a:t> </a:t>
          </a:r>
          <a:r>
            <a:rPr lang="hu-HU" sz="2800" b="1" kern="1200" dirty="0" err="1"/>
            <a:t>clusters</a:t>
          </a:r>
          <a:r>
            <a:rPr lang="hu-HU" sz="2800" b="1" kern="1200" dirty="0"/>
            <a:t>:</a:t>
          </a:r>
          <a:endParaRPr lang="en-US" sz="2800" kern="1200" dirty="0"/>
        </a:p>
      </dsp:txBody>
      <dsp:txXfrm>
        <a:off x="33440" y="115891"/>
        <a:ext cx="6900914" cy="618150"/>
      </dsp:txXfrm>
    </dsp:sp>
    <dsp:sp modelId="{022A0324-DED9-4727-8D5A-E7DAA97D7006}">
      <dsp:nvSpPr>
        <dsp:cNvPr id="0" name=""/>
        <dsp:cNvSpPr/>
      </dsp:nvSpPr>
      <dsp:spPr>
        <a:xfrm>
          <a:off x="0" y="767482"/>
          <a:ext cx="6967794" cy="202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7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Cluster 1:</a:t>
          </a:r>
          <a:r>
            <a:rPr lang="en-US" sz="1900" kern="1200" dirty="0"/>
            <a:t> </a:t>
          </a:r>
          <a:r>
            <a:rPr lang="en-US" sz="1400" kern="1200" dirty="0"/>
            <a:t>Mixed men and women (with more men), older adults, with middle HH income, having average contract size the highest, mostly from NY, MA, WA</a:t>
          </a:r>
          <a:r>
            <a:rPr lang="hu-HU" sz="1400" kern="1200" dirty="0"/>
            <a:t>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Cluster 2:</a:t>
          </a:r>
          <a:r>
            <a:rPr lang="en-US" sz="1900" kern="1200" dirty="0"/>
            <a:t> </a:t>
          </a:r>
          <a:r>
            <a:rPr lang="en-US" sz="1400" kern="1200" dirty="0"/>
            <a:t>Exclusively men, middle aged, their HH income is around the median, having contract size above the median, mostly from MA, WA, NJ </a:t>
          </a:r>
          <a:r>
            <a:rPr lang="hu-HU" sz="1400" kern="1200" dirty="0"/>
            <a:t> </a:t>
          </a:r>
          <a:endParaRPr lang="en-US" sz="1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Cluster 3:</a:t>
          </a:r>
          <a:r>
            <a:rPr lang="en-US" sz="1900" kern="1200" dirty="0"/>
            <a:t> </a:t>
          </a:r>
          <a:r>
            <a:rPr lang="en-US" sz="1400" kern="1200" dirty="0"/>
            <a:t>Exclusively women, middle aged, from low income HH, having contract size around the median, mostly from NY, WA, MA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Cluster 4:</a:t>
          </a:r>
          <a:r>
            <a:rPr lang="en-US" sz="1900" kern="1200" dirty="0"/>
            <a:t> </a:t>
          </a:r>
          <a:r>
            <a:rPr lang="en-US" sz="1400" kern="1200" dirty="0"/>
            <a:t>Exclusively men, youngest average age, more HH in the low income group, having contract less than average, mostly from NY, IL, OH </a:t>
          </a:r>
          <a:endParaRPr lang="en-US" sz="1900" kern="1200" dirty="0"/>
        </a:p>
      </dsp:txBody>
      <dsp:txXfrm>
        <a:off x="0" y="767482"/>
        <a:ext cx="6967794" cy="2020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FCE75-6872-451E-9841-B489E0523F57}">
      <dsp:nvSpPr>
        <dsp:cNvPr id="0" name=""/>
        <dsp:cNvSpPr/>
      </dsp:nvSpPr>
      <dsp:spPr>
        <a:xfrm>
          <a:off x="0" y="335680"/>
          <a:ext cx="6237359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88" tIns="270764" rIns="4840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 err="1"/>
            <a:t>Cluster</a:t>
          </a:r>
          <a:r>
            <a:rPr lang="hu-HU" sz="1300" kern="1200" dirty="0"/>
            <a:t> </a:t>
          </a:r>
          <a:r>
            <a:rPr lang="hu-HU" sz="1300" kern="1200" dirty="0" err="1"/>
            <a:t>characteristics</a:t>
          </a:r>
          <a:r>
            <a:rPr lang="hu-HU" sz="1300" kern="1200" dirty="0"/>
            <a:t> </a:t>
          </a:r>
          <a:r>
            <a:rPr lang="hu-HU" sz="1300" kern="1200" dirty="0" err="1"/>
            <a:t>highly</a:t>
          </a:r>
          <a:r>
            <a:rPr lang="hu-HU" sz="1300" kern="1200" dirty="0"/>
            <a:t> </a:t>
          </a:r>
          <a:r>
            <a:rPr lang="hu-HU" sz="1300" kern="1200" dirty="0" err="1"/>
            <a:t>depend</a:t>
          </a:r>
          <a:r>
            <a:rPr lang="hu-HU" sz="1300" kern="1200" dirty="0"/>
            <a:t> </a:t>
          </a:r>
          <a:r>
            <a:rPr lang="hu-HU" sz="1300" kern="1200" dirty="0" err="1"/>
            <a:t>on</a:t>
          </a:r>
          <a:r>
            <a:rPr lang="hu-HU" sz="1300" kern="1200" dirty="0"/>
            <a:t> </a:t>
          </a:r>
          <a:r>
            <a:rPr lang="hu-HU" sz="1300" kern="1200" dirty="0" err="1"/>
            <a:t>encoding</a:t>
          </a:r>
          <a:r>
            <a:rPr lang="hu-HU" sz="1300" kern="1200" dirty="0"/>
            <a:t> and </a:t>
          </a:r>
          <a:r>
            <a:rPr lang="hu-HU" sz="1300" kern="1200" dirty="0" err="1"/>
            <a:t>standardization</a:t>
          </a:r>
          <a:r>
            <a:rPr lang="hu-HU" sz="1300" kern="1200" dirty="0"/>
            <a:t> </a:t>
          </a:r>
          <a:r>
            <a:rPr lang="hu-HU" sz="1300" kern="1200" dirty="0" err="1"/>
            <a:t>method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/>
            <a:t>K-</a:t>
          </a:r>
          <a:r>
            <a:rPr lang="hu-HU" sz="1300" kern="1200" dirty="0" err="1"/>
            <a:t>means</a:t>
          </a:r>
          <a:r>
            <a:rPr lang="en-US" sz="1300" kern="1200" dirty="0"/>
            <a:t> is for minimizing the within-cluster squared Euclidean distances between the clustered observations and the cluster centroid.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Therefore, it should only be used with data where squared Euclidean distances would be meaningful.</a:t>
          </a:r>
        </a:p>
      </dsp:txBody>
      <dsp:txXfrm>
        <a:off x="0" y="335680"/>
        <a:ext cx="6237359" cy="1515150"/>
      </dsp:txXfrm>
    </dsp:sp>
    <dsp:sp modelId="{600CE7F4-C6AA-4A3E-8252-E629C20B7132}">
      <dsp:nvSpPr>
        <dsp:cNvPr id="0" name=""/>
        <dsp:cNvSpPr/>
      </dsp:nvSpPr>
      <dsp:spPr>
        <a:xfrm>
          <a:off x="311867" y="143800"/>
          <a:ext cx="436615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K-means algorithm provides unsatisfactory results:</a:t>
          </a:r>
        </a:p>
      </dsp:txBody>
      <dsp:txXfrm>
        <a:off x="330601" y="162534"/>
        <a:ext cx="4328683" cy="346292"/>
      </dsp:txXfrm>
    </dsp:sp>
    <dsp:sp modelId="{D1520FDD-6866-47A2-BD17-36F2CB3A1ABC}">
      <dsp:nvSpPr>
        <dsp:cNvPr id="0" name=""/>
        <dsp:cNvSpPr/>
      </dsp:nvSpPr>
      <dsp:spPr>
        <a:xfrm>
          <a:off x="0" y="2112910"/>
          <a:ext cx="62373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88" tIns="270764" rIns="4840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requires a decision where to 'cut the tree' to get the final cluster assignments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Some domain and business knowledge is essential to determine the right number of clusters</a:t>
          </a:r>
        </a:p>
      </dsp:txBody>
      <dsp:txXfrm>
        <a:off x="0" y="2112910"/>
        <a:ext cx="6237359" cy="1126125"/>
      </dsp:txXfrm>
    </dsp:sp>
    <dsp:sp modelId="{7A5BC368-D062-42BC-889F-6E1C5D74A67F}">
      <dsp:nvSpPr>
        <dsp:cNvPr id="0" name=""/>
        <dsp:cNvSpPr/>
      </dsp:nvSpPr>
      <dsp:spPr>
        <a:xfrm>
          <a:off x="311867" y="1921030"/>
          <a:ext cx="436615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Hierarchical clustering is a bit arbitrary: </a:t>
          </a:r>
        </a:p>
      </dsp:txBody>
      <dsp:txXfrm>
        <a:off x="330601" y="1939764"/>
        <a:ext cx="4328683" cy="346292"/>
      </dsp:txXfrm>
    </dsp:sp>
    <dsp:sp modelId="{B8B5E8EA-06CE-49DB-84BE-0D5AD1C60AF6}">
      <dsp:nvSpPr>
        <dsp:cNvPr id="0" name=""/>
        <dsp:cNvSpPr/>
      </dsp:nvSpPr>
      <dsp:spPr>
        <a:xfrm>
          <a:off x="0" y="3501115"/>
          <a:ext cx="6237359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88" tIns="270764" rIns="4840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/>
            <a:t>C</a:t>
          </a:r>
          <a:r>
            <a:rPr lang="en-US" sz="1300" kern="1200"/>
            <a:t>onsidering mixed data type, </a:t>
          </a:r>
          <a:r>
            <a:rPr lang="hu-HU" sz="1300" kern="1200"/>
            <a:t>other algorithms should be tried out as well, </a:t>
          </a:r>
          <a:r>
            <a:rPr lang="en-US" sz="1300" kern="1200"/>
            <a:t>like Density-based spatial clustering of applications with noise (DBSCAN) or neural networks</a:t>
          </a:r>
        </a:p>
      </dsp:txBody>
      <dsp:txXfrm>
        <a:off x="0" y="3501115"/>
        <a:ext cx="6237359" cy="921375"/>
      </dsp:txXfrm>
    </dsp:sp>
    <dsp:sp modelId="{7A565EBD-B70D-4B77-BF7C-A993DF047CF6}">
      <dsp:nvSpPr>
        <dsp:cNvPr id="0" name=""/>
        <dsp:cNvSpPr/>
      </dsp:nvSpPr>
      <dsp:spPr>
        <a:xfrm>
          <a:off x="311867" y="3309235"/>
          <a:ext cx="436615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Other Algorithms: </a:t>
          </a:r>
          <a:endParaRPr lang="en-US" sz="1300" kern="1200"/>
        </a:p>
      </dsp:txBody>
      <dsp:txXfrm>
        <a:off x="330601" y="3327969"/>
        <a:ext cx="432868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7A4BF-9E0B-42F5-AEA2-085E5B8D4B4F}">
      <dsp:nvSpPr>
        <dsp:cNvPr id="0" name=""/>
        <dsp:cNvSpPr/>
      </dsp:nvSpPr>
      <dsp:spPr>
        <a:xfrm>
          <a:off x="0" y="740369"/>
          <a:ext cx="649287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70764" rIns="50391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 base</a:t>
          </a:r>
          <a:r>
            <a:rPr lang="hu-HU" sz="1300" kern="1200"/>
            <a:t>:</a:t>
          </a:r>
          <a:r>
            <a:rPr lang="en-US" sz="1300" kern="1200"/>
            <a:t> 5371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Estimated potential income based on average contract size : 9179039.0 USD</a:t>
          </a:r>
        </a:p>
      </dsp:txBody>
      <dsp:txXfrm>
        <a:off x="0" y="740369"/>
        <a:ext cx="6492875" cy="757575"/>
      </dsp:txXfrm>
    </dsp:sp>
    <dsp:sp modelId="{47AB2DD8-EE7E-4A76-9745-FD1567DCEB87}">
      <dsp:nvSpPr>
        <dsp:cNvPr id="0" name=""/>
        <dsp:cNvSpPr/>
      </dsp:nvSpPr>
      <dsp:spPr>
        <a:xfrm>
          <a:off x="324643" y="548489"/>
          <a:ext cx="454501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Segment 1:</a:t>
          </a:r>
          <a:endParaRPr lang="en-US" sz="1300" kern="1200"/>
        </a:p>
      </dsp:txBody>
      <dsp:txXfrm>
        <a:off x="343377" y="567223"/>
        <a:ext cx="4507544" cy="346292"/>
      </dsp:txXfrm>
    </dsp:sp>
    <dsp:sp modelId="{531A680A-33F5-4D29-B3A2-D4042E8B7AFB}">
      <dsp:nvSpPr>
        <dsp:cNvPr id="0" name=""/>
        <dsp:cNvSpPr/>
      </dsp:nvSpPr>
      <dsp:spPr>
        <a:xfrm>
          <a:off x="0" y="1760024"/>
          <a:ext cx="649287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70764" rIns="50391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 base</a:t>
          </a:r>
          <a:r>
            <a:rPr lang="hu-HU" sz="1300" kern="1200"/>
            <a:t>:</a:t>
          </a:r>
          <a:r>
            <a:rPr lang="en-US" sz="1300" kern="1200"/>
            <a:t> 19379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Estimated potential income based on average contract size : 18003091.0 USD</a:t>
          </a:r>
        </a:p>
      </dsp:txBody>
      <dsp:txXfrm>
        <a:off x="0" y="1760024"/>
        <a:ext cx="6492875" cy="757575"/>
      </dsp:txXfrm>
    </dsp:sp>
    <dsp:sp modelId="{259A32DA-6262-4F89-8237-B0C8F3CE2D90}">
      <dsp:nvSpPr>
        <dsp:cNvPr id="0" name=""/>
        <dsp:cNvSpPr/>
      </dsp:nvSpPr>
      <dsp:spPr>
        <a:xfrm>
          <a:off x="324643" y="1568144"/>
          <a:ext cx="4545012" cy="383760"/>
        </a:xfrm>
        <a:prstGeom prst="roundRect">
          <a:avLst/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Segment 2:</a:t>
          </a:r>
          <a:endParaRPr lang="en-US" sz="1300" kern="1200"/>
        </a:p>
      </dsp:txBody>
      <dsp:txXfrm>
        <a:off x="343377" y="1586878"/>
        <a:ext cx="4507544" cy="346292"/>
      </dsp:txXfrm>
    </dsp:sp>
    <dsp:sp modelId="{F9BC33C4-0FC4-4B35-93FC-82924F3FF227}">
      <dsp:nvSpPr>
        <dsp:cNvPr id="0" name=""/>
        <dsp:cNvSpPr/>
      </dsp:nvSpPr>
      <dsp:spPr>
        <a:xfrm>
          <a:off x="0" y="2779680"/>
          <a:ext cx="649287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70764" rIns="50391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 base</a:t>
          </a:r>
          <a:r>
            <a:rPr lang="hu-HU" sz="1300" kern="1200"/>
            <a:t>:</a:t>
          </a:r>
          <a:r>
            <a:rPr lang="en-US" sz="1300" kern="1200"/>
            <a:t> </a:t>
          </a:r>
          <a:r>
            <a:rPr lang="hu-HU" sz="1300" kern="1200"/>
            <a:t>30181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Estimated potential income based on average contract size : 28822855.0 USD </a:t>
          </a:r>
        </a:p>
      </dsp:txBody>
      <dsp:txXfrm>
        <a:off x="0" y="2779680"/>
        <a:ext cx="6492875" cy="757575"/>
      </dsp:txXfrm>
    </dsp:sp>
    <dsp:sp modelId="{37D5DCEB-52BB-464A-979E-2CF0E7296F7A}">
      <dsp:nvSpPr>
        <dsp:cNvPr id="0" name=""/>
        <dsp:cNvSpPr/>
      </dsp:nvSpPr>
      <dsp:spPr>
        <a:xfrm>
          <a:off x="324643" y="2587799"/>
          <a:ext cx="4545012" cy="383760"/>
        </a:xfrm>
        <a:prstGeom prst="roundRect">
          <a:avLst/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Segment 3:</a:t>
          </a:r>
          <a:endParaRPr lang="en-US" sz="1300" kern="1200"/>
        </a:p>
      </dsp:txBody>
      <dsp:txXfrm>
        <a:off x="343377" y="2606533"/>
        <a:ext cx="4507544" cy="346292"/>
      </dsp:txXfrm>
    </dsp:sp>
    <dsp:sp modelId="{8EAFF164-86D0-4E7F-9E50-AE29E7903FAE}">
      <dsp:nvSpPr>
        <dsp:cNvPr id="0" name=""/>
        <dsp:cNvSpPr/>
      </dsp:nvSpPr>
      <dsp:spPr>
        <a:xfrm>
          <a:off x="0" y="3799335"/>
          <a:ext cx="649287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70764" rIns="50391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 base</a:t>
          </a:r>
          <a:r>
            <a:rPr lang="hu-HU" sz="1300" kern="1200"/>
            <a:t>:</a:t>
          </a:r>
          <a:r>
            <a:rPr lang="en-US" sz="1300" kern="1200"/>
            <a:t> </a:t>
          </a:r>
          <a:r>
            <a:rPr lang="hu-HU" sz="1300" kern="1200"/>
            <a:t>19959</a:t>
          </a:r>
          <a:r>
            <a:rPr lang="en-US" sz="1300" kern="120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Estimated potential income based on average contract size : 16286544.0 USD </a:t>
          </a:r>
        </a:p>
      </dsp:txBody>
      <dsp:txXfrm>
        <a:off x="0" y="3799335"/>
        <a:ext cx="6492875" cy="757575"/>
      </dsp:txXfrm>
    </dsp:sp>
    <dsp:sp modelId="{C98E3D8F-5BA1-49BD-9D4A-68A2CA004ED1}">
      <dsp:nvSpPr>
        <dsp:cNvPr id="0" name=""/>
        <dsp:cNvSpPr/>
      </dsp:nvSpPr>
      <dsp:spPr>
        <a:xfrm>
          <a:off x="324643" y="3607455"/>
          <a:ext cx="4545012" cy="38376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Segment 4:</a:t>
          </a:r>
          <a:endParaRPr lang="en-US" sz="1300" kern="1200"/>
        </a:p>
      </dsp:txBody>
      <dsp:txXfrm>
        <a:off x="343377" y="3626189"/>
        <a:ext cx="4507544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4896-95AD-4C9B-8F64-969448EE85EA}">
      <dsp:nvSpPr>
        <dsp:cNvPr id="0" name=""/>
        <dsp:cNvSpPr/>
      </dsp:nvSpPr>
      <dsp:spPr>
        <a:xfrm>
          <a:off x="0" y="183269"/>
          <a:ext cx="6492875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Univariate regression: </a:t>
          </a:r>
          <a:endParaRPr lang="en-US" sz="2800" kern="1200"/>
        </a:p>
      </dsp:txBody>
      <dsp:txXfrm>
        <a:off x="32784" y="216053"/>
        <a:ext cx="6427307" cy="606012"/>
      </dsp:txXfrm>
    </dsp:sp>
    <dsp:sp modelId="{481DE947-349A-45FE-B3F2-C6F8A0B8E29F}">
      <dsp:nvSpPr>
        <dsp:cNvPr id="0" name=""/>
        <dsp:cNvSpPr/>
      </dsp:nvSpPr>
      <dsp:spPr>
        <a:xfrm>
          <a:off x="0" y="854849"/>
          <a:ext cx="649287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/>
            <a:t>a</a:t>
          </a:r>
          <a:r>
            <a:rPr lang="en-US" sz="2200" kern="1200"/>
            <a:t>ccording to the p value, the relationship between the amount of bid and contract size is significant.</a:t>
          </a:r>
        </a:p>
      </dsp:txBody>
      <dsp:txXfrm>
        <a:off x="0" y="854849"/>
        <a:ext cx="6492875" cy="695520"/>
      </dsp:txXfrm>
    </dsp:sp>
    <dsp:sp modelId="{8BD37669-7739-4FFE-8072-9FFEDA8D54AB}">
      <dsp:nvSpPr>
        <dsp:cNvPr id="0" name=""/>
        <dsp:cNvSpPr/>
      </dsp:nvSpPr>
      <dsp:spPr>
        <a:xfrm>
          <a:off x="0" y="1550369"/>
          <a:ext cx="6492875" cy="671580"/>
        </a:xfrm>
        <a:prstGeom prst="roundRect">
          <a:avLst/>
        </a:prstGeom>
        <a:solidFill>
          <a:schemeClr val="accent5">
            <a:hueOff val="393725"/>
            <a:satOff val="21144"/>
            <a:lumOff val="-7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Coefficient:</a:t>
          </a:r>
          <a:endParaRPr lang="en-US" sz="2800" kern="1200"/>
        </a:p>
      </dsp:txBody>
      <dsp:txXfrm>
        <a:off x="32784" y="1583153"/>
        <a:ext cx="6427307" cy="606012"/>
      </dsp:txXfrm>
    </dsp:sp>
    <dsp:sp modelId="{493FDA3C-19DB-4BE3-B8CE-09AD2241D28A}">
      <dsp:nvSpPr>
        <dsp:cNvPr id="0" name=""/>
        <dsp:cNvSpPr/>
      </dsp:nvSpPr>
      <dsp:spPr>
        <a:xfrm>
          <a:off x="0" y="2221949"/>
          <a:ext cx="649287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The coefficient of 3.0561 means that as the max bid variable's unit increases by 1, the predicted value of contract size increases by 3.0561. </a:t>
          </a:r>
        </a:p>
      </dsp:txBody>
      <dsp:txXfrm>
        <a:off x="0" y="2221949"/>
        <a:ext cx="6492875" cy="1014300"/>
      </dsp:txXfrm>
    </dsp:sp>
    <dsp:sp modelId="{4F2F8A1E-3BED-4536-AE8B-490E63EC1FBF}">
      <dsp:nvSpPr>
        <dsp:cNvPr id="0" name=""/>
        <dsp:cNvSpPr/>
      </dsp:nvSpPr>
      <dsp:spPr>
        <a:xfrm>
          <a:off x="0" y="3236250"/>
          <a:ext cx="6492875" cy="671580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 err="1"/>
            <a:t>Increasing</a:t>
          </a:r>
          <a:r>
            <a:rPr lang="hu-HU" sz="2800" kern="1200" dirty="0"/>
            <a:t> </a:t>
          </a:r>
          <a:r>
            <a:rPr lang="hu-HU" sz="2800" kern="1200" dirty="0" err="1"/>
            <a:t>spend</a:t>
          </a:r>
          <a:r>
            <a:rPr lang="hu-HU" sz="2800" kern="1200" dirty="0"/>
            <a:t> </a:t>
          </a:r>
          <a:r>
            <a:rPr lang="hu-HU" sz="2800" kern="1200" dirty="0" err="1"/>
            <a:t>on</a:t>
          </a:r>
          <a:r>
            <a:rPr lang="hu-HU" sz="2800" kern="1200" dirty="0"/>
            <a:t> </a:t>
          </a:r>
          <a:r>
            <a:rPr lang="hu-HU" sz="2800" kern="1200" dirty="0" err="1"/>
            <a:t>bids</a:t>
          </a:r>
          <a:r>
            <a:rPr lang="hu-HU" sz="2800" kern="1200" dirty="0"/>
            <a:t>:</a:t>
          </a:r>
          <a:endParaRPr lang="en-US" sz="2800" kern="1200" dirty="0"/>
        </a:p>
      </dsp:txBody>
      <dsp:txXfrm>
        <a:off x="32784" y="3269034"/>
        <a:ext cx="6427307" cy="606012"/>
      </dsp:txXfrm>
    </dsp:sp>
    <dsp:sp modelId="{F9D445B3-DB89-4AA2-85E2-FAA3077BC3FD}">
      <dsp:nvSpPr>
        <dsp:cNvPr id="0" name=""/>
        <dsp:cNvSpPr/>
      </dsp:nvSpPr>
      <dsp:spPr>
        <a:xfrm>
          <a:off x="0" y="3907830"/>
          <a:ext cx="649287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ABC LLC should increase spend on bidding around 42396 USD in 2019 to meet 30% increase in income. The investment would pay off.</a:t>
          </a:r>
        </a:p>
      </dsp:txBody>
      <dsp:txXfrm>
        <a:off x="0" y="3907830"/>
        <a:ext cx="6492875" cy="1014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7214-3763-40DD-8D7A-D45123989256}">
      <dsp:nvSpPr>
        <dsp:cNvPr id="0" name=""/>
        <dsp:cNvSpPr/>
      </dsp:nvSpPr>
      <dsp:spPr>
        <a:xfrm>
          <a:off x="0" y="368264"/>
          <a:ext cx="6492875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Winning a bid was not addressed in the univariate model, while contract size depends highly from this:</a:t>
          </a:r>
          <a:endParaRPr lang="en-US" sz="2200" kern="1200"/>
        </a:p>
      </dsp:txBody>
      <dsp:txXfrm>
        <a:off x="42722" y="410986"/>
        <a:ext cx="6407431" cy="789716"/>
      </dsp:txXfrm>
    </dsp:sp>
    <dsp:sp modelId="{EF337A5B-6D79-47F4-8EB7-F3E1DB234746}">
      <dsp:nvSpPr>
        <dsp:cNvPr id="0" name=""/>
        <dsp:cNvSpPr/>
      </dsp:nvSpPr>
      <dsp:spPr>
        <a:xfrm>
          <a:off x="0" y="1243424"/>
          <a:ext cx="6492875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Win: contract size &gt;= 0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Lose: contract size = 0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But: Multicollinarity with bids are present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Possible solution: </a:t>
          </a:r>
          <a:r>
            <a:rPr lang="en-US" sz="1700" b="1" kern="1200"/>
            <a:t>Two-Stage Regression Analysis</a:t>
          </a:r>
          <a:r>
            <a:rPr lang="hu-HU" sz="1700" b="1" kern="1200"/>
            <a:t> or </a:t>
          </a:r>
          <a:r>
            <a:rPr lang="en-US" sz="1700" b="1" kern="1200"/>
            <a:t>Partial least squares regression</a:t>
          </a:r>
          <a:r>
            <a:rPr lang="hu-HU" sz="1700" b="1" kern="1200"/>
            <a:t>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b="1" kern="1200"/>
            <a:t>Casual relationships: bids -&gt; win, win -&gt; contract size</a:t>
          </a:r>
          <a:endParaRPr lang="en-US" sz="1700" kern="1200"/>
        </a:p>
      </dsp:txBody>
      <dsp:txXfrm>
        <a:off x="0" y="1243424"/>
        <a:ext cx="6492875" cy="1730520"/>
      </dsp:txXfrm>
    </dsp:sp>
    <dsp:sp modelId="{06AD02FA-4ECE-4C8D-8363-3FD81E83B7B6}">
      <dsp:nvSpPr>
        <dsp:cNvPr id="0" name=""/>
        <dsp:cNvSpPr/>
      </dsp:nvSpPr>
      <dsp:spPr>
        <a:xfrm>
          <a:off x="0" y="2973945"/>
          <a:ext cx="6492875" cy="87516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Estimating the effect of other variables (holding them constant) on income is a must:</a:t>
          </a:r>
          <a:endParaRPr lang="en-US" sz="2200" kern="1200"/>
        </a:p>
      </dsp:txBody>
      <dsp:txXfrm>
        <a:off x="42722" y="3016667"/>
        <a:ext cx="6407431" cy="789716"/>
      </dsp:txXfrm>
    </dsp:sp>
    <dsp:sp modelId="{598160BF-2655-4439-8B79-B6BCC56A257D}">
      <dsp:nvSpPr>
        <dsp:cNvPr id="0" name=""/>
        <dsp:cNvSpPr/>
      </dsp:nvSpPr>
      <dsp:spPr>
        <a:xfrm>
          <a:off x="0" y="3849105"/>
          <a:ext cx="64928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Product(s) characteristics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Customer characteristics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Competition</a:t>
          </a:r>
          <a:endParaRPr lang="en-US" sz="1700" kern="1200"/>
        </a:p>
      </dsp:txBody>
      <dsp:txXfrm>
        <a:off x="0" y="3849105"/>
        <a:ext cx="6492875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B4B5-BA7C-4BF1-8237-D5DA9EFB463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6234-DE8C-402F-8056-2CC05F8A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11F533-7097-422D-9B76-6608E8EA2C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A9DD0-C475-4F7A-8860-E955CD85C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MinMaxScaler.html#sklearn.preprocessing.MinMaxScal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preprocessing.RobustScal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330050-86EA-4F1B-9B40-9C81E76E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hu-HU" sz="6000" err="1"/>
              <a:t>Analysis</a:t>
            </a:r>
            <a:r>
              <a:rPr lang="hu-HU" sz="6000"/>
              <a:t> </a:t>
            </a:r>
            <a:r>
              <a:rPr lang="hu-HU" sz="6000" err="1"/>
              <a:t>on</a:t>
            </a:r>
            <a:r>
              <a:rPr lang="hu-HU" sz="6000"/>
              <a:t> ABC </a:t>
            </a:r>
            <a:r>
              <a:rPr lang="hu-HU" sz="6000" err="1"/>
              <a:t>LLC’s</a:t>
            </a:r>
            <a:r>
              <a:rPr lang="hu-HU" sz="6000"/>
              <a:t> </a:t>
            </a:r>
            <a:r>
              <a:rPr lang="hu-HU" sz="6000" err="1"/>
              <a:t>customers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BBF48-62D1-48AC-B18C-7BC2D804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96180"/>
            <a:ext cx="3174983" cy="3842569"/>
          </a:xfrm>
        </p:spPr>
        <p:txBody>
          <a:bodyPr anchor="ctr">
            <a:normAutofit/>
          </a:bodyPr>
          <a:lstStyle/>
          <a:p>
            <a:r>
              <a:rPr lang="hu-HU" sz="2100" dirty="0" err="1">
                <a:solidFill>
                  <a:srgbClr val="FFFFFF"/>
                </a:solidFill>
              </a:rPr>
              <a:t>Task</a:t>
            </a:r>
            <a:r>
              <a:rPr lang="hu-HU" sz="2100" dirty="0">
                <a:solidFill>
                  <a:srgbClr val="FFFFFF"/>
                </a:solidFill>
              </a:rPr>
              <a:t> </a:t>
            </a:r>
            <a:r>
              <a:rPr lang="hu-HU" sz="2100" dirty="0" err="1">
                <a:solidFill>
                  <a:srgbClr val="FFFFFF"/>
                </a:solidFill>
              </a:rPr>
              <a:t>from</a:t>
            </a:r>
            <a:r>
              <a:rPr lang="hu-HU" sz="2100" dirty="0">
                <a:solidFill>
                  <a:srgbClr val="FFFFFF"/>
                </a:solidFill>
              </a:rPr>
              <a:t> boberdoo.com</a:t>
            </a:r>
            <a:endParaRPr lang="en-US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9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E3FB-6DE3-455E-9ABF-CE87F1B5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 sz="2500" dirty="0" err="1">
                <a:solidFill>
                  <a:srgbClr val="FFFFFF"/>
                </a:solidFill>
              </a:rPr>
              <a:t>Analysis</a:t>
            </a:r>
            <a:r>
              <a:rPr lang="hu-HU" sz="2500" dirty="0">
                <a:solidFill>
                  <a:srgbClr val="FFFFFF"/>
                </a:solidFill>
              </a:rPr>
              <a:t>/</a:t>
            </a:r>
            <a:r>
              <a:rPr lang="hu-HU" sz="2500" dirty="0" err="1">
                <a:solidFill>
                  <a:srgbClr val="FFFFFF"/>
                </a:solidFill>
              </a:rPr>
              <a:t>Modeling</a:t>
            </a:r>
            <a:r>
              <a:rPr lang="hu-HU" sz="2500" dirty="0">
                <a:solidFill>
                  <a:srgbClr val="FFFFFF"/>
                </a:solidFill>
              </a:rPr>
              <a:t> III.</a:t>
            </a:r>
            <a:br>
              <a:rPr lang="hu-HU" sz="2500" dirty="0">
                <a:solidFill>
                  <a:srgbClr val="FFFFFF"/>
                </a:solidFill>
              </a:rPr>
            </a:br>
            <a:r>
              <a:rPr lang="hu-HU" sz="2500" dirty="0">
                <a:solidFill>
                  <a:srgbClr val="FFFFFF"/>
                </a:solidFill>
              </a:rPr>
              <a:t>Market </a:t>
            </a:r>
            <a:r>
              <a:rPr lang="hu-HU" sz="2500" dirty="0" err="1">
                <a:solidFill>
                  <a:srgbClr val="FFFFFF"/>
                </a:solidFill>
              </a:rPr>
              <a:t>Potential</a:t>
            </a:r>
            <a:br>
              <a:rPr lang="hu-HU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DF8B51-01CE-4A4C-A562-A7E4BA2E2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30261"/>
              </p:ext>
            </p:extLst>
          </p:nvPr>
        </p:nvGraphicFramePr>
        <p:xfrm>
          <a:off x="5039860" y="-48743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EDF61-D58A-4715-BA64-D82E8C4CD45F}"/>
              </a:ext>
            </a:extLst>
          </p:cNvPr>
          <p:cNvGrpSpPr/>
          <p:nvPr/>
        </p:nvGrpSpPr>
        <p:grpSpPr>
          <a:xfrm>
            <a:off x="4852497" y="5064213"/>
            <a:ext cx="6564297" cy="1178644"/>
            <a:chOff x="-817298" y="3799335"/>
            <a:chExt cx="7310173" cy="7575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17C1F7-9E2E-49D1-A7BB-E4DB34F55861}"/>
                </a:ext>
              </a:extLst>
            </p:cNvPr>
            <p:cNvSpPr/>
            <p:nvPr/>
          </p:nvSpPr>
          <p:spPr>
            <a:xfrm>
              <a:off x="0" y="3799335"/>
              <a:ext cx="6492875" cy="757575"/>
            </a:xfrm>
            <a:prstGeom prst="rect">
              <a:avLst/>
            </a:prstGeom>
          </p:spPr>
          <p:style>
            <a:lnRef idx="2">
              <a:schemeClr val="accent2">
                <a:hueOff val="-1446200"/>
                <a:satOff val="-9924"/>
                <a:lumOff val="5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36FC5B-A099-4803-9CD5-E592CEFEECA6}"/>
                </a:ext>
              </a:extLst>
            </p:cNvPr>
            <p:cNvSpPr txBox="1"/>
            <p:nvPr/>
          </p:nvSpPr>
          <p:spPr>
            <a:xfrm>
              <a:off x="-817298" y="3799335"/>
              <a:ext cx="7310173" cy="757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919" tIns="270764" rIns="503919" bIns="92456" numCol="1" spcCol="1270" anchor="t" anchorCtr="0">
              <a:noAutofit/>
            </a:bodyPr>
            <a:lstStyle/>
            <a:p>
              <a:pPr marL="742950" lvl="1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hu-HU" altLang="en-US" sz="1400" dirty="0">
                  <a:latin typeface="Arial Unicode MS"/>
                </a:rPr>
                <a:t>No </a:t>
              </a:r>
              <a:r>
                <a:rPr lang="hu-HU" altLang="en-US" sz="1400" dirty="0" err="1">
                  <a:latin typeface="Arial Unicode MS"/>
                </a:rPr>
                <a:t>information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on</a:t>
              </a:r>
              <a:r>
                <a:rPr lang="en-US" sz="1400" i="1" dirty="0"/>
                <a:t> </a:t>
              </a:r>
              <a:r>
                <a:rPr lang="en-US" sz="1400" dirty="0">
                  <a:latin typeface="Arial Unicode MS"/>
                </a:rPr>
                <a:t>competition, customers’ interest, time period, product types, etc. </a:t>
              </a:r>
            </a:p>
            <a:p>
              <a:pPr marL="742950" lvl="1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hu-HU" altLang="en-US" sz="1400" dirty="0">
                  <a:latin typeface="Arial Unicode MS"/>
                </a:rPr>
                <a:t>Overlaping </a:t>
              </a:r>
              <a:r>
                <a:rPr lang="hu-HU" altLang="en-US" sz="1400" dirty="0" err="1">
                  <a:latin typeface="Arial Unicode MS"/>
                </a:rPr>
                <a:t>segments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make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hard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to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calculate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total</a:t>
              </a:r>
              <a:r>
                <a:rPr lang="hu-HU" altLang="en-US" sz="1400" dirty="0">
                  <a:latin typeface="Arial Unicode MS"/>
                </a:rPr>
                <a:t> market </a:t>
              </a:r>
              <a:r>
                <a:rPr lang="hu-HU" altLang="en-US" sz="1400" dirty="0" err="1">
                  <a:latin typeface="Arial Unicode MS"/>
                </a:rPr>
                <a:t>potential</a:t>
              </a:r>
              <a:endParaRPr lang="en-US" sz="1400" dirty="0">
                <a:latin typeface="Arial Unicode M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C3E34-5E28-441A-8ED5-D654DB4C0506}"/>
              </a:ext>
            </a:extLst>
          </p:cNvPr>
          <p:cNvGrpSpPr/>
          <p:nvPr/>
        </p:nvGrpSpPr>
        <p:grpSpPr>
          <a:xfrm>
            <a:off x="6064384" y="4864778"/>
            <a:ext cx="4081273" cy="383760"/>
            <a:chOff x="324643" y="3607455"/>
            <a:chExt cx="4545012" cy="38376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FB36298-A17D-4E6E-8A50-D82CE864E72A}"/>
                </a:ext>
              </a:extLst>
            </p:cNvPr>
            <p:cNvSpPr/>
            <p:nvPr/>
          </p:nvSpPr>
          <p:spPr>
            <a:xfrm>
              <a:off x="324643" y="3607455"/>
              <a:ext cx="4545012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46200"/>
                <a:satOff val="-9924"/>
                <a:lumOff val="5098"/>
                <a:alphaOff val="0"/>
              </a:schemeClr>
            </a:fillRef>
            <a:effectRef idx="0">
              <a:schemeClr val="accent2">
                <a:hueOff val="-1446200"/>
                <a:satOff val="-9924"/>
                <a:lumOff val="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5575A425-DB68-429D-9552-08361B5DF31B}"/>
                </a:ext>
              </a:extLst>
            </p:cNvPr>
            <p:cNvSpPr txBox="1"/>
            <p:nvPr/>
          </p:nvSpPr>
          <p:spPr>
            <a:xfrm>
              <a:off x="343377" y="3626189"/>
              <a:ext cx="4507544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791" tIns="0" rIns="171791" bIns="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altLang="en-US" sz="1400" dirty="0" err="1">
                  <a:latin typeface="Arial Unicode MS"/>
                </a:rPr>
                <a:t>Problems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with</a:t>
              </a:r>
              <a:r>
                <a:rPr lang="hu-HU" altLang="en-US" sz="1400" dirty="0">
                  <a:latin typeface="Arial Unicode MS"/>
                </a:rPr>
                <a:t> </a:t>
              </a:r>
              <a:r>
                <a:rPr lang="hu-HU" altLang="en-US" sz="1400" dirty="0" err="1">
                  <a:latin typeface="Arial Unicode MS"/>
                </a:rPr>
                <a:t>estimating</a:t>
              </a:r>
              <a:r>
                <a:rPr lang="hu-HU" altLang="en-US" sz="1400" dirty="0">
                  <a:latin typeface="Arial Unicode MS"/>
                </a:rPr>
                <a:t> market </a:t>
              </a:r>
              <a:r>
                <a:rPr lang="hu-HU" altLang="en-US" sz="1400" dirty="0" err="1">
                  <a:latin typeface="Arial Unicode MS"/>
                </a:rPr>
                <a:t>potential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0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FAAC-D91B-4ADF-A2D0-81455CE3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685800"/>
            <a:ext cx="3112977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800" dirty="0" err="1">
                <a:solidFill>
                  <a:srgbClr val="FFFFFF"/>
                </a:solidFill>
              </a:rPr>
              <a:t>Analysis</a:t>
            </a:r>
            <a:r>
              <a:rPr lang="hu-HU" sz="2800" dirty="0">
                <a:solidFill>
                  <a:srgbClr val="FFFFFF"/>
                </a:solidFill>
              </a:rPr>
              <a:t>/</a:t>
            </a:r>
            <a:r>
              <a:rPr lang="hu-HU" sz="2800" dirty="0" err="1">
                <a:solidFill>
                  <a:srgbClr val="FFFFFF"/>
                </a:solidFill>
              </a:rPr>
              <a:t>Modeling</a:t>
            </a:r>
            <a:r>
              <a:rPr lang="hu-HU" sz="2800" dirty="0">
                <a:solidFill>
                  <a:srgbClr val="FFFFFF"/>
                </a:solidFill>
              </a:rPr>
              <a:t> </a:t>
            </a:r>
            <a:br>
              <a:rPr lang="hu-HU" sz="2800" dirty="0">
                <a:solidFill>
                  <a:srgbClr val="FFFFFF"/>
                </a:solidFill>
              </a:rPr>
            </a:br>
            <a:r>
              <a:rPr lang="hu-HU" sz="2800" dirty="0">
                <a:solidFill>
                  <a:srgbClr val="FFFFFF"/>
                </a:solidFill>
              </a:rPr>
              <a:t>IV. </a:t>
            </a:r>
            <a:br>
              <a:rPr lang="hu-HU" sz="2800" dirty="0">
                <a:solidFill>
                  <a:srgbClr val="FFFFFF"/>
                </a:solidFill>
              </a:rPr>
            </a:br>
            <a:r>
              <a:rPr lang="en-US" sz="2800" kern="1200" cap="none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Estimating investment for increasing yearly income</a:t>
            </a:r>
            <a:br>
              <a:rPr lang="hu-HU" sz="2800" kern="1200" cap="none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hu-HU" sz="2800" kern="1200" cap="none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I.</a:t>
            </a:r>
            <a:r>
              <a:rPr lang="en-US" sz="2800" kern="1200" cap="none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43E046-6E1F-40C3-975C-EC656D038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9391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35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FAAC-D91B-4ADF-A2D0-81455CE3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hu-HU" sz="2500" dirty="0" err="1">
                <a:solidFill>
                  <a:srgbClr val="FFFFFF"/>
                </a:solidFill>
              </a:rPr>
              <a:t>Analysis</a:t>
            </a:r>
            <a:r>
              <a:rPr lang="hu-HU" sz="2500" dirty="0">
                <a:solidFill>
                  <a:srgbClr val="FFFFFF"/>
                </a:solidFill>
              </a:rPr>
              <a:t>/</a:t>
            </a:r>
            <a:r>
              <a:rPr lang="hu-HU" sz="2500" dirty="0" err="1">
                <a:solidFill>
                  <a:srgbClr val="FFFFFF"/>
                </a:solidFill>
              </a:rPr>
              <a:t>Modeling</a:t>
            </a:r>
            <a:r>
              <a:rPr lang="hu-HU" sz="2500" dirty="0">
                <a:solidFill>
                  <a:srgbClr val="FFFFFF"/>
                </a:solidFill>
              </a:rPr>
              <a:t> </a:t>
            </a:r>
            <a:br>
              <a:rPr lang="hu-HU" sz="2500" dirty="0">
                <a:solidFill>
                  <a:srgbClr val="FFFFFF"/>
                </a:solidFill>
              </a:rPr>
            </a:br>
            <a:r>
              <a:rPr lang="hu-HU" sz="2500" dirty="0">
                <a:solidFill>
                  <a:srgbClr val="FFFFFF"/>
                </a:solidFill>
              </a:rPr>
              <a:t>IV. </a:t>
            </a:r>
            <a:br>
              <a:rPr lang="hu-HU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Estimating investment for increasing yearly income </a:t>
            </a:r>
            <a:br>
              <a:rPr lang="hu-HU" sz="2500" dirty="0">
                <a:solidFill>
                  <a:srgbClr val="FFFFFF"/>
                </a:solidFill>
              </a:rPr>
            </a:br>
            <a:r>
              <a:rPr lang="hu-HU" sz="2500" dirty="0">
                <a:solidFill>
                  <a:srgbClr val="FFFFFF"/>
                </a:solidFill>
              </a:rPr>
              <a:t>II.</a:t>
            </a:r>
            <a:br>
              <a:rPr lang="hu-HU" sz="2500" dirty="0">
                <a:solidFill>
                  <a:srgbClr val="FFFFFF"/>
                </a:solidFill>
              </a:rPr>
            </a:br>
            <a:br>
              <a:rPr lang="hu-HU" sz="2500" dirty="0">
                <a:solidFill>
                  <a:srgbClr val="FFFFFF"/>
                </a:solidFill>
              </a:rPr>
            </a:br>
            <a:r>
              <a:rPr lang="hu-HU" sz="2500" dirty="0" err="1">
                <a:solidFill>
                  <a:srgbClr val="E2AC00"/>
                </a:solidFill>
              </a:rPr>
              <a:t>Problems</a:t>
            </a:r>
            <a:endParaRPr lang="en-US" sz="2500" dirty="0">
              <a:solidFill>
                <a:srgbClr val="E2AC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81FAEAA-9026-4CA2-A1AE-1997219F2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948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3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B1E8-6B13-4D74-B20A-FBA6CC7B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000000"/>
                </a:solidFill>
              </a:rPr>
              <a:t>Questions</a:t>
            </a:r>
            <a:endParaRPr lang="en-US" sz="4000">
              <a:solidFill>
                <a:srgbClr val="000000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4DA29-9ACF-444F-BC8E-F41E622AD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4830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2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A8F6F-433F-47D8-AC17-11A6EB74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84" y="974724"/>
            <a:ext cx="5763559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202A-90DD-40E0-98B0-0481F652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sz="4000"/>
              <a:t>Business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8E109-B080-4A11-B04F-7B89D299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776702"/>
              </p:ext>
            </p:extLst>
          </p:nvPr>
        </p:nvGraphicFramePr>
        <p:xfrm>
          <a:off x="1760705" y="2694562"/>
          <a:ext cx="9742319" cy="347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79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B35AF-97A9-40A8-9337-62AD955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Data collection, preparation and exploratory analysis I.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DED9-3227-49A8-9763-B60FAD06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Steps followed: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Loading data and merging into one </a:t>
            </a:r>
            <a:r>
              <a:rPr lang="en-US" sz="1300" dirty="0" err="1"/>
              <a:t>dataframe</a:t>
            </a:r>
            <a:endParaRPr lang="en-US" sz="13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Data exploration/univariate analysis: checking for </a:t>
            </a:r>
            <a:r>
              <a:rPr lang="en-US" sz="1300" dirty="0" err="1"/>
              <a:t>NaNs</a:t>
            </a:r>
            <a:r>
              <a:rPr lang="en-US" sz="1300" dirty="0"/>
              <a:t>, outliers and distribution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Creating categorical variables (age, income) for analysis on typical client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Converting date variable to Timestamp for better handling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One-hot-encoding</a:t>
            </a:r>
            <a:r>
              <a:rPr lang="en-US" sz="1300" baseline="30000" dirty="0"/>
              <a:t>1</a:t>
            </a:r>
            <a:r>
              <a:rPr lang="en-US" sz="1300" dirty="0"/>
              <a:t>: introduction of </a:t>
            </a:r>
            <a:r>
              <a:rPr lang="en-US" sz="1300" dirty="0" err="1"/>
              <a:t>binnary</a:t>
            </a:r>
            <a:r>
              <a:rPr lang="en-US" sz="1300" dirty="0"/>
              <a:t> variables created from categorical features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Standardization: MinMaxScale</a:t>
            </a:r>
            <a:r>
              <a:rPr lang="en-US" sz="1300" baseline="30000" dirty="0"/>
              <a:t>2</a:t>
            </a:r>
            <a:r>
              <a:rPr lang="en-US" sz="1300" dirty="0"/>
              <a:t> and RobustScaler</a:t>
            </a:r>
            <a:r>
              <a:rPr lang="en-US" sz="1300" baseline="30000" dirty="0"/>
              <a:t>3</a:t>
            </a:r>
            <a:r>
              <a:rPr lang="en-US" sz="1300" dirty="0"/>
              <a:t>: considering outliers and </a:t>
            </a:r>
            <a:r>
              <a:rPr lang="en-US" sz="1300" dirty="0" err="1"/>
              <a:t>binnary</a:t>
            </a:r>
            <a:r>
              <a:rPr lang="en-US" sz="1300" dirty="0"/>
              <a:t> variables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3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/>
              <a:t>1. Encoding categorical variable to </a:t>
            </a:r>
            <a:r>
              <a:rPr lang="en-US" sz="1300" dirty="0" err="1"/>
              <a:t>binnary</a:t>
            </a:r>
            <a:r>
              <a:rPr lang="en-US" sz="1300" dirty="0"/>
              <a:t> (0-1 values) variables. The variables number is equal to or one less than the levels of the categorical variables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/>
              <a:t>2. For each value in a feature, </a:t>
            </a:r>
            <a:r>
              <a:rPr lang="en-US" sz="1300" dirty="0" err="1">
                <a:hlinkClick r:id="rId3"/>
              </a:rPr>
              <a:t>MinMaxScaler</a:t>
            </a:r>
            <a:r>
              <a:rPr lang="en-US" sz="1300" dirty="0"/>
              <a:t> subtracts the minimum value in the feature and then divides by the range. It doesn’t reduce the importance of outliers.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/>
              <a:t>3. </a:t>
            </a:r>
            <a:r>
              <a:rPr lang="en-US" sz="1300" dirty="0" err="1">
                <a:hlinkClick r:id="rId4"/>
              </a:rPr>
              <a:t>RobustScaler</a:t>
            </a:r>
            <a:r>
              <a:rPr lang="en-US" sz="1300" dirty="0"/>
              <a:t> transforms the feature vector by subtracting the median and then dividing by the interquartile range (75% value — 25% value). It reduces the effects of outliers, but it does not scale the data into a predetermined interval like </a:t>
            </a:r>
            <a:r>
              <a:rPr lang="en-US" sz="1300" dirty="0" err="1"/>
              <a:t>MinMaxScaler</a:t>
            </a: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7326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9965B23-CCE9-4E85-BF6F-0F239FF6EC62}"/>
              </a:ext>
            </a:extLst>
          </p:cNvPr>
          <p:cNvSpPr txBox="1">
            <a:spLocks/>
          </p:cNvSpPr>
          <p:nvPr/>
        </p:nvSpPr>
        <p:spPr>
          <a:xfrm>
            <a:off x="535021" y="685800"/>
            <a:ext cx="2639962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kern="1200" cap="none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collection, preparation and exploratory analysis II.</a:t>
            </a:r>
            <a:endParaRPr lang="hu-HU" sz="3200" kern="1200" cap="none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hu-HU" sz="32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hu-HU" sz="3200" dirty="0" err="1">
                <a:solidFill>
                  <a:srgbClr val="E2AC00"/>
                </a:solidFill>
              </a:rPr>
              <a:t>Problems</a:t>
            </a:r>
            <a:endParaRPr lang="en-US" sz="3200" kern="1200" cap="none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FC1661C-2BFF-4227-83F0-85CED1B6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6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23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774BEC5-DDB5-4D09-A8C8-6D0B59916A32}"/>
              </a:ext>
            </a:extLst>
          </p:cNvPr>
          <p:cNvSpPr txBox="1">
            <a:spLocks/>
          </p:cNvSpPr>
          <p:nvPr/>
        </p:nvSpPr>
        <p:spPr>
          <a:xfrm>
            <a:off x="1836013" y="1072609"/>
            <a:ext cx="3419382" cy="4522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kern="1200" cap="none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Analysis/Modeling </a:t>
            </a:r>
          </a:p>
          <a:p>
            <a:pPr>
              <a:spcAft>
                <a:spcPts val="600"/>
              </a:spcAft>
            </a:pPr>
            <a:r>
              <a:rPr lang="en-US" sz="3200" kern="1200" cap="none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I.</a:t>
            </a:r>
            <a:br>
              <a:rPr lang="en-US" sz="3200" kern="1200" cap="none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kern="1200" cap="none" dirty="0">
                <a:ln w="3175" cmpd="sng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Most typical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EB5-E47A-46E9-BA57-278B6360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the 5 most typical customer groups based on filtering on demographics, closed leads only:</a:t>
            </a:r>
          </a:p>
          <a:p>
            <a:pPr lvl="1"/>
            <a:r>
              <a:rPr lang="en-US" sz="2000" b="1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</a:t>
            </a:r>
            <a:r>
              <a:rPr lang="en-US" sz="20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state, gender, </a:t>
            </a:r>
            <a:r>
              <a:rPr lang="en-US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age_c</a:t>
            </a:r>
            <a:r>
              <a:rPr lang="en-US" sz="20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income_c</a:t>
            </a:r>
            <a:r>
              <a:rPr lang="en-US" sz="20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Calculating average contract size for every group</a:t>
            </a:r>
          </a:p>
          <a:p>
            <a:pPr lvl="1"/>
            <a:r>
              <a:rPr lang="en-US" sz="2000" b="1" i="1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typical client of ABC LLC is a young adult male who lives in New York, whose household income belongs to the lowest segment of the sample and average contract size is around 740 dollars.</a:t>
            </a:r>
            <a:endParaRPr lang="en-US" sz="2000" b="1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20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76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E3FB-6DE3-455E-9ABF-CE87F1B5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488" y="1194317"/>
            <a:ext cx="3333495" cy="4674637"/>
          </a:xfrm>
        </p:spPr>
        <p:txBody>
          <a:bodyPr>
            <a:normAutofit/>
          </a:bodyPr>
          <a:lstStyle/>
          <a:p>
            <a:r>
              <a:rPr lang="hu-HU" sz="2800" dirty="0" err="1"/>
              <a:t>Analysis</a:t>
            </a:r>
            <a:r>
              <a:rPr lang="hu-HU" sz="2800" dirty="0"/>
              <a:t>/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br>
              <a:rPr lang="hu-HU" sz="2800" dirty="0"/>
            </a:br>
            <a:r>
              <a:rPr lang="hu-HU" sz="2800" dirty="0"/>
              <a:t>II.</a:t>
            </a:r>
            <a:br>
              <a:rPr lang="hu-HU" sz="2800" dirty="0"/>
            </a:br>
            <a:r>
              <a:rPr lang="en-US" sz="2800" dirty="0"/>
              <a:t>Customer </a:t>
            </a:r>
            <a:r>
              <a:rPr lang="hu-HU" sz="2800" dirty="0"/>
              <a:t>S</a:t>
            </a:r>
            <a:r>
              <a:rPr lang="en-US" sz="2800" dirty="0" err="1"/>
              <a:t>egmentation</a:t>
            </a:r>
            <a:br>
              <a:rPr lang="hu-HU" sz="2800" dirty="0"/>
            </a:br>
            <a:r>
              <a:rPr lang="hu-HU" sz="2800" dirty="0"/>
              <a:t>I.</a:t>
            </a:r>
            <a:endParaRPr lang="en-US" sz="2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E050EA7-D4E6-4D1F-95A2-81B848A1D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44943"/>
              </p:ext>
            </p:extLst>
          </p:nvPr>
        </p:nvGraphicFramePr>
        <p:xfrm>
          <a:off x="4941984" y="246171"/>
          <a:ext cx="6967794" cy="287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A202DB-5D0E-434E-B375-8CBC197E9F83}"/>
              </a:ext>
            </a:extLst>
          </p:cNvPr>
          <p:cNvSpPr/>
          <p:nvPr/>
        </p:nvSpPr>
        <p:spPr>
          <a:xfrm>
            <a:off x="5066522" y="3938384"/>
            <a:ext cx="7066251" cy="267344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F</a:t>
            </a:r>
            <a:r>
              <a:rPr lang="en-US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irst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and fourth clusters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: 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the lower number of successful sales there</a:t>
            </a:r>
            <a:endParaRPr lang="hu-HU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F</a:t>
            </a:r>
            <a:r>
              <a:rPr lang="en-US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irst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cluster's high average contract size</a:t>
            </a:r>
            <a:endParaRPr lang="hu-HU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Other states like NJ and CT are present in case of more than one segment. </a:t>
            </a:r>
            <a:endParaRPr lang="hu-HU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Gender specificity can be recognized in the sample, meaning that gender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based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targeting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can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be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useful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. </a:t>
            </a:r>
            <a:endParaRPr lang="hu-HU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N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umber of successful sales in the younger and older adult groups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may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be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even</a:t>
            </a:r>
            <a:r>
              <a:rPr lang="hu-H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 </a:t>
            </a:r>
            <a:r>
              <a:rPr lang="hu-HU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higher</a:t>
            </a:r>
            <a:endPara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rbel" panose="020B050302020402020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D4A494-2C50-4680-A24F-737F688AF573}"/>
              </a:ext>
            </a:extLst>
          </p:cNvPr>
          <p:cNvGrpSpPr/>
          <p:nvPr/>
        </p:nvGrpSpPr>
        <p:grpSpPr>
          <a:xfrm>
            <a:off x="4876668" y="3228391"/>
            <a:ext cx="6967794" cy="621765"/>
            <a:chOff x="0" y="3809"/>
            <a:chExt cx="6967794" cy="84231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097BBE6-EC46-446B-AFEE-23A904FEB727}"/>
                </a:ext>
              </a:extLst>
            </p:cNvPr>
            <p:cNvSpPr/>
            <p:nvPr/>
          </p:nvSpPr>
          <p:spPr>
            <a:xfrm>
              <a:off x="0" y="3809"/>
              <a:ext cx="6967794" cy="84231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235C7D12-3C92-4F7D-BA28-8EE32A8F4F28}"/>
                </a:ext>
              </a:extLst>
            </p:cNvPr>
            <p:cNvSpPr txBox="1"/>
            <p:nvPr/>
          </p:nvSpPr>
          <p:spPr>
            <a:xfrm>
              <a:off x="41118" y="3809"/>
              <a:ext cx="6885558" cy="8011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r>
                <a:rPr lang="en-US" sz="2800" b="1" dirty="0"/>
                <a:t>Targeting strategy</a:t>
              </a:r>
              <a:r>
                <a:rPr lang="hu-HU" sz="2800" b="1" dirty="0"/>
                <a:t>/</a:t>
              </a:r>
              <a:r>
                <a:rPr lang="hu-HU" sz="2800" b="1" dirty="0" err="1"/>
                <a:t>Opportunities</a:t>
              </a:r>
              <a:r>
                <a:rPr lang="en-US" sz="2800" b="1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63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38E3FB-6DE3-455E-9ABF-CE87F1B5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hu-HU" sz="2500" dirty="0" err="1">
                <a:solidFill>
                  <a:srgbClr val="000000"/>
                </a:solidFill>
              </a:rPr>
              <a:t>Analysis</a:t>
            </a:r>
            <a:r>
              <a:rPr lang="hu-HU" sz="2500" dirty="0">
                <a:solidFill>
                  <a:srgbClr val="000000"/>
                </a:solidFill>
              </a:rPr>
              <a:t>/</a:t>
            </a:r>
            <a:r>
              <a:rPr lang="hu-HU" sz="2500" dirty="0" err="1">
                <a:solidFill>
                  <a:srgbClr val="000000"/>
                </a:solidFill>
              </a:rPr>
              <a:t>Modeling</a:t>
            </a:r>
            <a:r>
              <a:rPr lang="hu-HU" sz="2500" dirty="0">
                <a:solidFill>
                  <a:srgbClr val="000000"/>
                </a:solidFill>
              </a:rPr>
              <a:t> II.</a:t>
            </a:r>
            <a:br>
              <a:rPr lang="hu-HU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Customer </a:t>
            </a:r>
            <a:r>
              <a:rPr lang="hu-HU" sz="2500" dirty="0">
                <a:solidFill>
                  <a:srgbClr val="000000"/>
                </a:solidFill>
              </a:rPr>
              <a:t>S</a:t>
            </a:r>
            <a:r>
              <a:rPr lang="en-US" sz="2500" dirty="0" err="1">
                <a:solidFill>
                  <a:srgbClr val="000000"/>
                </a:solidFill>
              </a:rPr>
              <a:t>egmentation</a:t>
            </a:r>
            <a:br>
              <a:rPr lang="hu-HU" sz="2500" dirty="0">
                <a:solidFill>
                  <a:srgbClr val="000000"/>
                </a:solidFill>
              </a:rPr>
            </a:br>
            <a:r>
              <a:rPr lang="hu-HU" sz="2500" dirty="0">
                <a:solidFill>
                  <a:srgbClr val="000000"/>
                </a:solidFill>
              </a:rPr>
              <a:t>II.</a:t>
            </a:r>
            <a:br>
              <a:rPr lang="hu-HU" sz="2500" dirty="0">
                <a:solidFill>
                  <a:srgbClr val="000000"/>
                </a:solidFill>
              </a:rPr>
            </a:br>
            <a:br>
              <a:rPr lang="hu-HU" sz="2500" dirty="0">
                <a:solidFill>
                  <a:srgbClr val="000000"/>
                </a:solidFill>
              </a:rPr>
            </a:br>
            <a:r>
              <a:rPr lang="hu-HU" sz="2500" dirty="0" err="1">
                <a:solidFill>
                  <a:srgbClr val="E2AC00"/>
                </a:solidFill>
              </a:rPr>
              <a:t>Problems</a:t>
            </a:r>
            <a:endParaRPr lang="en-US" sz="2500" dirty="0">
              <a:solidFill>
                <a:srgbClr val="000000"/>
              </a:solidFill>
            </a:endParaRPr>
          </a:p>
        </p:txBody>
      </p:sp>
      <p:sp useBgFill="1">
        <p:nvSpPr>
          <p:cNvPr id="80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0EC-F070-4B7E-A2C8-26D44C1A7C6C}"/>
              </a:ext>
            </a:extLst>
          </p:cNvPr>
          <p:cNvSpPr/>
          <p:nvPr/>
        </p:nvSpPr>
        <p:spPr>
          <a:xfrm>
            <a:off x="4941201" y="6157081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	-&gt; Amir Ahmad and </a:t>
            </a:r>
            <a:r>
              <a:rPr lang="en-US" sz="1200" dirty="0" err="1"/>
              <a:t>Shehroz</a:t>
            </a:r>
            <a:r>
              <a:rPr lang="en-US" sz="1200" dirty="0"/>
              <a:t> Khan: Survey of State-of-the-Art Mixed Data</a:t>
            </a:r>
            <a:r>
              <a:rPr lang="hu-HU" sz="1200" dirty="0"/>
              <a:t> </a:t>
            </a:r>
            <a:r>
              <a:rPr lang="en-US" sz="1200" dirty="0"/>
              <a:t>Clustering Algorithms. </a:t>
            </a:r>
            <a:r>
              <a:rPr lang="en-US" sz="1200" dirty="0">
                <a:hlinkClick r:id="rId2"/>
              </a:rPr>
              <a:t>IEEE Access</a:t>
            </a:r>
            <a:r>
              <a:rPr lang="en-US" sz="1200" dirty="0"/>
              <a:t> ( Volume: 7 ), link: https://arxiv.org/pdf/1811.04364.pdf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0FD01EFD-6695-4D59-AA32-B6C5B46F1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5994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78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Corbel</vt:lpstr>
      <vt:lpstr>Parallax</vt:lpstr>
      <vt:lpstr>Analysis on ABC LLC’s customers</vt:lpstr>
      <vt:lpstr>Questions</vt:lpstr>
      <vt:lpstr>PowerPoint Presentation</vt:lpstr>
      <vt:lpstr>Business understanding</vt:lpstr>
      <vt:lpstr>Data collection, preparation and exploratory analysis I.</vt:lpstr>
      <vt:lpstr>PowerPoint Presentation</vt:lpstr>
      <vt:lpstr>PowerPoint Presentation</vt:lpstr>
      <vt:lpstr>Analysis/Modeling  II. Customer Segmentation I.</vt:lpstr>
      <vt:lpstr>Analysis/Modeling II. Customer Segmentation II.  Problems</vt:lpstr>
      <vt:lpstr>Analysis/Modeling III. Market Potential </vt:lpstr>
      <vt:lpstr>Analysis/Modeling  IV.  Estimating investment for increasing yearly income I. </vt:lpstr>
      <vt:lpstr>Analysis/Modeling  IV.  Estimating investment for increasing yearly income  II. 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ABC LLC’s customers</dc:title>
  <dc:creator>Zsolt Nagy</dc:creator>
  <cp:lastModifiedBy>Zsolt Nagy</cp:lastModifiedBy>
  <cp:revision>1</cp:revision>
  <dcterms:created xsi:type="dcterms:W3CDTF">2019-10-31T11:56:07Z</dcterms:created>
  <dcterms:modified xsi:type="dcterms:W3CDTF">2019-10-31T11:58:51Z</dcterms:modified>
</cp:coreProperties>
</file>