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hu.wikipedia.org/wiki/Budapest_ker%C3%BCletei" TargetMode="External"/><Relationship Id="rId1" Type="http://schemas.openxmlformats.org/officeDocument/2006/relationships/hyperlink" Target="https://en.wikipedia.org/wiki/List_of_districts_in_Budapest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en.wikipedia.org/wiki/List_of_districts_in_Budapest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hu.wikipedia.org/wiki/Budapest_ker%C3%BCletei" TargetMode="External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D59BF-B405-4C74-8B4B-D2DC7B8D5D5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FECCF1-2AC1-45BD-8BF7-5B948FD16E02}">
      <dgm:prSet/>
      <dgm:spPr/>
      <dgm:t>
        <a:bodyPr/>
        <a:lstStyle/>
        <a:p>
          <a:r>
            <a:rPr lang="en-US"/>
            <a:t>Step 1</a:t>
          </a:r>
        </a:p>
      </dgm:t>
    </dgm:pt>
    <dgm:pt modelId="{CD10E4D0-B986-486C-B2AE-81FDC702D26F}" type="parTrans" cxnId="{62171180-707F-48F8-8A6B-35DD7B782C2A}">
      <dgm:prSet/>
      <dgm:spPr/>
      <dgm:t>
        <a:bodyPr/>
        <a:lstStyle/>
        <a:p>
          <a:endParaRPr lang="en-US"/>
        </a:p>
      </dgm:t>
    </dgm:pt>
    <dgm:pt modelId="{F1532F78-9DBD-4860-8F1C-3DD459AB7D56}" type="sibTrans" cxnId="{62171180-707F-48F8-8A6B-35DD7B782C2A}">
      <dgm:prSet/>
      <dgm:spPr/>
      <dgm:t>
        <a:bodyPr/>
        <a:lstStyle/>
        <a:p>
          <a:endParaRPr lang="en-US"/>
        </a:p>
      </dgm:t>
    </dgm:pt>
    <dgm:pt modelId="{4CACEA02-C74E-4121-9F8D-ACBAA7CAF056}">
      <dgm:prSet/>
      <dgm:spPr/>
      <dgm:t>
        <a:bodyPr/>
        <a:lstStyle/>
        <a:p>
          <a:r>
            <a:rPr lang="en-US" dirty="0"/>
            <a:t>Scraping </a:t>
          </a:r>
          <a:r>
            <a:rPr lang="en-US" dirty="0" err="1"/>
            <a:t>wikipedia</a:t>
          </a:r>
          <a:r>
            <a:rPr lang="en-US" dirty="0"/>
            <a:t> to create </a:t>
          </a:r>
          <a:r>
            <a:rPr lang="en-US" dirty="0" err="1"/>
            <a:t>dataframe</a:t>
          </a:r>
          <a:r>
            <a:rPr lang="en-US" dirty="0"/>
            <a:t> about District, </a:t>
          </a:r>
          <a:r>
            <a:rPr lang="en-US" dirty="0" err="1"/>
            <a:t>Neighbourhoods</a:t>
          </a:r>
          <a:r>
            <a:rPr lang="en-US" dirty="0"/>
            <a:t> and geolocations of Budapest</a:t>
          </a:r>
        </a:p>
      </dgm:t>
    </dgm:pt>
    <dgm:pt modelId="{AFEE35F5-E5BC-4304-A2F3-66113D36815D}" type="parTrans" cxnId="{BE983FCF-37DD-49E4-9AA1-1C5434552CCB}">
      <dgm:prSet/>
      <dgm:spPr/>
      <dgm:t>
        <a:bodyPr/>
        <a:lstStyle/>
        <a:p>
          <a:endParaRPr lang="en-US"/>
        </a:p>
      </dgm:t>
    </dgm:pt>
    <dgm:pt modelId="{895A7F89-9D1C-4423-8CE7-8F573707C367}" type="sibTrans" cxnId="{BE983FCF-37DD-49E4-9AA1-1C5434552CCB}">
      <dgm:prSet/>
      <dgm:spPr/>
      <dgm:t>
        <a:bodyPr/>
        <a:lstStyle/>
        <a:p>
          <a:endParaRPr lang="en-US"/>
        </a:p>
      </dgm:t>
    </dgm:pt>
    <dgm:pt modelId="{5C887E0C-A72D-414C-9C40-0A78B44976C0}">
      <dgm:prSet/>
      <dgm:spPr/>
      <dgm:t>
        <a:bodyPr/>
        <a:lstStyle/>
        <a:p>
          <a:r>
            <a:rPr lang="en-US"/>
            <a:t>Step 2</a:t>
          </a:r>
        </a:p>
      </dgm:t>
    </dgm:pt>
    <dgm:pt modelId="{CC49C8F0-8135-4BD2-A808-3268C92FF086}" type="parTrans" cxnId="{1F24EC6A-C6EA-4587-985F-F8299CB73815}">
      <dgm:prSet/>
      <dgm:spPr/>
      <dgm:t>
        <a:bodyPr/>
        <a:lstStyle/>
        <a:p>
          <a:endParaRPr lang="en-US"/>
        </a:p>
      </dgm:t>
    </dgm:pt>
    <dgm:pt modelId="{16906398-BACE-4067-84A7-0A1F0C389424}" type="sibTrans" cxnId="{1F24EC6A-C6EA-4587-985F-F8299CB73815}">
      <dgm:prSet/>
      <dgm:spPr/>
      <dgm:t>
        <a:bodyPr/>
        <a:lstStyle/>
        <a:p>
          <a:endParaRPr lang="en-US"/>
        </a:p>
      </dgm:t>
    </dgm:pt>
    <dgm:pt modelId="{ACCDF1BA-AB91-4029-BFB2-36219CC6C27B}">
      <dgm:prSet/>
      <dgm:spPr/>
      <dgm:t>
        <a:bodyPr/>
        <a:lstStyle/>
        <a:p>
          <a:r>
            <a:rPr lang="en-US" dirty="0"/>
            <a:t>By using Foursquare API (</a:t>
          </a:r>
          <a:r>
            <a:rPr lang="en-US" dirty="0" err="1"/>
            <a:t>PacesAPI</a:t>
          </a:r>
          <a:r>
            <a:rPr lang="en-US" dirty="0"/>
            <a:t>, explore </a:t>
          </a:r>
          <a:r>
            <a:rPr lang="en-US" dirty="0" err="1"/>
            <a:t>endpint</a:t>
          </a:r>
          <a:r>
            <a:rPr lang="en-US" dirty="0"/>
            <a:t>), adding venues located in the district of Budapest</a:t>
          </a:r>
        </a:p>
      </dgm:t>
    </dgm:pt>
    <dgm:pt modelId="{B85B86AC-583A-4C82-B719-BB050BB4F8FA}" type="parTrans" cxnId="{FBF40621-F7B3-4E73-9DD8-6C2371053822}">
      <dgm:prSet/>
      <dgm:spPr/>
      <dgm:t>
        <a:bodyPr/>
        <a:lstStyle/>
        <a:p>
          <a:endParaRPr lang="en-US"/>
        </a:p>
      </dgm:t>
    </dgm:pt>
    <dgm:pt modelId="{FE3E5751-6172-4A73-B08C-16E54FA8402E}" type="sibTrans" cxnId="{FBF40621-F7B3-4E73-9DD8-6C2371053822}">
      <dgm:prSet/>
      <dgm:spPr/>
      <dgm:t>
        <a:bodyPr/>
        <a:lstStyle/>
        <a:p>
          <a:endParaRPr lang="en-US"/>
        </a:p>
      </dgm:t>
    </dgm:pt>
    <dgm:pt modelId="{BBA6EDCE-7C5C-4E4B-ACD3-7201044EC46F}">
      <dgm:prSet/>
      <dgm:spPr/>
      <dgm:t>
        <a:bodyPr/>
        <a:lstStyle/>
        <a:p>
          <a:r>
            <a:rPr lang="en-US"/>
            <a:t>Step 3</a:t>
          </a:r>
        </a:p>
      </dgm:t>
    </dgm:pt>
    <dgm:pt modelId="{49DABE92-6AFA-4467-A358-343A1F4EBD0E}" type="parTrans" cxnId="{FAEC8ABD-6317-4D99-A46D-22471272316E}">
      <dgm:prSet/>
      <dgm:spPr/>
      <dgm:t>
        <a:bodyPr/>
        <a:lstStyle/>
        <a:p>
          <a:endParaRPr lang="en-US"/>
        </a:p>
      </dgm:t>
    </dgm:pt>
    <dgm:pt modelId="{4B5164D2-EEC9-4692-81A0-398430024663}" type="sibTrans" cxnId="{FAEC8ABD-6317-4D99-A46D-22471272316E}">
      <dgm:prSet/>
      <dgm:spPr/>
      <dgm:t>
        <a:bodyPr/>
        <a:lstStyle/>
        <a:p>
          <a:endParaRPr lang="en-US"/>
        </a:p>
      </dgm:t>
    </dgm:pt>
    <dgm:pt modelId="{16E60C4D-4FF4-43C3-A162-B938269CE172}">
      <dgm:prSet/>
      <dgm:spPr/>
      <dgm:t>
        <a:bodyPr/>
        <a:lstStyle/>
        <a:p>
          <a:r>
            <a:rPr lang="en-US" dirty="0"/>
            <a:t>By using Foursquare API (</a:t>
          </a:r>
          <a:r>
            <a:rPr lang="en-US" dirty="0" err="1"/>
            <a:t>PacesAPI</a:t>
          </a:r>
          <a:r>
            <a:rPr lang="en-US" dirty="0"/>
            <a:t>, details endpoint), it can be investigated how popular and recommended certain cultural venues are and what are their</a:t>
          </a:r>
        </a:p>
      </dgm:t>
    </dgm:pt>
    <dgm:pt modelId="{B9CA1637-7051-438E-A59D-35350407FB2A}" type="parTrans" cxnId="{688F87F9-D887-4AC6-B233-282E07ABDBDB}">
      <dgm:prSet/>
      <dgm:spPr/>
      <dgm:t>
        <a:bodyPr/>
        <a:lstStyle/>
        <a:p>
          <a:endParaRPr lang="en-US"/>
        </a:p>
      </dgm:t>
    </dgm:pt>
    <dgm:pt modelId="{3F3B6281-C84A-4BC3-872F-9F62211703FA}" type="sibTrans" cxnId="{688F87F9-D887-4AC6-B233-282E07ABDBDB}">
      <dgm:prSet/>
      <dgm:spPr/>
      <dgm:t>
        <a:bodyPr/>
        <a:lstStyle/>
        <a:p>
          <a:endParaRPr lang="en-US"/>
        </a:p>
      </dgm:t>
    </dgm:pt>
    <dgm:pt modelId="{8E577433-006A-4D8D-8F67-5730DB06689D}">
      <dgm:prSet/>
      <dgm:spPr/>
      <dgm:t>
        <a:bodyPr/>
        <a:lstStyle/>
        <a:p>
          <a:r>
            <a:rPr lang="en-US"/>
            <a:t>Step 4</a:t>
          </a:r>
        </a:p>
      </dgm:t>
    </dgm:pt>
    <dgm:pt modelId="{0566EC69-AAB3-4425-9DD3-A1C58FD300D5}" type="parTrans" cxnId="{C8A574FC-E10B-40BC-AA67-B469C0B2AA9B}">
      <dgm:prSet/>
      <dgm:spPr/>
      <dgm:t>
        <a:bodyPr/>
        <a:lstStyle/>
        <a:p>
          <a:endParaRPr lang="en-US"/>
        </a:p>
      </dgm:t>
    </dgm:pt>
    <dgm:pt modelId="{B5B711E6-E396-4062-BBA3-3EBC1995A20D}" type="sibTrans" cxnId="{C8A574FC-E10B-40BC-AA67-B469C0B2AA9B}">
      <dgm:prSet/>
      <dgm:spPr/>
      <dgm:t>
        <a:bodyPr/>
        <a:lstStyle/>
        <a:p>
          <a:endParaRPr lang="en-US"/>
        </a:p>
      </dgm:t>
    </dgm:pt>
    <dgm:pt modelId="{ABD88AEF-7266-4E51-B3FF-3DD4604C507E}">
      <dgm:prSet/>
      <dgm:spPr/>
      <dgm:t>
        <a:bodyPr/>
        <a:lstStyle/>
        <a:p>
          <a:r>
            <a:rPr lang="hu-HU" dirty="0"/>
            <a:t>M</a:t>
          </a:r>
          <a:r>
            <a:rPr lang="en-US" dirty="0" err="1"/>
            <a:t>arking</a:t>
          </a:r>
          <a:r>
            <a:rPr lang="en-US" dirty="0"/>
            <a:t> cultural sights on the map of Budapest by neighborhoods, adding labels with their names</a:t>
          </a:r>
        </a:p>
      </dgm:t>
    </dgm:pt>
    <dgm:pt modelId="{A6CFF0C9-A57D-43C5-A318-A4009C2F389B}" type="parTrans" cxnId="{08D76B18-E12B-4341-8749-674873FA5638}">
      <dgm:prSet/>
      <dgm:spPr/>
      <dgm:t>
        <a:bodyPr/>
        <a:lstStyle/>
        <a:p>
          <a:endParaRPr lang="en-US"/>
        </a:p>
      </dgm:t>
    </dgm:pt>
    <dgm:pt modelId="{837AEE5F-9C35-47F4-9BE8-E773BC7D897B}" type="sibTrans" cxnId="{08D76B18-E12B-4341-8749-674873FA5638}">
      <dgm:prSet/>
      <dgm:spPr/>
      <dgm:t>
        <a:bodyPr/>
        <a:lstStyle/>
        <a:p>
          <a:endParaRPr lang="en-US"/>
        </a:p>
      </dgm:t>
    </dgm:pt>
    <dgm:pt modelId="{12FEC173-7638-451C-B0A9-49D22746F723}">
      <dgm:prSet/>
      <dgm:spPr/>
      <dgm:t>
        <a:bodyPr/>
        <a:lstStyle/>
        <a:p>
          <a:r>
            <a:rPr lang="en-US"/>
            <a:t>Step 5</a:t>
          </a:r>
        </a:p>
      </dgm:t>
    </dgm:pt>
    <dgm:pt modelId="{49433D6F-1A98-4D16-986E-AF575E28306C}" type="parTrans" cxnId="{80C68659-D000-4EE1-BF9F-DC1FF2C70130}">
      <dgm:prSet/>
      <dgm:spPr/>
      <dgm:t>
        <a:bodyPr/>
        <a:lstStyle/>
        <a:p>
          <a:endParaRPr lang="en-US"/>
        </a:p>
      </dgm:t>
    </dgm:pt>
    <dgm:pt modelId="{4AAD846C-B9B5-4CB7-8065-9B45DA0235BA}" type="sibTrans" cxnId="{80C68659-D000-4EE1-BF9F-DC1FF2C70130}">
      <dgm:prSet/>
      <dgm:spPr/>
      <dgm:t>
        <a:bodyPr/>
        <a:lstStyle/>
        <a:p>
          <a:endParaRPr lang="en-US"/>
        </a:p>
      </dgm:t>
    </dgm:pt>
    <dgm:pt modelId="{DDCE4C95-737F-48A4-8BC1-D40A897CB9EF}">
      <dgm:prSet/>
      <dgm:spPr/>
      <dgm:t>
        <a:bodyPr/>
        <a:lstStyle/>
        <a:p>
          <a:r>
            <a:rPr lang="en-US" dirty="0"/>
            <a:t>Clustering based on popularity, recommendation and rating. Marking cultural places according to cluster membership</a:t>
          </a:r>
        </a:p>
      </dgm:t>
    </dgm:pt>
    <dgm:pt modelId="{01393CEE-55B5-48E9-9756-3DA1D4F7BA48}" type="parTrans" cxnId="{37C97001-BCA6-4968-B1C4-E37055791028}">
      <dgm:prSet/>
      <dgm:spPr/>
      <dgm:t>
        <a:bodyPr/>
        <a:lstStyle/>
        <a:p>
          <a:endParaRPr lang="en-US"/>
        </a:p>
      </dgm:t>
    </dgm:pt>
    <dgm:pt modelId="{C985780F-9A0B-4CBE-8569-E2B29E07C1B2}" type="sibTrans" cxnId="{37C97001-BCA6-4968-B1C4-E37055791028}">
      <dgm:prSet/>
      <dgm:spPr/>
      <dgm:t>
        <a:bodyPr/>
        <a:lstStyle/>
        <a:p>
          <a:endParaRPr lang="en-US"/>
        </a:p>
      </dgm:t>
    </dgm:pt>
    <dgm:pt modelId="{E18E3A1C-E304-4066-9CC9-1053E77D6468}" type="pres">
      <dgm:prSet presAssocID="{ECCD59BF-B405-4C74-8B4B-D2DC7B8D5D5C}" presName="Name0" presStyleCnt="0">
        <dgm:presLayoutVars>
          <dgm:dir/>
          <dgm:animLvl val="lvl"/>
          <dgm:resizeHandles val="exact"/>
        </dgm:presLayoutVars>
      </dgm:prSet>
      <dgm:spPr/>
    </dgm:pt>
    <dgm:pt modelId="{07A17281-D825-4332-88F2-9EA8A59EDFF0}" type="pres">
      <dgm:prSet presAssocID="{12FEC173-7638-451C-B0A9-49D22746F723}" presName="boxAndChildren" presStyleCnt="0"/>
      <dgm:spPr/>
    </dgm:pt>
    <dgm:pt modelId="{8962EC00-F28A-48C7-BB74-B4DC38D86F28}" type="pres">
      <dgm:prSet presAssocID="{12FEC173-7638-451C-B0A9-49D22746F723}" presName="parentTextBox" presStyleLbl="alignNode1" presStyleIdx="0" presStyleCnt="5"/>
      <dgm:spPr/>
    </dgm:pt>
    <dgm:pt modelId="{53216035-CECF-4F16-A88E-5796149E8207}" type="pres">
      <dgm:prSet presAssocID="{12FEC173-7638-451C-B0A9-49D22746F723}" presName="descendantBox" presStyleLbl="bgAccFollowNode1" presStyleIdx="0" presStyleCnt="5"/>
      <dgm:spPr/>
    </dgm:pt>
    <dgm:pt modelId="{19F872CA-C07C-4493-8D38-AFE6AFF1A81B}" type="pres">
      <dgm:prSet presAssocID="{B5B711E6-E396-4062-BBA3-3EBC1995A20D}" presName="sp" presStyleCnt="0"/>
      <dgm:spPr/>
    </dgm:pt>
    <dgm:pt modelId="{1E96863E-DBA5-4120-81B0-5C985A8A4B0C}" type="pres">
      <dgm:prSet presAssocID="{8E577433-006A-4D8D-8F67-5730DB06689D}" presName="arrowAndChildren" presStyleCnt="0"/>
      <dgm:spPr/>
    </dgm:pt>
    <dgm:pt modelId="{E10A477E-0037-4592-B9F2-E2461F3F34AA}" type="pres">
      <dgm:prSet presAssocID="{8E577433-006A-4D8D-8F67-5730DB06689D}" presName="parentTextArrow" presStyleLbl="node1" presStyleIdx="0" presStyleCnt="0"/>
      <dgm:spPr/>
    </dgm:pt>
    <dgm:pt modelId="{43BCC8EE-0662-44E1-A7C1-310C5C9E57FA}" type="pres">
      <dgm:prSet presAssocID="{8E577433-006A-4D8D-8F67-5730DB06689D}" presName="arrow" presStyleLbl="alignNode1" presStyleIdx="1" presStyleCnt="5"/>
      <dgm:spPr/>
    </dgm:pt>
    <dgm:pt modelId="{33DCF215-3574-494E-A556-3240B7347D17}" type="pres">
      <dgm:prSet presAssocID="{8E577433-006A-4D8D-8F67-5730DB06689D}" presName="descendantArrow" presStyleLbl="bgAccFollowNode1" presStyleIdx="1" presStyleCnt="5"/>
      <dgm:spPr/>
    </dgm:pt>
    <dgm:pt modelId="{E2AD5736-ADD0-494F-8D1B-B6C33C2EB7BE}" type="pres">
      <dgm:prSet presAssocID="{4B5164D2-EEC9-4692-81A0-398430024663}" presName="sp" presStyleCnt="0"/>
      <dgm:spPr/>
    </dgm:pt>
    <dgm:pt modelId="{F42CD8C5-1CEA-427F-B5EC-D2DCD62167AA}" type="pres">
      <dgm:prSet presAssocID="{BBA6EDCE-7C5C-4E4B-ACD3-7201044EC46F}" presName="arrowAndChildren" presStyleCnt="0"/>
      <dgm:spPr/>
    </dgm:pt>
    <dgm:pt modelId="{4EE0ABD8-1324-49DC-B617-9E62106756B1}" type="pres">
      <dgm:prSet presAssocID="{BBA6EDCE-7C5C-4E4B-ACD3-7201044EC46F}" presName="parentTextArrow" presStyleLbl="node1" presStyleIdx="0" presStyleCnt="0"/>
      <dgm:spPr/>
    </dgm:pt>
    <dgm:pt modelId="{CF1E1D15-3BAD-4676-923E-9738A89BE90E}" type="pres">
      <dgm:prSet presAssocID="{BBA6EDCE-7C5C-4E4B-ACD3-7201044EC46F}" presName="arrow" presStyleLbl="alignNode1" presStyleIdx="2" presStyleCnt="5"/>
      <dgm:spPr/>
    </dgm:pt>
    <dgm:pt modelId="{09680EE1-84C8-4261-9DAC-4F66703F0B79}" type="pres">
      <dgm:prSet presAssocID="{BBA6EDCE-7C5C-4E4B-ACD3-7201044EC46F}" presName="descendantArrow" presStyleLbl="bgAccFollowNode1" presStyleIdx="2" presStyleCnt="5"/>
      <dgm:spPr/>
    </dgm:pt>
    <dgm:pt modelId="{4A337516-EDF8-4BC6-9FD9-22F69EF21DB8}" type="pres">
      <dgm:prSet presAssocID="{16906398-BACE-4067-84A7-0A1F0C389424}" presName="sp" presStyleCnt="0"/>
      <dgm:spPr/>
    </dgm:pt>
    <dgm:pt modelId="{0D4CC469-72D4-48C7-B7BC-D7E351147172}" type="pres">
      <dgm:prSet presAssocID="{5C887E0C-A72D-414C-9C40-0A78B44976C0}" presName="arrowAndChildren" presStyleCnt="0"/>
      <dgm:spPr/>
    </dgm:pt>
    <dgm:pt modelId="{D42E2EF6-64A2-455D-BA18-F0B2B42C764D}" type="pres">
      <dgm:prSet presAssocID="{5C887E0C-A72D-414C-9C40-0A78B44976C0}" presName="parentTextArrow" presStyleLbl="node1" presStyleIdx="0" presStyleCnt="0"/>
      <dgm:spPr/>
    </dgm:pt>
    <dgm:pt modelId="{721AC933-7890-4174-9661-725FBE5C50A3}" type="pres">
      <dgm:prSet presAssocID="{5C887E0C-A72D-414C-9C40-0A78B44976C0}" presName="arrow" presStyleLbl="alignNode1" presStyleIdx="3" presStyleCnt="5"/>
      <dgm:spPr/>
    </dgm:pt>
    <dgm:pt modelId="{2BC1C974-859A-4FFF-82D7-9A44264655B9}" type="pres">
      <dgm:prSet presAssocID="{5C887E0C-A72D-414C-9C40-0A78B44976C0}" presName="descendantArrow" presStyleLbl="bgAccFollowNode1" presStyleIdx="3" presStyleCnt="5"/>
      <dgm:spPr/>
    </dgm:pt>
    <dgm:pt modelId="{7CAE7F47-9006-4A1D-8F5D-8DD9C599692D}" type="pres">
      <dgm:prSet presAssocID="{F1532F78-9DBD-4860-8F1C-3DD459AB7D56}" presName="sp" presStyleCnt="0"/>
      <dgm:spPr/>
    </dgm:pt>
    <dgm:pt modelId="{B5CAA925-F846-4E61-A513-CF02EAD88732}" type="pres">
      <dgm:prSet presAssocID="{EAFECCF1-2AC1-45BD-8BF7-5B948FD16E02}" presName="arrowAndChildren" presStyleCnt="0"/>
      <dgm:spPr/>
    </dgm:pt>
    <dgm:pt modelId="{8B43B091-A630-4335-AD3B-31FFDBA6B83B}" type="pres">
      <dgm:prSet presAssocID="{EAFECCF1-2AC1-45BD-8BF7-5B948FD16E02}" presName="parentTextArrow" presStyleLbl="node1" presStyleIdx="0" presStyleCnt="0"/>
      <dgm:spPr/>
    </dgm:pt>
    <dgm:pt modelId="{5C7F62A6-D2CC-4E1B-8605-4BE8B832B5E8}" type="pres">
      <dgm:prSet presAssocID="{EAFECCF1-2AC1-45BD-8BF7-5B948FD16E02}" presName="arrow" presStyleLbl="alignNode1" presStyleIdx="4" presStyleCnt="5"/>
      <dgm:spPr/>
    </dgm:pt>
    <dgm:pt modelId="{D6E58905-C78D-431F-BF62-F55F32D605C8}" type="pres">
      <dgm:prSet presAssocID="{EAFECCF1-2AC1-45BD-8BF7-5B948FD16E02}" presName="descendantArrow" presStyleLbl="bgAccFollowNode1" presStyleIdx="4" presStyleCnt="5"/>
      <dgm:spPr/>
    </dgm:pt>
  </dgm:ptLst>
  <dgm:cxnLst>
    <dgm:cxn modelId="{37C97001-BCA6-4968-B1C4-E37055791028}" srcId="{12FEC173-7638-451C-B0A9-49D22746F723}" destId="{DDCE4C95-737F-48A4-8BC1-D40A897CB9EF}" srcOrd="0" destOrd="0" parTransId="{01393CEE-55B5-48E9-9756-3DA1D4F7BA48}" sibTransId="{C985780F-9A0B-4CBE-8569-E2B29E07C1B2}"/>
    <dgm:cxn modelId="{BE6C9F14-6477-4AF7-A7DE-C5CE1AE2651E}" type="presOf" srcId="{5C887E0C-A72D-414C-9C40-0A78B44976C0}" destId="{721AC933-7890-4174-9661-725FBE5C50A3}" srcOrd="1" destOrd="0" presId="urn:microsoft.com/office/officeart/2016/7/layout/VerticalDownArrowProcess"/>
    <dgm:cxn modelId="{08D76B18-E12B-4341-8749-674873FA5638}" srcId="{8E577433-006A-4D8D-8F67-5730DB06689D}" destId="{ABD88AEF-7266-4E51-B3FF-3DD4604C507E}" srcOrd="0" destOrd="0" parTransId="{A6CFF0C9-A57D-43C5-A318-A4009C2F389B}" sibTransId="{837AEE5F-9C35-47F4-9BE8-E773BC7D897B}"/>
    <dgm:cxn modelId="{FBF40621-F7B3-4E73-9DD8-6C2371053822}" srcId="{5C887E0C-A72D-414C-9C40-0A78B44976C0}" destId="{ACCDF1BA-AB91-4029-BFB2-36219CC6C27B}" srcOrd="0" destOrd="0" parTransId="{B85B86AC-583A-4C82-B719-BB050BB4F8FA}" sibTransId="{FE3E5751-6172-4A73-B08C-16E54FA8402E}"/>
    <dgm:cxn modelId="{47537227-5BA4-4306-82DA-579E956B6000}" type="presOf" srcId="{EAFECCF1-2AC1-45BD-8BF7-5B948FD16E02}" destId="{5C7F62A6-D2CC-4E1B-8605-4BE8B832B5E8}" srcOrd="1" destOrd="0" presId="urn:microsoft.com/office/officeart/2016/7/layout/VerticalDownArrowProcess"/>
    <dgm:cxn modelId="{FB4F752B-AAC1-4CE1-BE9A-E4C1961CE1AE}" type="presOf" srcId="{ECCD59BF-B405-4C74-8B4B-D2DC7B8D5D5C}" destId="{E18E3A1C-E304-4066-9CC9-1053E77D6468}" srcOrd="0" destOrd="0" presId="urn:microsoft.com/office/officeart/2016/7/layout/VerticalDownArrowProcess"/>
    <dgm:cxn modelId="{4E8E473F-8FA6-4BAD-A4FD-30375BA5A7B0}" type="presOf" srcId="{DDCE4C95-737F-48A4-8BC1-D40A897CB9EF}" destId="{53216035-CECF-4F16-A88E-5796149E8207}" srcOrd="0" destOrd="0" presId="urn:microsoft.com/office/officeart/2016/7/layout/VerticalDownArrowProcess"/>
    <dgm:cxn modelId="{63E7E646-F9C6-412A-AD43-3A78F29723BF}" type="presOf" srcId="{8E577433-006A-4D8D-8F67-5730DB06689D}" destId="{43BCC8EE-0662-44E1-A7C1-310C5C9E57FA}" srcOrd="1" destOrd="0" presId="urn:microsoft.com/office/officeart/2016/7/layout/VerticalDownArrowProcess"/>
    <dgm:cxn modelId="{1F24EC6A-C6EA-4587-985F-F8299CB73815}" srcId="{ECCD59BF-B405-4C74-8B4B-D2DC7B8D5D5C}" destId="{5C887E0C-A72D-414C-9C40-0A78B44976C0}" srcOrd="1" destOrd="0" parTransId="{CC49C8F0-8135-4BD2-A808-3268C92FF086}" sibTransId="{16906398-BACE-4067-84A7-0A1F0C389424}"/>
    <dgm:cxn modelId="{477BF94C-BDD2-4BC9-821C-557572759874}" type="presOf" srcId="{BBA6EDCE-7C5C-4E4B-ACD3-7201044EC46F}" destId="{CF1E1D15-3BAD-4676-923E-9738A89BE90E}" srcOrd="1" destOrd="0" presId="urn:microsoft.com/office/officeart/2016/7/layout/VerticalDownArrowProcess"/>
    <dgm:cxn modelId="{80C68659-D000-4EE1-BF9F-DC1FF2C70130}" srcId="{ECCD59BF-B405-4C74-8B4B-D2DC7B8D5D5C}" destId="{12FEC173-7638-451C-B0A9-49D22746F723}" srcOrd="4" destOrd="0" parTransId="{49433D6F-1A98-4D16-986E-AF575E28306C}" sibTransId="{4AAD846C-B9B5-4CB7-8065-9B45DA0235BA}"/>
    <dgm:cxn modelId="{62171180-707F-48F8-8A6B-35DD7B782C2A}" srcId="{ECCD59BF-B405-4C74-8B4B-D2DC7B8D5D5C}" destId="{EAFECCF1-2AC1-45BD-8BF7-5B948FD16E02}" srcOrd="0" destOrd="0" parTransId="{CD10E4D0-B986-486C-B2AE-81FDC702D26F}" sibTransId="{F1532F78-9DBD-4860-8F1C-3DD459AB7D56}"/>
    <dgm:cxn modelId="{09A3618D-06CE-4636-8261-286B65A35351}" type="presOf" srcId="{16E60C4D-4FF4-43C3-A162-B938269CE172}" destId="{09680EE1-84C8-4261-9DAC-4F66703F0B79}" srcOrd="0" destOrd="0" presId="urn:microsoft.com/office/officeart/2016/7/layout/VerticalDownArrowProcess"/>
    <dgm:cxn modelId="{F26A1E90-D9C7-452B-98FA-C83EF85065F0}" type="presOf" srcId="{5C887E0C-A72D-414C-9C40-0A78B44976C0}" destId="{D42E2EF6-64A2-455D-BA18-F0B2B42C764D}" srcOrd="0" destOrd="0" presId="urn:microsoft.com/office/officeart/2016/7/layout/VerticalDownArrowProcess"/>
    <dgm:cxn modelId="{0ACBBD9C-5DD8-449E-A549-87F8A2C7C0C4}" type="presOf" srcId="{EAFECCF1-2AC1-45BD-8BF7-5B948FD16E02}" destId="{8B43B091-A630-4335-AD3B-31FFDBA6B83B}" srcOrd="0" destOrd="0" presId="urn:microsoft.com/office/officeart/2016/7/layout/VerticalDownArrowProcess"/>
    <dgm:cxn modelId="{EFE28D9F-699E-4317-BC7F-9C7F66DBF8DE}" type="presOf" srcId="{ABD88AEF-7266-4E51-B3FF-3DD4604C507E}" destId="{33DCF215-3574-494E-A556-3240B7347D17}" srcOrd="0" destOrd="0" presId="urn:microsoft.com/office/officeart/2016/7/layout/VerticalDownArrowProcess"/>
    <dgm:cxn modelId="{946359A9-B0C7-4DF4-81C8-6C1A1AD29312}" type="presOf" srcId="{12FEC173-7638-451C-B0A9-49D22746F723}" destId="{8962EC00-F28A-48C7-BB74-B4DC38D86F28}" srcOrd="0" destOrd="0" presId="urn:microsoft.com/office/officeart/2016/7/layout/VerticalDownArrowProcess"/>
    <dgm:cxn modelId="{C34C2AAD-318A-4D00-9D40-2A0151194B78}" type="presOf" srcId="{BBA6EDCE-7C5C-4E4B-ACD3-7201044EC46F}" destId="{4EE0ABD8-1324-49DC-B617-9E62106756B1}" srcOrd="0" destOrd="0" presId="urn:microsoft.com/office/officeart/2016/7/layout/VerticalDownArrowProcess"/>
    <dgm:cxn modelId="{FAEC8ABD-6317-4D99-A46D-22471272316E}" srcId="{ECCD59BF-B405-4C74-8B4B-D2DC7B8D5D5C}" destId="{BBA6EDCE-7C5C-4E4B-ACD3-7201044EC46F}" srcOrd="2" destOrd="0" parTransId="{49DABE92-6AFA-4467-A358-343A1F4EBD0E}" sibTransId="{4B5164D2-EEC9-4692-81A0-398430024663}"/>
    <dgm:cxn modelId="{BE983FCF-37DD-49E4-9AA1-1C5434552CCB}" srcId="{EAFECCF1-2AC1-45BD-8BF7-5B948FD16E02}" destId="{4CACEA02-C74E-4121-9F8D-ACBAA7CAF056}" srcOrd="0" destOrd="0" parTransId="{AFEE35F5-E5BC-4304-A2F3-66113D36815D}" sibTransId="{895A7F89-9D1C-4423-8CE7-8F573707C367}"/>
    <dgm:cxn modelId="{85597ADA-FCC2-4154-88B0-FF24D55676D3}" type="presOf" srcId="{ACCDF1BA-AB91-4029-BFB2-36219CC6C27B}" destId="{2BC1C974-859A-4FFF-82D7-9A44264655B9}" srcOrd="0" destOrd="0" presId="urn:microsoft.com/office/officeart/2016/7/layout/VerticalDownArrowProcess"/>
    <dgm:cxn modelId="{A63288EA-E673-4D52-A5FE-C4D85146F93D}" type="presOf" srcId="{8E577433-006A-4D8D-8F67-5730DB06689D}" destId="{E10A477E-0037-4592-B9F2-E2461F3F34AA}" srcOrd="0" destOrd="0" presId="urn:microsoft.com/office/officeart/2016/7/layout/VerticalDownArrowProcess"/>
    <dgm:cxn modelId="{84328EF2-8D42-4451-9074-AD3AE7F68E0A}" type="presOf" srcId="{4CACEA02-C74E-4121-9F8D-ACBAA7CAF056}" destId="{D6E58905-C78D-431F-BF62-F55F32D605C8}" srcOrd="0" destOrd="0" presId="urn:microsoft.com/office/officeart/2016/7/layout/VerticalDownArrowProcess"/>
    <dgm:cxn modelId="{688F87F9-D887-4AC6-B233-282E07ABDBDB}" srcId="{BBA6EDCE-7C5C-4E4B-ACD3-7201044EC46F}" destId="{16E60C4D-4FF4-43C3-A162-B938269CE172}" srcOrd="0" destOrd="0" parTransId="{B9CA1637-7051-438E-A59D-35350407FB2A}" sibTransId="{3F3B6281-C84A-4BC3-872F-9F62211703FA}"/>
    <dgm:cxn modelId="{C8A574FC-E10B-40BC-AA67-B469C0B2AA9B}" srcId="{ECCD59BF-B405-4C74-8B4B-D2DC7B8D5D5C}" destId="{8E577433-006A-4D8D-8F67-5730DB06689D}" srcOrd="3" destOrd="0" parTransId="{0566EC69-AAB3-4425-9DD3-A1C58FD300D5}" sibTransId="{B5B711E6-E396-4062-BBA3-3EBC1995A20D}"/>
    <dgm:cxn modelId="{9156AE81-69D1-44D7-B13F-5892ACAADD53}" type="presParOf" srcId="{E18E3A1C-E304-4066-9CC9-1053E77D6468}" destId="{07A17281-D825-4332-88F2-9EA8A59EDFF0}" srcOrd="0" destOrd="0" presId="urn:microsoft.com/office/officeart/2016/7/layout/VerticalDownArrowProcess"/>
    <dgm:cxn modelId="{716AF03B-346A-40BD-9B91-60F6C936B22F}" type="presParOf" srcId="{07A17281-D825-4332-88F2-9EA8A59EDFF0}" destId="{8962EC00-F28A-48C7-BB74-B4DC38D86F28}" srcOrd="0" destOrd="0" presId="urn:microsoft.com/office/officeart/2016/7/layout/VerticalDownArrowProcess"/>
    <dgm:cxn modelId="{DEF0F5CE-7FB2-4360-BFE7-B7E2BE579B89}" type="presParOf" srcId="{07A17281-D825-4332-88F2-9EA8A59EDFF0}" destId="{53216035-CECF-4F16-A88E-5796149E8207}" srcOrd="1" destOrd="0" presId="urn:microsoft.com/office/officeart/2016/7/layout/VerticalDownArrowProcess"/>
    <dgm:cxn modelId="{12CD76FA-A59E-4A56-A55E-8C17A6BC4305}" type="presParOf" srcId="{E18E3A1C-E304-4066-9CC9-1053E77D6468}" destId="{19F872CA-C07C-4493-8D38-AFE6AFF1A81B}" srcOrd="1" destOrd="0" presId="urn:microsoft.com/office/officeart/2016/7/layout/VerticalDownArrowProcess"/>
    <dgm:cxn modelId="{B18665BA-89D9-422E-BEC5-3CF43E8E2FE7}" type="presParOf" srcId="{E18E3A1C-E304-4066-9CC9-1053E77D6468}" destId="{1E96863E-DBA5-4120-81B0-5C985A8A4B0C}" srcOrd="2" destOrd="0" presId="urn:microsoft.com/office/officeart/2016/7/layout/VerticalDownArrowProcess"/>
    <dgm:cxn modelId="{9FDD2EB1-1D97-499B-BDC8-DD055977A767}" type="presParOf" srcId="{1E96863E-DBA5-4120-81B0-5C985A8A4B0C}" destId="{E10A477E-0037-4592-B9F2-E2461F3F34AA}" srcOrd="0" destOrd="0" presId="urn:microsoft.com/office/officeart/2016/7/layout/VerticalDownArrowProcess"/>
    <dgm:cxn modelId="{A50A4806-EFDE-461A-9924-ED79A9672580}" type="presParOf" srcId="{1E96863E-DBA5-4120-81B0-5C985A8A4B0C}" destId="{43BCC8EE-0662-44E1-A7C1-310C5C9E57FA}" srcOrd="1" destOrd="0" presId="urn:microsoft.com/office/officeart/2016/7/layout/VerticalDownArrowProcess"/>
    <dgm:cxn modelId="{9BEC0217-74F0-4E60-A471-E78DD61A60FC}" type="presParOf" srcId="{1E96863E-DBA5-4120-81B0-5C985A8A4B0C}" destId="{33DCF215-3574-494E-A556-3240B7347D17}" srcOrd="2" destOrd="0" presId="urn:microsoft.com/office/officeart/2016/7/layout/VerticalDownArrowProcess"/>
    <dgm:cxn modelId="{9E61D4CC-C5EB-4D69-8D1B-0045B8CD2C72}" type="presParOf" srcId="{E18E3A1C-E304-4066-9CC9-1053E77D6468}" destId="{E2AD5736-ADD0-494F-8D1B-B6C33C2EB7BE}" srcOrd="3" destOrd="0" presId="urn:microsoft.com/office/officeart/2016/7/layout/VerticalDownArrowProcess"/>
    <dgm:cxn modelId="{9F774132-79CF-457B-A9A0-BDD96910CF84}" type="presParOf" srcId="{E18E3A1C-E304-4066-9CC9-1053E77D6468}" destId="{F42CD8C5-1CEA-427F-B5EC-D2DCD62167AA}" srcOrd="4" destOrd="0" presId="urn:microsoft.com/office/officeart/2016/7/layout/VerticalDownArrowProcess"/>
    <dgm:cxn modelId="{5655F75D-821A-4243-B03D-5C7D9E2AD1F7}" type="presParOf" srcId="{F42CD8C5-1CEA-427F-B5EC-D2DCD62167AA}" destId="{4EE0ABD8-1324-49DC-B617-9E62106756B1}" srcOrd="0" destOrd="0" presId="urn:microsoft.com/office/officeart/2016/7/layout/VerticalDownArrowProcess"/>
    <dgm:cxn modelId="{F503EC63-4CD5-44FD-9D68-A3AE59246F20}" type="presParOf" srcId="{F42CD8C5-1CEA-427F-B5EC-D2DCD62167AA}" destId="{CF1E1D15-3BAD-4676-923E-9738A89BE90E}" srcOrd="1" destOrd="0" presId="urn:microsoft.com/office/officeart/2016/7/layout/VerticalDownArrowProcess"/>
    <dgm:cxn modelId="{E9C1E40C-BCBE-4A23-AF01-4CC7E24B77CE}" type="presParOf" srcId="{F42CD8C5-1CEA-427F-B5EC-D2DCD62167AA}" destId="{09680EE1-84C8-4261-9DAC-4F66703F0B79}" srcOrd="2" destOrd="0" presId="urn:microsoft.com/office/officeart/2016/7/layout/VerticalDownArrowProcess"/>
    <dgm:cxn modelId="{52BF7025-1078-44DA-B63E-7A8099AAA42F}" type="presParOf" srcId="{E18E3A1C-E304-4066-9CC9-1053E77D6468}" destId="{4A337516-EDF8-4BC6-9FD9-22F69EF21DB8}" srcOrd="5" destOrd="0" presId="urn:microsoft.com/office/officeart/2016/7/layout/VerticalDownArrowProcess"/>
    <dgm:cxn modelId="{53B4BFBA-982F-480C-98DF-3BCE5FAEE2DB}" type="presParOf" srcId="{E18E3A1C-E304-4066-9CC9-1053E77D6468}" destId="{0D4CC469-72D4-48C7-B7BC-D7E351147172}" srcOrd="6" destOrd="0" presId="urn:microsoft.com/office/officeart/2016/7/layout/VerticalDownArrowProcess"/>
    <dgm:cxn modelId="{A22066C3-E366-467D-88C2-EF49979154B4}" type="presParOf" srcId="{0D4CC469-72D4-48C7-B7BC-D7E351147172}" destId="{D42E2EF6-64A2-455D-BA18-F0B2B42C764D}" srcOrd="0" destOrd="0" presId="urn:microsoft.com/office/officeart/2016/7/layout/VerticalDownArrowProcess"/>
    <dgm:cxn modelId="{1B44C279-D6E4-48D3-A19C-12DA982E2D8F}" type="presParOf" srcId="{0D4CC469-72D4-48C7-B7BC-D7E351147172}" destId="{721AC933-7890-4174-9661-725FBE5C50A3}" srcOrd="1" destOrd="0" presId="urn:microsoft.com/office/officeart/2016/7/layout/VerticalDownArrowProcess"/>
    <dgm:cxn modelId="{CCF8FD21-E039-43C8-8A39-AE29F9F6585C}" type="presParOf" srcId="{0D4CC469-72D4-48C7-B7BC-D7E351147172}" destId="{2BC1C974-859A-4FFF-82D7-9A44264655B9}" srcOrd="2" destOrd="0" presId="urn:microsoft.com/office/officeart/2016/7/layout/VerticalDownArrowProcess"/>
    <dgm:cxn modelId="{2A2C09E8-EB06-4D6A-B58A-640249F18F62}" type="presParOf" srcId="{E18E3A1C-E304-4066-9CC9-1053E77D6468}" destId="{7CAE7F47-9006-4A1D-8F5D-8DD9C599692D}" srcOrd="7" destOrd="0" presId="urn:microsoft.com/office/officeart/2016/7/layout/VerticalDownArrowProcess"/>
    <dgm:cxn modelId="{B103A7E8-5364-4348-8EDF-7D45551212A1}" type="presParOf" srcId="{E18E3A1C-E304-4066-9CC9-1053E77D6468}" destId="{B5CAA925-F846-4E61-A513-CF02EAD88732}" srcOrd="8" destOrd="0" presId="urn:microsoft.com/office/officeart/2016/7/layout/VerticalDownArrowProcess"/>
    <dgm:cxn modelId="{D2BF92BF-351E-47D9-B6BF-36F86E7D6AA8}" type="presParOf" srcId="{B5CAA925-F846-4E61-A513-CF02EAD88732}" destId="{8B43B091-A630-4335-AD3B-31FFDBA6B83B}" srcOrd="0" destOrd="0" presId="urn:microsoft.com/office/officeart/2016/7/layout/VerticalDownArrowProcess"/>
    <dgm:cxn modelId="{3E2E795D-0BB9-4057-9091-E8C2FC78C2D9}" type="presParOf" srcId="{B5CAA925-F846-4E61-A513-CF02EAD88732}" destId="{5C7F62A6-D2CC-4E1B-8605-4BE8B832B5E8}" srcOrd="1" destOrd="0" presId="urn:microsoft.com/office/officeart/2016/7/layout/VerticalDownArrowProcess"/>
    <dgm:cxn modelId="{CC17A42C-8BBB-4022-82CE-2AC3ADAF3B43}" type="presParOf" srcId="{B5CAA925-F846-4E61-A513-CF02EAD88732}" destId="{D6E58905-C78D-431F-BF62-F55F32D605C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6ED63-A62F-4085-9E05-E22086686D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3FC3B3-AC36-4973-82AB-97CD954ACB46}">
      <dgm:prSet/>
      <dgm:spPr/>
      <dgm:t>
        <a:bodyPr/>
        <a:lstStyle/>
        <a:p>
          <a:r>
            <a:rPr lang="en-US" b="1"/>
            <a:t>Budapest districts and Neighbourhoods:</a:t>
          </a:r>
          <a:r>
            <a:rPr lang="en-US"/>
            <a:t> </a:t>
          </a:r>
          <a:r>
            <a:rPr lang="en-US">
              <a:hlinkClick xmlns:r="http://schemas.openxmlformats.org/officeDocument/2006/relationships" r:id="rId1"/>
            </a:rPr>
            <a:t>https://en.wikipedia.org/wiki/List_of_districts_in_Budapest</a:t>
          </a:r>
          <a:endParaRPr lang="en-US"/>
        </a:p>
      </dgm:t>
    </dgm:pt>
    <dgm:pt modelId="{8A47B4C9-011F-47A4-8D27-D075F1FD9ABA}" type="parTrans" cxnId="{B128BB48-C522-46B0-B97C-2991476FC8FF}">
      <dgm:prSet/>
      <dgm:spPr/>
      <dgm:t>
        <a:bodyPr/>
        <a:lstStyle/>
        <a:p>
          <a:endParaRPr lang="en-US"/>
        </a:p>
      </dgm:t>
    </dgm:pt>
    <dgm:pt modelId="{6007D62E-1631-412E-838B-8842532C89D7}" type="sibTrans" cxnId="{B128BB48-C522-46B0-B97C-2991476FC8FF}">
      <dgm:prSet/>
      <dgm:spPr/>
      <dgm:t>
        <a:bodyPr/>
        <a:lstStyle/>
        <a:p>
          <a:endParaRPr lang="en-US"/>
        </a:p>
      </dgm:t>
    </dgm:pt>
    <dgm:pt modelId="{CFC05672-1699-4CA6-9B51-6EA7A42A44A4}">
      <dgm:prSet/>
      <dgm:spPr/>
      <dgm:t>
        <a:bodyPr/>
        <a:lstStyle/>
        <a:p>
          <a:r>
            <a:rPr lang="en-US" b="1"/>
            <a:t>Geospatial data:</a:t>
          </a:r>
          <a:r>
            <a:rPr lang="en-US"/>
            <a:t> </a:t>
          </a:r>
          <a:r>
            <a:rPr lang="en-US">
              <a:hlinkClick xmlns:r="http://schemas.openxmlformats.org/officeDocument/2006/relationships" r:id="rId2"/>
            </a:rPr>
            <a:t>https://hu.wikipedia.org/wiki/Budapest_ker%C3%BCletei</a:t>
          </a:r>
          <a:endParaRPr lang="en-US"/>
        </a:p>
      </dgm:t>
    </dgm:pt>
    <dgm:pt modelId="{A9640842-E109-4E37-8E49-94D44375EC18}" type="parTrans" cxnId="{748895D8-7BB0-4ECC-8111-B0BE9264A15B}">
      <dgm:prSet/>
      <dgm:spPr/>
      <dgm:t>
        <a:bodyPr/>
        <a:lstStyle/>
        <a:p>
          <a:endParaRPr lang="en-US"/>
        </a:p>
      </dgm:t>
    </dgm:pt>
    <dgm:pt modelId="{005755E5-E6F1-42B8-B8B8-F5BCC8010495}" type="sibTrans" cxnId="{748895D8-7BB0-4ECC-8111-B0BE9264A15B}">
      <dgm:prSet/>
      <dgm:spPr/>
      <dgm:t>
        <a:bodyPr/>
        <a:lstStyle/>
        <a:p>
          <a:endParaRPr lang="en-US"/>
        </a:p>
      </dgm:t>
    </dgm:pt>
    <dgm:pt modelId="{27908D7A-CFAA-46FA-84A2-0C5DFCAAADB7}">
      <dgm:prSet/>
      <dgm:spPr/>
      <dgm:t>
        <a:bodyPr/>
        <a:lstStyle/>
        <a:p>
          <a:r>
            <a:rPr lang="en-US" b="1"/>
            <a:t>Venues in districts:</a:t>
          </a:r>
          <a:r>
            <a:rPr lang="en-US"/>
            <a:t> Foursquare PacesAPI, explore endpint</a:t>
          </a:r>
        </a:p>
      </dgm:t>
    </dgm:pt>
    <dgm:pt modelId="{F4CD17C0-C233-4F37-B7DE-3E2CD7DB1256}" type="parTrans" cxnId="{06EDA0A5-E274-439D-8F99-AB347634FA7D}">
      <dgm:prSet/>
      <dgm:spPr/>
      <dgm:t>
        <a:bodyPr/>
        <a:lstStyle/>
        <a:p>
          <a:endParaRPr lang="en-US"/>
        </a:p>
      </dgm:t>
    </dgm:pt>
    <dgm:pt modelId="{6DF25A19-972E-474A-9C2B-114B1B98466F}" type="sibTrans" cxnId="{06EDA0A5-E274-439D-8F99-AB347634FA7D}">
      <dgm:prSet/>
      <dgm:spPr/>
      <dgm:t>
        <a:bodyPr/>
        <a:lstStyle/>
        <a:p>
          <a:endParaRPr lang="en-US"/>
        </a:p>
      </dgm:t>
    </dgm:pt>
    <dgm:pt modelId="{3540F605-3EF6-4D0E-ADA3-29CBA9C128C9}">
      <dgm:prSet/>
      <dgm:spPr/>
      <dgm:t>
        <a:bodyPr/>
        <a:lstStyle/>
        <a:p>
          <a:r>
            <a:rPr lang="en-US" b="1"/>
            <a:t>Popularity of venues:</a:t>
          </a:r>
          <a:r>
            <a:rPr lang="en-US"/>
            <a:t> Foursquare PacesAPI, details endpoint</a:t>
          </a:r>
        </a:p>
      </dgm:t>
    </dgm:pt>
    <dgm:pt modelId="{15A26E1A-4DB5-43E8-B51F-050E8FD4321C}" type="parTrans" cxnId="{D6D15358-20EF-4A96-92A5-930BA023F79F}">
      <dgm:prSet/>
      <dgm:spPr/>
      <dgm:t>
        <a:bodyPr/>
        <a:lstStyle/>
        <a:p>
          <a:endParaRPr lang="en-US"/>
        </a:p>
      </dgm:t>
    </dgm:pt>
    <dgm:pt modelId="{D883A83E-0382-4A52-A2F1-EF821E1AEDFC}" type="sibTrans" cxnId="{D6D15358-20EF-4A96-92A5-930BA023F79F}">
      <dgm:prSet/>
      <dgm:spPr/>
      <dgm:t>
        <a:bodyPr/>
        <a:lstStyle/>
        <a:p>
          <a:endParaRPr lang="en-US"/>
        </a:p>
      </dgm:t>
    </dgm:pt>
    <dgm:pt modelId="{76435EC6-842E-4A1A-A7B6-64D8869B7CAC}" type="pres">
      <dgm:prSet presAssocID="{6E16ED63-A62F-4085-9E05-E22086686D49}" presName="root" presStyleCnt="0">
        <dgm:presLayoutVars>
          <dgm:dir/>
          <dgm:resizeHandles val="exact"/>
        </dgm:presLayoutVars>
      </dgm:prSet>
      <dgm:spPr/>
    </dgm:pt>
    <dgm:pt modelId="{CF710C1E-9A7F-4915-8D99-895F8E42BA1B}" type="pres">
      <dgm:prSet presAssocID="{CC3FC3B3-AC36-4973-82AB-97CD954ACB46}" presName="compNode" presStyleCnt="0"/>
      <dgm:spPr/>
    </dgm:pt>
    <dgm:pt modelId="{6C03E7B8-11F8-46EB-BF95-5DF837D10BC1}" type="pres">
      <dgm:prSet presAssocID="{CC3FC3B3-AC36-4973-82AB-97CD954ACB46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A0B19A0-8DF9-40F6-BB5C-FEB9DE52C4C0}" type="pres">
      <dgm:prSet presAssocID="{CC3FC3B3-AC36-4973-82AB-97CD954ACB46}" presName="spaceRect" presStyleCnt="0"/>
      <dgm:spPr/>
    </dgm:pt>
    <dgm:pt modelId="{BDF3CFE3-631D-4752-9021-E26F2C1ED9A4}" type="pres">
      <dgm:prSet presAssocID="{CC3FC3B3-AC36-4973-82AB-97CD954ACB46}" presName="textRect" presStyleLbl="revTx" presStyleIdx="0" presStyleCnt="4">
        <dgm:presLayoutVars>
          <dgm:chMax val="1"/>
          <dgm:chPref val="1"/>
        </dgm:presLayoutVars>
      </dgm:prSet>
      <dgm:spPr/>
    </dgm:pt>
    <dgm:pt modelId="{0B465FDE-85B7-404B-AAC0-0B48E729C787}" type="pres">
      <dgm:prSet presAssocID="{6007D62E-1631-412E-838B-8842532C89D7}" presName="sibTrans" presStyleCnt="0"/>
      <dgm:spPr/>
    </dgm:pt>
    <dgm:pt modelId="{D6A0FB2F-B4C7-4E4D-BD58-B62F9BBBDD69}" type="pres">
      <dgm:prSet presAssocID="{CFC05672-1699-4CA6-9B51-6EA7A42A44A4}" presName="compNode" presStyleCnt="0"/>
      <dgm:spPr/>
    </dgm:pt>
    <dgm:pt modelId="{561B5595-9DD3-4D51-92D5-8972131DBDB8}" type="pres">
      <dgm:prSet presAssocID="{CFC05672-1699-4CA6-9B51-6EA7A42A44A4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140F566F-19BC-4F12-9885-A0D0095BC65F}" type="pres">
      <dgm:prSet presAssocID="{CFC05672-1699-4CA6-9B51-6EA7A42A44A4}" presName="spaceRect" presStyleCnt="0"/>
      <dgm:spPr/>
    </dgm:pt>
    <dgm:pt modelId="{6B9DA794-FA4F-4BEA-B7A2-32D54C8589BB}" type="pres">
      <dgm:prSet presAssocID="{CFC05672-1699-4CA6-9B51-6EA7A42A44A4}" presName="textRect" presStyleLbl="revTx" presStyleIdx="1" presStyleCnt="4">
        <dgm:presLayoutVars>
          <dgm:chMax val="1"/>
          <dgm:chPref val="1"/>
        </dgm:presLayoutVars>
      </dgm:prSet>
      <dgm:spPr/>
    </dgm:pt>
    <dgm:pt modelId="{DE308F06-613D-447C-9A80-1D95CC71B342}" type="pres">
      <dgm:prSet presAssocID="{005755E5-E6F1-42B8-B8B8-F5BCC8010495}" presName="sibTrans" presStyleCnt="0"/>
      <dgm:spPr/>
    </dgm:pt>
    <dgm:pt modelId="{BD5B89D4-E79C-4254-B129-B569C3474F52}" type="pres">
      <dgm:prSet presAssocID="{27908D7A-CFAA-46FA-84A2-0C5DFCAAADB7}" presName="compNode" presStyleCnt="0"/>
      <dgm:spPr/>
    </dgm:pt>
    <dgm:pt modelId="{40DD61B8-E239-4C84-A4B6-18FDE0188396}" type="pres">
      <dgm:prSet presAssocID="{27908D7A-CFAA-46FA-84A2-0C5DFCAAADB7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2FC9EC3-F6F5-49E9-AC0B-D8F6C842338E}" type="pres">
      <dgm:prSet presAssocID="{27908D7A-CFAA-46FA-84A2-0C5DFCAAADB7}" presName="spaceRect" presStyleCnt="0"/>
      <dgm:spPr/>
    </dgm:pt>
    <dgm:pt modelId="{6605298F-82A0-4293-A5F5-C46302D58706}" type="pres">
      <dgm:prSet presAssocID="{27908D7A-CFAA-46FA-84A2-0C5DFCAAADB7}" presName="textRect" presStyleLbl="revTx" presStyleIdx="2" presStyleCnt="4">
        <dgm:presLayoutVars>
          <dgm:chMax val="1"/>
          <dgm:chPref val="1"/>
        </dgm:presLayoutVars>
      </dgm:prSet>
      <dgm:spPr/>
    </dgm:pt>
    <dgm:pt modelId="{A000E49B-BD22-4BF2-AB33-2F7568C11358}" type="pres">
      <dgm:prSet presAssocID="{6DF25A19-972E-474A-9C2B-114B1B98466F}" presName="sibTrans" presStyleCnt="0"/>
      <dgm:spPr/>
    </dgm:pt>
    <dgm:pt modelId="{1CE3EF77-E746-4E51-90B8-7B73B9894454}" type="pres">
      <dgm:prSet presAssocID="{3540F605-3EF6-4D0E-ADA3-29CBA9C128C9}" presName="compNode" presStyleCnt="0"/>
      <dgm:spPr/>
    </dgm:pt>
    <dgm:pt modelId="{99EE5174-50F6-4B07-91A2-DE2D786DBDBF}" type="pres">
      <dgm:prSet presAssocID="{3540F605-3EF6-4D0E-ADA3-29CBA9C128C9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29D8F7A-20F1-44FB-9436-CA05CCB66C26}" type="pres">
      <dgm:prSet presAssocID="{3540F605-3EF6-4D0E-ADA3-29CBA9C128C9}" presName="spaceRect" presStyleCnt="0"/>
      <dgm:spPr/>
    </dgm:pt>
    <dgm:pt modelId="{91259CA3-3744-4118-9754-6EB2F1388D02}" type="pres">
      <dgm:prSet presAssocID="{3540F605-3EF6-4D0E-ADA3-29CBA9C128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69772E-A2B6-404B-99A8-579E4FDE0104}" type="presOf" srcId="{3540F605-3EF6-4D0E-ADA3-29CBA9C128C9}" destId="{91259CA3-3744-4118-9754-6EB2F1388D02}" srcOrd="0" destOrd="0" presId="urn:microsoft.com/office/officeart/2018/2/layout/IconLabelList"/>
    <dgm:cxn modelId="{716BEC45-8657-4D9A-B31B-090CDC008E69}" type="presOf" srcId="{27908D7A-CFAA-46FA-84A2-0C5DFCAAADB7}" destId="{6605298F-82A0-4293-A5F5-C46302D58706}" srcOrd="0" destOrd="0" presId="urn:microsoft.com/office/officeart/2018/2/layout/IconLabelList"/>
    <dgm:cxn modelId="{B128BB48-C522-46B0-B97C-2991476FC8FF}" srcId="{6E16ED63-A62F-4085-9E05-E22086686D49}" destId="{CC3FC3B3-AC36-4973-82AB-97CD954ACB46}" srcOrd="0" destOrd="0" parTransId="{8A47B4C9-011F-47A4-8D27-D075F1FD9ABA}" sibTransId="{6007D62E-1631-412E-838B-8842532C89D7}"/>
    <dgm:cxn modelId="{D6D15358-20EF-4A96-92A5-930BA023F79F}" srcId="{6E16ED63-A62F-4085-9E05-E22086686D49}" destId="{3540F605-3EF6-4D0E-ADA3-29CBA9C128C9}" srcOrd="3" destOrd="0" parTransId="{15A26E1A-4DB5-43E8-B51F-050E8FD4321C}" sibTransId="{D883A83E-0382-4A52-A2F1-EF821E1AEDFC}"/>
    <dgm:cxn modelId="{06EDA0A5-E274-439D-8F99-AB347634FA7D}" srcId="{6E16ED63-A62F-4085-9E05-E22086686D49}" destId="{27908D7A-CFAA-46FA-84A2-0C5DFCAAADB7}" srcOrd="2" destOrd="0" parTransId="{F4CD17C0-C233-4F37-B7DE-3E2CD7DB1256}" sibTransId="{6DF25A19-972E-474A-9C2B-114B1B98466F}"/>
    <dgm:cxn modelId="{77CF96A6-77AE-4E04-B5F7-6B444AB28FF2}" type="presOf" srcId="{6E16ED63-A62F-4085-9E05-E22086686D49}" destId="{76435EC6-842E-4A1A-A7B6-64D8869B7CAC}" srcOrd="0" destOrd="0" presId="urn:microsoft.com/office/officeart/2018/2/layout/IconLabelList"/>
    <dgm:cxn modelId="{0535C9A6-7EC3-4530-A14B-34256F9154E6}" type="presOf" srcId="{CFC05672-1699-4CA6-9B51-6EA7A42A44A4}" destId="{6B9DA794-FA4F-4BEA-B7A2-32D54C8589BB}" srcOrd="0" destOrd="0" presId="urn:microsoft.com/office/officeart/2018/2/layout/IconLabelList"/>
    <dgm:cxn modelId="{F80220BA-6D72-4B2E-A90F-982463AB1C17}" type="presOf" srcId="{CC3FC3B3-AC36-4973-82AB-97CD954ACB46}" destId="{BDF3CFE3-631D-4752-9021-E26F2C1ED9A4}" srcOrd="0" destOrd="0" presId="urn:microsoft.com/office/officeart/2018/2/layout/IconLabelList"/>
    <dgm:cxn modelId="{748895D8-7BB0-4ECC-8111-B0BE9264A15B}" srcId="{6E16ED63-A62F-4085-9E05-E22086686D49}" destId="{CFC05672-1699-4CA6-9B51-6EA7A42A44A4}" srcOrd="1" destOrd="0" parTransId="{A9640842-E109-4E37-8E49-94D44375EC18}" sibTransId="{005755E5-E6F1-42B8-B8B8-F5BCC8010495}"/>
    <dgm:cxn modelId="{AC72B1AF-896B-4D87-B97A-53B1FC9C9E0E}" type="presParOf" srcId="{76435EC6-842E-4A1A-A7B6-64D8869B7CAC}" destId="{CF710C1E-9A7F-4915-8D99-895F8E42BA1B}" srcOrd="0" destOrd="0" presId="urn:microsoft.com/office/officeart/2018/2/layout/IconLabelList"/>
    <dgm:cxn modelId="{0EA6C956-40A9-4E47-B9ED-4DCB46C777AF}" type="presParOf" srcId="{CF710C1E-9A7F-4915-8D99-895F8E42BA1B}" destId="{6C03E7B8-11F8-46EB-BF95-5DF837D10BC1}" srcOrd="0" destOrd="0" presId="urn:microsoft.com/office/officeart/2018/2/layout/IconLabelList"/>
    <dgm:cxn modelId="{DA7848D3-96FF-4C8B-B7FA-3D341616928F}" type="presParOf" srcId="{CF710C1E-9A7F-4915-8D99-895F8E42BA1B}" destId="{1A0B19A0-8DF9-40F6-BB5C-FEB9DE52C4C0}" srcOrd="1" destOrd="0" presId="urn:microsoft.com/office/officeart/2018/2/layout/IconLabelList"/>
    <dgm:cxn modelId="{971DF402-886A-41B4-956B-ADD64BF17126}" type="presParOf" srcId="{CF710C1E-9A7F-4915-8D99-895F8E42BA1B}" destId="{BDF3CFE3-631D-4752-9021-E26F2C1ED9A4}" srcOrd="2" destOrd="0" presId="urn:microsoft.com/office/officeart/2018/2/layout/IconLabelList"/>
    <dgm:cxn modelId="{069FD74D-0C36-4235-96FA-DCB2B0B89C41}" type="presParOf" srcId="{76435EC6-842E-4A1A-A7B6-64D8869B7CAC}" destId="{0B465FDE-85B7-404B-AAC0-0B48E729C787}" srcOrd="1" destOrd="0" presId="urn:microsoft.com/office/officeart/2018/2/layout/IconLabelList"/>
    <dgm:cxn modelId="{4569C9AF-6FBE-4E59-BE24-E73C0FB09FC1}" type="presParOf" srcId="{76435EC6-842E-4A1A-A7B6-64D8869B7CAC}" destId="{D6A0FB2F-B4C7-4E4D-BD58-B62F9BBBDD69}" srcOrd="2" destOrd="0" presId="urn:microsoft.com/office/officeart/2018/2/layout/IconLabelList"/>
    <dgm:cxn modelId="{045E0DD5-DEBC-4522-A653-D6AA8E7D95FC}" type="presParOf" srcId="{D6A0FB2F-B4C7-4E4D-BD58-B62F9BBBDD69}" destId="{561B5595-9DD3-4D51-92D5-8972131DBDB8}" srcOrd="0" destOrd="0" presId="urn:microsoft.com/office/officeart/2018/2/layout/IconLabelList"/>
    <dgm:cxn modelId="{D688753E-92FC-42E2-B48B-8450D56A8A13}" type="presParOf" srcId="{D6A0FB2F-B4C7-4E4D-BD58-B62F9BBBDD69}" destId="{140F566F-19BC-4F12-9885-A0D0095BC65F}" srcOrd="1" destOrd="0" presId="urn:microsoft.com/office/officeart/2018/2/layout/IconLabelList"/>
    <dgm:cxn modelId="{88325C66-016A-408C-9DB0-C02A72C24D19}" type="presParOf" srcId="{D6A0FB2F-B4C7-4E4D-BD58-B62F9BBBDD69}" destId="{6B9DA794-FA4F-4BEA-B7A2-32D54C8589BB}" srcOrd="2" destOrd="0" presId="urn:microsoft.com/office/officeart/2018/2/layout/IconLabelList"/>
    <dgm:cxn modelId="{D27ECC43-E515-4F12-A5D8-C206E8CD63CB}" type="presParOf" srcId="{76435EC6-842E-4A1A-A7B6-64D8869B7CAC}" destId="{DE308F06-613D-447C-9A80-1D95CC71B342}" srcOrd="3" destOrd="0" presId="urn:microsoft.com/office/officeart/2018/2/layout/IconLabelList"/>
    <dgm:cxn modelId="{C3C5B26D-F302-42D7-8C27-000C10127863}" type="presParOf" srcId="{76435EC6-842E-4A1A-A7B6-64D8869B7CAC}" destId="{BD5B89D4-E79C-4254-B129-B569C3474F52}" srcOrd="4" destOrd="0" presId="urn:microsoft.com/office/officeart/2018/2/layout/IconLabelList"/>
    <dgm:cxn modelId="{6E3E9588-DCB8-4331-838A-B3023ACAC6D5}" type="presParOf" srcId="{BD5B89D4-E79C-4254-B129-B569C3474F52}" destId="{40DD61B8-E239-4C84-A4B6-18FDE0188396}" srcOrd="0" destOrd="0" presId="urn:microsoft.com/office/officeart/2018/2/layout/IconLabelList"/>
    <dgm:cxn modelId="{01899D78-AE76-4101-967E-B57661385E42}" type="presParOf" srcId="{BD5B89D4-E79C-4254-B129-B569C3474F52}" destId="{62FC9EC3-F6F5-49E9-AC0B-D8F6C842338E}" srcOrd="1" destOrd="0" presId="urn:microsoft.com/office/officeart/2018/2/layout/IconLabelList"/>
    <dgm:cxn modelId="{63C38C03-982B-4B7D-874E-2F0728FAFD87}" type="presParOf" srcId="{BD5B89D4-E79C-4254-B129-B569C3474F52}" destId="{6605298F-82A0-4293-A5F5-C46302D58706}" srcOrd="2" destOrd="0" presId="urn:microsoft.com/office/officeart/2018/2/layout/IconLabelList"/>
    <dgm:cxn modelId="{D07D7423-44F5-4B49-82C8-752BAC5A576B}" type="presParOf" srcId="{76435EC6-842E-4A1A-A7B6-64D8869B7CAC}" destId="{A000E49B-BD22-4BF2-AB33-2F7568C11358}" srcOrd="5" destOrd="0" presId="urn:microsoft.com/office/officeart/2018/2/layout/IconLabelList"/>
    <dgm:cxn modelId="{3127B480-441F-458A-A3C7-C313341CA756}" type="presParOf" srcId="{76435EC6-842E-4A1A-A7B6-64D8869B7CAC}" destId="{1CE3EF77-E746-4E51-90B8-7B73B9894454}" srcOrd="6" destOrd="0" presId="urn:microsoft.com/office/officeart/2018/2/layout/IconLabelList"/>
    <dgm:cxn modelId="{52030A0B-A1BA-492A-83EF-7404FDE539C7}" type="presParOf" srcId="{1CE3EF77-E746-4E51-90B8-7B73B9894454}" destId="{99EE5174-50F6-4B07-91A2-DE2D786DBDBF}" srcOrd="0" destOrd="0" presId="urn:microsoft.com/office/officeart/2018/2/layout/IconLabelList"/>
    <dgm:cxn modelId="{F246E5AC-9F5E-4293-A71E-27256803A58E}" type="presParOf" srcId="{1CE3EF77-E746-4E51-90B8-7B73B9894454}" destId="{629D8F7A-20F1-44FB-9436-CA05CCB66C26}" srcOrd="1" destOrd="0" presId="urn:microsoft.com/office/officeart/2018/2/layout/IconLabelList"/>
    <dgm:cxn modelId="{1048459E-F4A8-41B8-AFFC-339726C7F72B}" type="presParOf" srcId="{1CE3EF77-E746-4E51-90B8-7B73B9894454}" destId="{91259CA3-3744-4118-9754-6EB2F1388D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2EC00-F28A-48C7-BB74-B4DC38D86F28}">
      <dsp:nvSpPr>
        <dsp:cNvPr id="0" name=""/>
        <dsp:cNvSpPr/>
      </dsp:nvSpPr>
      <dsp:spPr>
        <a:xfrm>
          <a:off x="0" y="4383766"/>
          <a:ext cx="1623218" cy="7191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77800" rIns="115443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 5</a:t>
          </a:r>
        </a:p>
      </dsp:txBody>
      <dsp:txXfrm>
        <a:off x="0" y="4383766"/>
        <a:ext cx="1623218" cy="719193"/>
      </dsp:txXfrm>
    </dsp:sp>
    <dsp:sp modelId="{53216035-CECF-4F16-A88E-5796149E8207}">
      <dsp:nvSpPr>
        <dsp:cNvPr id="0" name=""/>
        <dsp:cNvSpPr/>
      </dsp:nvSpPr>
      <dsp:spPr>
        <a:xfrm>
          <a:off x="1623218" y="4383766"/>
          <a:ext cx="4869656" cy="7191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39700" rIns="987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Clustering based on popularity, recommendation and rating. Marking cultural places according to cluster membership</a:t>
          </a:r>
        </a:p>
      </dsp:txBody>
      <dsp:txXfrm>
        <a:off x="1623218" y="4383766"/>
        <a:ext cx="4869656" cy="719193"/>
      </dsp:txXfrm>
    </dsp:sp>
    <dsp:sp modelId="{43BCC8EE-0662-44E1-A7C1-310C5C9E57FA}">
      <dsp:nvSpPr>
        <dsp:cNvPr id="0" name=""/>
        <dsp:cNvSpPr/>
      </dsp:nvSpPr>
      <dsp:spPr>
        <a:xfrm rot="10800000">
          <a:off x="0" y="3288434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72433"/>
            <a:satOff val="-11956"/>
            <a:lumOff val="2157"/>
            <a:alphaOff val="0"/>
          </a:schemeClr>
        </a:solidFill>
        <a:ln w="15875" cap="rnd" cmpd="sng" algn="ctr">
          <a:solidFill>
            <a:schemeClr val="accent2">
              <a:hueOff val="372433"/>
              <a:satOff val="-11956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77800" rIns="115443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 4</a:t>
          </a:r>
        </a:p>
      </dsp:txBody>
      <dsp:txXfrm rot="-10800000">
        <a:off x="0" y="3288434"/>
        <a:ext cx="1623218" cy="718977"/>
      </dsp:txXfrm>
    </dsp:sp>
    <dsp:sp modelId="{33DCF215-3574-494E-A556-3240B7347D17}">
      <dsp:nvSpPr>
        <dsp:cNvPr id="0" name=""/>
        <dsp:cNvSpPr/>
      </dsp:nvSpPr>
      <dsp:spPr>
        <a:xfrm>
          <a:off x="1623218" y="3288434"/>
          <a:ext cx="4869656" cy="718977"/>
        </a:xfrm>
        <a:prstGeom prst="rect">
          <a:avLst/>
        </a:prstGeom>
        <a:solidFill>
          <a:schemeClr val="accent2">
            <a:tint val="40000"/>
            <a:alpha val="90000"/>
            <a:hueOff val="431183"/>
            <a:satOff val="-7517"/>
            <a:lumOff val="-9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31183"/>
              <a:satOff val="-7517"/>
              <a:lumOff val="-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39700" rIns="987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/>
            <a:t>M</a:t>
          </a:r>
          <a:r>
            <a:rPr lang="en-US" sz="1100" kern="1200" dirty="0" err="1"/>
            <a:t>arking</a:t>
          </a:r>
          <a:r>
            <a:rPr lang="en-US" sz="1100" kern="1200" dirty="0"/>
            <a:t> cultural sights on the map of Budapest by neighborhoods, adding labels with their names</a:t>
          </a:r>
        </a:p>
      </dsp:txBody>
      <dsp:txXfrm>
        <a:off x="1623218" y="3288434"/>
        <a:ext cx="4869656" cy="718977"/>
      </dsp:txXfrm>
    </dsp:sp>
    <dsp:sp modelId="{CF1E1D15-3BAD-4676-923E-9738A89BE90E}">
      <dsp:nvSpPr>
        <dsp:cNvPr id="0" name=""/>
        <dsp:cNvSpPr/>
      </dsp:nvSpPr>
      <dsp:spPr>
        <a:xfrm rot="10800000">
          <a:off x="0" y="2193103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744865"/>
            <a:satOff val="-23911"/>
            <a:lumOff val="4313"/>
            <a:alphaOff val="0"/>
          </a:schemeClr>
        </a:solidFill>
        <a:ln w="15875" cap="rnd" cmpd="sng" algn="ctr">
          <a:solidFill>
            <a:schemeClr val="accent2">
              <a:hueOff val="744865"/>
              <a:satOff val="-23911"/>
              <a:lumOff val="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77800" rIns="115443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 3</a:t>
          </a:r>
        </a:p>
      </dsp:txBody>
      <dsp:txXfrm rot="-10800000">
        <a:off x="0" y="2193103"/>
        <a:ext cx="1623218" cy="718977"/>
      </dsp:txXfrm>
    </dsp:sp>
    <dsp:sp modelId="{09680EE1-84C8-4261-9DAC-4F66703F0B79}">
      <dsp:nvSpPr>
        <dsp:cNvPr id="0" name=""/>
        <dsp:cNvSpPr/>
      </dsp:nvSpPr>
      <dsp:spPr>
        <a:xfrm>
          <a:off x="1623218" y="2193103"/>
          <a:ext cx="4869656" cy="718977"/>
        </a:xfrm>
        <a:prstGeom prst="rect">
          <a:avLst/>
        </a:prstGeom>
        <a:solidFill>
          <a:schemeClr val="accent2">
            <a:tint val="40000"/>
            <a:alpha val="90000"/>
            <a:hueOff val="862367"/>
            <a:satOff val="-15033"/>
            <a:lumOff val="-19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862367"/>
              <a:satOff val="-15033"/>
              <a:lumOff val="-1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39700" rIns="987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By using Foursquare API (</a:t>
          </a:r>
          <a:r>
            <a:rPr lang="en-US" sz="1100" kern="1200" dirty="0" err="1"/>
            <a:t>PacesAPI</a:t>
          </a:r>
          <a:r>
            <a:rPr lang="en-US" sz="1100" kern="1200" dirty="0"/>
            <a:t>, details endpoint), it can be investigated how popular and recommended certain cultural venues are and what are their</a:t>
          </a:r>
        </a:p>
      </dsp:txBody>
      <dsp:txXfrm>
        <a:off x="1623218" y="2193103"/>
        <a:ext cx="4869656" cy="718977"/>
      </dsp:txXfrm>
    </dsp:sp>
    <dsp:sp modelId="{721AC933-7890-4174-9661-725FBE5C50A3}">
      <dsp:nvSpPr>
        <dsp:cNvPr id="0" name=""/>
        <dsp:cNvSpPr/>
      </dsp:nvSpPr>
      <dsp:spPr>
        <a:xfrm rot="10800000">
          <a:off x="0" y="1097771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117298"/>
            <a:satOff val="-35867"/>
            <a:lumOff val="6470"/>
            <a:alphaOff val="0"/>
          </a:schemeClr>
        </a:solidFill>
        <a:ln w="15875" cap="rnd" cmpd="sng" algn="ctr">
          <a:solidFill>
            <a:schemeClr val="accent2">
              <a:hueOff val="1117298"/>
              <a:satOff val="-35867"/>
              <a:lumOff val="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77800" rIns="115443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 2</a:t>
          </a:r>
        </a:p>
      </dsp:txBody>
      <dsp:txXfrm rot="-10800000">
        <a:off x="0" y="1097771"/>
        <a:ext cx="1623218" cy="718977"/>
      </dsp:txXfrm>
    </dsp:sp>
    <dsp:sp modelId="{2BC1C974-859A-4FFF-82D7-9A44264655B9}">
      <dsp:nvSpPr>
        <dsp:cNvPr id="0" name=""/>
        <dsp:cNvSpPr/>
      </dsp:nvSpPr>
      <dsp:spPr>
        <a:xfrm>
          <a:off x="1623218" y="1097771"/>
          <a:ext cx="4869656" cy="718977"/>
        </a:xfrm>
        <a:prstGeom prst="rect">
          <a:avLst/>
        </a:prstGeom>
        <a:solidFill>
          <a:schemeClr val="accent2">
            <a:tint val="40000"/>
            <a:alpha val="90000"/>
            <a:hueOff val="1293550"/>
            <a:satOff val="-22550"/>
            <a:lumOff val="-292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293550"/>
              <a:satOff val="-22550"/>
              <a:lumOff val="-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39700" rIns="987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By using Foursquare API (</a:t>
          </a:r>
          <a:r>
            <a:rPr lang="en-US" sz="1100" kern="1200" dirty="0" err="1"/>
            <a:t>PacesAPI</a:t>
          </a:r>
          <a:r>
            <a:rPr lang="en-US" sz="1100" kern="1200" dirty="0"/>
            <a:t>, explore </a:t>
          </a:r>
          <a:r>
            <a:rPr lang="en-US" sz="1100" kern="1200" dirty="0" err="1"/>
            <a:t>endpint</a:t>
          </a:r>
          <a:r>
            <a:rPr lang="en-US" sz="1100" kern="1200" dirty="0"/>
            <a:t>), adding venues located in the district of Budapest</a:t>
          </a:r>
        </a:p>
      </dsp:txBody>
      <dsp:txXfrm>
        <a:off x="1623218" y="1097771"/>
        <a:ext cx="4869656" cy="718977"/>
      </dsp:txXfrm>
    </dsp:sp>
    <dsp:sp modelId="{5C7F62A6-D2CC-4E1B-8605-4BE8B832B5E8}">
      <dsp:nvSpPr>
        <dsp:cNvPr id="0" name=""/>
        <dsp:cNvSpPr/>
      </dsp:nvSpPr>
      <dsp:spPr>
        <a:xfrm rot="10800000">
          <a:off x="0" y="2440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489731"/>
            <a:satOff val="-47823"/>
            <a:lumOff val="8626"/>
            <a:alphaOff val="0"/>
          </a:schemeClr>
        </a:solidFill>
        <a:ln w="15875" cap="rnd" cmpd="sng" algn="ctr">
          <a:solidFill>
            <a:schemeClr val="accent2">
              <a:hueOff val="1489731"/>
              <a:satOff val="-47823"/>
              <a:lumOff val="8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77800" rIns="115443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Step 1</a:t>
          </a:r>
        </a:p>
      </dsp:txBody>
      <dsp:txXfrm rot="-10800000">
        <a:off x="0" y="2440"/>
        <a:ext cx="1623218" cy="718977"/>
      </dsp:txXfrm>
    </dsp:sp>
    <dsp:sp modelId="{D6E58905-C78D-431F-BF62-F55F32D605C8}">
      <dsp:nvSpPr>
        <dsp:cNvPr id="0" name=""/>
        <dsp:cNvSpPr/>
      </dsp:nvSpPr>
      <dsp:spPr>
        <a:xfrm>
          <a:off x="1623218" y="2440"/>
          <a:ext cx="4869656" cy="718977"/>
        </a:xfrm>
        <a:prstGeom prst="rect">
          <a:avLst/>
        </a:prstGeom>
        <a:solidFill>
          <a:schemeClr val="accent2">
            <a:tint val="40000"/>
            <a:alpha val="90000"/>
            <a:hueOff val="1724733"/>
            <a:satOff val="-30066"/>
            <a:lumOff val="-38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724733"/>
              <a:satOff val="-30066"/>
              <a:lumOff val="-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139700" rIns="987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Scraping </a:t>
          </a:r>
          <a:r>
            <a:rPr lang="en-US" sz="1100" kern="1200" dirty="0" err="1"/>
            <a:t>wikipedia</a:t>
          </a:r>
          <a:r>
            <a:rPr lang="en-US" sz="1100" kern="1200" dirty="0"/>
            <a:t> to create </a:t>
          </a:r>
          <a:r>
            <a:rPr lang="en-US" sz="1100" kern="1200" dirty="0" err="1"/>
            <a:t>dataframe</a:t>
          </a:r>
          <a:r>
            <a:rPr lang="en-US" sz="1100" kern="1200" dirty="0"/>
            <a:t> about District, </a:t>
          </a:r>
          <a:r>
            <a:rPr lang="en-US" sz="1100" kern="1200" dirty="0" err="1"/>
            <a:t>Neighbourhoods</a:t>
          </a:r>
          <a:r>
            <a:rPr lang="en-US" sz="1100" kern="1200" dirty="0"/>
            <a:t> and geolocations of Budapest</a:t>
          </a:r>
        </a:p>
      </dsp:txBody>
      <dsp:txXfrm>
        <a:off x="1623218" y="2440"/>
        <a:ext cx="4869656" cy="718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3E7B8-11F8-46EB-BF95-5DF837D10BC1}">
      <dsp:nvSpPr>
        <dsp:cNvPr id="0" name=""/>
        <dsp:cNvSpPr/>
      </dsp:nvSpPr>
      <dsp:spPr>
        <a:xfrm>
          <a:off x="800367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3CFE3-631D-4752-9021-E26F2C1ED9A4}">
      <dsp:nvSpPr>
        <dsp:cNvPr id="0" name=""/>
        <dsp:cNvSpPr/>
      </dsp:nvSpPr>
      <dsp:spPr>
        <a:xfrm>
          <a:off x="237112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Budapest districts and Neighbourhoods:</a:t>
          </a:r>
          <a:r>
            <a:rPr lang="en-US" sz="1100" kern="1200"/>
            <a:t> </a:t>
          </a:r>
          <a:r>
            <a:rPr lang="en-US" sz="1100" kern="1200">
              <a:hlinkClick xmlns:r="http://schemas.openxmlformats.org/officeDocument/2006/relationships" r:id="rId3"/>
            </a:rPr>
            <a:t>https://en.wikipedia.org/wiki/List_of_districts_in_Budapest</a:t>
          </a:r>
          <a:endParaRPr lang="en-US" sz="1100" kern="1200"/>
        </a:p>
      </dsp:txBody>
      <dsp:txXfrm>
        <a:off x="237112" y="1794046"/>
        <a:ext cx="2048197" cy="720000"/>
      </dsp:txXfrm>
    </dsp:sp>
    <dsp:sp modelId="{561B5595-9DD3-4D51-92D5-8972131DBDB8}">
      <dsp:nvSpPr>
        <dsp:cNvPr id="0" name=""/>
        <dsp:cNvSpPr/>
      </dsp:nvSpPr>
      <dsp:spPr>
        <a:xfrm>
          <a:off x="3206999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DA794-FA4F-4BEA-B7A2-32D54C8589BB}">
      <dsp:nvSpPr>
        <dsp:cNvPr id="0" name=""/>
        <dsp:cNvSpPr/>
      </dsp:nvSpPr>
      <dsp:spPr>
        <a:xfrm>
          <a:off x="2643744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Geospatial data:</a:t>
          </a:r>
          <a:r>
            <a:rPr lang="en-US" sz="1100" kern="1200"/>
            <a:t> </a:t>
          </a:r>
          <a:r>
            <a:rPr lang="en-US" sz="1100" kern="1200">
              <a:hlinkClick xmlns:r="http://schemas.openxmlformats.org/officeDocument/2006/relationships" r:id="rId6"/>
            </a:rPr>
            <a:t>https://hu.wikipedia.org/wiki/Budapest_ker%C3%BCletei</a:t>
          </a:r>
          <a:endParaRPr lang="en-US" sz="1100" kern="1200"/>
        </a:p>
      </dsp:txBody>
      <dsp:txXfrm>
        <a:off x="2643744" y="1794046"/>
        <a:ext cx="2048197" cy="720000"/>
      </dsp:txXfrm>
    </dsp:sp>
    <dsp:sp modelId="{40DD61B8-E239-4C84-A4B6-18FDE0188396}">
      <dsp:nvSpPr>
        <dsp:cNvPr id="0" name=""/>
        <dsp:cNvSpPr/>
      </dsp:nvSpPr>
      <dsp:spPr>
        <a:xfrm>
          <a:off x="5613631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5298F-82A0-4293-A5F5-C46302D58706}">
      <dsp:nvSpPr>
        <dsp:cNvPr id="0" name=""/>
        <dsp:cNvSpPr/>
      </dsp:nvSpPr>
      <dsp:spPr>
        <a:xfrm>
          <a:off x="5050376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Venues in districts:</a:t>
          </a:r>
          <a:r>
            <a:rPr lang="en-US" sz="1100" kern="1200"/>
            <a:t> Foursquare PacesAPI, explore endpint</a:t>
          </a:r>
        </a:p>
      </dsp:txBody>
      <dsp:txXfrm>
        <a:off x="5050376" y="1794046"/>
        <a:ext cx="2048197" cy="720000"/>
      </dsp:txXfrm>
    </dsp:sp>
    <dsp:sp modelId="{99EE5174-50F6-4B07-91A2-DE2D786DBDBF}">
      <dsp:nvSpPr>
        <dsp:cNvPr id="0" name=""/>
        <dsp:cNvSpPr/>
      </dsp:nvSpPr>
      <dsp:spPr>
        <a:xfrm>
          <a:off x="8020263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59CA3-3744-4118-9754-6EB2F1388D02}">
      <dsp:nvSpPr>
        <dsp:cNvPr id="0" name=""/>
        <dsp:cNvSpPr/>
      </dsp:nvSpPr>
      <dsp:spPr>
        <a:xfrm>
          <a:off x="7457008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Popularity of venues:</a:t>
          </a:r>
          <a:r>
            <a:rPr lang="en-US" sz="1100" kern="1200"/>
            <a:t> Foursquare PacesAPI, details endpoint</a:t>
          </a:r>
        </a:p>
      </dsp:txBody>
      <dsp:txXfrm>
        <a:off x="7457008" y="1794046"/>
        <a:ext cx="204819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4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77326F-97B3-4E87-931B-EC8293CD3AC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76B6E7-75A7-49A5-A4C7-DF83E00C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0D51-47AC-44C4-9209-4F846FDD8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Analysing</a:t>
            </a:r>
            <a:r>
              <a:rPr lang="en-US" b="1" dirty="0"/>
              <a:t> popularity of cultural sights and places of Budapest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DC890-A7AE-4182-A27A-FF2B90E9E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Zsolt Nagy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FABA3D-3CB9-4DF4-984F-C7AA2D57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200" b="1"/>
              <a:t>Business problem/Introduction (fictional)</a:t>
            </a:r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EE2E-4368-4EDC-8582-7019B8A7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419879"/>
            <a:ext cx="6652441" cy="51753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bg1"/>
                </a:solidFill>
              </a:rPr>
              <a:t>Commissioned by: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Central Government of Capital City, Budapest</a:t>
            </a:r>
            <a:endParaRPr lang="hu-HU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bg1"/>
                </a:solidFill>
              </a:rPr>
              <a:t>Background</a:t>
            </a:r>
            <a:r>
              <a:rPr lang="hu-HU" sz="1700" b="1" dirty="0">
                <a:solidFill>
                  <a:schemeClr val="bg1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investigation of popularity of cultural sights in Budapest</a:t>
            </a:r>
            <a:endParaRPr lang="hu-HU" sz="17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local government could better allocate</a:t>
            </a:r>
            <a:r>
              <a:rPr lang="hu-HU" sz="1700" dirty="0">
                <a:solidFill>
                  <a:schemeClr val="bg1"/>
                </a:solidFill>
              </a:rPr>
              <a:t> </a:t>
            </a:r>
            <a:r>
              <a:rPr lang="hu-HU" sz="1700" dirty="0" err="1">
                <a:solidFill>
                  <a:schemeClr val="bg1"/>
                </a:solidFill>
              </a:rPr>
              <a:t>development</a:t>
            </a:r>
            <a:r>
              <a:rPr lang="en-US" sz="1700" dirty="0">
                <a:solidFill>
                  <a:schemeClr val="bg1"/>
                </a:solidFill>
              </a:rPr>
              <a:t> resources</a:t>
            </a:r>
          </a:p>
          <a:p>
            <a:pPr>
              <a:lnSpc>
                <a:spcPct val="90000"/>
              </a:lnSpc>
            </a:pPr>
            <a:r>
              <a:rPr lang="hu-HU" sz="1700" b="1" dirty="0">
                <a:solidFill>
                  <a:schemeClr val="bg1"/>
                </a:solidFill>
              </a:rPr>
              <a:t>D</a:t>
            </a:r>
            <a:r>
              <a:rPr lang="en-US" sz="1700" b="1" dirty="0" err="1">
                <a:solidFill>
                  <a:schemeClr val="bg1"/>
                </a:solidFill>
              </a:rPr>
              <a:t>etailed</a:t>
            </a:r>
            <a:r>
              <a:rPr lang="en-US" sz="1700" b="1" dirty="0">
                <a:solidFill>
                  <a:schemeClr val="bg1"/>
                </a:solidFill>
              </a:rPr>
              <a:t> plans can be set: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Identifying the most frequently visited categories/areas/places for maintaining high quality services, like roads, info points, the condition of buildings, etc.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Identifying frequently visited places for rising awareness of tourists and locals with media campaigns to raise visits even further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Understanding the reasons why certain places are rarely visited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Understanding how popularity of cultural sights are linked to their geospatial places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EA23D-555E-4B37-8820-0115DE8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Analytical plan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46475E-97F3-4144-8DE8-FF0F9C714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06112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33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1CFD-2C29-486C-8A91-7E05A25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Data</a:t>
            </a:r>
            <a:r>
              <a:rPr lang="hu-HU" b="1" dirty="0"/>
              <a:t> </a:t>
            </a:r>
            <a:r>
              <a:rPr lang="hu-HU" b="1" dirty="0" err="1"/>
              <a:t>Source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C63B03-C548-428D-BB4D-9123B7180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04819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6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38230-F594-47C6-B57A-8DB5FF76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Methodology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B873-48B5-4FA1-83FC-AFC9BB49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 b="1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hu-HU" sz="1400"/>
              <a:t>S</a:t>
            </a:r>
            <a:r>
              <a:rPr lang="en-US" sz="1400"/>
              <a:t>craping wikipedia pages</a:t>
            </a:r>
            <a:r>
              <a:rPr lang="hu-HU" sz="1400"/>
              <a:t>: </a:t>
            </a:r>
            <a:r>
              <a:rPr lang="en-US" sz="1400"/>
              <a:t> </a:t>
            </a:r>
            <a:endParaRPr lang="hu-HU" sz="1400"/>
          </a:p>
          <a:p>
            <a:pPr lvl="2">
              <a:lnSpc>
                <a:spcPct val="90000"/>
              </a:lnSpc>
            </a:pPr>
            <a:r>
              <a:rPr lang="en-US" sz="1400"/>
              <a:t>information about districts and neighbourhoods</a:t>
            </a:r>
            <a:endParaRPr lang="hu-HU" sz="1400"/>
          </a:p>
          <a:p>
            <a:pPr lvl="2">
              <a:lnSpc>
                <a:spcPct val="90000"/>
              </a:lnSpc>
            </a:pPr>
            <a:r>
              <a:rPr lang="en-US" sz="1400"/>
              <a:t>geospatial data of districts in Budapest</a:t>
            </a:r>
            <a:endParaRPr lang="hu-HU" sz="140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Using Foursquare data</a:t>
            </a:r>
            <a:r>
              <a:rPr lang="hu-HU" sz="1400"/>
              <a:t>:</a:t>
            </a:r>
            <a:r>
              <a:rPr lang="en-US" sz="1400"/>
              <a:t> </a:t>
            </a:r>
            <a:endParaRPr lang="hu-HU" sz="1400"/>
          </a:p>
          <a:p>
            <a:pPr lvl="1">
              <a:lnSpc>
                <a:spcPct val="90000"/>
              </a:lnSpc>
            </a:pPr>
            <a:r>
              <a:rPr lang="hu-HU" sz="1400"/>
              <a:t>finding</a:t>
            </a:r>
            <a:r>
              <a:rPr lang="en-US" sz="1400"/>
              <a:t> venues in Budapest </a:t>
            </a:r>
            <a:endParaRPr lang="hu-HU" sz="1400"/>
          </a:p>
          <a:p>
            <a:pPr lvl="1">
              <a:lnSpc>
                <a:spcPct val="90000"/>
              </a:lnSpc>
            </a:pPr>
            <a:r>
              <a:rPr lang="en-US" sz="1400"/>
              <a:t>data a filter was applied in order to find cultural </a:t>
            </a:r>
            <a:endParaRPr lang="hu-HU" sz="1400"/>
          </a:p>
          <a:p>
            <a:pPr lvl="1">
              <a:lnSpc>
                <a:spcPct val="90000"/>
              </a:lnSpc>
            </a:pPr>
            <a:r>
              <a:rPr lang="en-US" sz="1400"/>
              <a:t>additional fields</a:t>
            </a:r>
            <a:r>
              <a:rPr lang="hu-HU" sz="1400"/>
              <a:t>:</a:t>
            </a:r>
            <a:r>
              <a:rPr lang="en-US" sz="1400"/>
              <a:t> </a:t>
            </a:r>
            <a:endParaRPr lang="hu-HU" sz="1400"/>
          </a:p>
          <a:p>
            <a:pPr lvl="2">
              <a:lnSpc>
                <a:spcPct val="90000"/>
              </a:lnSpc>
            </a:pPr>
            <a:r>
              <a:rPr lang="en-US" sz="1400"/>
              <a:t>number of likes,</a:t>
            </a:r>
            <a:endParaRPr lang="hu-HU" sz="1400"/>
          </a:p>
          <a:p>
            <a:pPr lvl="2">
              <a:lnSpc>
                <a:spcPct val="90000"/>
              </a:lnSpc>
            </a:pPr>
            <a:r>
              <a:rPr lang="en-US" sz="1400"/>
              <a:t>tips </a:t>
            </a:r>
            <a:endParaRPr lang="hu-HU" sz="1400"/>
          </a:p>
          <a:p>
            <a:pPr lvl="2">
              <a:lnSpc>
                <a:spcPct val="90000"/>
              </a:lnSpc>
            </a:pPr>
            <a:r>
              <a:rPr lang="en-US" sz="1400"/>
              <a:t>average ratings</a:t>
            </a:r>
            <a:endParaRPr lang="hu-HU" sz="140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Bivariate analysis </a:t>
            </a:r>
            <a:r>
              <a:rPr lang="hu-HU" sz="1400"/>
              <a:t>: </a:t>
            </a:r>
            <a:r>
              <a:rPr lang="en-US" sz="1400"/>
              <a:t>distribution of likes, tips and average ratings by types of cultural sights. </a:t>
            </a:r>
            <a:endParaRPr lang="hu-HU" sz="140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Types of v</a:t>
            </a:r>
            <a:r>
              <a:rPr lang="hu-HU" sz="1400"/>
              <a:t>e</a:t>
            </a:r>
            <a:r>
              <a:rPr lang="en-US" sz="1400"/>
              <a:t>nues were marked on the map of Budapest using Folium package</a:t>
            </a:r>
            <a:endParaRPr lang="hu-HU" sz="140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hu-HU" sz="1400"/>
              <a:t>C</a:t>
            </a:r>
            <a:r>
              <a:rPr lang="en-US" sz="1400"/>
              <a:t>luster analysis</a:t>
            </a:r>
            <a:r>
              <a:rPr lang="hu-HU" sz="1400"/>
              <a:t>: </a:t>
            </a:r>
            <a:r>
              <a:rPr lang="en-US" sz="1400"/>
              <a:t>how cu</a:t>
            </a:r>
            <a:r>
              <a:rPr lang="hu-HU" sz="1400"/>
              <a:t>l</a:t>
            </a:r>
            <a:r>
              <a:rPr lang="en-US" sz="1400"/>
              <a:t>tural sights are segmented based on popularity (using likes, tips and rating fields).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1847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2B0E-7E22-497A-8DCA-8FBDF8D8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99" y="0"/>
            <a:ext cx="10018713" cy="1752599"/>
          </a:xfrm>
        </p:spPr>
        <p:txBody>
          <a:bodyPr/>
          <a:lstStyle/>
          <a:p>
            <a:r>
              <a:rPr lang="en-US" b="1" dirty="0"/>
              <a:t>Results</a:t>
            </a:r>
            <a:r>
              <a:rPr lang="hu-HU" b="1" dirty="0"/>
              <a:t> I.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E824E-0BE2-4184-83C6-88B57304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18049"/>
            <a:ext cx="3481478" cy="300445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3EA121-0754-4A50-90D5-A07B505FE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89" y="2118049"/>
            <a:ext cx="3458397" cy="300445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2AA278E-615C-4562-BD65-F961AA23A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86" y="2118049"/>
            <a:ext cx="3412233" cy="30044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5D52B-A2B6-453C-BD08-B30EB3A32167}"/>
              </a:ext>
            </a:extLst>
          </p:cNvPr>
          <p:cNvSpPr txBox="1"/>
          <p:nvPr/>
        </p:nvSpPr>
        <p:spPr>
          <a:xfrm>
            <a:off x="1594633" y="5122507"/>
            <a:ext cx="32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Likes by Types of Cultural Sights: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F9546-70F1-4D26-9CDE-AE69F9F176D6}"/>
              </a:ext>
            </a:extLst>
          </p:cNvPr>
          <p:cNvSpPr txBox="1"/>
          <p:nvPr/>
        </p:nvSpPr>
        <p:spPr>
          <a:xfrm>
            <a:off x="5053030" y="5122507"/>
            <a:ext cx="32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Tips by Types of Cultural Sights: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9FD37-0CF7-4945-9D0A-855FDBC64CA6}"/>
              </a:ext>
            </a:extLst>
          </p:cNvPr>
          <p:cNvSpPr txBox="1"/>
          <p:nvPr/>
        </p:nvSpPr>
        <p:spPr>
          <a:xfrm>
            <a:off x="8511427" y="5122507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Ratings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Types of Cultural Sights: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1BC7FD-9577-4545-8E1C-F6FB55E7F091}"/>
              </a:ext>
            </a:extLst>
          </p:cNvPr>
          <p:cNvSpPr/>
          <p:nvPr/>
        </p:nvSpPr>
        <p:spPr>
          <a:xfrm>
            <a:off x="3654412" y="1748717"/>
            <a:ext cx="529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L</a:t>
            </a:r>
            <a:r>
              <a:rPr lang="en-US" dirty="0" err="1"/>
              <a:t>ikes</a:t>
            </a:r>
            <a:r>
              <a:rPr lang="en-US" dirty="0"/>
              <a:t>, tips and ratings are more or less interconnected</a:t>
            </a:r>
          </a:p>
        </p:txBody>
      </p:sp>
    </p:spTree>
    <p:extLst>
      <p:ext uri="{BB962C8B-B14F-4D97-AF65-F5344CB8AC3E}">
        <p14:creationId xmlns:p14="http://schemas.microsoft.com/office/powerpoint/2010/main" val="422390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5183-99B9-4D1C-B276-2C8F34B8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/>
              <a:t>Results</a:t>
            </a:r>
            <a:r>
              <a:rPr lang="hu-HU" b="1" dirty="0"/>
              <a:t> II.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8E76-68D9-4165-8B66-CB81A68A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66038"/>
            <a:ext cx="10018713" cy="2217494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Cluster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:</a:t>
            </a:r>
          </a:p>
          <a:p>
            <a:pPr lvl="1"/>
            <a:r>
              <a:rPr lang="en-US" b="1" dirty="0"/>
              <a:t>Cluster1</a:t>
            </a:r>
            <a:r>
              <a:rPr lang="en-US" dirty="0"/>
              <a:t>: Rarely liked places with low recommendation and rating </a:t>
            </a:r>
            <a:endParaRPr lang="hu-HU" dirty="0"/>
          </a:p>
          <a:p>
            <a:pPr lvl="1"/>
            <a:r>
              <a:rPr lang="en-US" b="1" dirty="0"/>
              <a:t>Cluster2</a:t>
            </a:r>
            <a:r>
              <a:rPr lang="en-US" dirty="0"/>
              <a:t>: Frequently liked places with high </a:t>
            </a:r>
            <a:r>
              <a:rPr lang="en-US" dirty="0" err="1"/>
              <a:t>recom</a:t>
            </a:r>
            <a:r>
              <a:rPr lang="hu-HU" dirty="0"/>
              <a:t>m</a:t>
            </a:r>
            <a:r>
              <a:rPr lang="en-US" dirty="0" err="1"/>
              <a:t>endation</a:t>
            </a:r>
            <a:r>
              <a:rPr lang="en-US" dirty="0"/>
              <a:t> and rating </a:t>
            </a:r>
            <a:endParaRPr lang="hu-HU" dirty="0"/>
          </a:p>
          <a:p>
            <a:pPr lvl="1"/>
            <a:r>
              <a:rPr lang="en-US" b="1" dirty="0"/>
              <a:t>Cluster3</a:t>
            </a:r>
            <a:r>
              <a:rPr lang="en-US" dirty="0"/>
              <a:t>: Most frequently liked places with very high recommendation and rating</a:t>
            </a:r>
            <a:endParaRPr lang="hu-HU" dirty="0"/>
          </a:p>
          <a:p>
            <a:pPr lvl="1"/>
            <a:r>
              <a:rPr lang="en-US" b="1" dirty="0"/>
              <a:t>Cluster4</a:t>
            </a:r>
            <a:r>
              <a:rPr lang="en-US" dirty="0"/>
              <a:t>: Less frequently liked places with low number of recommendation but fairly good rating 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1400-D90B-4BD1-8A54-E90BB0C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87" y="3483531"/>
            <a:ext cx="5711034" cy="3396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1421AF-589A-484A-ABB6-AF5BD4008CDE}"/>
              </a:ext>
            </a:extLst>
          </p:cNvPr>
          <p:cNvSpPr/>
          <p:nvPr/>
        </p:nvSpPr>
        <p:spPr>
          <a:xfrm>
            <a:off x="1624073" y="3483531"/>
            <a:ext cx="4600558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hu-HU" sz="2200" dirty="0" err="1"/>
              <a:t>Marked</a:t>
            </a:r>
            <a:r>
              <a:rPr lang="hu-HU" sz="2200" dirty="0"/>
              <a:t> in map: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less frequently visited places</a:t>
            </a:r>
            <a:r>
              <a:rPr lang="hu-HU" sz="2000" dirty="0"/>
              <a:t>:</a:t>
            </a:r>
            <a:r>
              <a:rPr lang="en-US" sz="2000" dirty="0"/>
              <a:t> far from the city </a:t>
            </a:r>
            <a:r>
              <a:rPr lang="en-US" sz="2000" dirty="0" err="1"/>
              <a:t>centre</a:t>
            </a:r>
            <a:r>
              <a:rPr lang="en-US" sz="2000" dirty="0"/>
              <a:t> </a:t>
            </a:r>
            <a:endParaRPr lang="hu-HU" sz="20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places from the other three clusters</a:t>
            </a:r>
            <a:r>
              <a:rPr lang="hu-HU" sz="2000" dirty="0"/>
              <a:t>:</a:t>
            </a:r>
            <a:r>
              <a:rPr lang="en-US" sz="2000" dirty="0"/>
              <a:t> condensed close to the </a:t>
            </a:r>
            <a:r>
              <a:rPr lang="en-US" sz="2000" dirty="0" err="1"/>
              <a:t>centre</a:t>
            </a:r>
            <a:r>
              <a:rPr lang="en-US" sz="2000" dirty="0"/>
              <a:t> </a:t>
            </a:r>
            <a:endParaRPr lang="hu-HU" sz="20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hu-HU" sz="2000" dirty="0"/>
              <a:t>s</a:t>
            </a:r>
            <a:r>
              <a:rPr lang="en-US" sz="2000" dirty="0" err="1"/>
              <a:t>ome</a:t>
            </a:r>
            <a:r>
              <a:rPr lang="en-US" sz="2000" dirty="0"/>
              <a:t> sights from cluster 4</a:t>
            </a:r>
            <a:r>
              <a:rPr lang="hu-HU" sz="2000" dirty="0"/>
              <a:t>:</a:t>
            </a:r>
            <a:r>
              <a:rPr lang="en-US" sz="2000" dirty="0"/>
              <a:t> fall far from the city </a:t>
            </a:r>
            <a:r>
              <a:rPr lang="en-US" sz="2000" dirty="0" err="1"/>
              <a:t>centre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444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0767-01D3-4F27-B8FC-A5C1CFAD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5163-132B-4E00-817F-2E27A384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b="1" dirty="0"/>
          </a:p>
          <a:p>
            <a:r>
              <a:rPr lang="en-US" b="1" dirty="0"/>
              <a:t>Recommendations regarding </a:t>
            </a:r>
            <a:r>
              <a:rPr lang="en-US" b="1" dirty="0" err="1"/>
              <a:t>channelling</a:t>
            </a:r>
            <a:r>
              <a:rPr lang="en-US" b="1" dirty="0"/>
              <a:t> developmental resources</a:t>
            </a:r>
          </a:p>
          <a:p>
            <a:pPr lvl="1"/>
            <a:r>
              <a:rPr lang="en-US" dirty="0"/>
              <a:t>Considering the volume of visits and </a:t>
            </a:r>
            <a:r>
              <a:rPr lang="en-US" dirty="0" err="1"/>
              <a:t>recommendationsupkeeping</a:t>
            </a:r>
            <a:r>
              <a:rPr lang="en-US" dirty="0"/>
              <a:t> high level of services at cultural sights belongs to Cluster 3 </a:t>
            </a:r>
            <a:r>
              <a:rPr lang="hu-HU" dirty="0"/>
              <a:t>is </a:t>
            </a:r>
            <a:r>
              <a:rPr lang="hu-HU" dirty="0" err="1"/>
              <a:t>crucial</a:t>
            </a:r>
            <a:endParaRPr lang="en-US" dirty="0"/>
          </a:p>
          <a:p>
            <a:pPr lvl="1"/>
            <a:r>
              <a:rPr lang="hu-HU" dirty="0"/>
              <a:t>C</a:t>
            </a:r>
            <a:r>
              <a:rPr lang="en-US" dirty="0"/>
              <a:t>concentrating on </a:t>
            </a:r>
            <a:r>
              <a:rPr lang="en-US" dirty="0" err="1"/>
              <a:t>th</a:t>
            </a:r>
            <a:r>
              <a:rPr lang="hu-HU" dirty="0"/>
              <a:t>o</a:t>
            </a:r>
            <a:r>
              <a:rPr lang="en-US" dirty="0"/>
              <a:t>se areas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condensed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Public transportation and advertisement should be improved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connecting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d</a:t>
            </a:r>
            <a:r>
              <a:rPr lang="en-US" dirty="0" err="1"/>
              <a:t>istant</a:t>
            </a:r>
            <a:r>
              <a:rPr lang="en-US" dirty="0"/>
              <a:t> institutions, places and sights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en-US" dirty="0"/>
              <a:t>get little attention</a:t>
            </a:r>
          </a:p>
          <a:p>
            <a:r>
              <a:rPr lang="en-US" b="1" dirty="0"/>
              <a:t>Recommendations regarding future analysis</a:t>
            </a:r>
          </a:p>
          <a:p>
            <a:pPr lvl="1"/>
            <a:r>
              <a:rPr lang="en-US" dirty="0"/>
              <a:t>Adding data from other to balance, contrast and compare the results</a:t>
            </a:r>
          </a:p>
          <a:p>
            <a:pPr lvl="1"/>
            <a:r>
              <a:rPr lang="en-US" dirty="0"/>
              <a:t>Validating that venues belongs to the given neighborhood and clusters</a:t>
            </a:r>
          </a:p>
          <a:p>
            <a:pPr lvl="1"/>
            <a:r>
              <a:rPr lang="en-US" dirty="0"/>
              <a:t>Adding traffic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6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0979-CE03-4153-BB69-F29F51D4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442481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Corbel</vt:lpstr>
      <vt:lpstr>Parallax</vt:lpstr>
      <vt:lpstr>Analysing popularity of cultural sights and places of Budapest </vt:lpstr>
      <vt:lpstr>Business problem/Introduction (fictional)</vt:lpstr>
      <vt:lpstr>Analytical plan </vt:lpstr>
      <vt:lpstr>Data Source</vt:lpstr>
      <vt:lpstr>Methodology</vt:lpstr>
      <vt:lpstr>Results I.</vt:lpstr>
      <vt:lpstr>Results II.</vt:lpstr>
      <vt:lpstr>Discussion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popularity of cultural sights and places of Budapest</dc:title>
  <dc:creator>Zsolt Nagy</dc:creator>
  <cp:lastModifiedBy>Zsolt Nagy</cp:lastModifiedBy>
  <cp:revision>3</cp:revision>
  <dcterms:created xsi:type="dcterms:W3CDTF">2019-11-08T20:17:07Z</dcterms:created>
  <dcterms:modified xsi:type="dcterms:W3CDTF">2019-11-08T20:29:37Z</dcterms:modified>
</cp:coreProperties>
</file>