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őrés Máté" initials="SM" lastIdx="2" clrIdx="0">
    <p:extLst>
      <p:ext uri="{19B8F6BF-5375-455C-9EA6-DF929625EA0E}">
        <p15:presenceInfo xmlns:p15="http://schemas.microsoft.com/office/powerpoint/2012/main" userId="S-1-5-21-2637094468-138780293-2159251756-2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10-08T09:58:46.896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09:36:06.1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FB590-0844-4355-8661-A5CECB16C13D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58F7-CF7C-4A48-B85C-49BDFC34D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35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hu-hu/contribute/content/git-github-fundamenta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.wikipedia.org/wiki/Gi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Linus 4 nap alatt készítette el az első verziót</a:t>
            </a:r>
          </a:p>
          <a:p>
            <a:r>
              <a:rPr lang="hu-HU" dirty="0"/>
              <a:t>Linus a közismert „Linux” operációs rendszer készítője, ehhez az operációs rendszerhez írta a </a:t>
            </a:r>
            <a:r>
              <a:rPr lang="hu-HU" dirty="0" err="1"/>
              <a:t>Git-et</a:t>
            </a:r>
            <a:r>
              <a:rPr lang="hu-HU" dirty="0"/>
              <a:t>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0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Ágak és összefésülése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(ágak létrehozása, összefésülése)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sng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Verziókezelés biztosítása</a:t>
            </a:r>
            <a:r>
              <a:rPr lang="hu-HU" sz="1800" b="1" i="0" u="none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hu-HU" sz="1800" b="0" i="0" u="none" strike="noStrike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lehetővé teszi a fejlesztők számára, hogy nyomon követhessék a kódváltoztatásokat, együttműködhessenek másokkal, és kezelhessék a projekteket hatékonyan. </a:t>
            </a:r>
            <a:endParaRPr lang="hu-H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hu-HU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Elosztott rendszer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: Minden fejlesztő saját helyi másolatot tartalmaz a teljes verzió történettel, így nincs szükség állandó hálózati kapcsolatra</a:t>
            </a:r>
            <a:r>
              <a:rPr lang="hu-HU" sz="18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33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FC23-3811-3107-2075-732F5A136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D638F-05AD-5DED-46A0-6AAD71D93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768BF-DF45-BA53-6BFC-E3E20833B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EB811-EAD5-CF3F-9B70-D58EB696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42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0E68-3D1D-927D-92DF-3C7290B16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C144B-BAE2-785D-C6B3-DBD4CD3B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2EFD6-4224-1B85-8353-DE21CBC6A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C035-BFED-C4B8-BA4F-B247DD5E6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74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072E-09F5-6274-348F-7730D487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9C99A-1723-738A-E9EA-3E33A2BFE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F6E31-A5FD-209D-E772-3943565F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B3D-0CF6-36F3-0719-80898A67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36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072E-09F5-6274-348F-7730D487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9C99A-1723-738A-E9EA-3E33A2BFE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F6E31-A5FD-209D-E772-3943565F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használja a </a:t>
            </a:r>
            <a:r>
              <a:rPr lang="hu-HU" dirty="0" err="1"/>
              <a:t>Gitet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alapvetően egy weboldal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B3D-0CF6-36F3-0719-80898A67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03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072E-09F5-6274-348F-7730D487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9C99A-1723-738A-E9EA-3E33A2BFE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F6E31-A5FD-209D-E772-3943565F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hu-HU" dirty="0"/>
              <a:t>9. Évfolyamon mi is használtuk ezt a funkciót egy weboldal bemutatására.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B3D-0CF6-36F3-0719-80898A67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35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56D6-6AE8-EA59-C155-A731B9E0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6C335-FE7F-6512-A364-CBF7E30F2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BFAAE-D38A-D3FB-4953-A2F614944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210E9-526F-8D5A-4B2D-C1BB6BFED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58F7-CF7C-4A48-B85C-49BDFC34D85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76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5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65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05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92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138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47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8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6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4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60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46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1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8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EDB2-8554-4DE1-A3D3-5BAF8C4581C9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0013-5D1A-4FD5-94A0-E518EE432C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67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hellowp.io/docs/tudasbazis/oktatoanyagok/github/github-kezdoknek/#:~:text=A%20Git%20%C3%A9s%20a%20GitHub%20k%C3%B6zti%20k%C3%BCl%C3%B6nbs%C3%A9gek%20A,k%C3%B3d%20f%C3%A1jljainak%20hostol%C3%A1s%C3%A1t%2C%20megoszt%C3%A1s%C3%A1t%20%C3%A9s%20kezel%C3%A9s%C3%A9t%20az%20interneten." TargetMode="External"/><Relationship Id="rId3" Type="http://schemas.openxmlformats.org/officeDocument/2006/relationships/hyperlink" Target="https://www.bitkeeper.org/" TargetMode="External"/><Relationship Id="rId7" Type="http://schemas.openxmlformats.org/officeDocument/2006/relationships/hyperlink" Target="https://git-scm.com/docs" TargetMode="External"/><Relationship Id="rId2" Type="http://schemas.openxmlformats.org/officeDocument/2006/relationships/hyperlink" Target="https://en.wikipedia.org/wiki/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gym.cc/hu/groups/posts/hu.379.a-git-hasznalatanak-elso-lepesei-atfogo-utmutato-kezdoknek" TargetMode="External"/><Relationship Id="rId5" Type="http://schemas.openxmlformats.org/officeDocument/2006/relationships/hyperlink" Target="https://medium.com/@sonuyohannan/the-genesis-of-git-how-linus-torvalds-revolutionized-version-control-525c2b0035aa" TargetMode="External"/><Relationship Id="rId4" Type="http://schemas.openxmlformats.org/officeDocument/2006/relationships/hyperlink" Target="https://en.wikipedia.org/wiki/GitHub" TargetMode="External"/><Relationship Id="rId9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03B7E-139E-4C7D-9028-1FC209D23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784" y="1009606"/>
            <a:ext cx="4482431" cy="691262"/>
          </a:xfrm>
        </p:spPr>
        <p:txBody>
          <a:bodyPr>
            <a:normAutofit fontScale="90000"/>
          </a:bodyPr>
          <a:lstStyle/>
          <a:p>
            <a:r>
              <a:rPr lang="hu-HU" dirty="0"/>
              <a:t>A GIT és a </a:t>
            </a:r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B8C057-8203-4F0D-8A7D-FA61C160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565062"/>
            <a:ext cx="9829800" cy="12929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Készítette: Pankotai Zsolt, </a:t>
            </a:r>
            <a:r>
              <a:rPr lang="hu-HU" dirty="0" err="1">
                <a:solidFill>
                  <a:schemeClr val="tx1"/>
                </a:solidFill>
              </a:rPr>
              <a:t>rőth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miklós</a:t>
            </a:r>
            <a:r>
              <a:rPr lang="hu-HU" dirty="0">
                <a:solidFill>
                  <a:schemeClr val="tx1"/>
                </a:solidFill>
              </a:rPr>
              <a:t>, vas szilárd, </a:t>
            </a:r>
            <a:r>
              <a:rPr lang="hu-HU" dirty="0" err="1">
                <a:solidFill>
                  <a:schemeClr val="tx1"/>
                </a:solidFill>
              </a:rPr>
              <a:t>sőrés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máté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>
                <a:solidFill>
                  <a:schemeClr val="tx1"/>
                </a:solidFill>
              </a:rPr>
              <a:t>Készült a debreceni </a:t>
            </a:r>
            <a:r>
              <a:rPr lang="hu-HU" dirty="0" err="1">
                <a:solidFill>
                  <a:schemeClr val="tx1"/>
                </a:solidFill>
              </a:rPr>
              <a:t>szc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mechwart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andrás</a:t>
            </a:r>
            <a:r>
              <a:rPr lang="hu-HU" dirty="0">
                <a:solidFill>
                  <a:schemeClr val="tx1"/>
                </a:solidFill>
              </a:rPr>
              <a:t> gépipari és informatikai technikum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</a:rPr>
              <a:t>ikt</a:t>
            </a:r>
            <a:r>
              <a:rPr lang="hu-HU" dirty="0">
                <a:solidFill>
                  <a:schemeClr val="tx1"/>
                </a:solidFill>
              </a:rPr>
              <a:t> projektmunka órára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481291C-223B-42D1-92A2-6532A2B5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09427"/>
            <a:ext cx="3033713" cy="2991494"/>
          </a:xfrm>
          <a:prstGeom prst="rect">
            <a:avLst/>
          </a:prstGeom>
        </p:spPr>
      </p:pic>
      <p:pic>
        <p:nvPicPr>
          <p:cNvPr id="1032" name="Picture 8" descr="A Beginner's Guide to Git and GitHub">
            <a:extLst>
              <a:ext uri="{FF2B5EF4-FFF2-40B4-BE49-F238E27FC236}">
                <a16:creationId xmlns:a16="http://schemas.microsoft.com/office/drawing/2014/main" id="{904C398C-4D15-43E6-8320-59A35382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40" y="2164555"/>
            <a:ext cx="2528888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3466A-1CB3-962A-5268-B1A6FCF7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7BF20E-6962-160B-9ED7-C9EB1FC9890A}"/>
              </a:ext>
            </a:extLst>
          </p:cNvPr>
          <p:cNvSpPr txBox="1"/>
          <p:nvPr/>
        </p:nvSpPr>
        <p:spPr>
          <a:xfrm>
            <a:off x="3657600" y="292627"/>
            <a:ext cx="613954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KÖSZÖNJÜK A FIGYELMET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F8D03C6D-38A7-8F63-CE7F-9A6E2738A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74746FC4-C32C-DA6D-B1EF-E93E781AE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FC34C9-3D89-8303-D19B-1DEF0785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97" y="1350654"/>
            <a:ext cx="5734050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470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2966512" y="935054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300" dirty="0"/>
              <a:t>A GIT TÖRTÉNETE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154546C-3C73-4226-8FA0-ACAB7B6C782D}"/>
              </a:ext>
            </a:extLst>
          </p:cNvPr>
          <p:cNvSpPr txBox="1"/>
          <p:nvPr/>
        </p:nvSpPr>
        <p:spPr>
          <a:xfrm>
            <a:off x="1519192" y="2396704"/>
            <a:ext cx="7072358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/>
              <a:t>Linus </a:t>
            </a:r>
            <a:r>
              <a:rPr lang="hu-HU" sz="2300" dirty="0" err="1"/>
              <a:t>Torvalds</a:t>
            </a:r>
            <a:r>
              <a:rPr lang="hu-HU" sz="2300" dirty="0"/>
              <a:t> 2005. áprilisában kezdte meg a fejlesztést, amikor megszűnt az általa ezelőtt használt verziókezelő a Bitkeeper.</a:t>
            </a:r>
          </a:p>
          <a:p>
            <a:pPr algn="ctr"/>
            <a:r>
              <a:rPr lang="hu-HU" sz="2300" dirty="0"/>
              <a:t>2005. Április 7-én adták ki az első verziót, melyet még maga, Linus </a:t>
            </a:r>
            <a:r>
              <a:rPr lang="hu-HU" sz="2300" dirty="0" err="1"/>
              <a:t>hosztolt</a:t>
            </a:r>
            <a:r>
              <a:rPr lang="hu-HU" sz="2300" dirty="0"/>
              <a:t> az otthonában.</a:t>
            </a:r>
          </a:p>
          <a:p>
            <a:pPr algn="ctr"/>
            <a:endParaRPr lang="hu-HU" sz="2300" dirty="0"/>
          </a:p>
          <a:p>
            <a:pPr algn="ctr"/>
            <a:endParaRPr lang="hu-HU" sz="2300" dirty="0"/>
          </a:p>
          <a:p>
            <a:pPr algn="ctr"/>
            <a:br>
              <a:rPr lang="hu-HU" dirty="0"/>
            </a:br>
            <a:endParaRPr lang="hu-HU" dirty="0"/>
          </a:p>
        </p:txBody>
      </p:sp>
      <p:pic>
        <p:nvPicPr>
          <p:cNvPr id="2052" name="Picture 4" descr="Linus Torvalds | Biography, Linux, &amp; Facts | Britannica">
            <a:extLst>
              <a:ext uri="{FF2B5EF4-FFF2-40B4-BE49-F238E27FC236}">
                <a16:creationId xmlns:a16="http://schemas.microsoft.com/office/drawing/2014/main" id="{129671AB-1FAF-43C6-B61E-047CE47C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981511"/>
            <a:ext cx="3242491" cy="4825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259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4007140" y="293515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A GIT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D92BDD-1BB1-4679-9CC6-C53BD265277E}"/>
              </a:ext>
            </a:extLst>
          </p:cNvPr>
          <p:cNvSpPr txBox="1"/>
          <p:nvPr/>
        </p:nvSpPr>
        <p:spPr>
          <a:xfrm>
            <a:off x="2496103" y="1135596"/>
            <a:ext cx="7758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w Cen MT" panose="020B0602020104020603" pitchFamily="34" charset="-18"/>
              <a:buChar char="–"/>
            </a:pPr>
            <a:r>
              <a:rPr lang="hu-HU" sz="2400" dirty="0"/>
              <a:t>Létrejöttének célja a Linux kernelben való verziókezelést súlytó kihívások megkönnyebbítése és a Bitkeeper helyettesítése</a:t>
            </a:r>
          </a:p>
          <a:p>
            <a:pPr marL="342900" indent="-342900">
              <a:buFont typeface="Tw Cen MT" panose="020B0602020104020603" pitchFamily="34" charset="-18"/>
              <a:buChar char="–"/>
            </a:pPr>
            <a:r>
              <a:rPr lang="hu-HU" sz="2400" dirty="0"/>
              <a:t>Emellett egy gyors, elosztott rendszert, amelyben előteret nyer a nem lineáris fejlesztés</a:t>
            </a:r>
          </a:p>
          <a:p>
            <a:pPr marL="285750" indent="-285750">
              <a:buFontTx/>
              <a:buChar char="-"/>
            </a:pPr>
            <a:endParaRPr lang="hu-HU" sz="24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C345AB55-A034-D8E2-2AD4-2B97AC54C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63A34A7A-077E-83D4-716B-9445A618C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40664566-4B32-93C7-523F-B7405279D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2" y="3166248"/>
            <a:ext cx="7758239" cy="36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8A859-BFA6-DE84-F44E-C794EC38A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1B42ECE-F6CB-FC6B-66AB-603226F6B307}"/>
              </a:ext>
            </a:extLst>
          </p:cNvPr>
          <p:cNvSpPr txBox="1"/>
          <p:nvPr/>
        </p:nvSpPr>
        <p:spPr>
          <a:xfrm>
            <a:off x="4007141" y="242596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A GIT </a:t>
            </a:r>
            <a:r>
              <a:rPr lang="en-US" sz="4300" dirty="0"/>
              <a:t>MŰKÖDÉSE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06AAA450-EF8F-897A-8989-4D3A8D0CE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F8FC9F5D-4371-BF8F-FDA5-B52B2324C3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5E51F-F4ED-7EE5-08DD-D353D68CC32D}"/>
              </a:ext>
            </a:extLst>
          </p:cNvPr>
          <p:cNvSpPr txBox="1"/>
          <p:nvPr/>
        </p:nvSpPr>
        <p:spPr>
          <a:xfrm>
            <a:off x="2198914" y="1860403"/>
            <a:ext cx="816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Tw Cen MT" panose="020B0602020104020603" pitchFamily="34" charset="-18"/>
              <a:buChar char="–"/>
            </a:pPr>
            <a:r>
              <a:rPr lang="en-US" sz="2400" b="0" i="0" u="none" strike="noStrike" dirty="0">
                <a:effectLst/>
                <a:latin typeface="+mj-lt"/>
              </a:rPr>
              <a:t>A Git repository </a:t>
            </a:r>
            <a:r>
              <a:rPr lang="en-US" sz="2400" b="0" i="0" u="none" strike="noStrike" dirty="0" err="1">
                <a:effectLst/>
                <a:latin typeface="+mj-lt"/>
              </a:rPr>
              <a:t>egy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projekt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teljes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történetét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tartalmazza</a:t>
            </a:r>
            <a:endParaRPr lang="en-US" sz="2400" dirty="0">
              <a:latin typeface="+mj-lt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Tw Cen MT" panose="020B0602020104020603" pitchFamily="34" charset="-18"/>
              <a:buChar char="–"/>
            </a:pPr>
            <a:r>
              <a:rPr lang="en-US" sz="2400" b="0" i="0" u="none" strike="noStrike" dirty="0" err="1">
                <a:effectLst/>
                <a:latin typeface="+mj-lt"/>
              </a:rPr>
              <a:t>Ez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lehet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helyi</a:t>
            </a:r>
            <a:r>
              <a:rPr lang="en-US" sz="2400" b="0" i="0" u="none" strike="noStrike" dirty="0">
                <a:effectLst/>
                <a:latin typeface="+mj-lt"/>
              </a:rPr>
              <a:t> (</a:t>
            </a:r>
            <a:r>
              <a:rPr lang="en-US" sz="2400" b="0" i="0" u="none" strike="noStrike" dirty="0" err="1">
                <a:effectLst/>
                <a:latin typeface="+mj-lt"/>
              </a:rPr>
              <a:t>saját</a:t>
            </a:r>
            <a:r>
              <a:rPr lang="en-US" sz="2400" b="0" i="0" u="none" strike="noStrike" dirty="0">
                <a:effectLst/>
                <a:latin typeface="+mj-lt"/>
              </a:rPr>
              <a:t>) </a:t>
            </a:r>
            <a:r>
              <a:rPr lang="en-US" sz="2400" b="0" i="0" u="none" strike="noStrike" dirty="0" err="1">
                <a:effectLst/>
                <a:latin typeface="+mj-lt"/>
              </a:rPr>
              <a:t>gép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vagy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távoli</a:t>
            </a:r>
            <a:r>
              <a:rPr lang="en-US" sz="2400" b="0" i="0" u="none" strike="noStrike" dirty="0">
                <a:effectLst/>
                <a:latin typeface="+mj-lt"/>
              </a:rPr>
              <a:t> (pl. GitHub </a:t>
            </a:r>
            <a:r>
              <a:rPr lang="en-US" sz="2400" b="0" i="0" u="none" strike="noStrike" dirty="0" err="1">
                <a:effectLst/>
                <a:latin typeface="+mj-lt"/>
              </a:rPr>
              <a:t>vagy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u="none" strike="noStrike" dirty="0">
                <a:effectLst/>
                <a:latin typeface="+mj-lt"/>
              </a:rPr>
              <a:t>GitLab)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Tw Cen MT" panose="020B0602020104020603" pitchFamily="34" charset="-18"/>
              <a:buChar char="–"/>
            </a:pPr>
            <a:r>
              <a:rPr lang="en-US" sz="2400" b="0" i="0" u="none" strike="noStrike" dirty="0">
                <a:effectLst/>
                <a:latin typeface="+mj-lt"/>
              </a:rPr>
              <a:t>Minden </a:t>
            </a:r>
            <a:r>
              <a:rPr lang="en-US" sz="2400" b="0" i="0" u="none" strike="noStrike" dirty="0" err="1">
                <a:effectLst/>
                <a:latin typeface="+mj-lt"/>
              </a:rPr>
              <a:t>változtatás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egy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sng" strike="noStrike" dirty="0">
                <a:effectLst/>
                <a:latin typeface="+mj-lt"/>
              </a:rPr>
              <a:t>commit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formájában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kerül</a:t>
            </a:r>
            <a:r>
              <a:rPr lang="en-US" sz="2400" b="0" i="0" u="none" strike="noStrike" dirty="0">
                <a:effectLst/>
                <a:latin typeface="+mj-lt"/>
              </a:rPr>
              <a:t> </a:t>
            </a:r>
            <a:r>
              <a:rPr lang="en-US" sz="2400" b="0" i="0" u="none" strike="noStrike" dirty="0" err="1">
                <a:effectLst/>
                <a:latin typeface="+mj-lt"/>
              </a:rPr>
              <a:t>mentésre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2050" name="Picture 2" descr="Git: Unstaging all changes and reset the working tree">
            <a:extLst>
              <a:ext uri="{FF2B5EF4-FFF2-40B4-BE49-F238E27FC236}">
                <a16:creationId xmlns:a16="http://schemas.microsoft.com/office/drawing/2014/main" id="{26A59E9A-5742-BC66-A7E3-BFB94C9A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3527"/>
            <a:ext cx="6096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1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EA92C-0E08-47C9-6876-FD57FBF8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8410D2-9799-6A3F-9DD1-CD87EA8EF794}"/>
              </a:ext>
            </a:extLst>
          </p:cNvPr>
          <p:cNvSpPr txBox="1"/>
          <p:nvPr/>
        </p:nvSpPr>
        <p:spPr>
          <a:xfrm>
            <a:off x="3805237" y="311289"/>
            <a:ext cx="45815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A GIT HASZNÁLATA</a:t>
            </a:r>
            <a:endParaRPr lang="hu-HU" sz="4300" dirty="0"/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CA73F31C-B8FE-D722-1A0A-959F97C8D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CB72C2A1-6A56-8AE1-5369-A27E5F09A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580EA-9088-29C0-293F-85DDC1DB95D1}"/>
              </a:ext>
            </a:extLst>
          </p:cNvPr>
          <p:cNvSpPr txBox="1"/>
          <p:nvPr/>
        </p:nvSpPr>
        <p:spPr>
          <a:xfrm>
            <a:off x="2109883" y="1225689"/>
            <a:ext cx="6886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A GIT törekedik felhasználó-barát parancsokat használni. A parancsok eltérhetnek az operációs rendszerek között,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de általánosságban megegyeznek az egyszerűség kedvéért.</a:t>
            </a:r>
            <a:endParaRPr lang="en-US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+mj-lt"/>
              </a:rPr>
              <a:t> </a:t>
            </a:r>
            <a:br>
              <a:rPr lang="hu-HU" b="0" dirty="0">
                <a:effectLst/>
                <a:latin typeface="+mj-lt"/>
              </a:rPr>
            </a:b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Egy pár példa: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init" - A jelenlegi mappát egy verziókövetett mappává alakítja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add fájlnév" - A specifikált fájlt hozzáadja a verziókövetett mappához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commit" - A változtatások elmentése. Ennek több paramétere is lehet, pl: -m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"git status" - A projekt állapotát lehet ellenőrizni vele</a:t>
            </a:r>
            <a:endParaRPr lang="hu-HU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hu-HU" b="0" dirty="0">
                <a:effectLst/>
                <a:latin typeface="+mj-lt"/>
              </a:rPr>
            </a:br>
            <a:r>
              <a:rPr lang="hu-HU" sz="1800" b="0" i="0" u="none" strike="noStrike" dirty="0">
                <a:effectLst/>
                <a:latin typeface="+mj-lt"/>
              </a:rPr>
              <a:t>“git push origin ág_neve” - A változtatások feltöltése</a:t>
            </a:r>
            <a:endParaRPr lang="hu-HU" b="0" dirty="0">
              <a:effectLst/>
              <a:latin typeface="+mj-lt"/>
            </a:endParaRPr>
          </a:p>
          <a:p>
            <a:br>
              <a:rPr lang="hu-HU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3074" name="Picture 2" descr="Basic Git Commands List Every Developer Should Know">
            <a:extLst>
              <a:ext uri="{FF2B5EF4-FFF2-40B4-BE49-F238E27FC236}">
                <a16:creationId xmlns:a16="http://schemas.microsoft.com/office/drawing/2014/main" id="{9C9DAFDA-4B5A-833D-5ED3-E720B456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65" y="5149034"/>
            <a:ext cx="3717841" cy="159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479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5922D-13BE-C110-7532-4AFDA738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218E7FB-AD09-B44C-4A76-3F036B1FE4B3}"/>
              </a:ext>
            </a:extLst>
          </p:cNvPr>
          <p:cNvSpPr txBox="1"/>
          <p:nvPr/>
        </p:nvSpPr>
        <p:spPr>
          <a:xfrm>
            <a:off x="3805237" y="311289"/>
            <a:ext cx="45815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STATISZTIKA</a:t>
            </a:r>
          </a:p>
        </p:txBody>
      </p:sp>
      <p:sp>
        <p:nvSpPr>
          <p:cNvPr id="2" name="AutoShape 4" descr="FrontEnd Developer Skills for 2024 - Merehead">
            <a:extLst>
              <a:ext uri="{FF2B5EF4-FFF2-40B4-BE49-F238E27FC236}">
                <a16:creationId xmlns:a16="http://schemas.microsoft.com/office/drawing/2014/main" id="{D4984E3E-58B7-BEB8-497B-0545EB883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68555" cy="26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FrontEnd Developer Skills for 2024 - Merehead">
            <a:extLst>
              <a:ext uri="{FF2B5EF4-FFF2-40B4-BE49-F238E27FC236}">
                <a16:creationId xmlns:a16="http://schemas.microsoft.com/office/drawing/2014/main" id="{FC635BB1-0AF5-D71E-F7C4-F613C5C95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49486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AFDFE2-56CB-4F24-1C1E-D0906903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20" y="1354786"/>
            <a:ext cx="573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91844-B244-C514-1079-A455029698D2}"/>
              </a:ext>
            </a:extLst>
          </p:cNvPr>
          <p:cNvSpPr txBox="1"/>
          <p:nvPr/>
        </p:nvSpPr>
        <p:spPr>
          <a:xfrm>
            <a:off x="3312367" y="5301343"/>
            <a:ext cx="59995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0" i="0" u="none" strike="noStrike" dirty="0">
                <a:effectLst/>
                <a:latin typeface="Arial" panose="020B0604020202020204" pitchFamily="34" charset="0"/>
              </a:rPr>
              <a:t>A git és más verziókezelő szoftverek népszerűsége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br>
              <a:rPr lang="hu-HU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hu-HU" sz="16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hu-HU" sz="1600" b="0" i="0" u="none" strike="noStrike" dirty="0">
                <a:effectLst/>
                <a:latin typeface="+mj-lt"/>
              </a:rPr>
              <a:t>sajnos</a:t>
            </a:r>
            <a:r>
              <a:rPr lang="hu-HU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hu-HU" sz="1600" b="0" i="0" u="none" strike="noStrike" dirty="0">
                <a:effectLst/>
                <a:latin typeface="+mj-lt"/>
              </a:rPr>
              <a:t>nem találtunk későbbi statisztikát)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8846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5922D-13BE-C110-7532-4AFDA738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ECA556CF-2DC1-4197-8E8D-4728138ECC4D}"/>
              </a:ext>
            </a:extLst>
          </p:cNvPr>
          <p:cNvSpPr txBox="1"/>
          <p:nvPr/>
        </p:nvSpPr>
        <p:spPr>
          <a:xfrm>
            <a:off x="2435034" y="133165"/>
            <a:ext cx="9756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300" dirty="0"/>
              <a:t>KÜLÖNBSÉG A GIT ÉS A GITHUB KÖZÖTT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14CE25B-3BF7-49F4-B353-BC96CB83464A}"/>
              </a:ext>
            </a:extLst>
          </p:cNvPr>
          <p:cNvSpPr txBox="1"/>
          <p:nvPr/>
        </p:nvSpPr>
        <p:spPr>
          <a:xfrm>
            <a:off x="1949123" y="1488230"/>
            <a:ext cx="946560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A </a:t>
            </a:r>
            <a:r>
              <a:rPr lang="hu-HU" sz="2400" dirty="0" err="1"/>
              <a:t>Git</a:t>
            </a:r>
            <a:r>
              <a:rPr lang="hu-HU" sz="2400" dirty="0"/>
              <a:t> a fájlok helyi szintű nyomon követését és kezelését biztosítja,</a:t>
            </a:r>
          </a:p>
          <a:p>
            <a:pPr algn="ctr"/>
            <a:r>
              <a:rPr lang="hu-HU" sz="2400" dirty="0"/>
              <a:t> ezzel szemben a GitHub egy webalapú platform.</a:t>
            </a:r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endParaRPr lang="hu-HU" sz="2400" dirty="0"/>
          </a:p>
          <a:p>
            <a:pPr algn="ctr"/>
            <a:r>
              <a:rPr lang="hu-HU" sz="2400" dirty="0"/>
              <a:t>A GitHub plusz funkciókkal is rendelkezik, többek között weboldal </a:t>
            </a:r>
            <a:r>
              <a:rPr lang="hu-HU" sz="2400" dirty="0" err="1"/>
              <a:t>hosztolás</a:t>
            </a:r>
            <a:endParaRPr lang="hu-HU" sz="2400" dirty="0"/>
          </a:p>
          <a:p>
            <a:pPr algn="ctr"/>
            <a:r>
              <a:rPr lang="hu-HU" sz="2400" dirty="0"/>
              <a:t> és kollaborációs eszközök, mint például </a:t>
            </a:r>
            <a:r>
              <a:rPr lang="hu-HU" sz="2400" dirty="0" err="1"/>
              <a:t>pull</a:t>
            </a:r>
            <a:r>
              <a:rPr lang="hu-HU" sz="2400" dirty="0"/>
              <a:t> </a:t>
            </a:r>
            <a:r>
              <a:rPr lang="hu-HU" sz="2400" dirty="0" err="1"/>
              <a:t>request</a:t>
            </a:r>
            <a:r>
              <a:rPr lang="hu-HU" sz="2400" dirty="0"/>
              <a:t>-ek és </a:t>
            </a:r>
            <a:r>
              <a:rPr lang="hu-HU" sz="2400" dirty="0" err="1"/>
              <a:t>issue</a:t>
            </a:r>
            <a:r>
              <a:rPr lang="hu-HU" sz="2400" dirty="0"/>
              <a:t> </a:t>
            </a:r>
            <a:r>
              <a:rPr lang="hu-HU" sz="2400" dirty="0" err="1"/>
              <a:t>tracking</a:t>
            </a:r>
            <a:r>
              <a:rPr lang="hu-HU" sz="2400" dirty="0"/>
              <a:t>.</a:t>
            </a:r>
          </a:p>
          <a:p>
            <a:pPr algn="ctr"/>
            <a:br>
              <a:rPr lang="hu-HU" dirty="0"/>
            </a:br>
            <a:endParaRPr lang="hu-HU" dirty="0"/>
          </a:p>
        </p:txBody>
      </p:sp>
      <p:pic>
        <p:nvPicPr>
          <p:cNvPr id="1026" name="Picture 2" descr="https://lh7-rt.googleusercontent.com/docsz/AD_4nXd4gnd8N00tv-JIiLDxPIEfYeNTpaJ0_Za_Rm6Y_uAmJyAen4QQYpC0kLAdqNMHO4y_fj4tyFvFsqPK_RokE2OAH0LNR4HZM5RiW-Y9aMQok-Vu2P8GogCdYBpS0PVAFCLGB4WU2DR1abHY99YDmWD70fz-?key=U6JN-w0B9ZC7IaD4DBssdA">
            <a:extLst>
              <a:ext uri="{FF2B5EF4-FFF2-40B4-BE49-F238E27FC236}">
                <a16:creationId xmlns:a16="http://schemas.microsoft.com/office/drawing/2014/main" id="{205A75B7-BFBE-4B52-A996-900C2A5B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50" y="2449517"/>
            <a:ext cx="5510949" cy="2920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2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5922D-13BE-C110-7532-4AFDA738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60635B4E-DC74-4BCF-9819-E276ABCACEC1}"/>
              </a:ext>
            </a:extLst>
          </p:cNvPr>
          <p:cNvSpPr txBox="1"/>
          <p:nvPr/>
        </p:nvSpPr>
        <p:spPr>
          <a:xfrm>
            <a:off x="4278579" y="585926"/>
            <a:ext cx="36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300" dirty="0"/>
              <a:t>GITHUB PAGES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21F5A0-5990-4A23-B9CC-E18D9FB4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63" y="1509073"/>
            <a:ext cx="4697836" cy="476300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6CCA255-72E4-4D3A-970D-9819489624CB}"/>
              </a:ext>
            </a:extLst>
          </p:cNvPr>
          <p:cNvSpPr txBox="1"/>
          <p:nvPr/>
        </p:nvSpPr>
        <p:spPr>
          <a:xfrm>
            <a:off x="1996195" y="1971513"/>
            <a:ext cx="5291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GitHub </a:t>
            </a:r>
            <a:r>
              <a:rPr lang="hu-HU" sz="2000" dirty="0" err="1"/>
              <a:t>Pages</a:t>
            </a:r>
            <a:r>
              <a:rPr lang="hu-HU" sz="2000" dirty="0"/>
              <a:t> egy olyan szolgáltatás, amely lehetővé teszi, hogy a felhasználó közvetlenül a GitHub </a:t>
            </a:r>
            <a:r>
              <a:rPr lang="hu-HU" sz="2000" dirty="0" err="1"/>
              <a:t>repository-ból</a:t>
            </a:r>
            <a:r>
              <a:rPr lang="hu-HU" sz="2000" dirty="0"/>
              <a:t> </a:t>
            </a:r>
            <a:r>
              <a:rPr lang="hu-HU" sz="2000" dirty="0" err="1"/>
              <a:t>hosztoljon</a:t>
            </a:r>
            <a:r>
              <a:rPr lang="hu-HU" sz="2000" dirty="0"/>
              <a:t> weboldalakat.</a:t>
            </a:r>
          </a:p>
          <a:p>
            <a:br>
              <a:rPr lang="hu-HU" sz="2000" dirty="0"/>
            </a:br>
            <a:endParaRPr lang="hu-HU" sz="2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6120C28-EFF0-4A0B-89DC-D060794ADE59}"/>
              </a:ext>
            </a:extLst>
          </p:cNvPr>
          <p:cNvSpPr txBox="1"/>
          <p:nvPr/>
        </p:nvSpPr>
        <p:spPr>
          <a:xfrm>
            <a:off x="1996195" y="2975511"/>
            <a:ext cx="5291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sz="2000" dirty="0"/>
              <a:t>Jellemzői:</a:t>
            </a:r>
          </a:p>
          <a:p>
            <a:pPr fontAlgn="base"/>
            <a:endParaRPr lang="hu-HU" sz="2000" dirty="0"/>
          </a:p>
          <a:p>
            <a:pPr marL="342900" indent="-342900" fontAlgn="base">
              <a:buFont typeface="Tw Cen MT" panose="020B0602020104020603" pitchFamily="34" charset="-18"/>
              <a:buChar char="–"/>
            </a:pPr>
            <a:r>
              <a:rPr lang="hu-HU" sz="2000" dirty="0"/>
              <a:t>Ingyenes </a:t>
            </a:r>
            <a:r>
              <a:rPr lang="hu-HU" sz="2000" dirty="0" err="1"/>
              <a:t>hosztolás</a:t>
            </a:r>
            <a:r>
              <a:rPr lang="hu-HU" sz="2000" dirty="0"/>
              <a:t>: a felhasználó egy </a:t>
            </a:r>
            <a:r>
              <a:rPr lang="hu-HU" sz="2000" dirty="0" err="1"/>
              <a:t>repository</a:t>
            </a:r>
            <a:r>
              <a:rPr lang="hu-HU" sz="2000" dirty="0"/>
              <a:t>-hoz egy weboldalt hozhat létre, viszont korlátlan számú projektoldalt készíthet el.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Tw Cen MT" panose="020B0602020104020603" pitchFamily="34" charset="-18"/>
              <a:buChar char="–"/>
            </a:pPr>
            <a:r>
              <a:rPr lang="hu-HU" sz="2000" dirty="0" err="1"/>
              <a:t>Jekyll</a:t>
            </a:r>
            <a:r>
              <a:rPr lang="hu-HU" sz="2000" dirty="0"/>
              <a:t> támogatás: a GitHub </a:t>
            </a:r>
            <a:r>
              <a:rPr lang="hu-HU" sz="2000" dirty="0" err="1"/>
              <a:t>Pages</a:t>
            </a:r>
            <a:r>
              <a:rPr lang="hu-HU" sz="2000" dirty="0"/>
              <a:t> alapértelmezetten támogatja a </a:t>
            </a:r>
            <a:r>
              <a:rPr lang="hu-HU" sz="2000" dirty="0" err="1"/>
              <a:t>Jekyll</a:t>
            </a:r>
            <a:r>
              <a:rPr lang="hu-HU" sz="2000" dirty="0"/>
              <a:t> statikus weboldal generátort, de a felhasználó más eszközöket is használhat.</a:t>
            </a:r>
          </a:p>
        </p:txBody>
      </p:sp>
    </p:spTree>
    <p:extLst>
      <p:ext uri="{BB962C8B-B14F-4D97-AF65-F5344CB8AC3E}">
        <p14:creationId xmlns:p14="http://schemas.microsoft.com/office/powerpoint/2010/main" val="937802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50000"/>
                <a:lumOff val="50000"/>
              </a:schemeClr>
            </a:gs>
            <a:gs pos="3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  <a:gs pos="97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D8EC6D9-E4C8-42F0-9414-85674ADC9150}"/>
              </a:ext>
            </a:extLst>
          </p:cNvPr>
          <p:cNvSpPr txBox="1"/>
          <p:nvPr/>
        </p:nvSpPr>
        <p:spPr>
          <a:xfrm>
            <a:off x="4007140" y="384639"/>
            <a:ext cx="41777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300" dirty="0"/>
              <a:t>FORRÁSOK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D92BDD-1BB1-4679-9CC6-C53BD265277E}"/>
              </a:ext>
            </a:extLst>
          </p:cNvPr>
          <p:cNvSpPr txBox="1"/>
          <p:nvPr/>
        </p:nvSpPr>
        <p:spPr>
          <a:xfrm>
            <a:off x="2496103" y="1275451"/>
            <a:ext cx="71997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</a:t>
            </a:r>
            <a:r>
              <a:rPr lang="hu-HU" dirty="0"/>
              <a:t> története: </a:t>
            </a:r>
          </a:p>
          <a:p>
            <a:r>
              <a:rPr lang="hu-HU" u="sng" dirty="0">
                <a:hlinkClick r:id="rId2"/>
              </a:rPr>
              <a:t>https://en.wikipedia.org/wiki/Git</a:t>
            </a:r>
            <a:r>
              <a:rPr lang="hu-HU" dirty="0"/>
              <a:t>     		     2024.10.08.</a:t>
            </a:r>
          </a:p>
          <a:p>
            <a:r>
              <a:rPr lang="hu-HU" u="sng" dirty="0">
                <a:hlinkClick r:id="rId3"/>
              </a:rPr>
              <a:t>https://www.bitkeeper.org/</a:t>
            </a:r>
            <a:r>
              <a:rPr lang="hu-HU" dirty="0"/>
              <a:t>               		 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célja:</a:t>
            </a:r>
          </a:p>
          <a:p>
            <a:r>
              <a:rPr lang="hu-HU" u="sng" dirty="0">
                <a:hlinkClick r:id="rId4"/>
              </a:rPr>
              <a:t>https://en.wikipedia.org/wiki/Git</a:t>
            </a:r>
            <a:r>
              <a:rPr lang="hu-HU" dirty="0"/>
              <a:t>                     2024.10.08.</a:t>
            </a:r>
          </a:p>
          <a:p>
            <a:r>
              <a:rPr lang="hu-HU" u="sng" dirty="0">
                <a:hlinkClick r:id="rId5"/>
              </a:rPr>
              <a:t>https://medium.com/@sonuyohannan/the-genesis-of-git-how-linus-torvalds-revolutionized-version-control-525c2b0035aa</a:t>
            </a:r>
            <a:r>
              <a:rPr lang="hu-HU" dirty="0"/>
              <a:t>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működése:</a:t>
            </a:r>
          </a:p>
          <a:p>
            <a:r>
              <a:rPr lang="hu-HU" u="sng" dirty="0">
                <a:hlinkClick r:id="rId6"/>
              </a:rPr>
              <a:t>https://codegym.cc/hu/groups/posts/hu.379.a-git-hasznalatanak-elso-lepesei-atfogo-utmutato-kezdoknek</a:t>
            </a:r>
            <a:r>
              <a:rPr lang="hu-HU" dirty="0"/>
              <a:t>                   2024.10.08.</a:t>
            </a:r>
          </a:p>
          <a:p>
            <a:endParaRPr lang="hu-HU" dirty="0"/>
          </a:p>
          <a:p>
            <a:r>
              <a:rPr lang="hu-HU" dirty="0" err="1"/>
              <a:t>Git</a:t>
            </a:r>
            <a:r>
              <a:rPr lang="hu-HU" dirty="0"/>
              <a:t> használata:</a:t>
            </a:r>
          </a:p>
          <a:p>
            <a:r>
              <a:rPr lang="en-US" u="sng" dirty="0">
                <a:hlinkClick r:id="rId7"/>
              </a:rPr>
              <a:t>Git - Reference (git-scm.com)</a:t>
            </a:r>
            <a:r>
              <a:rPr lang="en-US" dirty="0"/>
              <a:t> </a:t>
            </a:r>
            <a:r>
              <a:rPr lang="hu-HU" dirty="0"/>
              <a:t>                            </a:t>
            </a:r>
            <a:r>
              <a:rPr lang="en-US" dirty="0"/>
              <a:t>2024.10.08.</a:t>
            </a:r>
          </a:p>
          <a:p>
            <a:endParaRPr lang="hu-HU" dirty="0"/>
          </a:p>
          <a:p>
            <a:r>
              <a:rPr lang="hu-HU" dirty="0"/>
              <a:t>Különbség a GIT és GitHub között</a:t>
            </a:r>
          </a:p>
          <a:p>
            <a:r>
              <a:rPr lang="hu-HU" dirty="0">
                <a:hlinkClick r:id="rId8"/>
              </a:rPr>
              <a:t>GitHub kezdőknek | </a:t>
            </a:r>
            <a:r>
              <a:rPr lang="hu-HU" dirty="0" err="1">
                <a:hlinkClick r:id="rId8"/>
              </a:rPr>
              <a:t>HelloWP</a:t>
            </a:r>
            <a:r>
              <a:rPr lang="hu-HU" dirty="0">
                <a:hlinkClick r:id="rId8"/>
              </a:rPr>
              <a:t> </a:t>
            </a:r>
            <a:r>
              <a:rPr lang="hu-HU" dirty="0" err="1">
                <a:hlinkClick r:id="rId8"/>
              </a:rPr>
              <a:t>Hub</a:t>
            </a:r>
            <a:r>
              <a:rPr lang="hu-HU" dirty="0"/>
              <a:t>                    2024.10.08.</a:t>
            </a:r>
            <a:br>
              <a:rPr lang="en-US" dirty="0"/>
            </a:b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075664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610</Words>
  <Application>Microsoft Office PowerPoint</Application>
  <PresentationFormat>Szélesvásznú</PresentationFormat>
  <Paragraphs>86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Tw Cen MT</vt:lpstr>
      <vt:lpstr>Áramkör</vt:lpstr>
      <vt:lpstr>A GIT és a github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 és a github</dc:title>
  <dc:creator>Sőrés Máté</dc:creator>
  <cp:lastModifiedBy>Pankotai Zsolt</cp:lastModifiedBy>
  <cp:revision>32</cp:revision>
  <dcterms:created xsi:type="dcterms:W3CDTF">2024-10-08T07:33:42Z</dcterms:created>
  <dcterms:modified xsi:type="dcterms:W3CDTF">2024-10-15T07:57:37Z</dcterms:modified>
</cp:coreProperties>
</file>