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5AC9D-EF3D-428C-A96C-A9CD8C9A085E}" v="2111" dt="2022-01-26T11:40:26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2067" y="75835"/>
            <a:ext cx="7201829" cy="2393419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chemeClr val="tx2"/>
                </a:solidFill>
                <a:cs typeface="Calibri Light"/>
              </a:rPr>
              <a:t>Filmek Listázása</a:t>
            </a:r>
            <a:br>
              <a:rPr lang="hu-HU" sz="5200" dirty="0">
                <a:solidFill>
                  <a:schemeClr val="tx2"/>
                </a:solidFill>
                <a:cs typeface="Calibri Light"/>
              </a:rPr>
            </a:br>
            <a:br>
              <a:rPr lang="hu-HU" sz="5200" dirty="0">
                <a:cs typeface="Calibri Light"/>
              </a:rPr>
            </a:br>
            <a:r>
              <a:rPr lang="hu-HU" sz="3600" dirty="0">
                <a:solidFill>
                  <a:schemeClr val="tx2"/>
                </a:solidFill>
                <a:cs typeface="Calibri Light"/>
              </a:rPr>
              <a:t>Android programozás projekt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282067" y="4790321"/>
            <a:ext cx="6857999" cy="2054306"/>
          </a:xfrm>
        </p:spPr>
        <p:txBody>
          <a:bodyPr anchor="t">
            <a:normAutofit/>
          </a:bodyPr>
          <a:lstStyle/>
          <a:p>
            <a:pPr algn="l"/>
            <a:r>
              <a:rPr lang="hu-HU" sz="2200" dirty="0">
                <a:solidFill>
                  <a:schemeClr val="tx2"/>
                </a:solidFill>
              </a:rPr>
              <a:t>Készítette: Babos Zsombor-László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DE448-D833-49D0-B6E6-B533395E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témája és használt elemek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BC1B65-E770-47C1-9B8A-2B3C441B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078" y="1438353"/>
            <a:ext cx="9149576" cy="49391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>
                <a:latin typeface="Times New Roman"/>
                <a:cs typeface="Times New Roman"/>
              </a:rPr>
              <a:t>A projekt témája a filmek kilistázása néhány információval egyetemben.</a:t>
            </a:r>
          </a:p>
          <a:p>
            <a:r>
              <a:rPr lang="hu-HU" sz="2400" dirty="0">
                <a:latin typeface="Times New Roman"/>
                <a:cs typeface="Times New Roman"/>
              </a:rPr>
              <a:t>A </a:t>
            </a:r>
            <a:r>
              <a:rPr lang="hu-HU" sz="2400" b="1" i="1" dirty="0">
                <a:latin typeface="Times New Roman"/>
                <a:cs typeface="Times New Roman"/>
              </a:rPr>
              <a:t>https://api.themoviedb.org</a:t>
            </a:r>
            <a:r>
              <a:rPr lang="hu-HU" sz="2400" dirty="0">
                <a:latin typeface="Times New Roman"/>
                <a:cs typeface="Times New Roman"/>
              </a:rPr>
              <a:t> online API adatbázisát használva megjelenítettem a filmeket, egy rövid leírást, megjelenési évet és a bemutató poszterét.</a:t>
            </a:r>
            <a:endParaRPr lang="hu-HU" sz="2400"/>
          </a:p>
          <a:p>
            <a:r>
              <a:rPr lang="hu-HU" sz="2400" dirty="0">
                <a:latin typeface="Times New Roman"/>
                <a:cs typeface="Times New Roman"/>
              </a:rPr>
              <a:t>A projektemhez, vagyis az alkalmazás elkészítéséhez a laboron is tanult </a:t>
            </a:r>
            <a:r>
              <a:rPr lang="hu-HU" sz="2400" b="1" dirty="0" err="1">
                <a:latin typeface="Times New Roman"/>
                <a:cs typeface="Times New Roman"/>
              </a:rPr>
              <a:t>Retrofit</a:t>
            </a:r>
            <a:r>
              <a:rPr lang="hu-HU" sz="2400" dirty="0">
                <a:latin typeface="Times New Roman"/>
                <a:cs typeface="Times New Roman"/>
              </a:rPr>
              <a:t> alapú kommunikációt használtam, mint később majd látni lehet. Azért döntöttem emellett mert segítségével könnyen lehet lekérni illetve feltölteni adatokat webszolgáltatásokat használva. </a:t>
            </a:r>
          </a:p>
          <a:p>
            <a:r>
              <a:rPr lang="hu-HU" sz="2400" dirty="0">
                <a:latin typeface="Times New Roman"/>
                <a:cs typeface="Times New Roman"/>
              </a:rPr>
              <a:t>Az adatok megjelenítésére a </a:t>
            </a:r>
            <a:r>
              <a:rPr lang="hu-HU" sz="2400" b="1" dirty="0" err="1">
                <a:latin typeface="Times New Roman"/>
                <a:cs typeface="Times New Roman"/>
              </a:rPr>
              <a:t>RecyclerView</a:t>
            </a:r>
            <a:r>
              <a:rPr lang="hu-HU" sz="2400" dirty="0">
                <a:latin typeface="Times New Roman"/>
                <a:cs typeface="Times New Roman"/>
              </a:rPr>
              <a:t> elemet használtam fel, szintén a laboron tanultak alapján.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8B4356D-F7AF-448E-A521-B28155D2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6" y="1436648"/>
            <a:ext cx="2050958" cy="476528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0052E35-7887-48AA-ADBC-37ECE06B0121}"/>
              </a:ext>
            </a:extLst>
          </p:cNvPr>
          <p:cNvSpPr txBox="1"/>
          <p:nvPr/>
        </p:nvSpPr>
        <p:spPr>
          <a:xfrm>
            <a:off x="236035" y="6192642"/>
            <a:ext cx="20834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  <a:latin typeface="Times New Roman"/>
                <a:cs typeface="Times New Roman"/>
              </a:rPr>
              <a:t>Az alkalmazás felépítése</a:t>
            </a:r>
          </a:p>
        </p:txBody>
      </p:sp>
    </p:spTree>
    <p:extLst>
      <p:ext uri="{BB962C8B-B14F-4D97-AF65-F5344CB8AC3E}">
        <p14:creationId xmlns:p14="http://schemas.microsoft.com/office/powerpoint/2010/main" val="1094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9F588-2C27-4133-A6B3-A65802C4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2E9DA1-DF16-411B-821C-8D1F82B0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39" y="1698125"/>
            <a:ext cx="7040137" cy="41957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hu-HU" sz="2400" u="sng" dirty="0">
                <a:latin typeface="Times New Roman"/>
                <a:cs typeface="Times New Roman"/>
              </a:rPr>
              <a:t>Az alkalmazás működése igen egyszerű:</a:t>
            </a:r>
            <a:endParaRPr lang="hu-HU" u="sng" dirty="0"/>
          </a:p>
          <a:p>
            <a:r>
              <a:rPr lang="hu-HU" sz="2400" dirty="0">
                <a:latin typeface="Times New Roman"/>
                <a:cs typeface="Times New Roman"/>
              </a:rPr>
              <a:t>A </a:t>
            </a:r>
            <a:r>
              <a:rPr lang="hu-HU" sz="2400" i="1" dirty="0" err="1">
                <a:latin typeface="Times New Roman"/>
                <a:cs typeface="Times New Roman"/>
              </a:rPr>
              <a:t>data</a:t>
            </a:r>
            <a:r>
              <a:rPr lang="hu-HU" sz="2400" dirty="0">
                <a:latin typeface="Times New Roman"/>
                <a:cs typeface="Times New Roman"/>
              </a:rPr>
              <a:t> csomagban található elemek az online API-</a:t>
            </a:r>
            <a:r>
              <a:rPr lang="hu-HU" sz="2400" dirty="0" err="1">
                <a:latin typeface="Times New Roman"/>
                <a:cs typeface="Times New Roman"/>
              </a:rPr>
              <a:t>ból</a:t>
            </a:r>
            <a:r>
              <a:rPr lang="hu-HU" sz="2400" dirty="0">
                <a:latin typeface="Times New Roman"/>
                <a:cs typeface="Times New Roman"/>
              </a:rPr>
              <a:t> való adatok kinyerésére szolgálnak és itt is van beállítva.</a:t>
            </a:r>
          </a:p>
          <a:p>
            <a:r>
              <a:rPr lang="hu-HU" sz="2400" dirty="0">
                <a:latin typeface="Times New Roman"/>
                <a:cs typeface="Times New Roman"/>
              </a:rPr>
              <a:t>A </a:t>
            </a:r>
            <a:r>
              <a:rPr lang="hu-HU" sz="2400" i="1" dirty="0" err="1">
                <a:latin typeface="Times New Roman"/>
                <a:cs typeface="Times New Roman"/>
              </a:rPr>
              <a:t>MovieListActivity</a:t>
            </a:r>
            <a:r>
              <a:rPr lang="hu-HU" sz="2400" dirty="0">
                <a:latin typeface="Times New Roman"/>
                <a:cs typeface="Times New Roman"/>
              </a:rPr>
              <a:t> felel az adatok megjelenítéséért</a:t>
            </a:r>
          </a:p>
          <a:p>
            <a:endParaRPr lang="hu-HU" dirty="0"/>
          </a:p>
          <a:p>
            <a:endParaRPr lang="hu-HU" dirty="0">
              <a:latin typeface="Avenir Next LT Pro"/>
              <a:cs typeface="Times New Roman"/>
            </a:endParaRPr>
          </a:p>
          <a:p>
            <a:r>
              <a:rPr lang="hu-HU" sz="2400" dirty="0">
                <a:latin typeface="Times New Roman"/>
                <a:cs typeface="Times New Roman"/>
              </a:rPr>
              <a:t>A </a:t>
            </a:r>
            <a:r>
              <a:rPr lang="hu-HU" sz="2400" i="1" dirty="0" err="1">
                <a:latin typeface="Times New Roman"/>
                <a:cs typeface="Times New Roman"/>
              </a:rPr>
              <a:t>MovieListAdapter</a:t>
            </a:r>
            <a:r>
              <a:rPr lang="hu-HU" sz="2400" dirty="0">
                <a:latin typeface="Times New Roman"/>
                <a:cs typeface="Times New Roman"/>
              </a:rPr>
              <a:t> az ahol a </a:t>
            </a:r>
            <a:r>
              <a:rPr lang="hu-HU" sz="2400" dirty="0" err="1">
                <a:latin typeface="Times New Roman"/>
                <a:cs typeface="Times New Roman"/>
              </a:rPr>
              <a:t>Layoutok</a:t>
            </a:r>
            <a:r>
              <a:rPr lang="hu-HU" sz="2400" dirty="0">
                <a:latin typeface="Times New Roman"/>
                <a:cs typeface="Times New Roman"/>
              </a:rPr>
              <a:t> kezelve vannak, vagyis azok megjelenítésére szolgál, amikre később még külön kitérek.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011E16E8-B130-4DF0-A34C-14159651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669" y="1276618"/>
            <a:ext cx="4397297" cy="1451910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88641C10-A862-4851-8BDA-D65BC5A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68" y="2821152"/>
            <a:ext cx="3384395" cy="1290037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09D1D04D-80CB-447D-A497-5E5076913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68" y="4132188"/>
            <a:ext cx="3477321" cy="27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47CAB8DD-9D67-412E-955D-387A831B5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248" y="-2072"/>
            <a:ext cx="4156385" cy="2012098"/>
          </a:xfrm>
        </p:spPr>
      </p:pic>
      <p:pic>
        <p:nvPicPr>
          <p:cNvPr id="7" name="Kép 7">
            <a:extLst>
              <a:ext uri="{FF2B5EF4-FFF2-40B4-BE49-F238E27FC236}">
                <a16:creationId xmlns:a16="http://schemas.microsoft.com/office/drawing/2014/main" id="{061E096E-D318-4E5C-910D-DB0A3C42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83" y="-5827"/>
            <a:ext cx="2074128" cy="1953826"/>
          </a:xfrm>
          <a:prstGeom prst="rect">
            <a:avLst/>
          </a:prstGeom>
        </p:spPr>
      </p:pic>
      <p:pic>
        <p:nvPicPr>
          <p:cNvPr id="9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5B4898AC-79B1-4AEA-8F57-1F9F7052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56" y="1958098"/>
            <a:ext cx="4322956" cy="999632"/>
          </a:xfrm>
          <a:prstGeom prst="rect">
            <a:avLst/>
          </a:prstGeom>
        </p:spPr>
      </p:pic>
      <p:sp>
        <p:nvSpPr>
          <p:cNvPr id="11" name="Tartalom helye 2">
            <a:extLst>
              <a:ext uri="{FF2B5EF4-FFF2-40B4-BE49-F238E27FC236}">
                <a16:creationId xmlns:a16="http://schemas.microsoft.com/office/drawing/2014/main" id="{BF28B45C-D78B-414A-AE32-AE423DA41065}"/>
              </a:ext>
            </a:extLst>
          </p:cNvPr>
          <p:cNvSpPr txBox="1">
            <a:spLocks/>
          </p:cNvSpPr>
          <p:nvPr/>
        </p:nvSpPr>
        <p:spPr>
          <a:xfrm>
            <a:off x="1858" y="-2013"/>
            <a:ext cx="5878552" cy="5738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latin typeface="Times New Roman"/>
                <a:cs typeface="Times New Roman"/>
              </a:rPr>
              <a:t>Az alkalmazásban egyetlen gomb található (a vissza gombon kívül) az </a:t>
            </a:r>
            <a:r>
              <a:rPr lang="hu-HU" sz="2400" i="1" dirty="0">
                <a:latin typeface="Times New Roman"/>
                <a:cs typeface="Times New Roman"/>
              </a:rPr>
              <a:t>activity_main.xml</a:t>
            </a:r>
            <a:r>
              <a:rPr lang="hu-HU" sz="2400" dirty="0">
                <a:latin typeface="Times New Roman"/>
                <a:cs typeface="Times New Roman"/>
              </a:rPr>
              <a:t>-ben, ami a filmek lista szerű megjelenítésére szolgál. A poszterek és az információk is itt lesznek láthatók a filmekről a gomb megnyomása után. Ez a gomb a </a:t>
            </a:r>
            <a:r>
              <a:rPr lang="hu-HU" sz="2400" i="1" dirty="0" err="1">
                <a:latin typeface="Times New Roman"/>
                <a:cs typeface="Times New Roman"/>
              </a:rPr>
              <a:t>MainActivity</a:t>
            </a:r>
            <a:r>
              <a:rPr lang="hu-HU" sz="2400" dirty="0">
                <a:latin typeface="Times New Roman"/>
                <a:cs typeface="Times New Roman"/>
              </a:rPr>
              <a:t>-ben van beállítva.</a:t>
            </a:r>
            <a:endParaRPr lang="hu-HU" sz="2400" dirty="0"/>
          </a:p>
          <a:p>
            <a:r>
              <a:rPr lang="hu-HU" sz="2400" dirty="0">
                <a:latin typeface="Times New Roman"/>
                <a:cs typeface="Times New Roman"/>
              </a:rPr>
              <a:t>Az </a:t>
            </a:r>
            <a:r>
              <a:rPr lang="hu-HU" sz="2400" i="1" dirty="0">
                <a:latin typeface="Times New Roman"/>
                <a:cs typeface="Times New Roman"/>
              </a:rPr>
              <a:t>activity_movie_list.xml</a:t>
            </a:r>
            <a:r>
              <a:rPr lang="hu-HU" sz="2400" dirty="0">
                <a:latin typeface="Times New Roman"/>
                <a:cs typeface="Times New Roman"/>
              </a:rPr>
              <a:t> a listaszerű megjelenítésért felet, a </a:t>
            </a:r>
            <a:r>
              <a:rPr lang="hu-HU" sz="2400" i="1" dirty="0">
                <a:latin typeface="Times New Roman"/>
                <a:cs typeface="Times New Roman"/>
              </a:rPr>
              <a:t>movie_row.xml </a:t>
            </a:r>
            <a:r>
              <a:rPr lang="hu-HU" sz="2400" dirty="0">
                <a:latin typeface="Times New Roman"/>
                <a:cs typeface="Times New Roman"/>
              </a:rPr>
              <a:t>dolga pedig, hogy a posztereket az információkkal megjelenítse.</a:t>
            </a:r>
          </a:p>
          <a:p>
            <a:pPr marL="0" indent="0">
              <a:buNone/>
            </a:pPr>
            <a:endParaRPr lang="hu-HU" sz="2400" dirty="0">
              <a:latin typeface="Times New Roman"/>
              <a:cs typeface="Times New Roman"/>
            </a:endParaRPr>
          </a:p>
          <a:p>
            <a:r>
              <a:rPr lang="hu-HU" sz="2400" dirty="0">
                <a:latin typeface="Times New Roman"/>
                <a:cs typeface="Times New Roman"/>
              </a:rPr>
              <a:t>Az </a:t>
            </a:r>
            <a:r>
              <a:rPr lang="hu-HU" sz="2400" i="1" dirty="0" err="1">
                <a:latin typeface="Times New Roman"/>
                <a:cs typeface="Times New Roman"/>
              </a:rPr>
              <a:t>MainActivity</a:t>
            </a:r>
            <a:r>
              <a:rPr lang="hu-HU" sz="2400" dirty="0">
                <a:latin typeface="Times New Roman"/>
                <a:cs typeface="Times New Roman"/>
              </a:rPr>
              <a:t>-ben továbbá meg van hívva a leírás része is az alkalmazásnak.</a:t>
            </a:r>
          </a:p>
        </p:txBody>
      </p:sp>
      <p:pic>
        <p:nvPicPr>
          <p:cNvPr id="2" name="Kép 2">
            <a:extLst>
              <a:ext uri="{FF2B5EF4-FFF2-40B4-BE49-F238E27FC236}">
                <a16:creationId xmlns:a16="http://schemas.microsoft.com/office/drawing/2014/main" id="{2252BEEF-5FD1-48B9-8259-8549AA528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264" y="2987259"/>
            <a:ext cx="2743200" cy="1680117"/>
          </a:xfrm>
          <a:prstGeom prst="rect">
            <a:avLst/>
          </a:prstGeom>
        </p:spPr>
      </p:pic>
      <p:pic>
        <p:nvPicPr>
          <p:cNvPr id="3" name="Kép 3">
            <a:extLst>
              <a:ext uri="{FF2B5EF4-FFF2-40B4-BE49-F238E27FC236}">
                <a16:creationId xmlns:a16="http://schemas.microsoft.com/office/drawing/2014/main" id="{829952C1-3054-4860-BA1D-01E69215B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673" y="2985154"/>
            <a:ext cx="3470563" cy="1684327"/>
          </a:xfrm>
          <a:prstGeom prst="rect">
            <a:avLst/>
          </a:prstGeom>
        </p:spPr>
      </p:pic>
      <p:pic>
        <p:nvPicPr>
          <p:cNvPr id="6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79A2A410-F6D6-43A6-A992-EADE2A69A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650" y="4777626"/>
            <a:ext cx="3115540" cy="1969998"/>
          </a:xfrm>
          <a:prstGeom prst="rect">
            <a:avLst/>
          </a:prstGeom>
        </p:spPr>
      </p:pic>
      <p:pic>
        <p:nvPicPr>
          <p:cNvPr id="8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2ABE850E-458D-45B2-A52D-82FDA073A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3105" y="5314542"/>
            <a:ext cx="2743200" cy="8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56870C66-21F6-4D09-ACDB-347F92B8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6" y="35157"/>
            <a:ext cx="2855034" cy="4195763"/>
          </a:xfr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1D9AB910-D2A4-4487-98C2-BBCF10C3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06" y="79917"/>
            <a:ext cx="2594472" cy="4114800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510D7702-7CC1-48E8-9231-C24949266E0D}"/>
              </a:ext>
            </a:extLst>
          </p:cNvPr>
          <p:cNvSpPr txBox="1">
            <a:spLocks/>
          </p:cNvSpPr>
          <p:nvPr/>
        </p:nvSpPr>
        <p:spPr>
          <a:xfrm>
            <a:off x="5776204" y="81198"/>
            <a:ext cx="6101577" cy="6556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latin typeface="Times New Roman"/>
                <a:cs typeface="Times New Roman"/>
              </a:rPr>
              <a:t>Az alkalmazásról látható 2 kép. Az első leírás egy filmről. A második képen láthatók a filmek listázva a </a:t>
            </a:r>
            <a:r>
              <a:rPr lang="hu-HU" sz="2400" b="1" dirty="0" err="1">
                <a:latin typeface="Times New Roman"/>
                <a:cs typeface="Times New Roman"/>
              </a:rPr>
              <a:t>Movie</a:t>
            </a:r>
            <a:r>
              <a:rPr lang="hu-HU" sz="2400" b="1" dirty="0">
                <a:latin typeface="Times New Roman"/>
                <a:cs typeface="Times New Roman"/>
              </a:rPr>
              <a:t> List</a:t>
            </a:r>
            <a:r>
              <a:rPr lang="hu-HU" sz="2400" dirty="0">
                <a:latin typeface="Times New Roman"/>
                <a:cs typeface="Times New Roman"/>
              </a:rPr>
              <a:t> gomb megnyomása után.</a:t>
            </a:r>
          </a:p>
          <a:p>
            <a:r>
              <a:rPr lang="hu-HU" sz="2400" dirty="0">
                <a:latin typeface="Times New Roman"/>
                <a:cs typeface="Times New Roman"/>
              </a:rPr>
              <a:t>Az alkalmazás API 27, Android 8.1-től API 30, Android 11.0-ig működő telefonokon volt tesztelve. De elvileg korábbi verziókon is kell </a:t>
            </a:r>
            <a:r>
              <a:rPr lang="hu-HU" sz="2400" dirty="0" err="1">
                <a:latin typeface="Times New Roman"/>
                <a:cs typeface="Times New Roman"/>
              </a:rPr>
              <a:t>működjön</a:t>
            </a:r>
            <a:r>
              <a:rPr lang="hu-HU" sz="2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hu-HU" sz="2400" dirty="0">
              <a:latin typeface="Times New Roman"/>
              <a:cs typeface="Times New Roman"/>
            </a:endParaRPr>
          </a:p>
          <a:p>
            <a:r>
              <a:rPr lang="hu-HU" sz="2400" dirty="0">
                <a:latin typeface="Times New Roman"/>
                <a:cs typeface="Times New Roman"/>
              </a:rPr>
              <a:t>Az elején elfelejtettem megemlíteni a </a:t>
            </a:r>
            <a:r>
              <a:rPr lang="hu-HU" sz="2400" i="1" dirty="0" err="1">
                <a:latin typeface="Times New Roman"/>
                <a:cs typeface="Times New Roman"/>
              </a:rPr>
              <a:t>build.gradle</a:t>
            </a:r>
            <a:r>
              <a:rPr lang="hu-HU" sz="2400" dirty="0">
                <a:latin typeface="Times New Roman"/>
                <a:cs typeface="Times New Roman"/>
              </a:rPr>
              <a:t> implementációit, valamint az internet elérésére szolgáló beállítást az  </a:t>
            </a:r>
            <a:r>
              <a:rPr lang="hu-HU" sz="2400" i="1" dirty="0">
                <a:latin typeface="Times New Roman"/>
                <a:cs typeface="Times New Roman"/>
              </a:rPr>
              <a:t>AndroidManifest.xml</a:t>
            </a:r>
            <a:r>
              <a:rPr lang="hu-HU" sz="2400" dirty="0">
                <a:latin typeface="Times New Roman"/>
                <a:cs typeface="Times New Roman"/>
              </a:rPr>
              <a:t> fájlban, amik nélkül az alkalmazás nem tudna működni.</a:t>
            </a:r>
          </a:p>
        </p:txBody>
      </p:sp>
      <p:pic>
        <p:nvPicPr>
          <p:cNvPr id="8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0200E812-505C-4371-BC9E-7C323C233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8" y="4395377"/>
            <a:ext cx="4480931" cy="1877244"/>
          </a:xfrm>
          <a:prstGeom prst="rect">
            <a:avLst/>
          </a:prstGeom>
        </p:spPr>
      </p:pic>
      <p:pic>
        <p:nvPicPr>
          <p:cNvPr id="9" name="Kép 9">
            <a:extLst>
              <a:ext uri="{FF2B5EF4-FFF2-40B4-BE49-F238E27FC236}">
                <a16:creationId xmlns:a16="http://schemas.microsoft.com/office/drawing/2014/main" id="{53217EBB-988C-4DAC-ACAF-7C7CC3E5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" y="6430305"/>
            <a:ext cx="5001322" cy="2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7090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BlockprintVTI</vt:lpstr>
      <vt:lpstr>Filmek Listázása  Android programozás projekt</vt:lpstr>
      <vt:lpstr>Projekt témája és használt elemek</vt:lpstr>
      <vt:lpstr>Működése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367</cp:revision>
  <dcterms:created xsi:type="dcterms:W3CDTF">2022-01-26T10:08:43Z</dcterms:created>
  <dcterms:modified xsi:type="dcterms:W3CDTF">2022-01-26T11:41:03Z</dcterms:modified>
</cp:coreProperties>
</file>