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54" r:id="rId4"/>
    <p:sldMasterId id="2147483655" r:id="rId5"/>
    <p:sldMasterId id="2147483657" r:id="rId6"/>
    <p:sldMasterId id="2147483658" r:id="rId7"/>
  </p:sldMasterIdLst>
  <p:sldIdLst>
    <p:sldId id="280" r:id="rId8"/>
    <p:sldId id="263" r:id="rId9"/>
    <p:sldId id="281" r:id="rId10"/>
    <p:sldId id="261" r:id="rId11"/>
    <p:sldId id="264" r:id="rId12"/>
    <p:sldId id="266" r:id="rId13"/>
    <p:sldId id="268" r:id="rId14"/>
    <p:sldId id="271" r:id="rId15"/>
    <p:sldId id="272" r:id="rId16"/>
    <p:sldId id="277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18356" y="3870544"/>
            <a:ext cx="6538587" cy="298745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직사각형 5"/>
          <p:cNvSpPr/>
          <p:nvPr/>
        </p:nvSpPr>
        <p:spPr>
          <a:xfrm>
            <a:off x="0" y="260350"/>
            <a:ext cx="2995084" cy="647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233" y="309563"/>
            <a:ext cx="2863851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PNG FILE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직사각형 5"/>
          <p:cNvSpPr/>
          <p:nvPr/>
        </p:nvSpPr>
        <p:spPr>
          <a:xfrm>
            <a:off x="0" y="260350"/>
            <a:ext cx="2995084" cy="647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233" y="309563"/>
            <a:ext cx="2863851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PNG FILE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fld id="{30D57B47-5F05-4ED0-A436-CE6768BA53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fld id="{6D7E76DB-A669-4A76-9E2C-61311E6FAE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fld id="{30D57B47-5F05-4ED0-A436-CE6768BA53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fld id="{6D7E76DB-A669-4A76-9E2C-61311E6FAE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 spd="slow">
    <p:random/>
  </p:transition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github.com/ZssAsh" TargetMode="External"/><Relationship Id="rId2" Type="http://schemas.openxmlformats.org/officeDocument/2006/relationships/hyperlink" Target="https://www.kaggle.com/zssash/arabic-sign-language-image-classification" TargetMode="External"/><Relationship Id="rId1" Type="http://schemas.openxmlformats.org/officeDocument/2006/relationships/hyperlink" Target="https://www.sciencedirect.com/science/article/pii/S2352340919301283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5" Type="http://schemas.openxmlformats.org/officeDocument/2006/relationships/vmlDrawing" Target="../drawings/vmlDrawing1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1.wmf"/><Relationship Id="rId12" Type="http://schemas.openxmlformats.org/officeDocument/2006/relationships/oleObject" Target="../embeddings/oleObject2.bin"/><Relationship Id="rId11" Type="http://schemas.openxmlformats.org/officeDocument/2006/relationships/image" Target="../media/image10.wmf"/><Relationship Id="rId10" Type="http://schemas.openxmlformats.org/officeDocument/2006/relationships/oleObject" Target="../embeddings/oleObject1.bin"/><Relationship Id="rId1" Type="http://schemas.openxmlformats.org/officeDocument/2006/relationships/hyperlink" Target="https://www.sciencedirect.com/science/article/pii/S2352340919301283" TargetMode="Externa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dirty="0">
                <a:sym typeface="+mn-ea"/>
              </a:rPr>
              <a:t>IBM Advanced Data Scince Capstone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ym typeface="+mn-ea"/>
              </a:rPr>
              <a:t>Arabic Sign Language Image Classificaition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2400"/>
              <a:t>Links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en-US" sz="1400">
                <a:sym typeface="+mn-ea"/>
              </a:rPr>
              <a:t>ArASL: Arabic Alphabets Sign Language Dataset (origenal source)</a:t>
            </a:r>
            <a:endParaRPr lang="en-US" sz="1400">
              <a:sym typeface="+mn-ea"/>
            </a:endParaRPr>
          </a:p>
          <a:p>
            <a:pPr marL="457200" lvl="1" indent="0">
              <a:buNone/>
            </a:pPr>
            <a:r>
              <a:rPr lang="en-US" sz="1400">
                <a:sym typeface="+mn-ea"/>
                <a:hlinkClick r:id="rId1" tooltip="" action="ppaction://hlinkfile"/>
              </a:rPr>
              <a:t>https://www.sciencedirect.com/science/article/pii/S2352340919301283</a:t>
            </a:r>
            <a:endParaRPr lang="en-US" sz="1400">
              <a:sym typeface="+mn-ea"/>
              <a:hlinkClick r:id="rId1" tooltip="" action="ppaction://hlinkfile"/>
            </a:endParaRPr>
          </a:p>
          <a:p>
            <a:pPr marL="457200" lvl="1" indent="0">
              <a:buNone/>
            </a:pPr>
            <a:endParaRPr lang="en-US" sz="1400">
              <a:sym typeface="+mn-ea"/>
            </a:endParaRPr>
          </a:p>
          <a:p>
            <a:pPr lvl="0"/>
            <a:r>
              <a:rPr lang="en-US" sz="1400">
                <a:sym typeface="+mn-ea"/>
              </a:rPr>
              <a:t>Arabic Arm Sign Language Image Classification Kaggle Kernal</a:t>
            </a:r>
            <a:endParaRPr lang="en-US" sz="1400">
              <a:sym typeface="+mn-ea"/>
            </a:endParaRPr>
          </a:p>
          <a:p>
            <a:pPr marL="457200" lvl="1" indent="0">
              <a:buNone/>
            </a:pPr>
            <a:r>
              <a:rPr lang="en-US" sz="1400">
                <a:sym typeface="+mn-ea"/>
                <a:hlinkClick r:id="rId2" tooltip="" action="ppaction://hlinkfile"/>
              </a:rPr>
              <a:t>https://www.kaggle.com/zssash/arabic-sign-language-image-classification</a:t>
            </a:r>
            <a:endParaRPr lang="en-US" sz="1400">
              <a:sym typeface="+mn-ea"/>
              <a:hlinkClick r:id="rId2" tooltip="" action="ppaction://hlinkfile"/>
            </a:endParaRPr>
          </a:p>
          <a:p>
            <a:pPr marL="457200" lvl="1" indent="0">
              <a:buNone/>
            </a:pPr>
            <a:endParaRPr lang="en-US" sz="1400">
              <a:sym typeface="+mn-ea"/>
            </a:endParaRPr>
          </a:p>
          <a:p>
            <a:pPr lvl="0"/>
            <a:r>
              <a:rPr lang="en-US" sz="1400">
                <a:sym typeface="+mn-ea"/>
              </a:rPr>
              <a:t>Arabic Arm Sign Language Image Classification Python</a:t>
            </a:r>
            <a:endParaRPr lang="en-US" sz="1400">
              <a:sym typeface="+mn-ea"/>
            </a:endParaRPr>
          </a:p>
          <a:p>
            <a:pPr marL="457200" lvl="1" indent="0">
              <a:buNone/>
            </a:pPr>
            <a:r>
              <a:rPr lang="en-US" sz="1400">
                <a:sym typeface="+mn-ea"/>
                <a:hlinkClick r:id="rId3" tooltip="" action="ppaction://hlinkfile"/>
              </a:rPr>
              <a:t>https://github.com/ZssAsh</a:t>
            </a:r>
            <a:endParaRPr lang="en-US" sz="1400">
              <a:sym typeface="+mn-ea"/>
              <a:hlinkClick r:id="rId3" tooltip="" action="ppaction://hlinkfile"/>
            </a:endParaRPr>
          </a:p>
          <a:p>
            <a:pPr marL="457200" lvl="1" indent="0">
              <a:buNone/>
            </a:pPr>
            <a:endParaRPr lang="en-US" sz="1400">
              <a:sym typeface="+mn-ea"/>
            </a:endParaRPr>
          </a:p>
          <a:p>
            <a:pPr lvl="0"/>
            <a:r>
              <a:rPr lang="en-US" sz="1400">
                <a:sym typeface="+mn-ea"/>
              </a:rPr>
              <a:t>asfdasfd</a:t>
            </a:r>
            <a:endParaRPr lang="en-US" sz="1400">
              <a:sym typeface="+mn-ea"/>
            </a:endParaRPr>
          </a:p>
          <a:p>
            <a:pPr marL="0" lvl="0" indent="0">
              <a:buNone/>
            </a:pPr>
            <a:endParaRPr lang="en-US" sz="140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Thank you</a:t>
            </a:r>
            <a:endParaRPr lang="en-US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2400">
                <a:sym typeface="+mn-ea"/>
              </a:rPr>
              <a:t>Use Case and Dataset</a:t>
            </a:r>
            <a:endParaRPr lang="en-US" sz="24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en-US" sz="1600" b="1">
                <a:sym typeface="+mn-ea"/>
              </a:rPr>
              <a:t>Use Case</a:t>
            </a:r>
            <a:endParaRPr lang="en-US" sz="1600"/>
          </a:p>
          <a:p>
            <a:pPr lvl="1"/>
            <a:r>
              <a:rPr lang="en-US" sz="1600">
                <a:sym typeface="+mn-ea"/>
              </a:rPr>
              <a:t>Recognize Arabic Arm Sign Language</a:t>
            </a:r>
            <a:endParaRPr lang="en-US" sz="1600"/>
          </a:p>
          <a:p>
            <a:pPr lvl="1"/>
            <a:r>
              <a:rPr lang="en-US" sz="1600">
                <a:sym typeface="+mn-ea"/>
              </a:rPr>
              <a:t>Train a Deep Learning Model to recognize/classify images of hand gistures into arabic sign language</a:t>
            </a:r>
            <a:endParaRPr lang="en-US" sz="1600">
              <a:sym typeface="+mn-ea"/>
            </a:endParaRPr>
          </a:p>
          <a:p>
            <a:pPr marL="457200" lvl="1" indent="0">
              <a:buNone/>
            </a:pPr>
            <a:endParaRPr lang="en-US" sz="2400"/>
          </a:p>
          <a:p>
            <a:pPr lvl="0"/>
            <a:r>
              <a:rPr lang="en-US" sz="1600" b="1">
                <a:sym typeface="+mn-ea"/>
              </a:rPr>
              <a:t>Datasets</a:t>
            </a:r>
            <a:endParaRPr lang="en-US" sz="1600">
              <a:sym typeface="+mn-ea"/>
            </a:endParaRPr>
          </a:p>
          <a:p>
            <a:pPr lvl="1"/>
            <a:r>
              <a:rPr lang="en-US" sz="1400">
                <a:sym typeface="+mn-ea"/>
              </a:rPr>
              <a:t>54k images of arabic sign language categoried into 32 class category</a:t>
            </a:r>
            <a:endParaRPr lang="en-US" sz="1400">
              <a:sym typeface="+mn-ea"/>
            </a:endParaRPr>
          </a:p>
          <a:p>
            <a:pPr marL="914400" lvl="2" indent="0">
              <a:buNone/>
            </a:pPr>
            <a:r>
              <a:rPr lang="en-US" sz="1200">
                <a:sym typeface="+mn-ea"/>
                <a:hlinkClick r:id="rId1" action="ppaction://hlinkfile"/>
              </a:rPr>
              <a:t>https://www.sciencedirect.com/science/article/pii/S2352340919301283</a:t>
            </a:r>
            <a:endParaRPr lang="en-US" sz="1200">
              <a:sym typeface="+mn-ea"/>
              <a:hlinkClick r:id="rId1" action="ppaction://hlinkfile"/>
            </a:endParaRPr>
          </a:p>
          <a:p>
            <a:pPr marL="914400" lvl="2" indent="0">
              <a:buNone/>
            </a:pPr>
            <a:endParaRPr lang="en-US" sz="1200">
              <a:sym typeface="+mn-ea"/>
            </a:endParaRPr>
          </a:p>
          <a:p>
            <a:pPr lvl="1"/>
            <a:r>
              <a:rPr lang="en-US" sz="1400">
                <a:sym typeface="+mn-ea"/>
              </a:rPr>
              <a:t>Mapping Dataset : map images file location and class</a:t>
            </a:r>
            <a:endParaRPr lang="en-US" sz="1400">
              <a:sym typeface="+mn-ea"/>
            </a:endParaRPr>
          </a:p>
          <a:p>
            <a:pPr lvl="1"/>
            <a:r>
              <a:rPr lang="en-US" sz="1400">
                <a:sym typeface="+mn-ea"/>
              </a:rPr>
              <a:t>Class label Dataset : Arabic and English class label clasification</a:t>
            </a:r>
            <a:endParaRPr lang="en-US" sz="1400">
              <a:sym typeface="+mn-ea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12190" y="4806315"/>
            <a:ext cx="2438400" cy="1219200"/>
            <a:chOff x="1594" y="7569"/>
            <a:chExt cx="3840" cy="1920"/>
          </a:xfrm>
        </p:grpSpPr>
        <p:pic>
          <p:nvPicPr>
            <p:cNvPr id="5" name="Picture 4" descr="AIN (1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4" y="7569"/>
              <a:ext cx="960" cy="960"/>
            </a:xfrm>
            <a:prstGeom prst="rect">
              <a:avLst/>
            </a:prstGeom>
          </p:spPr>
        </p:pic>
        <p:pic>
          <p:nvPicPr>
            <p:cNvPr id="6" name="Picture 5" descr="DHAD (2)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4" y="7569"/>
              <a:ext cx="960" cy="960"/>
            </a:xfrm>
            <a:prstGeom prst="rect">
              <a:avLst/>
            </a:prstGeom>
          </p:spPr>
        </p:pic>
        <p:pic>
          <p:nvPicPr>
            <p:cNvPr id="7" name="Picture 6" descr="TA (3)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4" y="7569"/>
              <a:ext cx="960" cy="960"/>
            </a:xfrm>
            <a:prstGeom prst="rect">
              <a:avLst/>
            </a:prstGeom>
          </p:spPr>
        </p:pic>
        <p:pic>
          <p:nvPicPr>
            <p:cNvPr id="8" name="Picture 7" descr="KAAF (3)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4" y="7569"/>
              <a:ext cx="960" cy="960"/>
            </a:xfrm>
            <a:prstGeom prst="rect">
              <a:avLst/>
            </a:prstGeom>
          </p:spPr>
        </p:pic>
        <p:pic>
          <p:nvPicPr>
            <p:cNvPr id="10" name="Picture 9" descr="TOOT (483)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54" y="8529"/>
              <a:ext cx="960" cy="960"/>
            </a:xfrm>
            <a:prstGeom prst="rect">
              <a:avLst/>
            </a:prstGeom>
          </p:spPr>
        </p:pic>
        <p:pic>
          <p:nvPicPr>
            <p:cNvPr id="12" name="Picture 11" descr="ZAY (495)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94" y="8529"/>
              <a:ext cx="960" cy="960"/>
            </a:xfrm>
            <a:prstGeom prst="rect">
              <a:avLst/>
            </a:prstGeom>
          </p:spPr>
        </p:pic>
        <p:pic>
          <p:nvPicPr>
            <p:cNvPr id="13" name="Picture 12" descr="MEEM (1648)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14" y="8529"/>
              <a:ext cx="960" cy="960"/>
            </a:xfrm>
            <a:prstGeom prst="rect">
              <a:avLst/>
            </a:prstGeom>
          </p:spPr>
        </p:pic>
        <p:pic>
          <p:nvPicPr>
            <p:cNvPr id="14" name="Picture 13" descr="YA (669)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74" y="8529"/>
              <a:ext cx="960" cy="960"/>
            </a:xfrm>
            <a:prstGeom prst="rect">
              <a:avLst/>
            </a:prstGeom>
          </p:spPr>
        </p:pic>
      </p:grpSp>
      <p:graphicFrame>
        <p:nvGraphicFramePr>
          <p:cNvPr id="15" name="Object 14"/>
          <p:cNvGraphicFramePr/>
          <p:nvPr/>
        </p:nvGraphicFramePr>
        <p:xfrm>
          <a:off x="3599180" y="4805045"/>
          <a:ext cx="3002915" cy="1220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0" imgW="3000375" imgH="1219200" progId="Paint.Picture">
                  <p:embed/>
                </p:oleObj>
              </mc:Choice>
              <mc:Fallback>
                <p:oleObj name="" r:id="rId10" imgW="3000375" imgH="1219200" progId="Paint.Picture">
                  <p:embed/>
                  <p:pic>
                    <p:nvPicPr>
                      <p:cNvPr id="0" name="Picture 1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99180" y="4805045"/>
                        <a:ext cx="3002915" cy="1220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/>
          <p:nvPr/>
        </p:nvGraphicFramePr>
        <p:xfrm>
          <a:off x="6755130" y="4805045"/>
          <a:ext cx="1610995" cy="1220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2" imgW="1609725" imgH="1219200" progId="Paint.Picture">
                  <p:embed/>
                </p:oleObj>
              </mc:Choice>
              <mc:Fallback>
                <p:oleObj name="" r:id="rId12" imgW="1609725" imgH="1219200" progId="Paint.Picture">
                  <p:embed/>
                  <p:pic>
                    <p:nvPicPr>
                      <p:cNvPr id="0" name="Picture 1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755130" y="4805045"/>
                        <a:ext cx="1610995" cy="1220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2400">
                <a:sym typeface="+mn-ea"/>
              </a:rPr>
              <a:t>Preparing Datasets</a:t>
            </a:r>
            <a:endParaRPr lang="en-US" sz="24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en-US" sz="1400">
                <a:sym typeface="+mn-ea"/>
              </a:rPr>
              <a:t>Split Images into (Training and Validation, Test, Prediction)</a:t>
            </a:r>
            <a:endParaRPr lang="en-US" sz="1400">
              <a:sym typeface="+mn-ea"/>
            </a:endParaRPr>
          </a:p>
          <a:p>
            <a:pPr marL="0" lvl="0" indent="0">
              <a:buNone/>
            </a:pPr>
            <a:endParaRPr lang="en-US" sz="1400"/>
          </a:p>
          <a:p>
            <a:pPr marL="0" lvl="0" indent="0">
              <a:buNone/>
            </a:pPr>
            <a:endParaRPr lang="en-US" sz="1400"/>
          </a:p>
          <a:p>
            <a:pPr marL="0" lvl="0" indent="0">
              <a:buNone/>
            </a:pPr>
            <a:endParaRPr lang="en-US" sz="1400"/>
          </a:p>
          <a:p>
            <a:pPr marL="457200" lvl="1" indent="0">
              <a:buNone/>
            </a:pPr>
            <a:endParaRPr lang="en-US" sz="2000"/>
          </a:p>
          <a:p>
            <a:pPr lvl="0"/>
            <a:endParaRPr lang="en-US" sz="1400">
              <a:sym typeface="+mn-ea"/>
            </a:endParaRPr>
          </a:p>
          <a:p>
            <a:pPr lvl="0"/>
            <a:endParaRPr lang="en-US" sz="1400">
              <a:sym typeface="+mn-ea"/>
            </a:endParaRPr>
          </a:p>
          <a:p>
            <a:pPr lvl="0"/>
            <a:r>
              <a:rPr lang="en-US" sz="1400">
                <a:sym typeface="+mn-ea"/>
              </a:rPr>
              <a:t>Resize to 64x64, Convert to Grayscale</a:t>
            </a:r>
            <a:endParaRPr lang="en-US" sz="1400">
              <a:sym typeface="+mn-ea"/>
            </a:endParaRPr>
          </a:p>
          <a:p>
            <a:pPr lvl="0"/>
            <a:r>
              <a:rPr lang="en-US" sz="1400">
                <a:sym typeface="+mn-ea"/>
              </a:rPr>
              <a:t>Convert Images to nparray</a:t>
            </a:r>
            <a:endParaRPr lang="en-US" sz="1400">
              <a:sym typeface="+mn-ea"/>
            </a:endParaRPr>
          </a:p>
          <a:p>
            <a:pPr lvl="0"/>
            <a:r>
              <a:rPr lang="en-US" sz="1400">
                <a:sym typeface="+mn-ea"/>
              </a:rPr>
              <a:t>Normalize </a:t>
            </a:r>
            <a:endParaRPr lang="en-US" sz="1400">
              <a:sym typeface="+mn-ea"/>
            </a:endParaRPr>
          </a:p>
          <a:p>
            <a:pPr lvl="0"/>
            <a:r>
              <a:rPr lang="en-US" sz="1400">
                <a:sym typeface="+mn-ea"/>
              </a:rPr>
              <a:t>Convert Class Label (Integer) to Binary class matrix</a:t>
            </a:r>
            <a:endParaRPr lang="en-US" sz="1400">
              <a:sym typeface="+mn-ea"/>
            </a:endParaRPr>
          </a:p>
          <a:p>
            <a:pPr lvl="0"/>
            <a:endParaRPr lang="en-US" sz="1400">
              <a:sym typeface="+mn-ea"/>
            </a:endParaRPr>
          </a:p>
          <a:p>
            <a:pPr lvl="0"/>
            <a:endParaRPr lang="en-US" sz="1400">
              <a:sym typeface="+mn-ea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1102995" y="2047875"/>
          <a:ext cx="2476500" cy="1003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25"/>
                <a:gridCol w="841375"/>
                <a:gridCol w="495300"/>
              </a:tblGrid>
              <a:tr h="241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Prediction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96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(3x32)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Training/Validation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43,150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80%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p>
                      <a:pPr marL="12700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Training</a:t>
                      </a:r>
                      <a:endParaRPr lang="en-US" sz="9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30,205</a:t>
                      </a:r>
                      <a:endParaRPr lang="en-US" sz="9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70%</a:t>
                      </a:r>
                      <a:endParaRPr lang="en-US" sz="9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p>
                      <a:pPr marL="12700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Validation</a:t>
                      </a:r>
                      <a:endParaRPr lang="en-US" sz="9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12,945</a:t>
                      </a:r>
                      <a:endParaRPr lang="en-US" sz="9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30%</a:t>
                      </a:r>
                      <a:endParaRPr lang="en-US" sz="9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Test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10,803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20%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Object 20"/>
          <p:cNvGraphicFramePr/>
          <p:nvPr/>
        </p:nvGraphicFramePr>
        <p:xfrm>
          <a:off x="6167755" y="1590040"/>
          <a:ext cx="4338320" cy="3677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" imgW="5876925" imgH="4981575" progId="Paint.Picture">
                  <p:embed/>
                </p:oleObj>
              </mc:Choice>
              <mc:Fallback>
                <p:oleObj name="" r:id="rId1" imgW="5876925" imgH="4981575" progId="Paint.Picture">
                  <p:embed/>
                  <p:pic>
                    <p:nvPicPr>
                      <p:cNvPr id="0" name="Picture 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67755" y="1590040"/>
                        <a:ext cx="4338320" cy="3677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Content Placeholder 22"/>
          <p:cNvGraphicFramePr/>
          <p:nvPr>
            <p:ph sz="half" idx="4294967295"/>
          </p:nvPr>
        </p:nvGraphicFramePr>
        <p:xfrm>
          <a:off x="1102995" y="4655820"/>
          <a:ext cx="289179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935"/>
                <a:gridCol w="1057910"/>
                <a:gridCol w="702945"/>
              </a:tblGrid>
              <a:tr h="241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Shape of: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Images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Label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Training/Validation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p>
                      <a:pPr marL="12700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Training</a:t>
                      </a:r>
                      <a:endParaRPr lang="en-US" sz="9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(30205, 64, 64, 1)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(30205, 32)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p>
                      <a:pPr marL="12700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Validation</a:t>
                      </a:r>
                      <a:endParaRPr lang="en-US" sz="9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(12945, 64, 64, 1)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(12945, 32)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Test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(10803, 64, 64, 1)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(10803, 32)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Prediction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(96, 64, 64, 1)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4" name="Picture 23" descr="Training_Test_DataSpli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685" y="1914525"/>
            <a:ext cx="2204720" cy="152908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2400"/>
              <a:t>Model Definition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en-US" sz="1400">
                <a:sym typeface="+mn-ea"/>
              </a:rPr>
              <a:t>Keras Convolutional Neural Network (CNN)</a:t>
            </a:r>
            <a:endParaRPr lang="en-US" sz="1400">
              <a:sym typeface="+mn-ea"/>
            </a:endParaRPr>
          </a:p>
          <a:p>
            <a:pPr lvl="1"/>
            <a:r>
              <a:rPr lang="en-US" sz="1400">
                <a:sym typeface="+mn-ea"/>
              </a:rPr>
              <a:t>No# of Epoch : 35 ( with EarlyStopping)</a:t>
            </a:r>
            <a:endParaRPr lang="en-US" sz="1400">
              <a:sym typeface="+mn-ea"/>
            </a:endParaRPr>
          </a:p>
          <a:p>
            <a:pPr lvl="1"/>
            <a:r>
              <a:rPr lang="en-US" sz="1400">
                <a:sym typeface="+mn-ea"/>
              </a:rPr>
              <a:t>Batch Size: 10</a:t>
            </a:r>
            <a:endParaRPr lang="en-US" sz="1400">
              <a:sym typeface="+mn-ea"/>
            </a:endParaRPr>
          </a:p>
          <a:p>
            <a:pPr lvl="1"/>
            <a:r>
              <a:rPr lang="en-US" sz="1400">
                <a:sym typeface="+mn-ea"/>
              </a:rPr>
              <a:t>Optimizer: Adam</a:t>
            </a:r>
            <a:endParaRPr lang="en-US" sz="1400">
              <a:sym typeface="+mn-ea"/>
            </a:endParaRPr>
          </a:p>
          <a:p>
            <a:pPr lvl="1"/>
            <a:r>
              <a:rPr lang="en-US" sz="1400">
                <a:sym typeface="+mn-ea"/>
              </a:rPr>
              <a:t>Accuracy on Validation Data: 94.38%</a:t>
            </a:r>
            <a:endParaRPr lang="en-US" sz="1400">
              <a:sym typeface="+mn-ea"/>
            </a:endParaRPr>
          </a:p>
          <a:p>
            <a:pPr lvl="1"/>
            <a:r>
              <a:rPr lang="en-US" sz="1400">
                <a:sym typeface="+mn-ea"/>
              </a:rPr>
              <a:t>Accuracy on Test Data: 94.32%</a:t>
            </a:r>
            <a:endParaRPr lang="en-US" sz="1400"/>
          </a:p>
          <a:p>
            <a:pPr marL="457200" lvl="1" indent="0">
              <a:buNone/>
            </a:pPr>
            <a:endParaRPr lang="en-US" sz="1400"/>
          </a:p>
        </p:txBody>
      </p:sp>
      <p:graphicFrame>
        <p:nvGraphicFramePr>
          <p:cNvPr id="5" name="Content Placeholder 4"/>
          <p:cNvGraphicFramePr/>
          <p:nvPr>
            <p:ph sz="half" idx="4294967295"/>
          </p:nvPr>
        </p:nvGraphicFramePr>
        <p:xfrm>
          <a:off x="1408430" y="3255010"/>
          <a:ext cx="3100070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4981575" imgH="4667250" progId="Paint.Picture">
                  <p:embed/>
                </p:oleObj>
              </mc:Choice>
              <mc:Fallback>
                <p:oleObj name="" r:id="rId1" imgW="4981575" imgH="46672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8430" y="3255010"/>
                        <a:ext cx="3100070" cy="290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__results___27_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480" y="1600200"/>
            <a:ext cx="2458720" cy="455993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2400"/>
              <a:t>Model Training and </a:t>
            </a:r>
            <a:r>
              <a:rPr lang="en-US" sz="2400">
                <a:sym typeface="+mn-ea"/>
              </a:rPr>
              <a:t>Evaluation</a:t>
            </a:r>
            <a:endParaRPr lang="en-US" sz="24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lvl="1"/>
            <a:r>
              <a:rPr lang="en-US" sz="1400">
                <a:sym typeface="+mn-ea"/>
              </a:rPr>
              <a:t>Traind on 30205 samples (94.43% Accuracy)</a:t>
            </a:r>
            <a:endParaRPr lang="en-US" sz="1400">
              <a:sym typeface="+mn-ea"/>
            </a:endParaRPr>
          </a:p>
          <a:p>
            <a:pPr marL="0" lvl="1"/>
            <a:r>
              <a:rPr lang="en-US" sz="1400">
                <a:sym typeface="+mn-ea"/>
              </a:rPr>
              <a:t>Validate on 12945 samples (94.09% Accuracy)</a:t>
            </a:r>
            <a:endParaRPr lang="en-US" sz="1400">
              <a:sym typeface="+mn-ea"/>
            </a:endParaRPr>
          </a:p>
        </p:txBody>
      </p:sp>
      <p:pic>
        <p:nvPicPr>
          <p:cNvPr id="5" name="Content Placeholder 4" descr="__results___32_0"/>
          <p:cNvPicPr>
            <a:picLocks noChangeAspect="1"/>
          </p:cNvPicPr>
          <p:nvPr>
            <p:ph sz="half" idx="4294967295"/>
          </p:nvPr>
        </p:nvPicPr>
        <p:blipFill>
          <a:blip r:embed="rId1"/>
          <a:stretch>
            <a:fillRect/>
          </a:stretch>
        </p:blipFill>
        <p:spPr>
          <a:xfrm>
            <a:off x="5384165" y="2262505"/>
            <a:ext cx="3147695" cy="2249170"/>
          </a:xfrm>
          <a:prstGeom prst="rect">
            <a:avLst/>
          </a:prstGeom>
        </p:spPr>
      </p:pic>
      <p:pic>
        <p:nvPicPr>
          <p:cNvPr id="6" name="Picture 5" descr="__results___32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860" y="2262505"/>
            <a:ext cx="3203575" cy="2249170"/>
          </a:xfrm>
          <a:prstGeom prst="rect">
            <a:avLst/>
          </a:prstGeom>
        </p:spPr>
      </p:pic>
      <p:pic>
        <p:nvPicPr>
          <p:cNvPr id="7" name="Picture 6" descr="index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55" y="2273935"/>
            <a:ext cx="4594225" cy="389636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2400"/>
              <a:t>Model Prediction</a:t>
            </a:r>
            <a:endParaRPr lang="en-US" sz="2400"/>
          </a:p>
        </p:txBody>
      </p:sp>
      <p:pic>
        <p:nvPicPr>
          <p:cNvPr id="4" name="Picture 3" descr="Annotation 2019-12-03 1731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865" y="1228090"/>
            <a:ext cx="5902960" cy="5158105"/>
          </a:xfrm>
          <a:prstGeom prst="rect">
            <a:avLst/>
          </a:prstGeom>
        </p:spPr>
      </p:pic>
      <p:pic>
        <p:nvPicPr>
          <p:cNvPr id="5" name="Picture 4" descr="Annotation 2019-12-03 1730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010" y="1319530"/>
            <a:ext cx="4130675" cy="138557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2400"/>
              <a:t>Model Prediction (more...)</a:t>
            </a:r>
            <a:endParaRPr lang="en-US" sz="240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2400"/>
              <a:t>Extra: Visualize CNN Layers</a:t>
            </a:r>
            <a:endParaRPr lang="en-US" sz="2400"/>
          </a:p>
        </p:txBody>
      </p:sp>
      <p:pic>
        <p:nvPicPr>
          <p:cNvPr id="6" name="Content Placeholder 5" descr="Annotation 2019-12-03 17323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38300" y="1466215"/>
            <a:ext cx="6575425" cy="4526280"/>
          </a:xfrm>
          <a:prstGeom prst="rect">
            <a:avLst/>
          </a:prstGeom>
        </p:spPr>
      </p:pic>
      <p:pic>
        <p:nvPicPr>
          <p:cNvPr id="7" name="Picture 6" descr="index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955"/>
            <a:ext cx="1028700" cy="102108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2400"/>
              <a:t>Extra: Visualize CNN Layers</a:t>
            </a:r>
            <a:endParaRPr lang="en-US" sz="2400"/>
          </a:p>
        </p:txBody>
      </p:sp>
      <p:pic>
        <p:nvPicPr>
          <p:cNvPr id="6" name="Content Placeholder 5" descr="Annotation 2019-12-03 17325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38300" y="1466215"/>
            <a:ext cx="6575425" cy="4526280"/>
          </a:xfrm>
          <a:prstGeom prst="rect">
            <a:avLst/>
          </a:prstGeom>
        </p:spPr>
      </p:pic>
      <p:pic>
        <p:nvPicPr>
          <p:cNvPr id="7" name="Picture 6" descr="index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955"/>
            <a:ext cx="1028700" cy="102108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ywe0c1y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ywe0c1y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ywe0c1y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1725</Words>
  <Application>WPS Presentation</Application>
  <PresentationFormat>Widescreen</PresentationFormat>
  <Paragraphs>135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6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34" baseType="lpstr">
      <vt:lpstr>Arial</vt:lpstr>
      <vt:lpstr>SimSun</vt:lpstr>
      <vt:lpstr>Wingdings</vt:lpstr>
      <vt:lpstr>Calibri</vt:lpstr>
      <vt:lpstr>Microsoft YaHei</vt:lpstr>
      <vt:lpstr>Arial Unicode MS</vt:lpstr>
      <vt:lpstr>Malgun Gothic</vt:lpstr>
      <vt:lpstr>HY견고딕</vt:lpstr>
      <vt:lpstr>Calibri</vt:lpstr>
      <vt:lpstr>庞门正道标题体</vt:lpstr>
      <vt:lpstr>Calibri</vt:lpstr>
      <vt:lpstr>Lato Regular</vt:lpstr>
      <vt:lpstr>Lato</vt:lpstr>
      <vt:lpstr>디자인 사용자 지정</vt:lpstr>
      <vt:lpstr>1_디자인 사용자 지정</vt:lpstr>
      <vt:lpstr>1_Office 主题</vt:lpstr>
      <vt:lpstr>1_Office Theme</vt:lpstr>
      <vt:lpstr>2_Office Theme</vt:lpstr>
      <vt:lpstr>Default Design</vt:lpstr>
      <vt:lpstr>Paint.Picture</vt:lpstr>
      <vt:lpstr>Paint.Picture</vt:lpstr>
      <vt:lpstr>Paint.Picture</vt:lpstr>
      <vt:lpstr>Paint.Picture</vt:lpstr>
      <vt:lpstr>PowerPoint 演示文稿</vt:lpstr>
      <vt:lpstr>Use Case and Dataset</vt:lpstr>
      <vt:lpstr>Use Case and Dataset</vt:lpstr>
      <vt:lpstr>Model Definition</vt:lpstr>
      <vt:lpstr>Model Training and Evaluation</vt:lpstr>
      <vt:lpstr>Model Prediction</vt:lpstr>
      <vt:lpstr>Model Prediction (more...)</vt:lpstr>
      <vt:lpstr>Extra: Visualize CNN Layers</vt:lpstr>
      <vt:lpstr>Extra: Visualize CNN Layers</vt:lpstr>
      <vt:lpstr>Model Definition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Advanced Data Scince Capstone</dc:title>
  <dc:creator/>
  <cp:lastModifiedBy>Ziad</cp:lastModifiedBy>
  <cp:revision>33</cp:revision>
  <dcterms:created xsi:type="dcterms:W3CDTF">2019-12-01T16:50:00Z</dcterms:created>
  <dcterms:modified xsi:type="dcterms:W3CDTF">2019-12-03T19:01:04Z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</Properties>
</file>