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18"/>
  </p:notesMasterIdLst>
  <p:handoutMasterIdLst>
    <p:handoutMasterId r:id="rId19"/>
  </p:handoutMasterIdLst>
  <p:sldIdLst>
    <p:sldId id="2822" r:id="rId2"/>
    <p:sldId id="2823" r:id="rId3"/>
    <p:sldId id="2824" r:id="rId4"/>
    <p:sldId id="2835" r:id="rId5"/>
    <p:sldId id="2829" r:id="rId6"/>
    <p:sldId id="2845" r:id="rId7"/>
    <p:sldId id="2834" r:id="rId8"/>
    <p:sldId id="2846" r:id="rId9"/>
    <p:sldId id="2839" r:id="rId10"/>
    <p:sldId id="2830" r:id="rId11"/>
    <p:sldId id="2854" r:id="rId12"/>
    <p:sldId id="2855" r:id="rId13"/>
    <p:sldId id="2856" r:id="rId14"/>
    <p:sldId id="2849" r:id="rId15"/>
    <p:sldId id="2857" r:id="rId16"/>
    <p:sldId id="2843" r:id="rId17"/>
  </p:sldIdLst>
  <p:sldSz cx="12858750" cy="7232650"/>
  <p:notesSz cx="6858000" cy="9144000"/>
  <p:custDataLst>
    <p:tags r:id="rId2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63636"/>
    <a:srgbClr val="D3C8BB"/>
    <a:srgbClr val="2E454C"/>
    <a:srgbClr val="7A84BA"/>
    <a:srgbClr val="28C398"/>
    <a:srgbClr val="FF2757"/>
    <a:srgbClr val="FFC642"/>
    <a:srgbClr val="FFFFFF"/>
    <a:srgbClr val="FF3565"/>
    <a:srgbClr val="FAC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4" autoAdjust="0"/>
    <p:restoredTop sz="95317" autoAdjust="0"/>
  </p:normalViewPr>
  <p:slideViewPr>
    <p:cSldViewPr>
      <p:cViewPr varScale="1">
        <p:scale>
          <a:sx n="78" d="100"/>
          <a:sy n="78" d="100"/>
        </p:scale>
        <p:origin x="730" y="67"/>
      </p:cViewPr>
      <p:guideLst>
        <p:guide orient="horz" pos="328"/>
        <p:guide pos="4050"/>
        <p:guide pos="557"/>
        <p:guide orient="horz" pos="4183"/>
        <p:guide pos="7497"/>
        <p:guide pos="6908"/>
      </p:guideLst>
    </p:cSldViewPr>
  </p:slideViewPr>
  <p:outlineViewPr>
    <p:cViewPr>
      <p:scale>
        <a:sx n="100" d="100"/>
        <a:sy n="100" d="100"/>
      </p:scale>
      <p:origin x="0" y="-9972"/>
    </p:cViewPr>
  </p:outlineViewPr>
  <p:notesTextViewPr>
    <p:cViewPr>
      <p:scale>
        <a:sx n="1" d="1"/>
        <a:sy n="1" d="1"/>
      </p:scale>
      <p:origin x="0" y="0"/>
    </p:cViewPr>
  </p:notesTextViewPr>
  <p:sorterViewPr>
    <p:cViewPr>
      <p:scale>
        <a:sx n="132" d="100"/>
        <a:sy n="132" d="100"/>
      </p:scale>
      <p:origin x="0" y="1728"/>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2019/1/3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1332996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941640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1949890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157558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472217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986857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232618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41176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92971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73315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2150718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587038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365770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2513876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99587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84344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66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
        <p:nvSpPr>
          <p:cNvPr id="7" name="矩形 6"/>
          <p:cNvSpPr/>
          <p:nvPr userDrawn="1"/>
        </p:nvSpPr>
        <p:spPr>
          <a:xfrm>
            <a:off x="8325228" y="6280621"/>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3244651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2019/1/3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baike.baidu.com/item/jso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baike.baidu.com/item/bs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300"/>
            <a:ext cx="12858750" cy="7242950"/>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140654"/>
            <a:ext cx="12858750" cy="298221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59"/>
          <p:cNvSpPr>
            <a:spLocks noChangeArrowheads="1"/>
          </p:cNvSpPr>
          <p:nvPr/>
        </p:nvSpPr>
        <p:spPr bwMode="auto">
          <a:xfrm>
            <a:off x="1028775" y="2833646"/>
            <a:ext cx="7704856" cy="110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7200" b="1" cap="all" dirty="0">
                <a:solidFill>
                  <a:schemeClr val="bg1"/>
                </a:solidFill>
                <a:cs typeface="Arial" panose="020B0604020202020204" pitchFamily="34" charset="0"/>
              </a:rPr>
              <a:t>“行知”</a:t>
            </a:r>
          </a:p>
        </p:txBody>
      </p:sp>
      <p:sp>
        <p:nvSpPr>
          <p:cNvPr id="10" name="矩形 259"/>
          <p:cNvSpPr>
            <a:spLocks noChangeArrowheads="1"/>
          </p:cNvSpPr>
          <p:nvPr/>
        </p:nvSpPr>
        <p:spPr bwMode="auto">
          <a:xfrm>
            <a:off x="3044999" y="4450287"/>
            <a:ext cx="69532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600" dirty="0">
                <a:solidFill>
                  <a:schemeClr val="bg1"/>
                </a:solidFill>
                <a:latin typeface="Arial" panose="020B0604020202020204" pitchFamily="34" charset="0"/>
                <a:cs typeface="Arial" panose="020B0604020202020204" pitchFamily="34" charset="0"/>
              </a:rPr>
              <a:t>移动应用开发课程设计项目</a:t>
            </a:r>
          </a:p>
        </p:txBody>
      </p:sp>
      <p:sp>
        <p:nvSpPr>
          <p:cNvPr id="12" name="矩形 259">
            <a:extLst>
              <a:ext uri="{FF2B5EF4-FFF2-40B4-BE49-F238E27FC236}">
                <a16:creationId xmlns:a16="http://schemas.microsoft.com/office/drawing/2014/main" id="{C20DCA2D-E470-4344-AF1B-526FDD58BA24}"/>
              </a:ext>
            </a:extLst>
          </p:cNvPr>
          <p:cNvSpPr>
            <a:spLocks noChangeArrowheads="1"/>
          </p:cNvSpPr>
          <p:nvPr/>
        </p:nvSpPr>
        <p:spPr bwMode="auto">
          <a:xfrm>
            <a:off x="5493271" y="3046597"/>
            <a:ext cx="695325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4400" b="1" cap="all" dirty="0">
                <a:solidFill>
                  <a:schemeClr val="bg1"/>
                </a:solidFill>
                <a:cs typeface="Arial" panose="020B0604020202020204" pitchFamily="34" charset="0"/>
              </a:rPr>
              <a:t>——</a:t>
            </a:r>
            <a:r>
              <a:rPr lang="zh-CN" altLang="en-US" sz="4400" b="1" cap="all" dirty="0">
                <a:solidFill>
                  <a:schemeClr val="bg1"/>
                </a:solidFill>
                <a:cs typeface="Arial" panose="020B0604020202020204" pitchFamily="34" charset="0"/>
              </a:rPr>
              <a:t>电影资讯类</a:t>
            </a:r>
            <a:r>
              <a:rPr lang="en-US" altLang="zh-CN" sz="4400" b="1" cap="all" dirty="0">
                <a:solidFill>
                  <a:schemeClr val="bg1"/>
                </a:solidFill>
                <a:cs typeface="Arial" panose="020B0604020202020204" pitchFamily="34" charset="0"/>
              </a:rPr>
              <a:t>APP</a:t>
            </a:r>
            <a:endParaRPr lang="zh-CN" altLang="en-US" sz="4400" b="1" cap="all" dirty="0">
              <a:solidFill>
                <a:schemeClr val="bg1"/>
              </a:solidFill>
              <a:cs typeface="Arial" panose="020B0604020202020204" pitchFamily="34" charset="0"/>
            </a:endParaRPr>
          </a:p>
        </p:txBody>
      </p:sp>
      <p:sp>
        <p:nvSpPr>
          <p:cNvPr id="13" name="矩形 259">
            <a:extLst>
              <a:ext uri="{FF2B5EF4-FFF2-40B4-BE49-F238E27FC236}">
                <a16:creationId xmlns:a16="http://schemas.microsoft.com/office/drawing/2014/main" id="{5A275457-F952-44BF-8FB3-F17450A2AC01}"/>
              </a:ext>
            </a:extLst>
          </p:cNvPr>
          <p:cNvSpPr>
            <a:spLocks noChangeArrowheads="1"/>
          </p:cNvSpPr>
          <p:nvPr/>
        </p:nvSpPr>
        <p:spPr bwMode="auto">
          <a:xfrm>
            <a:off x="6789415" y="5636502"/>
            <a:ext cx="69532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3600" dirty="0">
                <a:solidFill>
                  <a:schemeClr val="accent5"/>
                </a:solidFill>
                <a:latin typeface="Arial" panose="020B0604020202020204" pitchFamily="34" charset="0"/>
                <a:cs typeface="Arial" panose="020B0604020202020204" pitchFamily="34" charset="0"/>
              </a:rPr>
              <a:t>1652693 </a:t>
            </a:r>
            <a:r>
              <a:rPr lang="zh-CN" altLang="en-US" sz="3600" dirty="0">
                <a:solidFill>
                  <a:schemeClr val="accent5"/>
                </a:solidFill>
                <a:latin typeface="Arial" panose="020B0604020202020204" pitchFamily="34" charset="0"/>
                <a:cs typeface="Arial" panose="020B0604020202020204" pitchFamily="34" charset="0"/>
              </a:rPr>
              <a:t>郑思远</a:t>
            </a:r>
            <a:endParaRPr lang="en-US" altLang="zh-CN" sz="3600"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7749638"/>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9"/>
                                        </p:tgtEl>
                                        <p:attrNameLst>
                                          <p:attrName>ppt_y</p:attrName>
                                        </p:attrNameLst>
                                      </p:cBhvr>
                                      <p:tavLst>
                                        <p:tav tm="0">
                                          <p:val>
                                            <p:strVal val="#ppt_y"/>
                                          </p:val>
                                        </p:tav>
                                        <p:tav tm="100000">
                                          <p:val>
                                            <p:strVal val="#ppt_y"/>
                                          </p:val>
                                        </p:tav>
                                      </p:tavLst>
                                    </p:anim>
                                    <p:anim calcmode="lin" valueType="num">
                                      <p:cBhvr>
                                        <p:cTn id="16"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9"/>
                                        </p:tgtEl>
                                      </p:cBhvr>
                                    </p:animEffect>
                                  </p:childTnLst>
                                </p:cTn>
                              </p:par>
                            </p:childTnLst>
                          </p:cTn>
                        </p:par>
                        <p:par>
                          <p:cTn id="19" fill="hold">
                            <p:stCondLst>
                              <p:cond delay="11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9"/>
                                        </p:tgtEl>
                                      </p:cBhvr>
                                    </p:animEffect>
                                    <p:animScale>
                                      <p:cBhvr>
                                        <p:cTn id="22" dur="250" autoRev="1" fill="hold"/>
                                        <p:tgtEl>
                                          <p:spTgt spid="9"/>
                                        </p:tgtEl>
                                      </p:cBhvr>
                                      <p:by x="105000" y="105000"/>
                                    </p:animScale>
                                  </p:childTnLst>
                                </p:cTn>
                              </p:par>
                            </p:childTnLst>
                          </p:cTn>
                        </p:par>
                        <p:par>
                          <p:cTn id="23" fill="hold">
                            <p:stCondLst>
                              <p:cond delay="165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0"/>
                                        </p:tgtEl>
                                        <p:attrNameLst>
                                          <p:attrName>ppt_y</p:attrName>
                                        </p:attrNameLst>
                                      </p:cBhvr>
                                      <p:tavLst>
                                        <p:tav tm="0">
                                          <p:val>
                                            <p:strVal val="#ppt_y"/>
                                          </p:val>
                                        </p:tav>
                                        <p:tav tm="100000">
                                          <p:val>
                                            <p:strVal val="#ppt_y"/>
                                          </p:val>
                                        </p:tav>
                                      </p:tavLst>
                                    </p:anim>
                                    <p:anim calcmode="lin" valueType="num">
                                      <p:cBhvr>
                                        <p:cTn id="28"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0"/>
                                        </p:tgtEl>
                                      </p:cBhvr>
                                    </p:animEffect>
                                  </p:childTnLst>
                                </p:cTn>
                              </p:par>
                            </p:childTnLst>
                          </p:cTn>
                        </p:par>
                        <p:par>
                          <p:cTn id="31" fill="hold">
                            <p:stCondLst>
                              <p:cond delay="2700"/>
                            </p:stCondLst>
                            <p:childTnLst>
                              <p:par>
                                <p:cTn id="32" presetID="26" presetClass="emph" presetSubtype="0" fill="hold" grpId="1" nodeType="afterEffect">
                                  <p:stCondLst>
                                    <p:cond delay="0"/>
                                  </p:stCondLst>
                                  <p:iterate type="lt">
                                    <p:tmPct val="0"/>
                                  </p:iterate>
                                  <p:childTnLst>
                                    <p:animEffect transition="out" filter="fade">
                                      <p:cBhvr>
                                        <p:cTn id="33" dur="500" tmFilter="0, 0; .2, .5; .8, .5; 1, 0"/>
                                        <p:tgtEl>
                                          <p:spTgt spid="10"/>
                                        </p:tgtEl>
                                      </p:cBhvr>
                                    </p:animEffect>
                                    <p:animScale>
                                      <p:cBhvr>
                                        <p:cTn id="34" dur="250" autoRev="1" fill="hold"/>
                                        <p:tgtEl>
                                          <p:spTgt spid="10"/>
                                        </p:tgtEl>
                                      </p:cBhvr>
                                      <p:by x="105000" y="105000"/>
                                    </p:animScale>
                                  </p:childTnLst>
                                </p:cTn>
                              </p:par>
                            </p:childTnLst>
                          </p:cTn>
                        </p:par>
                        <p:par>
                          <p:cTn id="35" fill="hold">
                            <p:stCondLst>
                              <p:cond delay="320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2"/>
                                        </p:tgtEl>
                                        <p:attrNameLst>
                                          <p:attrName>ppt_y</p:attrName>
                                        </p:attrNameLst>
                                      </p:cBhvr>
                                      <p:tavLst>
                                        <p:tav tm="0">
                                          <p:val>
                                            <p:strVal val="#ppt_y"/>
                                          </p:val>
                                        </p:tav>
                                        <p:tav tm="100000">
                                          <p:val>
                                            <p:strVal val="#ppt_y"/>
                                          </p:val>
                                        </p:tav>
                                      </p:tavLst>
                                    </p:anim>
                                    <p:anim calcmode="lin" valueType="num">
                                      <p:cBhvr>
                                        <p:cTn id="40"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2"/>
                                        </p:tgtEl>
                                      </p:cBhvr>
                                    </p:animEffect>
                                  </p:childTnLst>
                                </p:cTn>
                              </p:par>
                            </p:childTnLst>
                          </p:cTn>
                        </p:par>
                        <p:par>
                          <p:cTn id="43" fill="hold">
                            <p:stCondLst>
                              <p:cond delay="4150"/>
                            </p:stCondLst>
                            <p:childTnLst>
                              <p:par>
                                <p:cTn id="44" presetID="26" presetClass="emph" presetSubtype="0" fill="hold" grpId="1" nodeType="afterEffect">
                                  <p:stCondLst>
                                    <p:cond delay="0"/>
                                  </p:stCondLst>
                                  <p:iterate type="lt">
                                    <p:tmPct val="0"/>
                                  </p:iterate>
                                  <p:childTnLst>
                                    <p:animEffect transition="out" filter="fade">
                                      <p:cBhvr>
                                        <p:cTn id="45" dur="500" tmFilter="0, 0; .2, .5; .8, .5; 1, 0"/>
                                        <p:tgtEl>
                                          <p:spTgt spid="12"/>
                                        </p:tgtEl>
                                      </p:cBhvr>
                                    </p:animEffect>
                                    <p:animScale>
                                      <p:cBhvr>
                                        <p:cTn id="46" dur="250" autoRev="1" fill="hold"/>
                                        <p:tgtEl>
                                          <p:spTgt spid="12"/>
                                        </p:tgtEl>
                                      </p:cBhvr>
                                      <p:by x="105000" y="105000"/>
                                    </p:animScale>
                                  </p:childTnLst>
                                </p:cTn>
                              </p:par>
                            </p:childTnLst>
                          </p:cTn>
                        </p:par>
                        <p:par>
                          <p:cTn id="47" fill="hold">
                            <p:stCondLst>
                              <p:cond delay="4650"/>
                            </p:stCondLst>
                            <p:childTnLst>
                              <p:par>
                                <p:cTn id="48" presetID="41" presetClass="entr" presetSubtype="0" fill="hold" grpId="0" nodeType="afterEffect">
                                  <p:stCondLst>
                                    <p:cond delay="0"/>
                                  </p:stCondLst>
                                  <p:iterate type="lt">
                                    <p:tmPct val="10000"/>
                                  </p:iterate>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3"/>
                                        </p:tgtEl>
                                        <p:attrNameLst>
                                          <p:attrName>ppt_y</p:attrName>
                                        </p:attrNameLst>
                                      </p:cBhvr>
                                      <p:tavLst>
                                        <p:tav tm="0">
                                          <p:val>
                                            <p:strVal val="#ppt_y"/>
                                          </p:val>
                                        </p:tav>
                                        <p:tav tm="100000">
                                          <p:val>
                                            <p:strVal val="#ppt_y"/>
                                          </p:val>
                                        </p:tav>
                                      </p:tavLst>
                                    </p:anim>
                                    <p:anim calcmode="lin" valueType="num">
                                      <p:cBhvr>
                                        <p:cTn id="52"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3"/>
                                        </p:tgtEl>
                                      </p:cBhvr>
                                    </p:animEffect>
                                  </p:childTnLst>
                                </p:cTn>
                              </p:par>
                            </p:childTnLst>
                          </p:cTn>
                        </p:par>
                        <p:par>
                          <p:cTn id="55" fill="hold">
                            <p:stCondLst>
                              <p:cond delay="5600"/>
                            </p:stCondLst>
                            <p:childTnLst>
                              <p:par>
                                <p:cTn id="56" presetID="26" presetClass="emph" presetSubtype="0" fill="hold" grpId="1" nodeType="afterEffect">
                                  <p:stCondLst>
                                    <p:cond delay="0"/>
                                  </p:stCondLst>
                                  <p:iterate type="lt">
                                    <p:tmPct val="0"/>
                                  </p:iterate>
                                  <p:childTnLst>
                                    <p:animEffect transition="out" filter="fade">
                                      <p:cBhvr>
                                        <p:cTn id="57" dur="500" tmFilter="0, 0; .2, .5; .8, .5; 1, 0"/>
                                        <p:tgtEl>
                                          <p:spTgt spid="13"/>
                                        </p:tgtEl>
                                      </p:cBhvr>
                                    </p:animEffect>
                                    <p:animScale>
                                      <p:cBhvr>
                                        <p:cTn id="58"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9" grpId="0"/>
      <p:bldP spid="9" grpId="1"/>
      <p:bldP spid="10" grpId="0"/>
      <p:bldP spid="10" grpId="1"/>
      <p:bldP spid="12" grpId="0"/>
      <p:bldP spid="12" grpId="1"/>
      <p:bldP spid="13" grpId="0"/>
      <p:bldP spid="1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740743" y="372174"/>
            <a:ext cx="2807720" cy="615553"/>
          </a:xfrm>
          <a:prstGeom prst="rect">
            <a:avLst/>
          </a:prstGeom>
          <a:noFill/>
        </p:spPr>
        <p:txBody>
          <a:bodyPr wrap="square" lIns="0" tIns="0" rIns="0" bIns="0" rtlCol="0" anchor="ctr">
            <a:spAutoFit/>
          </a:bodyPr>
          <a:lstStyle/>
          <a:p>
            <a:r>
              <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网络访问</a:t>
            </a:r>
          </a:p>
        </p:txBody>
      </p:sp>
      <p:sp>
        <p:nvSpPr>
          <p:cNvPr id="32" name="Title 20">
            <a:extLst>
              <a:ext uri="{FF2B5EF4-FFF2-40B4-BE49-F238E27FC236}">
                <a16:creationId xmlns:a16="http://schemas.microsoft.com/office/drawing/2014/main" id="{11DD7BBC-2661-44E6-A319-CBCC87FBB65C}"/>
              </a:ext>
            </a:extLst>
          </p:cNvPr>
          <p:cNvSpPr txBox="1">
            <a:spLocks/>
          </p:cNvSpPr>
          <p:nvPr/>
        </p:nvSpPr>
        <p:spPr>
          <a:xfrm>
            <a:off x="1244799" y="1189539"/>
            <a:ext cx="9757084" cy="2099567"/>
          </a:xfrm>
          <a:prstGeom prst="rect">
            <a:avLst/>
          </a:prstGeom>
        </p:spPr>
        <p:txBody>
          <a:bodyPr vert="horz" wrap="square" lIns="128545" tIns="64271" rIns="128545" bIns="64271"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3200" dirty="0">
                <a:solidFill>
                  <a:schemeClr val="bg2">
                    <a:lumMod val="25000"/>
                  </a:schemeClr>
                </a:solidFill>
              </a:rPr>
              <a:t>		APP</a:t>
            </a:r>
            <a:r>
              <a:rPr lang="zh-CN" altLang="en-US" sz="3200" dirty="0">
                <a:solidFill>
                  <a:schemeClr val="bg2">
                    <a:lumMod val="25000"/>
                  </a:schemeClr>
                </a:solidFill>
              </a:rPr>
              <a:t>中使用了</a:t>
            </a:r>
            <a:r>
              <a:rPr lang="en-US" altLang="zh-CN" sz="3200" dirty="0" err="1">
                <a:solidFill>
                  <a:schemeClr val="bg2">
                    <a:lumMod val="25000"/>
                  </a:schemeClr>
                </a:solidFill>
              </a:rPr>
              <a:t>Retrofit+OkHttp</a:t>
            </a:r>
            <a:r>
              <a:rPr lang="zh-CN" altLang="en-US" sz="3200" dirty="0">
                <a:solidFill>
                  <a:schemeClr val="bg2">
                    <a:lumMod val="25000"/>
                  </a:schemeClr>
                </a:solidFill>
              </a:rPr>
              <a:t>框架实现网络访问功能，主要分为两部分，一部分是获取豆瓣电影</a:t>
            </a:r>
            <a:r>
              <a:rPr lang="en-US" altLang="zh-CN" sz="3200" dirty="0">
                <a:solidFill>
                  <a:schemeClr val="bg2">
                    <a:lumMod val="25000"/>
                  </a:schemeClr>
                </a:solidFill>
              </a:rPr>
              <a:t>API</a:t>
            </a:r>
            <a:r>
              <a:rPr lang="zh-CN" altLang="en-US" sz="3200" dirty="0">
                <a:solidFill>
                  <a:schemeClr val="bg2">
                    <a:lumMod val="25000"/>
                  </a:schemeClr>
                </a:solidFill>
              </a:rPr>
              <a:t>的电影数据，另一部分是与后端服务器进行访问，实现基于用户的功能。</a:t>
            </a:r>
            <a:endParaRPr lang="zh-CN" altLang="zh-CN" sz="3200" dirty="0">
              <a:solidFill>
                <a:schemeClr val="bg2">
                  <a:lumMod val="25000"/>
                </a:schemeClr>
              </a:solidFill>
            </a:endParaRPr>
          </a:p>
        </p:txBody>
      </p:sp>
      <p:sp>
        <p:nvSpPr>
          <p:cNvPr id="4" name="Title 20">
            <a:extLst>
              <a:ext uri="{FF2B5EF4-FFF2-40B4-BE49-F238E27FC236}">
                <a16:creationId xmlns:a16="http://schemas.microsoft.com/office/drawing/2014/main" id="{04DD1720-435C-47B2-8E41-7F9290C635F4}"/>
              </a:ext>
            </a:extLst>
          </p:cNvPr>
          <p:cNvSpPr txBox="1">
            <a:spLocks/>
          </p:cNvSpPr>
          <p:nvPr/>
        </p:nvSpPr>
        <p:spPr>
          <a:xfrm>
            <a:off x="1244799" y="3286939"/>
            <a:ext cx="9757084" cy="1607125"/>
          </a:xfrm>
          <a:prstGeom prst="rect">
            <a:avLst/>
          </a:prstGeom>
        </p:spPr>
        <p:txBody>
          <a:bodyPr vert="horz" wrap="square" lIns="128545" tIns="64271" rIns="128545" bIns="64271"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3200" dirty="0">
                <a:solidFill>
                  <a:schemeClr val="bg2">
                    <a:lumMod val="25000"/>
                  </a:schemeClr>
                </a:solidFill>
              </a:rPr>
              <a:t>	     </a:t>
            </a:r>
            <a:r>
              <a:rPr lang="zh-CN" altLang="en-US" sz="3200" dirty="0">
                <a:solidFill>
                  <a:schemeClr val="bg2">
                    <a:lumMod val="25000"/>
                  </a:schemeClr>
                </a:solidFill>
              </a:rPr>
              <a:t>后端服务器是使用</a:t>
            </a:r>
            <a:r>
              <a:rPr lang="en-US" altLang="zh-CN" sz="3200" dirty="0">
                <a:solidFill>
                  <a:schemeClr val="bg2">
                    <a:lumMod val="25000"/>
                  </a:schemeClr>
                </a:solidFill>
              </a:rPr>
              <a:t>Node.js </a:t>
            </a:r>
            <a:r>
              <a:rPr lang="zh-CN" altLang="en-US" sz="3200" dirty="0">
                <a:solidFill>
                  <a:schemeClr val="bg2">
                    <a:lumMod val="25000"/>
                  </a:schemeClr>
                </a:solidFill>
              </a:rPr>
              <a:t>的</a:t>
            </a:r>
            <a:r>
              <a:rPr lang="en-US" altLang="zh-CN" sz="3200" dirty="0">
                <a:solidFill>
                  <a:schemeClr val="bg2">
                    <a:lumMod val="25000"/>
                  </a:schemeClr>
                </a:solidFill>
              </a:rPr>
              <a:t>express</a:t>
            </a:r>
            <a:r>
              <a:rPr lang="zh-CN" altLang="en-US" sz="3200" dirty="0">
                <a:solidFill>
                  <a:schemeClr val="bg2">
                    <a:lumMod val="25000"/>
                  </a:schemeClr>
                </a:solidFill>
              </a:rPr>
              <a:t>框架实现的，为用户登陆注册，收藏，浏览历史，推荐电影等操作提供接口。</a:t>
            </a:r>
            <a:endParaRPr lang="zh-CN" altLang="zh-CN" sz="3200" dirty="0">
              <a:solidFill>
                <a:schemeClr val="bg2">
                  <a:lumMod val="25000"/>
                </a:schemeClr>
              </a:solidFill>
            </a:endParaRPr>
          </a:p>
        </p:txBody>
      </p:sp>
    </p:spTree>
    <p:extLst>
      <p:ext uri="{BB962C8B-B14F-4D97-AF65-F5344CB8AC3E}">
        <p14:creationId xmlns:p14="http://schemas.microsoft.com/office/powerpoint/2010/main" val="367682160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740743" y="357382"/>
            <a:ext cx="4536504" cy="615553"/>
          </a:xfrm>
          <a:prstGeom prst="rect">
            <a:avLst/>
          </a:prstGeom>
          <a:noFill/>
        </p:spPr>
        <p:txBody>
          <a:bodyPr wrap="square" lIns="0" tIns="0" rIns="0" bIns="0" rtlCol="0" anchor="ctr">
            <a:spAutoFit/>
          </a:bodyPr>
          <a:lstStyle/>
          <a:p>
            <a:r>
              <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数据库设计</a:t>
            </a:r>
          </a:p>
        </p:txBody>
      </p:sp>
      <p:sp>
        <p:nvSpPr>
          <p:cNvPr id="7" name="Text Placeholder 2">
            <a:extLst>
              <a:ext uri="{FF2B5EF4-FFF2-40B4-BE49-F238E27FC236}">
                <a16:creationId xmlns:a16="http://schemas.microsoft.com/office/drawing/2014/main" id="{2A05CD15-E507-4E4D-B56E-B36634138BC4}"/>
              </a:ext>
            </a:extLst>
          </p:cNvPr>
          <p:cNvSpPr txBox="1">
            <a:spLocks/>
          </p:cNvSpPr>
          <p:nvPr/>
        </p:nvSpPr>
        <p:spPr>
          <a:xfrm>
            <a:off x="1172791" y="1231932"/>
            <a:ext cx="10297144" cy="3383427"/>
          </a:xfrm>
          <a:prstGeom prst="rect">
            <a:avLst/>
          </a:prstGeom>
        </p:spPr>
        <p:txBody>
          <a:bodyPr vert="horz" wrap="square" lIns="0" tIns="0" rIns="0" bIns="0">
            <a:spAutoFit/>
          </a:bodyPr>
          <a:lstStyle>
            <a:lvl1pPr marL="0" indent="0" algn="l" defTabSz="914476"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t>	</a:t>
            </a:r>
            <a:r>
              <a:rPr lang="zh-CN" altLang="zh-CN" sz="2400" dirty="0">
                <a:solidFill>
                  <a:schemeClr val="bg2">
                    <a:lumMod val="25000"/>
                  </a:schemeClr>
                </a:solidFill>
              </a:rPr>
              <a:t>本系统的服务端数据是使用</a:t>
            </a:r>
            <a:r>
              <a:rPr lang="en-US" altLang="zh-CN" sz="2400" dirty="0">
                <a:solidFill>
                  <a:schemeClr val="bg2">
                    <a:lumMod val="25000"/>
                  </a:schemeClr>
                </a:solidFill>
              </a:rPr>
              <a:t>MongoDB</a:t>
            </a:r>
            <a:r>
              <a:rPr lang="zh-CN" altLang="zh-CN" sz="2400" dirty="0">
                <a:solidFill>
                  <a:schemeClr val="bg2">
                    <a:lumMod val="25000"/>
                  </a:schemeClr>
                </a:solidFill>
              </a:rPr>
              <a:t>数据库进行数据存储。</a:t>
            </a:r>
            <a:r>
              <a:rPr lang="en-US" altLang="zh-CN" sz="2400" dirty="0">
                <a:solidFill>
                  <a:schemeClr val="bg2">
                    <a:lumMod val="25000"/>
                  </a:schemeClr>
                </a:solidFill>
              </a:rPr>
              <a:t>MongoDB </a:t>
            </a:r>
            <a:r>
              <a:rPr lang="zh-CN" altLang="zh-CN" sz="2400" dirty="0">
                <a:solidFill>
                  <a:schemeClr val="bg2">
                    <a:lumMod val="25000"/>
                  </a:schemeClr>
                </a:solidFill>
              </a:rPr>
              <a:t>是一种基于分布式文件存储的数据库，它是一种非关系型的数据库，因此它支持的数据结构非常松散，是类似</a:t>
            </a:r>
            <a:r>
              <a:rPr lang="en-US" altLang="zh-CN" sz="2400" dirty="0">
                <a:solidFill>
                  <a:schemeClr val="bg2">
                    <a:lumMod val="25000"/>
                  </a:schemeClr>
                </a:solidFill>
                <a:hlinkClick r:id="rId3">
                  <a:extLst>
                    <a:ext uri="{A12FA001-AC4F-418D-AE19-62706E023703}">
                      <ahyp:hlinkClr xmlns:ahyp="http://schemas.microsoft.com/office/drawing/2018/hyperlinkcolor" val="tx"/>
                    </a:ext>
                  </a:extLst>
                </a:hlinkClick>
              </a:rPr>
              <a:t>json</a:t>
            </a:r>
            <a:r>
              <a:rPr lang="zh-CN" altLang="zh-CN" sz="2400" dirty="0">
                <a:solidFill>
                  <a:schemeClr val="bg2">
                    <a:lumMod val="25000"/>
                  </a:schemeClr>
                </a:solidFill>
              </a:rPr>
              <a:t>的</a:t>
            </a:r>
            <a:r>
              <a:rPr lang="en-US" altLang="zh-CN" sz="2400" u="sng" dirty="0" err="1">
                <a:solidFill>
                  <a:schemeClr val="bg2">
                    <a:lumMod val="25000"/>
                  </a:schemeClr>
                </a:solidFill>
                <a:hlinkClick r:id="rId4">
                  <a:extLst>
                    <a:ext uri="{A12FA001-AC4F-418D-AE19-62706E023703}">
                      <ahyp:hlinkClr xmlns:ahyp="http://schemas.microsoft.com/office/drawing/2018/hyperlinkcolor" val="tx"/>
                    </a:ext>
                  </a:extLst>
                </a:hlinkClick>
              </a:rPr>
              <a:t>bson</a:t>
            </a:r>
            <a:r>
              <a:rPr lang="zh-CN" altLang="zh-CN" sz="2400" dirty="0">
                <a:solidFill>
                  <a:schemeClr val="bg2">
                    <a:lumMod val="25000"/>
                  </a:schemeClr>
                </a:solidFill>
              </a:rPr>
              <a:t>格式，可以存储比较复杂的数据类型。</a:t>
            </a:r>
          </a:p>
          <a:p>
            <a:r>
              <a:rPr lang="en-US" altLang="zh-CN" sz="2400" dirty="0">
                <a:solidFill>
                  <a:schemeClr val="bg2">
                    <a:lumMod val="25000"/>
                  </a:schemeClr>
                </a:solidFill>
              </a:rPr>
              <a:t>	</a:t>
            </a:r>
            <a:r>
              <a:rPr lang="zh-CN" altLang="zh-CN" sz="2400" dirty="0">
                <a:solidFill>
                  <a:schemeClr val="bg2">
                    <a:lumMod val="25000"/>
                  </a:schemeClr>
                </a:solidFill>
              </a:rPr>
              <a:t>它总共有</a:t>
            </a:r>
            <a:r>
              <a:rPr lang="en-US" altLang="zh-CN" sz="2400" dirty="0">
                <a:solidFill>
                  <a:schemeClr val="bg2">
                    <a:lumMod val="25000"/>
                  </a:schemeClr>
                </a:solidFill>
              </a:rPr>
              <a:t>users, collect, history, </a:t>
            </a:r>
            <a:r>
              <a:rPr lang="en-US" altLang="zh-CN" sz="2400" dirty="0" err="1">
                <a:solidFill>
                  <a:schemeClr val="bg2">
                    <a:lumMod val="25000"/>
                  </a:schemeClr>
                </a:solidFill>
              </a:rPr>
              <a:t>moviedata</a:t>
            </a:r>
            <a:r>
              <a:rPr lang="en-US" altLang="zh-CN" sz="2400" dirty="0">
                <a:solidFill>
                  <a:schemeClr val="bg2">
                    <a:lumMod val="25000"/>
                  </a:schemeClr>
                </a:solidFill>
              </a:rPr>
              <a:t>, </a:t>
            </a:r>
            <a:r>
              <a:rPr lang="en-US" altLang="zh-CN" sz="2400" dirty="0" err="1">
                <a:solidFill>
                  <a:schemeClr val="bg2">
                    <a:lumMod val="25000"/>
                  </a:schemeClr>
                </a:solidFill>
              </a:rPr>
              <a:t>typicaluser</a:t>
            </a:r>
            <a:r>
              <a:rPr lang="zh-CN" altLang="zh-CN" sz="2400" dirty="0">
                <a:solidFill>
                  <a:schemeClr val="bg2">
                    <a:lumMod val="25000"/>
                  </a:schemeClr>
                </a:solidFill>
              </a:rPr>
              <a:t>五张表，用来存储五种不同的类型与用途的数据</a:t>
            </a:r>
            <a:r>
              <a:rPr lang="zh-CN" altLang="zh-CN" sz="2800" dirty="0">
                <a:solidFill>
                  <a:schemeClr val="bg2">
                    <a:lumMod val="25000"/>
                  </a:schemeClr>
                </a:solidFill>
              </a:rPr>
              <a:t>。</a:t>
            </a:r>
          </a:p>
          <a:p>
            <a:endParaRPr lang="en-US" altLang="zh-CN" sz="3600" dirty="0">
              <a:solidFill>
                <a:schemeClr val="bg2">
                  <a:lumMod val="25000"/>
                </a:schemeClr>
              </a:solidFill>
              <a:latin typeface="+mn-ea"/>
              <a:sym typeface="Arial" panose="020B0604020202020204" pitchFamily="34" charset="0"/>
            </a:endParaRPr>
          </a:p>
        </p:txBody>
      </p:sp>
      <p:sp>
        <p:nvSpPr>
          <p:cNvPr id="6" name="Text Placeholder 2">
            <a:extLst>
              <a:ext uri="{FF2B5EF4-FFF2-40B4-BE49-F238E27FC236}">
                <a16:creationId xmlns:a16="http://schemas.microsoft.com/office/drawing/2014/main" id="{24CF2E7F-EB4E-4DF6-A5C6-B74463E78DFA}"/>
              </a:ext>
            </a:extLst>
          </p:cNvPr>
          <p:cNvSpPr txBox="1">
            <a:spLocks/>
          </p:cNvSpPr>
          <p:nvPr/>
        </p:nvSpPr>
        <p:spPr>
          <a:xfrm>
            <a:off x="1172791" y="4408413"/>
            <a:ext cx="10729192" cy="465384"/>
          </a:xfrm>
          <a:prstGeom prst="rect">
            <a:avLst/>
          </a:prstGeom>
        </p:spPr>
        <p:txBody>
          <a:bodyPr vert="horz" wrap="square" lIns="0" tIns="0" rIns="0" bIns="0">
            <a:spAutoFit/>
          </a:bodyPr>
          <a:lstStyle>
            <a:lvl1pPr marL="0" indent="0" algn="l" defTabSz="914476"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t>	</a:t>
            </a:r>
            <a:endParaRPr lang="en-US" altLang="zh-CN" sz="3600" dirty="0">
              <a:solidFill>
                <a:schemeClr val="bg2">
                  <a:lumMod val="25000"/>
                </a:schemeClr>
              </a:solidFill>
              <a:latin typeface="+mn-ea"/>
              <a:sym typeface="Arial" panose="020B0604020202020204" pitchFamily="34" charset="0"/>
            </a:endParaRPr>
          </a:p>
        </p:txBody>
      </p:sp>
      <p:sp>
        <p:nvSpPr>
          <p:cNvPr id="8" name="Text Placeholder 2">
            <a:extLst>
              <a:ext uri="{FF2B5EF4-FFF2-40B4-BE49-F238E27FC236}">
                <a16:creationId xmlns:a16="http://schemas.microsoft.com/office/drawing/2014/main" id="{206B4072-00D4-4D2B-97F4-5513A738CF19}"/>
              </a:ext>
            </a:extLst>
          </p:cNvPr>
          <p:cNvSpPr txBox="1">
            <a:spLocks/>
          </p:cNvSpPr>
          <p:nvPr/>
        </p:nvSpPr>
        <p:spPr>
          <a:xfrm>
            <a:off x="1064779" y="4336405"/>
            <a:ext cx="10729192" cy="1851854"/>
          </a:xfrm>
          <a:prstGeom prst="rect">
            <a:avLst/>
          </a:prstGeom>
        </p:spPr>
        <p:txBody>
          <a:bodyPr vert="horz" wrap="square" lIns="0" tIns="0" rIns="0" bIns="0">
            <a:spAutoFit/>
          </a:bodyPr>
          <a:lstStyle>
            <a:lvl1pPr marL="0" indent="0" algn="l" defTabSz="914476"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solidFill>
                  <a:schemeClr val="bg2">
                    <a:lumMod val="25000"/>
                  </a:schemeClr>
                </a:solidFill>
              </a:rPr>
              <a:t>	</a:t>
            </a:r>
            <a:r>
              <a:rPr lang="zh-CN" altLang="zh-CN" sz="2400" dirty="0">
                <a:solidFill>
                  <a:schemeClr val="bg2">
                    <a:lumMod val="25000"/>
                  </a:schemeClr>
                </a:solidFill>
              </a:rPr>
              <a:t>客户端使用</a:t>
            </a:r>
            <a:r>
              <a:rPr lang="en-US" altLang="zh-CN" sz="2400" dirty="0" err="1">
                <a:solidFill>
                  <a:schemeClr val="bg2">
                    <a:lumMod val="25000"/>
                  </a:schemeClr>
                </a:solidFill>
              </a:rPr>
              <a:t>SharedPreference</a:t>
            </a:r>
            <a:r>
              <a:rPr lang="zh-CN" altLang="zh-CN" sz="2400" dirty="0">
                <a:solidFill>
                  <a:schemeClr val="bg2">
                    <a:lumMod val="25000"/>
                  </a:schemeClr>
                </a:solidFill>
              </a:rPr>
              <a:t>进行本地的持久性存储</a:t>
            </a:r>
            <a:r>
              <a:rPr lang="zh-CN" altLang="en-US" sz="2400" dirty="0">
                <a:solidFill>
                  <a:schemeClr val="bg2">
                    <a:lumMod val="25000"/>
                  </a:schemeClr>
                </a:solidFill>
              </a:rPr>
              <a:t>，</a:t>
            </a:r>
            <a:r>
              <a:rPr lang="en-US" altLang="zh-CN" sz="2400" dirty="0" err="1">
                <a:solidFill>
                  <a:schemeClr val="bg2">
                    <a:lumMod val="25000"/>
                  </a:schemeClr>
                </a:solidFill>
              </a:rPr>
              <a:t>SharedPreferences</a:t>
            </a:r>
            <a:r>
              <a:rPr lang="zh-CN" altLang="zh-CN" sz="2400" dirty="0">
                <a:solidFill>
                  <a:schemeClr val="bg2">
                    <a:lumMod val="25000"/>
                  </a:schemeClr>
                </a:solidFill>
              </a:rPr>
              <a:t>是</a:t>
            </a:r>
            <a:r>
              <a:rPr lang="en-US" altLang="zh-CN" sz="2400" dirty="0">
                <a:solidFill>
                  <a:schemeClr val="bg2">
                    <a:lumMod val="25000"/>
                  </a:schemeClr>
                </a:solidFill>
              </a:rPr>
              <a:t>Android</a:t>
            </a:r>
            <a:r>
              <a:rPr lang="zh-CN" altLang="zh-CN" sz="2400" dirty="0">
                <a:solidFill>
                  <a:schemeClr val="bg2">
                    <a:lumMod val="25000"/>
                  </a:schemeClr>
                </a:solidFill>
              </a:rPr>
              <a:t>平台上一个轻量级的存储类，用来保存应用的一些常用配置。在我们的系统中，主要是用它来存储用户名和用户头像，这样当用户关闭</a:t>
            </a:r>
            <a:r>
              <a:rPr lang="en-US" altLang="zh-CN" sz="2400" dirty="0">
                <a:solidFill>
                  <a:schemeClr val="bg2">
                    <a:lumMod val="25000"/>
                  </a:schemeClr>
                </a:solidFill>
              </a:rPr>
              <a:t>APP</a:t>
            </a:r>
            <a:r>
              <a:rPr lang="zh-CN" altLang="zh-CN" sz="2400" dirty="0">
                <a:solidFill>
                  <a:schemeClr val="bg2">
                    <a:lumMod val="25000"/>
                  </a:schemeClr>
                </a:solidFill>
              </a:rPr>
              <a:t>后重新打开，就可以免去登陆的步骤</a:t>
            </a:r>
            <a:r>
              <a:rPr lang="zh-CN" altLang="zh-CN" sz="2800" dirty="0">
                <a:solidFill>
                  <a:schemeClr val="bg2">
                    <a:lumMod val="25000"/>
                  </a:schemeClr>
                </a:solidFill>
              </a:rPr>
              <a:t>。</a:t>
            </a:r>
            <a:endParaRPr lang="en-US" altLang="zh-CN" sz="2800" dirty="0">
              <a:solidFill>
                <a:schemeClr val="bg2">
                  <a:lumMod val="25000"/>
                </a:schemeClr>
              </a:solidFill>
              <a:latin typeface="+mn-ea"/>
              <a:sym typeface="Arial" panose="020B0604020202020204" pitchFamily="34" charset="0"/>
            </a:endParaRPr>
          </a:p>
        </p:txBody>
      </p:sp>
    </p:spTree>
    <p:extLst>
      <p:ext uri="{BB962C8B-B14F-4D97-AF65-F5344CB8AC3E}">
        <p14:creationId xmlns:p14="http://schemas.microsoft.com/office/powerpoint/2010/main" val="34838354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20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20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p:cTn id="11"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7">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p:cTn id="15"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6">
                                            <p:txEl>
                                              <p:pRg st="0" end="0"/>
                                            </p:txEl>
                                          </p:spTgt>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8">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3" presetClass="entr" presetSubtype="16"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 calcmode="lin" valueType="num">
                      <p:cBhvr>
                        <p:cTn dur="500" fill="hold"/>
                        <p:tgtEl>
                          <p:spTgt spid="7"/>
                        </p:tgtEl>
                        <p:attrNameLst>
                          <p:attrName>ppt_w</p:attrName>
                        </p:attrNameLst>
                      </p:cBhvr>
                      <p:tavLst>
                        <p:tav tm="0">
                          <p:val>
                            <p:fltVal val="0"/>
                          </p:val>
                        </p:tav>
                        <p:tav tm="100000">
                          <p:val>
                            <p:strVal val="#ppt_w"/>
                          </p:val>
                        </p:tav>
                      </p:tavLst>
                    </p:anim>
                    <p:anim calcmode="lin" valueType="num">
                      <p:cBhvr>
                        <p:cTn dur="500" fill="hold"/>
                        <p:tgtEl>
                          <p:spTgt spid="7"/>
                        </p:tgtEl>
                        <p:attrNameLst>
                          <p:attrName>ppt_h</p:attrName>
                        </p:attrNameLst>
                      </p:cBhvr>
                      <p:tavLst>
                        <p:tav tm="0">
                          <p:val>
                            <p:fltVal val="0"/>
                          </p:val>
                        </p:tav>
                        <p:tav tm="100000">
                          <p:val>
                            <p:strVal val="#ppt_h"/>
                          </p:val>
                        </p:tav>
                      </p:tavLst>
                    </p:anim>
                  </p:childTnLst>
                </p:cTn>
              </p:par>
            </p:tnLst>
          </p:tmpl>
        </p:tmplLst>
      </p:bldP>
      <p:bldP spid="6" grpId="0" build="p">
        <p:tmplLst>
          <p:tmpl lvl="1">
            <p:tnLst>
              <p:par>
                <p:cTn presetID="23" presetClass="entr" presetSubtype="16"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childTnLst>
                </p:cTn>
              </p:par>
            </p:tnLst>
          </p:tmpl>
        </p:tmplLst>
      </p:bldP>
      <p:bldP spid="8" grpId="0" build="p">
        <p:tmplLst>
          <p:tmpl lvl="1">
            <p:tnLst>
              <p:par>
                <p:cTn presetID="23" presetClass="entr" presetSubtype="16"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p:cTn dur="500" fill="hold"/>
                        <p:tgtEl>
                          <p:spTgt spid="8"/>
                        </p:tgtEl>
                        <p:attrNameLst>
                          <p:attrName>ppt_w</p:attrName>
                        </p:attrNameLst>
                      </p:cBhvr>
                      <p:tavLst>
                        <p:tav tm="0">
                          <p:val>
                            <p:fltVal val="0"/>
                          </p:val>
                        </p:tav>
                        <p:tav tm="100000">
                          <p:val>
                            <p:strVal val="#ppt_w"/>
                          </p:val>
                        </p:tav>
                      </p:tavLst>
                    </p:anim>
                    <p:anim calcmode="lin" valueType="num">
                      <p:cBhvr>
                        <p:cTn dur="500" fill="hold"/>
                        <p:tgtEl>
                          <p:spTgt spid="8"/>
                        </p:tgtEl>
                        <p:attrNameLst>
                          <p:attrName>ppt_h</p:attrName>
                        </p:attrNameLst>
                      </p:cBhvr>
                      <p:tavLst>
                        <p:tav tm="0">
                          <p:val>
                            <p:fltVal val="0"/>
                          </p:val>
                        </p:tav>
                        <p:tav tm="100000">
                          <p:val>
                            <p:strVal val="#ppt_h"/>
                          </p:val>
                        </p:tav>
                      </p:tavLst>
                    </p:anim>
                  </p:childTnLst>
                </p:cTn>
              </p:par>
            </p:tnLst>
          </p:tmpl>
        </p:tmplLst>
      </p:b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740743" y="357382"/>
            <a:ext cx="4536504" cy="615553"/>
          </a:xfrm>
          <a:prstGeom prst="rect">
            <a:avLst/>
          </a:prstGeom>
          <a:noFill/>
        </p:spPr>
        <p:txBody>
          <a:bodyPr wrap="square" lIns="0" tIns="0" rIns="0" bIns="0" rtlCol="0" anchor="ctr">
            <a:spAutoFit/>
          </a:bodyPr>
          <a:lstStyle/>
          <a:p>
            <a:r>
              <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推荐算法实现</a:t>
            </a:r>
          </a:p>
        </p:txBody>
      </p:sp>
      <p:sp>
        <p:nvSpPr>
          <p:cNvPr id="7" name="Text Placeholder 2">
            <a:extLst>
              <a:ext uri="{FF2B5EF4-FFF2-40B4-BE49-F238E27FC236}">
                <a16:creationId xmlns:a16="http://schemas.microsoft.com/office/drawing/2014/main" id="{2A05CD15-E507-4E4D-B56E-B36634138BC4}"/>
              </a:ext>
            </a:extLst>
          </p:cNvPr>
          <p:cNvSpPr txBox="1">
            <a:spLocks/>
          </p:cNvSpPr>
          <p:nvPr/>
        </p:nvSpPr>
        <p:spPr>
          <a:xfrm>
            <a:off x="1172791" y="1231932"/>
            <a:ext cx="10297144" cy="6264215"/>
          </a:xfrm>
          <a:prstGeom prst="rect">
            <a:avLst/>
          </a:prstGeom>
        </p:spPr>
        <p:txBody>
          <a:bodyPr vert="horz" wrap="square" lIns="0" tIns="0" rIns="0" bIns="0">
            <a:spAutoFit/>
          </a:bodyPr>
          <a:lstStyle>
            <a:lvl1pPr marL="0" indent="0" algn="l" defTabSz="914476"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t>	</a:t>
            </a:r>
            <a:r>
              <a:rPr lang="zh-CN" altLang="zh-CN" sz="2800" dirty="0">
                <a:solidFill>
                  <a:schemeClr val="bg2">
                    <a:lumMod val="25000"/>
                  </a:schemeClr>
                </a:solidFill>
              </a:rPr>
              <a:t>基于内容的推荐算法（</a:t>
            </a:r>
            <a:r>
              <a:rPr lang="en-US" altLang="zh-CN" sz="2800" dirty="0">
                <a:solidFill>
                  <a:schemeClr val="bg2">
                    <a:lumMod val="25000"/>
                  </a:schemeClr>
                </a:solidFill>
              </a:rPr>
              <a:t>Content-Based Recommendations CB</a:t>
            </a:r>
            <a:r>
              <a:rPr lang="zh-CN" altLang="zh-CN" sz="2800" dirty="0">
                <a:solidFill>
                  <a:schemeClr val="bg2">
                    <a:lumMod val="25000"/>
                  </a:schemeClr>
                </a:solidFill>
              </a:rPr>
              <a:t>）</a:t>
            </a:r>
            <a:r>
              <a:rPr lang="en-US" altLang="zh-CN" sz="2800" dirty="0">
                <a:solidFill>
                  <a:schemeClr val="bg2">
                    <a:lumMod val="25000"/>
                  </a:schemeClr>
                </a:solidFill>
              </a:rPr>
              <a:t>:</a:t>
            </a:r>
            <a:endParaRPr lang="zh-CN" altLang="zh-CN" sz="2800" dirty="0">
              <a:solidFill>
                <a:schemeClr val="bg2">
                  <a:lumMod val="25000"/>
                </a:schemeClr>
              </a:solidFill>
            </a:endParaRPr>
          </a:p>
          <a:p>
            <a:r>
              <a:rPr lang="en-US" altLang="zh-CN" sz="2800" dirty="0">
                <a:solidFill>
                  <a:schemeClr val="bg2">
                    <a:lumMod val="25000"/>
                  </a:schemeClr>
                </a:solidFill>
              </a:rPr>
              <a:t>CB</a:t>
            </a:r>
            <a:r>
              <a:rPr lang="zh-CN" altLang="zh-CN" sz="2800" dirty="0">
                <a:solidFill>
                  <a:schemeClr val="bg2">
                    <a:lumMod val="25000"/>
                  </a:schemeClr>
                </a:solidFill>
              </a:rPr>
              <a:t>的过程一般包括以下三步：</a:t>
            </a:r>
          </a:p>
          <a:p>
            <a:r>
              <a:rPr lang="en-US" altLang="zh-CN" sz="2800" dirty="0">
                <a:solidFill>
                  <a:schemeClr val="bg2">
                    <a:lumMod val="25000"/>
                  </a:schemeClr>
                </a:solidFill>
              </a:rPr>
              <a:t>	</a:t>
            </a:r>
            <a:r>
              <a:rPr lang="zh-CN" altLang="zh-CN" sz="2800" dirty="0">
                <a:solidFill>
                  <a:schemeClr val="bg2">
                    <a:lumMod val="25000"/>
                  </a:schemeClr>
                </a:solidFill>
              </a:rPr>
              <a:t>物品表示（</a:t>
            </a:r>
            <a:r>
              <a:rPr lang="en-US" altLang="zh-CN" sz="2800" dirty="0">
                <a:solidFill>
                  <a:schemeClr val="bg2">
                    <a:lumMod val="25000"/>
                  </a:schemeClr>
                </a:solidFill>
              </a:rPr>
              <a:t>Item Representation</a:t>
            </a:r>
            <a:r>
              <a:rPr lang="zh-CN" altLang="zh-CN" sz="2800" dirty="0">
                <a:solidFill>
                  <a:schemeClr val="bg2">
                    <a:lumMod val="25000"/>
                  </a:schemeClr>
                </a:solidFill>
              </a:rPr>
              <a:t>）：为每个电影抽取出一些特征（也就是电影的年代，类型，语种等）来表示此电影；</a:t>
            </a:r>
          </a:p>
          <a:p>
            <a:r>
              <a:rPr lang="en-US" altLang="zh-CN" sz="2800" dirty="0">
                <a:solidFill>
                  <a:schemeClr val="bg2">
                    <a:lumMod val="25000"/>
                  </a:schemeClr>
                </a:solidFill>
              </a:rPr>
              <a:t>	</a:t>
            </a:r>
            <a:r>
              <a:rPr lang="zh-CN" altLang="zh-CN" sz="2800" dirty="0">
                <a:solidFill>
                  <a:schemeClr val="bg2">
                    <a:lumMod val="25000"/>
                  </a:schemeClr>
                </a:solidFill>
              </a:rPr>
              <a:t>特征学习（</a:t>
            </a:r>
            <a:r>
              <a:rPr lang="en-US" altLang="zh-CN" sz="2800" dirty="0">
                <a:solidFill>
                  <a:schemeClr val="bg2">
                    <a:lumMod val="25000"/>
                  </a:schemeClr>
                </a:solidFill>
              </a:rPr>
              <a:t>Profile Learning</a:t>
            </a:r>
            <a:r>
              <a:rPr lang="zh-CN" altLang="zh-CN" sz="2800" dirty="0">
                <a:solidFill>
                  <a:schemeClr val="bg2">
                    <a:lumMod val="25000"/>
                  </a:schemeClr>
                </a:solidFill>
              </a:rPr>
              <a:t>）：利用一个用户过去喜欢（及不喜欢）的电影的特征数据，来学习出此用户的喜好特征（即用户喜好表）；</a:t>
            </a:r>
          </a:p>
          <a:p>
            <a:r>
              <a:rPr lang="en-US" altLang="zh-CN" sz="2800" dirty="0">
                <a:solidFill>
                  <a:schemeClr val="bg2">
                    <a:lumMod val="25000"/>
                  </a:schemeClr>
                </a:solidFill>
              </a:rPr>
              <a:t>	</a:t>
            </a:r>
            <a:r>
              <a:rPr lang="zh-CN" altLang="zh-CN" sz="2800" dirty="0">
                <a:solidFill>
                  <a:schemeClr val="bg2">
                    <a:lumMod val="25000"/>
                  </a:schemeClr>
                </a:solidFill>
              </a:rPr>
              <a:t>生成推荐列表（</a:t>
            </a:r>
            <a:r>
              <a:rPr lang="en-US" altLang="zh-CN" sz="2800" dirty="0">
                <a:solidFill>
                  <a:schemeClr val="bg2">
                    <a:lumMod val="25000"/>
                  </a:schemeClr>
                </a:solidFill>
              </a:rPr>
              <a:t>Recommendation Generation</a:t>
            </a:r>
            <a:r>
              <a:rPr lang="zh-CN" altLang="zh-CN" sz="2800" dirty="0">
                <a:solidFill>
                  <a:schemeClr val="bg2">
                    <a:lumMod val="25000"/>
                  </a:schemeClr>
                </a:solidFill>
              </a:rPr>
              <a:t>）：通过比较上一步得到的用户喜好表与候选电影的特征，为此用户推荐一组相关性最大的电影。</a:t>
            </a:r>
          </a:p>
          <a:p>
            <a:endParaRPr lang="en-US" altLang="zh-CN" sz="3600" dirty="0">
              <a:solidFill>
                <a:schemeClr val="bg2">
                  <a:lumMod val="25000"/>
                </a:schemeClr>
              </a:solidFill>
              <a:latin typeface="+mn-ea"/>
              <a:sym typeface="Arial" panose="020B0604020202020204" pitchFamily="34" charset="0"/>
            </a:endParaRPr>
          </a:p>
        </p:txBody>
      </p:sp>
      <p:sp>
        <p:nvSpPr>
          <p:cNvPr id="6" name="Text Placeholder 2">
            <a:extLst>
              <a:ext uri="{FF2B5EF4-FFF2-40B4-BE49-F238E27FC236}">
                <a16:creationId xmlns:a16="http://schemas.microsoft.com/office/drawing/2014/main" id="{24CF2E7F-EB4E-4DF6-A5C6-B74463E78DFA}"/>
              </a:ext>
            </a:extLst>
          </p:cNvPr>
          <p:cNvSpPr txBox="1">
            <a:spLocks/>
          </p:cNvSpPr>
          <p:nvPr/>
        </p:nvSpPr>
        <p:spPr>
          <a:xfrm>
            <a:off x="1172791" y="4408413"/>
            <a:ext cx="10729192" cy="465384"/>
          </a:xfrm>
          <a:prstGeom prst="rect">
            <a:avLst/>
          </a:prstGeom>
        </p:spPr>
        <p:txBody>
          <a:bodyPr vert="horz" wrap="square" lIns="0" tIns="0" rIns="0" bIns="0">
            <a:spAutoFit/>
          </a:bodyPr>
          <a:lstStyle>
            <a:lvl1pPr marL="0" indent="0" algn="l" defTabSz="914476"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t>	</a:t>
            </a:r>
            <a:endParaRPr lang="en-US" altLang="zh-CN" sz="3600" dirty="0">
              <a:solidFill>
                <a:schemeClr val="bg2">
                  <a:lumMod val="25000"/>
                </a:schemeClr>
              </a:solidFill>
              <a:latin typeface="+mn-ea"/>
              <a:sym typeface="Arial" panose="020B0604020202020204" pitchFamily="34" charset="0"/>
            </a:endParaRPr>
          </a:p>
        </p:txBody>
      </p:sp>
    </p:spTree>
    <p:extLst>
      <p:ext uri="{BB962C8B-B14F-4D97-AF65-F5344CB8AC3E}">
        <p14:creationId xmlns:p14="http://schemas.microsoft.com/office/powerpoint/2010/main" val="128626451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20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20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p:cTn id="11"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7">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20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p:cTn id="15"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7">
                                            <p:txEl>
                                              <p:pRg st="2" end="2"/>
                                            </p:txEl>
                                          </p:spTgt>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p:cTn id="19"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3" end="3"/>
                                            </p:txEl>
                                          </p:spTgt>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20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p:cTn id="23"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7">
                                            <p:txEl>
                                              <p:pRg st="4" end="4"/>
                                            </p:txEl>
                                          </p:spTgt>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20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p:cTn id="2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3" presetClass="entr" presetSubtype="16"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 calcmode="lin" valueType="num">
                      <p:cBhvr>
                        <p:cTn dur="500" fill="hold"/>
                        <p:tgtEl>
                          <p:spTgt spid="7"/>
                        </p:tgtEl>
                        <p:attrNameLst>
                          <p:attrName>ppt_w</p:attrName>
                        </p:attrNameLst>
                      </p:cBhvr>
                      <p:tavLst>
                        <p:tav tm="0">
                          <p:val>
                            <p:fltVal val="0"/>
                          </p:val>
                        </p:tav>
                        <p:tav tm="100000">
                          <p:val>
                            <p:strVal val="#ppt_w"/>
                          </p:val>
                        </p:tav>
                      </p:tavLst>
                    </p:anim>
                    <p:anim calcmode="lin" valueType="num">
                      <p:cBhvr>
                        <p:cTn dur="500" fill="hold"/>
                        <p:tgtEl>
                          <p:spTgt spid="7"/>
                        </p:tgtEl>
                        <p:attrNameLst>
                          <p:attrName>ppt_h</p:attrName>
                        </p:attrNameLst>
                      </p:cBhvr>
                      <p:tavLst>
                        <p:tav tm="0">
                          <p:val>
                            <p:fltVal val="0"/>
                          </p:val>
                        </p:tav>
                        <p:tav tm="100000">
                          <p:val>
                            <p:strVal val="#ppt_h"/>
                          </p:val>
                        </p:tav>
                      </p:tavLst>
                    </p:anim>
                  </p:childTnLst>
                </p:cTn>
              </p:par>
            </p:tnLst>
          </p:tmpl>
        </p:tmplLst>
      </p:bldP>
      <p:bldP spid="6" grpId="0" build="p">
        <p:tmplLst>
          <p:tmpl lvl="1">
            <p:tnLst>
              <p:par>
                <p:cTn presetID="23" presetClass="entr" presetSubtype="16"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740743" y="357382"/>
            <a:ext cx="4536504" cy="615553"/>
          </a:xfrm>
          <a:prstGeom prst="rect">
            <a:avLst/>
          </a:prstGeom>
          <a:noFill/>
        </p:spPr>
        <p:txBody>
          <a:bodyPr wrap="square" lIns="0" tIns="0" rIns="0" bIns="0" rtlCol="0" anchor="ctr">
            <a:spAutoFit/>
          </a:bodyPr>
          <a:lstStyle/>
          <a:p>
            <a:r>
              <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推荐算法实现</a:t>
            </a:r>
          </a:p>
        </p:txBody>
      </p:sp>
      <p:sp>
        <p:nvSpPr>
          <p:cNvPr id="7" name="Text Placeholder 2">
            <a:extLst>
              <a:ext uri="{FF2B5EF4-FFF2-40B4-BE49-F238E27FC236}">
                <a16:creationId xmlns:a16="http://schemas.microsoft.com/office/drawing/2014/main" id="{2A05CD15-E507-4E4D-B56E-B36634138BC4}"/>
              </a:ext>
            </a:extLst>
          </p:cNvPr>
          <p:cNvSpPr txBox="1">
            <a:spLocks/>
          </p:cNvSpPr>
          <p:nvPr/>
        </p:nvSpPr>
        <p:spPr>
          <a:xfrm>
            <a:off x="1172791" y="1231932"/>
            <a:ext cx="10297144" cy="6338082"/>
          </a:xfrm>
          <a:prstGeom prst="rect">
            <a:avLst/>
          </a:prstGeom>
        </p:spPr>
        <p:txBody>
          <a:bodyPr vert="horz" wrap="square" lIns="0" tIns="0" rIns="0" bIns="0">
            <a:spAutoFit/>
          </a:bodyPr>
          <a:lstStyle>
            <a:lvl1pPr marL="0" indent="0" algn="l" defTabSz="914476"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	</a:t>
            </a:r>
            <a:r>
              <a:rPr lang="zh-CN" altLang="zh-CN" sz="2800" dirty="0">
                <a:solidFill>
                  <a:schemeClr val="bg2">
                    <a:lumMod val="25000"/>
                  </a:schemeClr>
                </a:solidFill>
              </a:rPr>
              <a:t>基于协同过滤的用户画像推荐算法，包括以下三个步骤</a:t>
            </a:r>
            <a:r>
              <a:rPr lang="en-US" altLang="zh-CN" sz="2800" dirty="0">
                <a:solidFill>
                  <a:schemeClr val="bg2">
                    <a:lumMod val="25000"/>
                  </a:schemeClr>
                </a:solidFill>
              </a:rPr>
              <a:t>:</a:t>
            </a:r>
            <a:endParaRPr lang="zh-CN" altLang="zh-CN" sz="2800" dirty="0">
              <a:solidFill>
                <a:schemeClr val="bg2">
                  <a:lumMod val="25000"/>
                </a:schemeClr>
              </a:solidFill>
            </a:endParaRPr>
          </a:p>
          <a:p>
            <a:r>
              <a:rPr lang="en-US" altLang="zh-CN" sz="2800" dirty="0">
                <a:solidFill>
                  <a:schemeClr val="bg2">
                    <a:lumMod val="25000"/>
                  </a:schemeClr>
                </a:solidFill>
              </a:rPr>
              <a:t>	</a:t>
            </a:r>
            <a:r>
              <a:rPr lang="zh-CN" altLang="zh-CN" sz="2800" dirty="0">
                <a:solidFill>
                  <a:schemeClr val="bg2">
                    <a:lumMod val="25000"/>
                  </a:schemeClr>
                </a:solidFill>
              </a:rPr>
              <a:t>确定用户的属性：年龄段，性别，学历</a:t>
            </a:r>
            <a:r>
              <a:rPr lang="zh-CN" altLang="en-US" sz="2800" dirty="0">
                <a:solidFill>
                  <a:schemeClr val="bg2">
                    <a:lumMod val="25000"/>
                  </a:schemeClr>
                </a:solidFill>
              </a:rPr>
              <a:t>。</a:t>
            </a:r>
            <a:endParaRPr lang="zh-CN" altLang="zh-CN" sz="2800" dirty="0">
              <a:solidFill>
                <a:schemeClr val="bg2">
                  <a:lumMod val="25000"/>
                </a:schemeClr>
              </a:solidFill>
            </a:endParaRPr>
          </a:p>
          <a:p>
            <a:r>
              <a:rPr lang="en-US" altLang="zh-CN" sz="2800" dirty="0">
                <a:solidFill>
                  <a:schemeClr val="bg2">
                    <a:lumMod val="25000"/>
                  </a:schemeClr>
                </a:solidFill>
              </a:rPr>
              <a:t>	</a:t>
            </a:r>
            <a:r>
              <a:rPr lang="zh-CN" altLang="zh-CN" sz="2800" dirty="0">
                <a:solidFill>
                  <a:schemeClr val="bg2">
                    <a:lumMod val="25000"/>
                  </a:schemeClr>
                </a:solidFill>
              </a:rPr>
              <a:t>根据所有用户的收藏情况，生成用户画像（即各个性别，年龄段，学历的用户会喜欢什么样的电影），存在</a:t>
            </a:r>
            <a:r>
              <a:rPr lang="en-US" altLang="zh-CN" sz="2800" dirty="0" err="1">
                <a:solidFill>
                  <a:schemeClr val="bg2">
                    <a:lumMod val="25000"/>
                  </a:schemeClr>
                </a:solidFill>
              </a:rPr>
              <a:t>typicalUser</a:t>
            </a:r>
            <a:r>
              <a:rPr lang="zh-CN" altLang="zh-CN" sz="2800" dirty="0">
                <a:solidFill>
                  <a:schemeClr val="bg2">
                    <a:lumMod val="25000"/>
                  </a:schemeClr>
                </a:solidFill>
              </a:rPr>
              <a:t>用户画像表中。</a:t>
            </a:r>
          </a:p>
          <a:p>
            <a:r>
              <a:rPr lang="en-US" altLang="zh-CN" sz="2800" dirty="0">
                <a:solidFill>
                  <a:schemeClr val="bg2">
                    <a:lumMod val="25000"/>
                  </a:schemeClr>
                </a:solidFill>
              </a:rPr>
              <a:t>	</a:t>
            </a:r>
            <a:r>
              <a:rPr lang="zh-CN" altLang="zh-CN" sz="2800" dirty="0">
                <a:solidFill>
                  <a:schemeClr val="bg2">
                    <a:lumMod val="25000"/>
                  </a:schemeClr>
                </a:solidFill>
              </a:rPr>
              <a:t>生成推荐列表：通过用户画像中某类用户的电影喜好表来给用户推荐电影。</a:t>
            </a:r>
            <a:endParaRPr lang="en-US" altLang="zh-CN" sz="2800" dirty="0">
              <a:solidFill>
                <a:schemeClr val="bg2">
                  <a:lumMod val="25000"/>
                </a:schemeClr>
              </a:solidFill>
            </a:endParaRPr>
          </a:p>
          <a:p>
            <a:r>
              <a:rPr lang="en-US" altLang="zh-CN" sz="2800" dirty="0">
                <a:solidFill>
                  <a:schemeClr val="bg2">
                    <a:lumMod val="25000"/>
                  </a:schemeClr>
                </a:solidFill>
              </a:rPr>
              <a:t>	</a:t>
            </a:r>
            <a:r>
              <a:rPr lang="zh-CN" altLang="zh-CN" sz="2800" dirty="0">
                <a:solidFill>
                  <a:schemeClr val="bg2">
                    <a:lumMod val="25000"/>
                  </a:schemeClr>
                </a:solidFill>
              </a:rPr>
              <a:t>基于导演的电影推荐：</a:t>
            </a:r>
          </a:p>
          <a:p>
            <a:r>
              <a:rPr lang="en-US" altLang="zh-CN" sz="2800" dirty="0">
                <a:solidFill>
                  <a:schemeClr val="bg2">
                    <a:lumMod val="25000"/>
                  </a:schemeClr>
                </a:solidFill>
              </a:rPr>
              <a:t>	</a:t>
            </a:r>
            <a:r>
              <a:rPr lang="zh-CN" altLang="zh-CN" sz="2800" dirty="0">
                <a:solidFill>
                  <a:schemeClr val="bg2">
                    <a:lumMod val="25000"/>
                  </a:schemeClr>
                </a:solidFill>
              </a:rPr>
              <a:t>这是一个比较简单但实用的电影推荐算法，向用户推荐他收藏列表中的导演执导的其他电影。</a:t>
            </a:r>
          </a:p>
          <a:p>
            <a:endParaRPr lang="zh-CN" altLang="zh-CN" sz="2800" dirty="0">
              <a:solidFill>
                <a:schemeClr val="bg2">
                  <a:lumMod val="25000"/>
                </a:schemeClr>
              </a:solidFill>
            </a:endParaRPr>
          </a:p>
          <a:p>
            <a:endParaRPr lang="en-US" altLang="zh-CN" sz="3600" dirty="0">
              <a:solidFill>
                <a:schemeClr val="bg2">
                  <a:lumMod val="25000"/>
                </a:schemeClr>
              </a:solidFill>
              <a:latin typeface="+mn-ea"/>
              <a:sym typeface="Arial" panose="020B0604020202020204" pitchFamily="34" charset="0"/>
            </a:endParaRPr>
          </a:p>
        </p:txBody>
      </p:sp>
      <p:sp>
        <p:nvSpPr>
          <p:cNvPr id="6" name="Text Placeholder 2">
            <a:extLst>
              <a:ext uri="{FF2B5EF4-FFF2-40B4-BE49-F238E27FC236}">
                <a16:creationId xmlns:a16="http://schemas.microsoft.com/office/drawing/2014/main" id="{24CF2E7F-EB4E-4DF6-A5C6-B74463E78DFA}"/>
              </a:ext>
            </a:extLst>
          </p:cNvPr>
          <p:cNvSpPr txBox="1">
            <a:spLocks/>
          </p:cNvSpPr>
          <p:nvPr/>
        </p:nvSpPr>
        <p:spPr>
          <a:xfrm>
            <a:off x="1172791" y="4408413"/>
            <a:ext cx="10729192" cy="465384"/>
          </a:xfrm>
          <a:prstGeom prst="rect">
            <a:avLst/>
          </a:prstGeom>
        </p:spPr>
        <p:txBody>
          <a:bodyPr vert="horz" wrap="square" lIns="0" tIns="0" rIns="0" bIns="0">
            <a:spAutoFit/>
          </a:bodyPr>
          <a:lstStyle>
            <a:lvl1pPr marL="0" indent="0" algn="l" defTabSz="914476"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t>	</a:t>
            </a:r>
            <a:endParaRPr lang="en-US" altLang="zh-CN" sz="3600" dirty="0">
              <a:solidFill>
                <a:schemeClr val="bg2">
                  <a:lumMod val="25000"/>
                </a:schemeClr>
              </a:solidFill>
              <a:latin typeface="+mn-ea"/>
              <a:sym typeface="Arial" panose="020B0604020202020204" pitchFamily="34" charset="0"/>
            </a:endParaRPr>
          </a:p>
        </p:txBody>
      </p:sp>
    </p:spTree>
    <p:extLst>
      <p:ext uri="{BB962C8B-B14F-4D97-AF65-F5344CB8AC3E}">
        <p14:creationId xmlns:p14="http://schemas.microsoft.com/office/powerpoint/2010/main" val="270133093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20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20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p:cTn id="11"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7">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20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p:cTn id="15"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7">
                                            <p:txEl>
                                              <p:pRg st="2" end="2"/>
                                            </p:txEl>
                                          </p:spTgt>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p:cTn id="19"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3" end="3"/>
                                            </p:txEl>
                                          </p:spTgt>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20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p:cTn id="23"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7">
                                            <p:txEl>
                                              <p:pRg st="4" end="4"/>
                                            </p:txEl>
                                          </p:spTgt>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20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p:cTn id="2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7">
                                            <p:txEl>
                                              <p:pRg st="5" end="5"/>
                                            </p:txEl>
                                          </p:spTgt>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20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p:cTn id="31"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3" presetClass="entr" presetSubtype="16"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 calcmode="lin" valueType="num">
                      <p:cBhvr>
                        <p:cTn dur="500" fill="hold"/>
                        <p:tgtEl>
                          <p:spTgt spid="7"/>
                        </p:tgtEl>
                        <p:attrNameLst>
                          <p:attrName>ppt_w</p:attrName>
                        </p:attrNameLst>
                      </p:cBhvr>
                      <p:tavLst>
                        <p:tav tm="0">
                          <p:val>
                            <p:fltVal val="0"/>
                          </p:val>
                        </p:tav>
                        <p:tav tm="100000">
                          <p:val>
                            <p:strVal val="#ppt_w"/>
                          </p:val>
                        </p:tav>
                      </p:tavLst>
                    </p:anim>
                    <p:anim calcmode="lin" valueType="num">
                      <p:cBhvr>
                        <p:cTn dur="500" fill="hold"/>
                        <p:tgtEl>
                          <p:spTgt spid="7"/>
                        </p:tgtEl>
                        <p:attrNameLst>
                          <p:attrName>ppt_h</p:attrName>
                        </p:attrNameLst>
                      </p:cBhvr>
                      <p:tavLst>
                        <p:tav tm="0">
                          <p:val>
                            <p:fltVal val="0"/>
                          </p:val>
                        </p:tav>
                        <p:tav tm="100000">
                          <p:val>
                            <p:strVal val="#ppt_h"/>
                          </p:val>
                        </p:tav>
                      </p:tavLst>
                    </p:anim>
                  </p:childTnLst>
                </p:cTn>
              </p:par>
            </p:tnLst>
          </p:tmpl>
        </p:tmplLst>
      </p:bldP>
      <p:bldP spid="6" grpId="0" build="p">
        <p:tmplLst>
          <p:tmpl lvl="1">
            <p:tnLst>
              <p:par>
                <p:cTn presetID="23" presetClass="entr" presetSubtype="16"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a:spLocks/>
          </p:cNvSpPr>
          <p:nvPr/>
        </p:nvSpPr>
        <p:spPr bwMode="auto">
          <a:xfrm>
            <a:off x="-28563" y="1485696"/>
            <a:ext cx="5095644"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17"/>
          <p:cNvSpPr>
            <a:spLocks/>
          </p:cNvSpPr>
          <p:nvPr/>
        </p:nvSpPr>
        <p:spPr bwMode="auto">
          <a:xfrm>
            <a:off x="10677846" y="1485696"/>
            <a:ext cx="2201183"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4150043" y="2698106"/>
            <a:ext cx="1826210" cy="1826208"/>
          </a:xfrm>
          <a:prstGeom prst="ellipse">
            <a:avLst/>
          </a:prstGeom>
          <a:gradFill flip="none" rotWithShape="1">
            <a:gsLst>
              <a:gs pos="25000">
                <a:schemeClr val="bg1">
                  <a:shade val="67500"/>
                  <a:satMod val="115000"/>
                </a:schemeClr>
              </a:gs>
              <a:gs pos="62000">
                <a:schemeClr val="bg1">
                  <a:shade val="100000"/>
                  <a:satMod val="115000"/>
                </a:schemeClr>
              </a:gs>
            </a:gsLst>
            <a:lin ang="2700000" scaled="1"/>
            <a:tileRect/>
          </a:gradFill>
          <a:ln w="38100">
            <a:solidFill>
              <a:schemeClr val="bg1"/>
            </a:solidFill>
          </a:ln>
          <a:effectLst>
            <a:outerShdw blurRad="254000" dist="127000" dir="30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MH_Others_1"/>
          <p:cNvSpPr txBox="1"/>
          <p:nvPr>
            <p:custDataLst>
              <p:tags r:id="rId1"/>
            </p:custDataLst>
          </p:nvPr>
        </p:nvSpPr>
        <p:spPr>
          <a:xfrm>
            <a:off x="4306399" y="3087989"/>
            <a:ext cx="1513499" cy="1046440"/>
          </a:xfrm>
          <a:prstGeom prst="rect">
            <a:avLst/>
          </a:prstGeom>
          <a:noFill/>
        </p:spPr>
        <p:txBody>
          <a:bodyPr wrap="square" lIns="0" tIns="0" rIns="0" bIns="0" rtlCol="0" anchor="ctr" anchorCtr="0">
            <a:spAutoFit/>
          </a:bodyPr>
          <a:lstStyle/>
          <a:p>
            <a:pPr algn="ctr"/>
            <a:r>
              <a:rPr lang="en-US" altLang="zh-CN" sz="4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05</a:t>
            </a:r>
          </a:p>
          <a:p>
            <a:pPr algn="ctr"/>
            <a:r>
              <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CHAPTER</a:t>
            </a:r>
            <a:endPar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6463964" y="3308548"/>
            <a:ext cx="3926620" cy="615553"/>
          </a:xfrm>
          <a:prstGeom prst="rect">
            <a:avLst/>
          </a:prstGeom>
        </p:spPr>
        <p:txBody>
          <a:bodyPr wrap="square" lIns="0" tIns="0" rIns="0" bIns="0">
            <a:spAutoFit/>
          </a:bodyPr>
          <a:lstStyle/>
          <a:p>
            <a:r>
              <a:rPr lang="zh-CN" altLang="en-US" sz="4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使用的开源库</a:t>
            </a:r>
          </a:p>
        </p:txBody>
      </p:sp>
    </p:spTree>
    <p:extLst>
      <p:ext uri="{BB962C8B-B14F-4D97-AF65-F5344CB8AC3E}">
        <p14:creationId xmlns:p14="http://schemas.microsoft.com/office/powerpoint/2010/main" val="219409348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46"/>
                                        </p:tgtEl>
                                        <p:attrNameLst>
                                          <p:attrName>style.visibility</p:attrName>
                                        </p:attrNameLst>
                                      </p:cBhvr>
                                      <p:to>
                                        <p:strVal val="visible"/>
                                      </p:to>
                                    </p:set>
                                    <p:anim by="(-#ppt_w*2)" calcmode="lin" valueType="num">
                                      <p:cBhvr rctx="PPT">
                                        <p:cTn id="26" dur="500" autoRev="1" fill="hold">
                                          <p:stCondLst>
                                            <p:cond delay="0"/>
                                          </p:stCondLst>
                                        </p:cTn>
                                        <p:tgtEl>
                                          <p:spTgt spid="46"/>
                                        </p:tgtEl>
                                        <p:attrNameLst>
                                          <p:attrName>ppt_w</p:attrName>
                                        </p:attrNameLst>
                                      </p:cBhvr>
                                    </p:anim>
                                    <p:anim by="(#ppt_w*0.50)" calcmode="lin" valueType="num">
                                      <p:cBhvr>
                                        <p:cTn id="27" dur="500" decel="50000" autoRev="1" fill="hold">
                                          <p:stCondLst>
                                            <p:cond delay="0"/>
                                          </p:stCondLst>
                                        </p:cTn>
                                        <p:tgtEl>
                                          <p:spTgt spid="46"/>
                                        </p:tgtEl>
                                        <p:attrNameLst>
                                          <p:attrName>ppt_x</p:attrName>
                                        </p:attrNameLst>
                                      </p:cBhvr>
                                    </p:anim>
                                    <p:anim from="(-#ppt_h/2)" to="(#ppt_y)" calcmode="lin" valueType="num">
                                      <p:cBhvr>
                                        <p:cTn id="28" dur="1000" fill="hold">
                                          <p:stCondLst>
                                            <p:cond delay="0"/>
                                          </p:stCondLst>
                                        </p:cTn>
                                        <p:tgtEl>
                                          <p:spTgt spid="46"/>
                                        </p:tgtEl>
                                        <p:attrNameLst>
                                          <p:attrName>ppt_y</p:attrName>
                                        </p:attrNameLst>
                                      </p:cBhvr>
                                    </p:anim>
                                    <p:animRot by="21600000">
                                      <p:cBhvr>
                                        <p:cTn id="29" dur="1000" fill="hold">
                                          <p:stCondLst>
                                            <p:cond delay="0"/>
                                          </p:stCondLst>
                                        </p:cTn>
                                        <p:tgtEl>
                                          <p:spTgt spid="46"/>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23" presetClass="entr" presetSubtype="32"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strVal val="4*#ppt_w"/>
                                          </p:val>
                                        </p:tav>
                                        <p:tav tm="100000">
                                          <p:val>
                                            <p:strVal val="#ppt_w"/>
                                          </p:val>
                                        </p:tav>
                                      </p:tavLst>
                                    </p:anim>
                                    <p:anim calcmode="lin" valueType="num">
                                      <p:cBhvr>
                                        <p:cTn id="35"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5" grpId="0" animBg="1"/>
      <p:bldP spid="46"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740743" y="357382"/>
            <a:ext cx="4536504" cy="615553"/>
          </a:xfrm>
          <a:prstGeom prst="rect">
            <a:avLst/>
          </a:prstGeom>
          <a:noFill/>
        </p:spPr>
        <p:txBody>
          <a:bodyPr wrap="square" lIns="0" tIns="0" rIns="0" bIns="0" rtlCol="0" anchor="ctr">
            <a:spAutoFit/>
          </a:bodyPr>
          <a:lstStyle/>
          <a:p>
            <a:r>
              <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使用的开源库</a:t>
            </a:r>
          </a:p>
        </p:txBody>
      </p:sp>
      <p:sp>
        <p:nvSpPr>
          <p:cNvPr id="7" name="Text Placeholder 2">
            <a:extLst>
              <a:ext uri="{FF2B5EF4-FFF2-40B4-BE49-F238E27FC236}">
                <a16:creationId xmlns:a16="http://schemas.microsoft.com/office/drawing/2014/main" id="{2A05CD15-E507-4E4D-B56E-B36634138BC4}"/>
              </a:ext>
            </a:extLst>
          </p:cNvPr>
          <p:cNvSpPr txBox="1">
            <a:spLocks/>
          </p:cNvSpPr>
          <p:nvPr/>
        </p:nvSpPr>
        <p:spPr>
          <a:xfrm>
            <a:off x="1172791" y="1443301"/>
            <a:ext cx="10729192" cy="4373120"/>
          </a:xfrm>
          <a:prstGeom prst="rect">
            <a:avLst/>
          </a:prstGeom>
        </p:spPr>
        <p:txBody>
          <a:bodyPr vert="horz" wrap="square" lIns="0" tIns="0" rIns="0" bIns="0">
            <a:spAutoFit/>
          </a:bodyPr>
          <a:lstStyle>
            <a:lvl1pPr marL="0" indent="0" algn="l" defTabSz="914476"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	</a:t>
            </a:r>
            <a:r>
              <a:rPr lang="zh-CN" altLang="en-US" sz="2400" dirty="0">
                <a:solidFill>
                  <a:schemeClr val="bg2">
                    <a:lumMod val="25000"/>
                  </a:schemeClr>
                </a:solidFill>
              </a:rPr>
              <a:t>网络访问：</a:t>
            </a:r>
            <a:r>
              <a:rPr lang="en-US" altLang="zh-CN" sz="2400" dirty="0">
                <a:solidFill>
                  <a:schemeClr val="bg2">
                    <a:lumMod val="25000"/>
                  </a:schemeClr>
                </a:solidFill>
              </a:rPr>
              <a:t>Retrofit, Okhttp3</a:t>
            </a:r>
          </a:p>
          <a:p>
            <a:r>
              <a:rPr lang="en-US" altLang="zh-CN" sz="2400" dirty="0">
                <a:solidFill>
                  <a:schemeClr val="bg2">
                    <a:lumMod val="25000"/>
                  </a:schemeClr>
                </a:solidFill>
              </a:rPr>
              <a:t>	</a:t>
            </a:r>
            <a:r>
              <a:rPr lang="zh-CN" altLang="en-US" sz="2400" dirty="0">
                <a:solidFill>
                  <a:schemeClr val="bg2">
                    <a:lumMod val="25000"/>
                  </a:schemeClr>
                </a:solidFill>
              </a:rPr>
              <a:t>图片加载：</a:t>
            </a:r>
            <a:r>
              <a:rPr lang="en-US" altLang="zh-CN" sz="2400" dirty="0" err="1">
                <a:solidFill>
                  <a:schemeClr val="bg2">
                    <a:lumMod val="25000"/>
                  </a:schemeClr>
                </a:solidFill>
              </a:rPr>
              <a:t>gilde</a:t>
            </a:r>
            <a:endParaRPr lang="en-US" altLang="zh-CN" sz="2400" dirty="0">
              <a:solidFill>
                <a:schemeClr val="bg2">
                  <a:lumMod val="25000"/>
                </a:schemeClr>
              </a:solidFill>
            </a:endParaRPr>
          </a:p>
          <a:p>
            <a:r>
              <a:rPr lang="en-US" altLang="zh-CN" sz="2400" dirty="0">
                <a:solidFill>
                  <a:schemeClr val="bg2">
                    <a:lumMod val="25000"/>
                  </a:schemeClr>
                </a:solidFill>
              </a:rPr>
              <a:t>	</a:t>
            </a:r>
            <a:r>
              <a:rPr lang="zh-CN" altLang="en-US" sz="2400" dirty="0">
                <a:solidFill>
                  <a:schemeClr val="bg2">
                    <a:lumMod val="25000"/>
                  </a:schemeClr>
                </a:solidFill>
              </a:rPr>
              <a:t>列表展示：</a:t>
            </a:r>
            <a:r>
              <a:rPr lang="en-US" altLang="zh-CN" sz="2400" dirty="0" err="1">
                <a:solidFill>
                  <a:schemeClr val="bg2">
                    <a:lumMod val="25000"/>
                  </a:schemeClr>
                </a:solidFill>
              </a:rPr>
              <a:t>recyclerview</a:t>
            </a:r>
            <a:r>
              <a:rPr lang="en-US" altLang="zh-CN" sz="2400" dirty="0">
                <a:solidFill>
                  <a:schemeClr val="bg2">
                    <a:lumMod val="25000"/>
                  </a:schemeClr>
                </a:solidFill>
              </a:rPr>
              <a:t> </a:t>
            </a:r>
          </a:p>
          <a:p>
            <a:r>
              <a:rPr lang="en-US" altLang="zh-CN" sz="2400" dirty="0">
                <a:solidFill>
                  <a:schemeClr val="bg2">
                    <a:lumMod val="25000"/>
                  </a:schemeClr>
                </a:solidFill>
              </a:rPr>
              <a:t>	TAB</a:t>
            </a:r>
            <a:r>
              <a:rPr lang="zh-CN" altLang="en-US" sz="2400" dirty="0">
                <a:solidFill>
                  <a:schemeClr val="bg2">
                    <a:lumMod val="25000"/>
                  </a:schemeClr>
                </a:solidFill>
              </a:rPr>
              <a:t>搭建：</a:t>
            </a:r>
            <a:r>
              <a:rPr lang="en-US" altLang="zh-CN" sz="2400" dirty="0" err="1">
                <a:solidFill>
                  <a:schemeClr val="bg2">
                    <a:lumMod val="25000"/>
                  </a:schemeClr>
                </a:solidFill>
              </a:rPr>
              <a:t>com.flyco.tablayout.FlycoTabLayout</a:t>
            </a:r>
            <a:endParaRPr lang="en-US" altLang="zh-CN" sz="2400" dirty="0">
              <a:solidFill>
                <a:schemeClr val="bg2">
                  <a:lumMod val="25000"/>
                </a:schemeClr>
              </a:solidFill>
            </a:endParaRPr>
          </a:p>
          <a:p>
            <a:r>
              <a:rPr lang="en-US" altLang="zh-CN" sz="2400" dirty="0">
                <a:solidFill>
                  <a:schemeClr val="bg2">
                    <a:lumMod val="25000"/>
                  </a:schemeClr>
                </a:solidFill>
              </a:rPr>
              <a:t>	</a:t>
            </a:r>
            <a:r>
              <a:rPr lang="zh-CN" altLang="en-US" sz="2400" dirty="0">
                <a:solidFill>
                  <a:schemeClr val="bg2">
                    <a:lumMod val="25000"/>
                  </a:schemeClr>
                </a:solidFill>
              </a:rPr>
              <a:t>轮播图：</a:t>
            </a:r>
            <a:r>
              <a:rPr lang="en-US" altLang="zh-CN" sz="2400" dirty="0" err="1">
                <a:solidFill>
                  <a:schemeClr val="bg2">
                    <a:lumMod val="25000"/>
                  </a:schemeClr>
                </a:solidFill>
              </a:rPr>
              <a:t>com.bigkoo.connevnientbanner</a:t>
            </a:r>
            <a:endParaRPr lang="en-US" altLang="zh-CN" sz="2400" dirty="0">
              <a:solidFill>
                <a:schemeClr val="bg2">
                  <a:lumMod val="25000"/>
                </a:schemeClr>
              </a:solidFill>
            </a:endParaRPr>
          </a:p>
          <a:p>
            <a:r>
              <a:rPr lang="en-US" altLang="zh-CN" sz="2400" dirty="0">
                <a:solidFill>
                  <a:schemeClr val="bg2">
                    <a:lumMod val="25000"/>
                  </a:schemeClr>
                </a:solidFill>
              </a:rPr>
              <a:t>	</a:t>
            </a:r>
            <a:r>
              <a:rPr lang="zh-CN" altLang="en-US" sz="2400" dirty="0">
                <a:solidFill>
                  <a:schemeClr val="bg2">
                    <a:lumMod val="25000"/>
                  </a:schemeClr>
                </a:solidFill>
              </a:rPr>
              <a:t>搜索框：</a:t>
            </a:r>
            <a:r>
              <a:rPr lang="en-US" altLang="zh-CN" sz="2400" dirty="0" err="1">
                <a:solidFill>
                  <a:schemeClr val="bg2">
                    <a:lumMod val="25000"/>
                  </a:schemeClr>
                </a:solidFill>
              </a:rPr>
              <a:t>com.carson_ho.searchLayout</a:t>
            </a:r>
            <a:endParaRPr lang="en-US" altLang="zh-CN" sz="2400" dirty="0">
              <a:solidFill>
                <a:schemeClr val="bg2">
                  <a:lumMod val="25000"/>
                </a:schemeClr>
              </a:solidFill>
            </a:endParaRPr>
          </a:p>
          <a:p>
            <a:r>
              <a:rPr lang="en-US" altLang="zh-CN" sz="2400" dirty="0">
                <a:solidFill>
                  <a:schemeClr val="bg2">
                    <a:lumMod val="25000"/>
                  </a:schemeClr>
                </a:solidFill>
              </a:rPr>
              <a:t>	</a:t>
            </a:r>
            <a:r>
              <a:rPr lang="zh-CN" altLang="en-US" sz="2400" dirty="0">
                <a:solidFill>
                  <a:schemeClr val="bg2">
                    <a:lumMod val="25000"/>
                  </a:schemeClr>
                </a:solidFill>
              </a:rPr>
              <a:t>悬浮按钮</a:t>
            </a:r>
            <a:r>
              <a:rPr lang="en-US" altLang="zh-CN" sz="2400" dirty="0" err="1">
                <a:solidFill>
                  <a:schemeClr val="bg2">
                    <a:lumMod val="25000"/>
                  </a:schemeClr>
                </a:solidFill>
              </a:rPr>
              <a:t>FAB:ddz.materialdesign.floatingActionButton</a:t>
            </a:r>
            <a:endParaRPr lang="en-US" altLang="zh-CN" sz="2400" dirty="0">
              <a:solidFill>
                <a:schemeClr val="bg2">
                  <a:lumMod val="25000"/>
                </a:schemeClr>
              </a:solidFill>
            </a:endParaRPr>
          </a:p>
          <a:p>
            <a:r>
              <a:rPr lang="en-US" altLang="zh-CN" sz="2400" dirty="0">
                <a:solidFill>
                  <a:schemeClr val="bg2">
                    <a:lumMod val="25000"/>
                  </a:schemeClr>
                </a:solidFill>
              </a:rPr>
              <a:t>	</a:t>
            </a:r>
            <a:r>
              <a:rPr lang="zh-CN" altLang="en-US" sz="2400" dirty="0">
                <a:solidFill>
                  <a:schemeClr val="bg2">
                    <a:lumMod val="25000"/>
                  </a:schemeClr>
                </a:solidFill>
              </a:rPr>
              <a:t>图标：</a:t>
            </a:r>
            <a:r>
              <a:rPr lang="en-US" altLang="zh-CN" sz="2400" dirty="0" err="1">
                <a:solidFill>
                  <a:schemeClr val="bg2">
                    <a:lumMod val="25000"/>
                  </a:schemeClr>
                </a:solidFill>
              </a:rPr>
              <a:t>MPAndroidChart</a:t>
            </a:r>
            <a:endParaRPr lang="en-US" altLang="zh-CN" sz="2400" dirty="0">
              <a:solidFill>
                <a:schemeClr val="bg2">
                  <a:lumMod val="25000"/>
                </a:schemeClr>
              </a:solidFill>
            </a:endParaRPr>
          </a:p>
          <a:p>
            <a:r>
              <a:rPr lang="en-US" altLang="zh-CN" sz="2400" dirty="0">
                <a:solidFill>
                  <a:schemeClr val="bg2">
                    <a:lumMod val="25000"/>
                  </a:schemeClr>
                </a:solidFill>
              </a:rPr>
              <a:t>		     </a:t>
            </a:r>
          </a:p>
          <a:p>
            <a:r>
              <a:rPr lang="en-US" altLang="zh-CN" sz="2400" dirty="0">
                <a:solidFill>
                  <a:schemeClr val="bg2">
                    <a:lumMod val="25000"/>
                  </a:schemeClr>
                </a:solidFill>
                <a:latin typeface="+mn-ea"/>
                <a:sym typeface="Arial" panose="020B0604020202020204" pitchFamily="34" charset="0"/>
              </a:rPr>
              <a:t>	</a:t>
            </a:r>
            <a:endParaRPr lang="en-US" altLang="zh-CN" sz="3600" dirty="0">
              <a:solidFill>
                <a:schemeClr val="bg2">
                  <a:lumMod val="25000"/>
                </a:schemeClr>
              </a:solidFill>
              <a:latin typeface="+mn-ea"/>
              <a:sym typeface="Arial" panose="020B0604020202020204" pitchFamily="34" charset="0"/>
            </a:endParaRPr>
          </a:p>
        </p:txBody>
      </p:sp>
    </p:spTree>
    <p:extLst>
      <p:ext uri="{BB962C8B-B14F-4D97-AF65-F5344CB8AC3E}">
        <p14:creationId xmlns:p14="http://schemas.microsoft.com/office/powerpoint/2010/main" val="1494167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20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20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p:cTn id="11"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7">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20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p:cTn id="15"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7">
                                            <p:txEl>
                                              <p:pRg st="2" end="2"/>
                                            </p:txEl>
                                          </p:spTgt>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p:cTn id="19"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3" end="3"/>
                                            </p:txEl>
                                          </p:spTgt>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20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p:cTn id="23"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7">
                                            <p:txEl>
                                              <p:pRg st="4" end="4"/>
                                            </p:txEl>
                                          </p:spTgt>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20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p:cTn id="2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7">
                                            <p:txEl>
                                              <p:pRg st="5" end="5"/>
                                            </p:txEl>
                                          </p:spTgt>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20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p:cTn id="31"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6" end="6"/>
                                            </p:txEl>
                                          </p:spTgt>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200"/>
                                  </p:stCondLst>
                                  <p:childTnLst>
                                    <p:set>
                                      <p:cBhvr>
                                        <p:cTn id="34" dur="1" fill="hold">
                                          <p:stCondLst>
                                            <p:cond delay="0"/>
                                          </p:stCondLst>
                                        </p:cTn>
                                        <p:tgtEl>
                                          <p:spTgt spid="7">
                                            <p:txEl>
                                              <p:pRg st="7" end="7"/>
                                            </p:txEl>
                                          </p:spTgt>
                                        </p:tgtEl>
                                        <p:attrNameLst>
                                          <p:attrName>style.visibility</p:attrName>
                                        </p:attrNameLst>
                                      </p:cBhvr>
                                      <p:to>
                                        <p:strVal val="visible"/>
                                      </p:to>
                                    </p:set>
                                    <p:anim calcmode="lin" valueType="num">
                                      <p:cBhvr>
                                        <p:cTn id="35" dur="500" fill="hold"/>
                                        <p:tgtEl>
                                          <p:spTgt spid="7">
                                            <p:txEl>
                                              <p:pRg st="7" end="7"/>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7" end="7"/>
                                            </p:txEl>
                                          </p:spTgt>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200"/>
                                  </p:stCondLst>
                                  <p:childTnLst>
                                    <p:set>
                                      <p:cBhvr>
                                        <p:cTn id="38" dur="1" fill="hold">
                                          <p:stCondLst>
                                            <p:cond delay="0"/>
                                          </p:stCondLst>
                                        </p:cTn>
                                        <p:tgtEl>
                                          <p:spTgt spid="7">
                                            <p:txEl>
                                              <p:pRg st="8" end="8"/>
                                            </p:txEl>
                                          </p:spTgt>
                                        </p:tgtEl>
                                        <p:attrNameLst>
                                          <p:attrName>style.visibility</p:attrName>
                                        </p:attrNameLst>
                                      </p:cBhvr>
                                      <p:to>
                                        <p:strVal val="visible"/>
                                      </p:to>
                                    </p:set>
                                    <p:anim calcmode="lin" valueType="num">
                                      <p:cBhvr>
                                        <p:cTn id="39" dur="500" fill="hold"/>
                                        <p:tgtEl>
                                          <p:spTgt spid="7">
                                            <p:txEl>
                                              <p:pRg st="8" end="8"/>
                                            </p:txEl>
                                          </p:spTgt>
                                        </p:tgtEl>
                                        <p:attrNameLst>
                                          <p:attrName>ppt_w</p:attrName>
                                        </p:attrNameLst>
                                      </p:cBhvr>
                                      <p:tavLst>
                                        <p:tav tm="0">
                                          <p:val>
                                            <p:fltVal val="0"/>
                                          </p:val>
                                        </p:tav>
                                        <p:tav tm="100000">
                                          <p:val>
                                            <p:strVal val="#ppt_w"/>
                                          </p:val>
                                        </p:tav>
                                      </p:tavLst>
                                    </p:anim>
                                    <p:anim calcmode="lin" valueType="num">
                                      <p:cBhvr>
                                        <p:cTn id="40" dur="500" fill="hold"/>
                                        <p:tgtEl>
                                          <p:spTgt spid="7">
                                            <p:txEl>
                                              <p:pRg st="8" end="8"/>
                                            </p:txEl>
                                          </p:spTgt>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200"/>
                                  </p:stCondLst>
                                  <p:childTnLst>
                                    <p:set>
                                      <p:cBhvr>
                                        <p:cTn id="42" dur="1" fill="hold">
                                          <p:stCondLst>
                                            <p:cond delay="0"/>
                                          </p:stCondLst>
                                        </p:cTn>
                                        <p:tgtEl>
                                          <p:spTgt spid="7">
                                            <p:txEl>
                                              <p:pRg st="9" end="9"/>
                                            </p:txEl>
                                          </p:spTgt>
                                        </p:tgtEl>
                                        <p:attrNameLst>
                                          <p:attrName>style.visibility</p:attrName>
                                        </p:attrNameLst>
                                      </p:cBhvr>
                                      <p:to>
                                        <p:strVal val="visible"/>
                                      </p:to>
                                    </p:set>
                                    <p:anim calcmode="lin" valueType="num">
                                      <p:cBhvr>
                                        <p:cTn id="43" dur="500" fill="hold"/>
                                        <p:tgtEl>
                                          <p:spTgt spid="7">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7">
                                            <p:txEl>
                                              <p:pRg st="9" end="9"/>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3" presetClass="entr" presetSubtype="16"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 calcmode="lin" valueType="num">
                      <p:cBhvr>
                        <p:cTn dur="500" fill="hold"/>
                        <p:tgtEl>
                          <p:spTgt spid="7"/>
                        </p:tgtEl>
                        <p:attrNameLst>
                          <p:attrName>ppt_w</p:attrName>
                        </p:attrNameLst>
                      </p:cBhvr>
                      <p:tavLst>
                        <p:tav tm="0">
                          <p:val>
                            <p:fltVal val="0"/>
                          </p:val>
                        </p:tav>
                        <p:tav tm="100000">
                          <p:val>
                            <p:strVal val="#ppt_w"/>
                          </p:val>
                        </p:tav>
                      </p:tavLst>
                    </p:anim>
                    <p:anim calcmode="lin" valueType="num">
                      <p:cBhvr>
                        <p:cTn dur="500" fill="hold"/>
                        <p:tgtEl>
                          <p:spTgt spid="7"/>
                        </p:tgtEl>
                        <p:attrNameLst>
                          <p:attrName>ppt_h</p:attrName>
                        </p:attrNameLst>
                      </p:cBhvr>
                      <p:tavLst>
                        <p:tav tm="0">
                          <p:val>
                            <p:fltVal val="0"/>
                          </p:val>
                        </p:tav>
                        <p:tav tm="100000">
                          <p:val>
                            <p:strVal val="#ppt_h"/>
                          </p:val>
                        </p:tav>
                      </p:tavLst>
                    </p:anim>
                  </p:childTnLst>
                </p:cTn>
              </p:par>
            </p:tnLst>
          </p:tmpl>
        </p:tmplLst>
      </p:b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150"/>
            <a:ext cx="12858750" cy="7242950"/>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125216"/>
            <a:ext cx="12858750" cy="298221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59"/>
          <p:cNvSpPr>
            <a:spLocks noChangeArrowheads="1"/>
          </p:cNvSpPr>
          <p:nvPr/>
        </p:nvSpPr>
        <p:spPr bwMode="auto">
          <a:xfrm>
            <a:off x="2514601" y="2218677"/>
            <a:ext cx="78295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b="1" cap="all" dirty="0">
                <a:solidFill>
                  <a:schemeClr val="bg1"/>
                </a:solidFill>
                <a:cs typeface="Arial" panose="020B0604020202020204" pitchFamily="34" charset="0"/>
              </a:rPr>
              <a:t>Thank you</a:t>
            </a:r>
            <a:endParaRPr lang="zh-CN" altLang="en-US" sz="9600" b="1" cap="all" dirty="0">
              <a:solidFill>
                <a:schemeClr val="bg1"/>
              </a:solidFill>
              <a:cs typeface="Arial" panose="020B0604020202020204" pitchFamily="34" charset="0"/>
            </a:endParaRPr>
          </a:p>
        </p:txBody>
      </p:sp>
      <p:sp>
        <p:nvSpPr>
          <p:cNvPr id="10" name="矩形 259"/>
          <p:cNvSpPr>
            <a:spLocks noChangeArrowheads="1"/>
          </p:cNvSpPr>
          <p:nvPr/>
        </p:nvSpPr>
        <p:spPr bwMode="auto">
          <a:xfrm>
            <a:off x="3562350" y="3582762"/>
            <a:ext cx="57721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600" dirty="0">
                <a:solidFill>
                  <a:schemeClr val="bg1"/>
                </a:solidFill>
                <a:latin typeface="Arial" panose="020B0604020202020204" pitchFamily="34" charset="0"/>
                <a:cs typeface="Arial" panose="020B0604020202020204" pitchFamily="34" charset="0"/>
              </a:rPr>
              <a:t>感谢聆听</a:t>
            </a:r>
          </a:p>
        </p:txBody>
      </p:sp>
    </p:spTree>
    <p:extLst>
      <p:ext uri="{BB962C8B-B14F-4D97-AF65-F5344CB8AC3E}">
        <p14:creationId xmlns:p14="http://schemas.microsoft.com/office/powerpoint/2010/main" val="419407768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9"/>
                                        </p:tgtEl>
                                        <p:attrNameLst>
                                          <p:attrName>ppt_y</p:attrName>
                                        </p:attrNameLst>
                                      </p:cBhvr>
                                      <p:tavLst>
                                        <p:tav tm="0">
                                          <p:val>
                                            <p:strVal val="#ppt_y"/>
                                          </p:val>
                                        </p:tav>
                                        <p:tav tm="100000">
                                          <p:val>
                                            <p:strVal val="#ppt_y"/>
                                          </p:val>
                                        </p:tav>
                                      </p:tavLst>
                                    </p:anim>
                                    <p:anim calcmode="lin" valueType="num">
                                      <p:cBhvr>
                                        <p:cTn id="16"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9"/>
                                        </p:tgtEl>
                                      </p:cBhvr>
                                    </p:animEffect>
                                  </p:childTnLst>
                                </p:cTn>
                              </p:par>
                            </p:childTnLst>
                          </p:cTn>
                        </p:par>
                        <p:par>
                          <p:cTn id="19" fill="hold">
                            <p:stCondLst>
                              <p:cond delay="13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9"/>
                                        </p:tgtEl>
                                      </p:cBhvr>
                                    </p:animEffect>
                                    <p:animScale>
                                      <p:cBhvr>
                                        <p:cTn id="22" dur="250" autoRev="1" fill="hold"/>
                                        <p:tgtEl>
                                          <p:spTgt spid="9"/>
                                        </p:tgtEl>
                                      </p:cBhvr>
                                      <p:by x="105000" y="105000"/>
                                    </p:animScale>
                                  </p:childTnLst>
                                </p:cTn>
                              </p:par>
                            </p:childTnLst>
                          </p:cTn>
                        </p:par>
                        <p:par>
                          <p:cTn id="23" fill="hold">
                            <p:stCondLst>
                              <p:cond delay="185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0"/>
                                        </p:tgtEl>
                                        <p:attrNameLst>
                                          <p:attrName>ppt_y</p:attrName>
                                        </p:attrNameLst>
                                      </p:cBhvr>
                                      <p:tavLst>
                                        <p:tav tm="0">
                                          <p:val>
                                            <p:strVal val="#ppt_y"/>
                                          </p:val>
                                        </p:tav>
                                        <p:tav tm="100000">
                                          <p:val>
                                            <p:strVal val="#ppt_y"/>
                                          </p:val>
                                        </p:tav>
                                      </p:tavLst>
                                    </p:anim>
                                    <p:anim calcmode="lin" valueType="num">
                                      <p:cBhvr>
                                        <p:cTn id="28"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0"/>
                                        </p:tgtEl>
                                      </p:cBhvr>
                                    </p:animEffect>
                                  </p:childTnLst>
                                </p:cTn>
                              </p:par>
                            </p:childTnLst>
                          </p:cTn>
                        </p:par>
                        <p:par>
                          <p:cTn id="31" fill="hold">
                            <p:stCondLst>
                              <p:cond delay="2500"/>
                            </p:stCondLst>
                            <p:childTnLst>
                              <p:par>
                                <p:cTn id="32" presetID="26" presetClass="emph" presetSubtype="0" fill="hold" grpId="1" nodeType="afterEffect">
                                  <p:stCondLst>
                                    <p:cond delay="0"/>
                                  </p:stCondLst>
                                  <p:iterate type="lt">
                                    <p:tmPct val="0"/>
                                  </p:iterate>
                                  <p:childTnLst>
                                    <p:animEffect transition="out" filter="fade">
                                      <p:cBhvr>
                                        <p:cTn id="33" dur="500" tmFilter="0, 0; .2, .5; .8, .5; 1, 0"/>
                                        <p:tgtEl>
                                          <p:spTgt spid="10"/>
                                        </p:tgtEl>
                                      </p:cBhvr>
                                    </p:animEffect>
                                    <p:animScale>
                                      <p:cBhvr>
                                        <p:cTn id="34"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9" grpId="0"/>
      <p:bldP spid="9" grpId="1"/>
      <p:bldP spid="10" grpId="0"/>
      <p:bldP spid="1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a:spLocks/>
          </p:cNvSpPr>
          <p:nvPr/>
        </p:nvSpPr>
        <p:spPr bwMode="auto">
          <a:xfrm>
            <a:off x="-28563" y="1485696"/>
            <a:ext cx="6129422"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1"/>
            </p:custDataLst>
          </p:nvPr>
        </p:nvSpPr>
        <p:spPr>
          <a:xfrm>
            <a:off x="6904365" y="1650711"/>
            <a:ext cx="379667" cy="379667"/>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1"/>
          <p:cNvSpPr/>
          <p:nvPr>
            <p:custDataLst>
              <p:tags r:id="rId2"/>
            </p:custDataLst>
          </p:nvPr>
        </p:nvSpPr>
        <p:spPr>
          <a:xfrm>
            <a:off x="7609362" y="2520227"/>
            <a:ext cx="2466542"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2531" dirty="0">
                <a:solidFill>
                  <a:schemeClr val="accent1"/>
                </a:solidFill>
                <a:latin typeface="Arial" panose="020B0604020202020204" pitchFamily="34" charset="0"/>
                <a:ea typeface="微软雅黑" panose="020B0503020204020204" pitchFamily="34" charset="-122"/>
                <a:sym typeface="Arial" panose="020B0604020202020204" pitchFamily="34" charset="0"/>
              </a:rPr>
              <a:t>实现的用例</a:t>
            </a:r>
            <a:endParaRPr lang="zh-CN" altLang="en-US" sz="1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Number_2"/>
          <p:cNvSpPr/>
          <p:nvPr>
            <p:custDataLst>
              <p:tags r:id="rId3"/>
            </p:custDataLst>
          </p:nvPr>
        </p:nvSpPr>
        <p:spPr>
          <a:xfrm>
            <a:off x="6904365" y="2520227"/>
            <a:ext cx="379667" cy="379667"/>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2"/>
          <p:cNvSpPr/>
          <p:nvPr>
            <p:custDataLst>
              <p:tags r:id="rId4"/>
            </p:custDataLst>
          </p:nvPr>
        </p:nvSpPr>
        <p:spPr>
          <a:xfrm>
            <a:off x="7609362" y="3389744"/>
            <a:ext cx="2466542"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a:solidFill>
                  <a:schemeClr val="accent2"/>
                </a:solidFill>
                <a:latin typeface="Arial" panose="020B0604020202020204" pitchFamily="34" charset="0"/>
                <a:ea typeface="微软雅黑" panose="020B0503020204020204" pitchFamily="34" charset="-122"/>
                <a:sym typeface="Arial" panose="020B0604020202020204" pitchFamily="34" charset="0"/>
              </a:rPr>
              <a:t>项目的架构</a:t>
            </a:r>
            <a:endParaRPr lang="zh-CN" altLang="en-US" sz="12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Number_3"/>
          <p:cNvSpPr/>
          <p:nvPr>
            <p:custDataLst>
              <p:tags r:id="rId5"/>
            </p:custDataLst>
          </p:nvPr>
        </p:nvSpPr>
        <p:spPr>
          <a:xfrm>
            <a:off x="6904365" y="3389743"/>
            <a:ext cx="379667" cy="379667"/>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5" name="MH_Entry_3"/>
          <p:cNvSpPr/>
          <p:nvPr>
            <p:custDataLst>
              <p:tags r:id="rId6"/>
            </p:custDataLst>
          </p:nvPr>
        </p:nvSpPr>
        <p:spPr>
          <a:xfrm>
            <a:off x="7609362" y="4221757"/>
            <a:ext cx="3068484"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a:solidFill>
                  <a:schemeClr val="accent1"/>
                </a:solidFill>
                <a:latin typeface="Arial" panose="020B0604020202020204" pitchFamily="34" charset="0"/>
                <a:ea typeface="微软雅黑" panose="020B0503020204020204" pitchFamily="34" charset="-122"/>
                <a:sym typeface="Arial" panose="020B0604020202020204" pitchFamily="34" charset="0"/>
              </a:rPr>
              <a:t>网络访问与数据存储</a:t>
            </a:r>
            <a:endParaRPr lang="zh-CN" altLang="en-US" sz="1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Number_4"/>
          <p:cNvSpPr/>
          <p:nvPr>
            <p:custDataLst>
              <p:tags r:id="rId7"/>
            </p:custDataLst>
          </p:nvPr>
        </p:nvSpPr>
        <p:spPr>
          <a:xfrm>
            <a:off x="6904365" y="4259259"/>
            <a:ext cx="379667" cy="379667"/>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7" name="MH_Entry_4"/>
          <p:cNvSpPr/>
          <p:nvPr>
            <p:custDataLst>
              <p:tags r:id="rId8"/>
            </p:custDataLst>
          </p:nvPr>
        </p:nvSpPr>
        <p:spPr>
          <a:xfrm>
            <a:off x="7609362" y="5128775"/>
            <a:ext cx="2466542"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a:solidFill>
                  <a:schemeClr val="accent2"/>
                </a:solidFill>
                <a:latin typeface="Arial" panose="020B0604020202020204" pitchFamily="34" charset="0"/>
                <a:ea typeface="微软雅黑" panose="020B0503020204020204" pitchFamily="34" charset="-122"/>
                <a:sym typeface="Arial" panose="020B0604020202020204" pitchFamily="34" charset="0"/>
              </a:rPr>
              <a:t>开源库的使用</a:t>
            </a:r>
            <a:endParaRPr lang="zh-CN" altLang="en-US" sz="12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1"/>
          <p:cNvSpPr txBox="1"/>
          <p:nvPr>
            <p:custDataLst>
              <p:tags r:id="rId9"/>
            </p:custDataLst>
          </p:nvPr>
        </p:nvSpPr>
        <p:spPr>
          <a:xfrm>
            <a:off x="2713211" y="1719029"/>
            <a:ext cx="1769715" cy="3794592"/>
          </a:xfrm>
          <a:prstGeom prst="rect">
            <a:avLst/>
          </a:prstGeom>
          <a:noFill/>
        </p:spPr>
        <p:txBody>
          <a:bodyPr vert="eaVert" wrap="square" lIns="0" tIns="0" rIns="0" bIns="0" rtlCol="0" anchor="ctr" anchorCtr="0">
            <a:spAutoFit/>
          </a:bodyPr>
          <a:lstStyle/>
          <a:p>
            <a:pPr algn="ctr"/>
            <a:r>
              <a:rPr lang="zh-CN" altLang="en-US" sz="115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9" name="MH_Others_2"/>
          <p:cNvSpPr txBox="1"/>
          <p:nvPr>
            <p:custDataLst>
              <p:tags r:id="rId10"/>
            </p:custDataLst>
          </p:nvPr>
        </p:nvSpPr>
        <p:spPr>
          <a:xfrm rot="5400000">
            <a:off x="865429" y="3277771"/>
            <a:ext cx="3299296" cy="677108"/>
          </a:xfrm>
          <a:prstGeom prst="rect">
            <a:avLst/>
          </a:prstGeom>
          <a:noFill/>
        </p:spPr>
        <p:txBody>
          <a:bodyPr wrap="square" lIns="0" tIns="0" rIns="0" bIns="0">
            <a:spAutoFit/>
          </a:bodyPr>
          <a:lstStyle/>
          <a:p>
            <a:pPr algn="ctr">
              <a:defRPr/>
            </a:pPr>
            <a:r>
              <a:rPr lang="en-US" altLang="zh-CN" sz="4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15"/>
          <p:cNvSpPr>
            <a:spLocks/>
          </p:cNvSpPr>
          <p:nvPr/>
        </p:nvSpPr>
        <p:spPr bwMode="auto">
          <a:xfrm>
            <a:off x="10677846" y="1485696"/>
            <a:ext cx="2201183"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MH_Number_1">
            <a:extLst>
              <a:ext uri="{FF2B5EF4-FFF2-40B4-BE49-F238E27FC236}">
                <a16:creationId xmlns:a16="http://schemas.microsoft.com/office/drawing/2014/main" id="{3AC0A417-4715-48A5-BFA8-71E0BB525AB7}"/>
              </a:ext>
            </a:extLst>
          </p:cNvPr>
          <p:cNvSpPr/>
          <p:nvPr>
            <p:custDataLst>
              <p:tags r:id="rId11"/>
            </p:custDataLst>
          </p:nvPr>
        </p:nvSpPr>
        <p:spPr>
          <a:xfrm>
            <a:off x="6904364" y="5128775"/>
            <a:ext cx="379667" cy="379667"/>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MH_Entry_4">
            <a:extLst>
              <a:ext uri="{FF2B5EF4-FFF2-40B4-BE49-F238E27FC236}">
                <a16:creationId xmlns:a16="http://schemas.microsoft.com/office/drawing/2014/main" id="{9A299E97-A864-4617-B44D-A9C5419306EC}"/>
              </a:ext>
            </a:extLst>
          </p:cNvPr>
          <p:cNvSpPr/>
          <p:nvPr>
            <p:custDataLst>
              <p:tags r:id="rId12"/>
            </p:custDataLst>
          </p:nvPr>
        </p:nvSpPr>
        <p:spPr>
          <a:xfrm>
            <a:off x="7609362" y="1650711"/>
            <a:ext cx="2466542"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a:solidFill>
                  <a:schemeClr val="accent2"/>
                </a:solidFill>
                <a:latin typeface="Arial" panose="020B0604020202020204" pitchFamily="34" charset="0"/>
                <a:ea typeface="微软雅黑" panose="020B0503020204020204" pitchFamily="34" charset="-122"/>
                <a:sym typeface="Arial" panose="020B0604020202020204" pitchFamily="34" charset="0"/>
              </a:rPr>
              <a:t>项目简介</a:t>
            </a:r>
            <a:endParaRPr lang="zh-CN" altLang="en-US" sz="12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4773377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1+#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18"/>
                                        </p:tgtEl>
                                        <p:attrNameLst>
                                          <p:attrName>style.visibility</p:attrName>
                                        </p:attrNameLst>
                                      </p:cBhvr>
                                      <p:to>
                                        <p:strVal val="visible"/>
                                      </p:to>
                                    </p:set>
                                    <p:anim by="(-#ppt_w*2)" calcmode="lin" valueType="num">
                                      <p:cBhvr rctx="PPT">
                                        <p:cTn id="19" dur="500" autoRev="1" fill="hold">
                                          <p:stCondLst>
                                            <p:cond delay="0"/>
                                          </p:stCondLst>
                                        </p:cTn>
                                        <p:tgtEl>
                                          <p:spTgt spid="18"/>
                                        </p:tgtEl>
                                        <p:attrNameLst>
                                          <p:attrName>ppt_w</p:attrName>
                                        </p:attrNameLst>
                                      </p:cBhvr>
                                    </p:anim>
                                    <p:anim by="(#ppt_w*0.50)" calcmode="lin" valueType="num">
                                      <p:cBhvr>
                                        <p:cTn id="20" dur="500" decel="50000" autoRev="1" fill="hold">
                                          <p:stCondLst>
                                            <p:cond delay="0"/>
                                          </p:stCondLst>
                                        </p:cTn>
                                        <p:tgtEl>
                                          <p:spTgt spid="18"/>
                                        </p:tgtEl>
                                        <p:attrNameLst>
                                          <p:attrName>ppt_x</p:attrName>
                                        </p:attrNameLst>
                                      </p:cBhvr>
                                    </p:anim>
                                    <p:anim from="(-#ppt_h/2)" to="(#ppt_y)" calcmode="lin" valueType="num">
                                      <p:cBhvr>
                                        <p:cTn id="21" dur="1000" fill="hold">
                                          <p:stCondLst>
                                            <p:cond delay="0"/>
                                          </p:stCondLst>
                                        </p:cTn>
                                        <p:tgtEl>
                                          <p:spTgt spid="18"/>
                                        </p:tgtEl>
                                        <p:attrNameLst>
                                          <p:attrName>ppt_y</p:attrName>
                                        </p:attrNameLst>
                                      </p:cBhvr>
                                    </p:anim>
                                    <p:animRot by="21600000">
                                      <p:cBhvr>
                                        <p:cTn id="22" dur="1000" fill="hold">
                                          <p:stCondLst>
                                            <p:cond delay="0"/>
                                          </p:stCondLst>
                                        </p:cTn>
                                        <p:tgtEl>
                                          <p:spTgt spid="18"/>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19"/>
                                        </p:tgtEl>
                                        <p:attrNameLst>
                                          <p:attrName>style.visibility</p:attrName>
                                        </p:attrNameLst>
                                      </p:cBhvr>
                                      <p:to>
                                        <p:strVal val="visible"/>
                                      </p:to>
                                    </p:set>
                                    <p:anim by="(-#ppt_w*2)" calcmode="lin" valueType="num">
                                      <p:cBhvr rctx="PPT">
                                        <p:cTn id="25" dur="500" autoRev="1" fill="hold">
                                          <p:stCondLst>
                                            <p:cond delay="0"/>
                                          </p:stCondLst>
                                        </p:cTn>
                                        <p:tgtEl>
                                          <p:spTgt spid="19"/>
                                        </p:tgtEl>
                                        <p:attrNameLst>
                                          <p:attrName>ppt_w</p:attrName>
                                        </p:attrNameLst>
                                      </p:cBhvr>
                                    </p:anim>
                                    <p:anim by="(#ppt_w*0.50)" calcmode="lin" valueType="num">
                                      <p:cBhvr>
                                        <p:cTn id="26" dur="500" decel="50000" autoRev="1" fill="hold">
                                          <p:stCondLst>
                                            <p:cond delay="0"/>
                                          </p:stCondLst>
                                        </p:cTn>
                                        <p:tgtEl>
                                          <p:spTgt spid="19"/>
                                        </p:tgtEl>
                                        <p:attrNameLst>
                                          <p:attrName>ppt_x</p:attrName>
                                        </p:attrNameLst>
                                      </p:cBhvr>
                                    </p:anim>
                                    <p:anim from="(-#ppt_h/2)" to="(#ppt_y)" calcmode="lin" valueType="num">
                                      <p:cBhvr>
                                        <p:cTn id="27" dur="1000" fill="hold">
                                          <p:stCondLst>
                                            <p:cond delay="0"/>
                                          </p:stCondLst>
                                        </p:cTn>
                                        <p:tgtEl>
                                          <p:spTgt spid="19"/>
                                        </p:tgtEl>
                                        <p:attrNameLst>
                                          <p:attrName>ppt_y</p:attrName>
                                        </p:attrNameLst>
                                      </p:cBhvr>
                                    </p:anim>
                                    <p:animRot by="21600000">
                                      <p:cBhvr>
                                        <p:cTn id="28" dur="1000" fill="hold">
                                          <p:stCondLst>
                                            <p:cond delay="0"/>
                                          </p:stCondLst>
                                        </p:cTn>
                                        <p:tgtEl>
                                          <p:spTgt spid="19"/>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500"/>
                                        <p:tgtEl>
                                          <p:spTgt spid="2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p:cTn id="69" dur="500" fill="hold"/>
                                        <p:tgtEl>
                                          <p:spTgt spid="14"/>
                                        </p:tgtEl>
                                        <p:attrNameLst>
                                          <p:attrName>ppt_w</p:attrName>
                                        </p:attrNameLst>
                                      </p:cBhvr>
                                      <p:tavLst>
                                        <p:tav tm="0">
                                          <p:val>
                                            <p:fltVal val="0"/>
                                          </p:val>
                                        </p:tav>
                                        <p:tav tm="100000">
                                          <p:val>
                                            <p:strVal val="#ppt_w"/>
                                          </p:val>
                                        </p:tav>
                                      </p:tavLst>
                                    </p:anim>
                                    <p:anim calcmode="lin" valueType="num">
                                      <p:cBhvr>
                                        <p:cTn id="70" dur="500" fill="hold"/>
                                        <p:tgtEl>
                                          <p:spTgt spid="14"/>
                                        </p:tgtEl>
                                        <p:attrNameLst>
                                          <p:attrName>ppt_h</p:attrName>
                                        </p:attrNameLst>
                                      </p:cBhvr>
                                      <p:tavLst>
                                        <p:tav tm="0">
                                          <p:val>
                                            <p:fltVal val="0"/>
                                          </p:val>
                                        </p:tav>
                                        <p:tav tm="100000">
                                          <p:val>
                                            <p:strVal val="#ppt_h"/>
                                          </p:val>
                                        </p:tav>
                                      </p:tavLst>
                                    </p:anim>
                                    <p:animEffect transition="in" filter="fade">
                                      <p:cBhvr>
                                        <p:cTn id="71" dur="500"/>
                                        <p:tgtEl>
                                          <p:spTgt spid="14"/>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down)">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p:bldP spid="22" grpId="0" animBg="1"/>
      <p:bldP spid="23" grpId="0"/>
      <p:bldP spid="24" grpId="0" animBg="1"/>
      <p:bldP spid="25" grpId="0"/>
      <p:bldP spid="26" grpId="0" animBg="1"/>
      <p:bldP spid="27" grpId="0"/>
      <p:bldP spid="18" grpId="0"/>
      <p:bldP spid="19" grpId="0"/>
      <p:bldP spid="16" grpId="0" animBg="1"/>
      <p:bldP spid="14"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a:spLocks/>
          </p:cNvSpPr>
          <p:nvPr/>
        </p:nvSpPr>
        <p:spPr bwMode="auto">
          <a:xfrm>
            <a:off x="-28563" y="1485696"/>
            <a:ext cx="5095644"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17"/>
          <p:cNvSpPr>
            <a:spLocks/>
          </p:cNvSpPr>
          <p:nvPr/>
        </p:nvSpPr>
        <p:spPr bwMode="auto">
          <a:xfrm>
            <a:off x="10677846" y="1485696"/>
            <a:ext cx="2201183"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4150043" y="2698106"/>
            <a:ext cx="1826210" cy="1826208"/>
          </a:xfrm>
          <a:prstGeom prst="ellipse">
            <a:avLst/>
          </a:prstGeom>
          <a:gradFill flip="none" rotWithShape="1">
            <a:gsLst>
              <a:gs pos="25000">
                <a:schemeClr val="bg1">
                  <a:shade val="67500"/>
                  <a:satMod val="115000"/>
                </a:schemeClr>
              </a:gs>
              <a:gs pos="62000">
                <a:schemeClr val="bg1">
                  <a:shade val="100000"/>
                  <a:satMod val="115000"/>
                </a:schemeClr>
              </a:gs>
            </a:gsLst>
            <a:lin ang="2700000" scaled="1"/>
            <a:tileRect/>
          </a:gradFill>
          <a:ln w="38100">
            <a:solidFill>
              <a:schemeClr val="bg1"/>
            </a:solidFill>
          </a:ln>
          <a:effectLst>
            <a:outerShdw blurRad="254000" dist="127000" dir="30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MH_Others_1"/>
          <p:cNvSpPr txBox="1"/>
          <p:nvPr>
            <p:custDataLst>
              <p:tags r:id="rId1"/>
            </p:custDataLst>
          </p:nvPr>
        </p:nvSpPr>
        <p:spPr>
          <a:xfrm>
            <a:off x="4306399" y="3087989"/>
            <a:ext cx="1513499" cy="1046440"/>
          </a:xfrm>
          <a:prstGeom prst="rect">
            <a:avLst/>
          </a:prstGeom>
          <a:noFill/>
        </p:spPr>
        <p:txBody>
          <a:bodyPr wrap="square" lIns="0" tIns="0" rIns="0" bIns="0" rtlCol="0" anchor="ctr" anchorCtr="0">
            <a:spAutoFit/>
          </a:bodyPr>
          <a:lstStyle/>
          <a:p>
            <a:pPr algn="ctr"/>
            <a:r>
              <a:rPr lang="en-US" altLang="zh-CN" sz="4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01</a:t>
            </a:r>
          </a:p>
          <a:p>
            <a:pPr algn="ctr"/>
            <a:r>
              <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CHAPTER</a:t>
            </a:r>
            <a:endPar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6650131" y="3400301"/>
            <a:ext cx="3422564" cy="615553"/>
          </a:xfrm>
          <a:prstGeom prst="rect">
            <a:avLst/>
          </a:prstGeom>
        </p:spPr>
        <p:txBody>
          <a:bodyPr wrap="square" lIns="0" tIns="0" rIns="0" bIns="0">
            <a:spAutoFit/>
          </a:bodyPr>
          <a:lstStyle/>
          <a:p>
            <a:r>
              <a:rPr lang="zh-CN" altLang="en-US" sz="4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项目简介</a:t>
            </a:r>
          </a:p>
        </p:txBody>
      </p:sp>
    </p:spTree>
    <p:extLst>
      <p:ext uri="{BB962C8B-B14F-4D97-AF65-F5344CB8AC3E}">
        <p14:creationId xmlns:p14="http://schemas.microsoft.com/office/powerpoint/2010/main" val="5580989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46"/>
                                        </p:tgtEl>
                                        <p:attrNameLst>
                                          <p:attrName>style.visibility</p:attrName>
                                        </p:attrNameLst>
                                      </p:cBhvr>
                                      <p:to>
                                        <p:strVal val="visible"/>
                                      </p:to>
                                    </p:set>
                                    <p:anim by="(-#ppt_w*2)" calcmode="lin" valueType="num">
                                      <p:cBhvr rctx="PPT">
                                        <p:cTn id="26" dur="500" autoRev="1" fill="hold">
                                          <p:stCondLst>
                                            <p:cond delay="0"/>
                                          </p:stCondLst>
                                        </p:cTn>
                                        <p:tgtEl>
                                          <p:spTgt spid="46"/>
                                        </p:tgtEl>
                                        <p:attrNameLst>
                                          <p:attrName>ppt_w</p:attrName>
                                        </p:attrNameLst>
                                      </p:cBhvr>
                                    </p:anim>
                                    <p:anim by="(#ppt_w*0.50)" calcmode="lin" valueType="num">
                                      <p:cBhvr>
                                        <p:cTn id="27" dur="500" decel="50000" autoRev="1" fill="hold">
                                          <p:stCondLst>
                                            <p:cond delay="0"/>
                                          </p:stCondLst>
                                        </p:cTn>
                                        <p:tgtEl>
                                          <p:spTgt spid="46"/>
                                        </p:tgtEl>
                                        <p:attrNameLst>
                                          <p:attrName>ppt_x</p:attrName>
                                        </p:attrNameLst>
                                      </p:cBhvr>
                                    </p:anim>
                                    <p:anim from="(-#ppt_h/2)" to="(#ppt_y)" calcmode="lin" valueType="num">
                                      <p:cBhvr>
                                        <p:cTn id="28" dur="1000" fill="hold">
                                          <p:stCondLst>
                                            <p:cond delay="0"/>
                                          </p:stCondLst>
                                        </p:cTn>
                                        <p:tgtEl>
                                          <p:spTgt spid="46"/>
                                        </p:tgtEl>
                                        <p:attrNameLst>
                                          <p:attrName>ppt_y</p:attrName>
                                        </p:attrNameLst>
                                      </p:cBhvr>
                                    </p:anim>
                                    <p:animRot by="21600000">
                                      <p:cBhvr>
                                        <p:cTn id="29" dur="1000" fill="hold">
                                          <p:stCondLst>
                                            <p:cond delay="0"/>
                                          </p:stCondLst>
                                        </p:cTn>
                                        <p:tgtEl>
                                          <p:spTgt spid="46"/>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23" presetClass="entr" presetSubtype="32"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strVal val="4*#ppt_w"/>
                                          </p:val>
                                        </p:tav>
                                        <p:tav tm="100000">
                                          <p:val>
                                            <p:strVal val="#ppt_w"/>
                                          </p:val>
                                        </p:tav>
                                      </p:tavLst>
                                    </p:anim>
                                    <p:anim calcmode="lin" valueType="num">
                                      <p:cBhvr>
                                        <p:cTn id="35"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5" grpId="0" animBg="1"/>
      <p:bldP spid="4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20"/>
          <p:cNvSpPr txBox="1">
            <a:spLocks/>
          </p:cNvSpPr>
          <p:nvPr/>
        </p:nvSpPr>
        <p:spPr>
          <a:xfrm>
            <a:off x="1640843" y="1543184"/>
            <a:ext cx="9577064" cy="4146281"/>
          </a:xfrm>
          <a:prstGeom prst="rect">
            <a:avLst/>
          </a:prstGeom>
        </p:spPr>
        <p:txBody>
          <a:bodyPr vert="horz" wrap="square" lIns="128545" tIns="64271" rIns="128545" bIns="64271"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2800" dirty="0">
                <a:solidFill>
                  <a:schemeClr val="bg2">
                    <a:lumMod val="25000"/>
                  </a:schemeClr>
                </a:solidFill>
              </a:rPr>
              <a:t>	   </a:t>
            </a:r>
            <a:r>
              <a:rPr lang="zh-CN" altLang="zh-CN" sz="2800" dirty="0">
                <a:solidFill>
                  <a:schemeClr val="bg2">
                    <a:lumMod val="25000"/>
                  </a:schemeClr>
                </a:solidFill>
              </a:rPr>
              <a:t>社会近年来的迅猛发展，使得我国人民的生活质量飞速提高，电影也逐渐成为了大众不可或缺的娱乐需求。</a:t>
            </a:r>
            <a:r>
              <a:rPr lang="zh-CN" altLang="en-US" sz="2800" dirty="0">
                <a:solidFill>
                  <a:schemeClr val="bg2">
                    <a:lumMod val="25000"/>
                  </a:schemeClr>
                </a:solidFill>
              </a:rPr>
              <a:t>本次项目</a:t>
            </a:r>
            <a:r>
              <a:rPr lang="zh-CN" altLang="zh-CN" sz="2800" dirty="0">
                <a:solidFill>
                  <a:schemeClr val="bg2">
                    <a:lumMod val="25000"/>
                  </a:schemeClr>
                </a:solidFill>
              </a:rPr>
              <a:t>就是一个基于</a:t>
            </a:r>
            <a:r>
              <a:rPr lang="en-US" altLang="zh-CN" sz="2800" dirty="0">
                <a:solidFill>
                  <a:schemeClr val="bg2">
                    <a:lumMod val="25000"/>
                  </a:schemeClr>
                </a:solidFill>
              </a:rPr>
              <a:t>android</a:t>
            </a:r>
            <a:r>
              <a:rPr lang="zh-CN" altLang="zh-CN" sz="2800" dirty="0">
                <a:solidFill>
                  <a:schemeClr val="bg2">
                    <a:lumMod val="25000"/>
                  </a:schemeClr>
                </a:solidFill>
              </a:rPr>
              <a:t>移动客户端设计的影视信息类</a:t>
            </a:r>
            <a:r>
              <a:rPr lang="en-US" altLang="zh-CN" sz="2800" dirty="0">
                <a:solidFill>
                  <a:schemeClr val="bg2">
                    <a:lumMod val="25000"/>
                  </a:schemeClr>
                </a:solidFill>
              </a:rPr>
              <a:t>APP</a:t>
            </a:r>
            <a:r>
              <a:rPr lang="zh-CN" altLang="zh-CN" sz="2800" dirty="0">
                <a:solidFill>
                  <a:schemeClr val="bg2">
                    <a:lumMod val="25000"/>
                  </a:schemeClr>
                </a:solidFill>
              </a:rPr>
              <a:t>，借助目前国内应用最为普遍的安卓手机移动终端实现一个可以在手机端查看电影资讯的功能性</a:t>
            </a:r>
            <a:r>
              <a:rPr lang="en-US" altLang="zh-CN" sz="2800" dirty="0">
                <a:solidFill>
                  <a:schemeClr val="bg2">
                    <a:lumMod val="25000"/>
                  </a:schemeClr>
                </a:solidFill>
              </a:rPr>
              <a:t>APP</a:t>
            </a:r>
            <a:r>
              <a:rPr lang="zh-CN" altLang="zh-CN" sz="2800" dirty="0">
                <a:solidFill>
                  <a:schemeClr val="bg2">
                    <a:lumMod val="25000"/>
                  </a:schemeClr>
                </a:solidFill>
              </a:rPr>
              <a:t>，它可以向你提供关于你想了解的影片的详细信息，包括相关人员信息、评分、影评等，你可以通过关键字或分类进行搜索，你还可以查看各大影视榜单、建立自己的收藏列表、接收系统为你提供的个性化推荐等等。</a:t>
            </a:r>
          </a:p>
        </p:txBody>
      </p:sp>
      <p:sp>
        <p:nvSpPr>
          <p:cNvPr id="71" name="TextBox 8"/>
          <p:cNvSpPr txBox="1"/>
          <p:nvPr/>
        </p:nvSpPr>
        <p:spPr>
          <a:xfrm>
            <a:off x="812751" y="314411"/>
            <a:ext cx="2869035" cy="615553"/>
          </a:xfrm>
          <a:prstGeom prst="rect">
            <a:avLst/>
          </a:prstGeom>
          <a:noFill/>
        </p:spPr>
        <p:txBody>
          <a:bodyPr wrap="square" lIns="0" tIns="0" rIns="0" bIns="0" rtlCol="0" anchor="ctr">
            <a:spAutoFit/>
          </a:bodyPr>
          <a:lstStyle/>
          <a:p>
            <a:r>
              <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项目简介</a:t>
            </a:r>
            <a:endParaRPr lang="zh-CN" altLang="en-US" sz="4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5717837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a:spLocks/>
          </p:cNvSpPr>
          <p:nvPr/>
        </p:nvSpPr>
        <p:spPr bwMode="auto">
          <a:xfrm>
            <a:off x="-28563" y="1485696"/>
            <a:ext cx="5095644"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17"/>
          <p:cNvSpPr>
            <a:spLocks/>
          </p:cNvSpPr>
          <p:nvPr/>
        </p:nvSpPr>
        <p:spPr bwMode="auto">
          <a:xfrm>
            <a:off x="10677846" y="1485696"/>
            <a:ext cx="2201183"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4150043" y="2698106"/>
            <a:ext cx="1826210" cy="1826208"/>
          </a:xfrm>
          <a:prstGeom prst="ellipse">
            <a:avLst/>
          </a:prstGeom>
          <a:gradFill flip="none" rotWithShape="1">
            <a:gsLst>
              <a:gs pos="25000">
                <a:schemeClr val="bg1">
                  <a:shade val="67500"/>
                  <a:satMod val="115000"/>
                </a:schemeClr>
              </a:gs>
              <a:gs pos="62000">
                <a:schemeClr val="bg1">
                  <a:shade val="100000"/>
                  <a:satMod val="115000"/>
                </a:schemeClr>
              </a:gs>
            </a:gsLst>
            <a:lin ang="2700000" scaled="1"/>
            <a:tileRect/>
          </a:gradFill>
          <a:ln w="38100">
            <a:solidFill>
              <a:schemeClr val="bg1"/>
            </a:solidFill>
          </a:ln>
          <a:effectLst>
            <a:outerShdw blurRad="254000" dist="127000" dir="30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MH_Others_1"/>
          <p:cNvSpPr txBox="1"/>
          <p:nvPr>
            <p:custDataLst>
              <p:tags r:id="rId1"/>
            </p:custDataLst>
          </p:nvPr>
        </p:nvSpPr>
        <p:spPr>
          <a:xfrm>
            <a:off x="4306399" y="3087989"/>
            <a:ext cx="1513499" cy="1046440"/>
          </a:xfrm>
          <a:prstGeom prst="rect">
            <a:avLst/>
          </a:prstGeom>
          <a:noFill/>
        </p:spPr>
        <p:txBody>
          <a:bodyPr wrap="square" lIns="0" tIns="0" rIns="0" bIns="0" rtlCol="0" anchor="ctr" anchorCtr="0">
            <a:spAutoFit/>
          </a:bodyPr>
          <a:lstStyle/>
          <a:p>
            <a:pPr algn="ctr"/>
            <a:r>
              <a:rPr lang="en-US" altLang="zh-CN" sz="4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02</a:t>
            </a:r>
          </a:p>
          <a:p>
            <a:pPr algn="ctr"/>
            <a:r>
              <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CHAPTER</a:t>
            </a:r>
            <a:endPar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6535203" y="3256849"/>
            <a:ext cx="3184408" cy="553998"/>
          </a:xfrm>
          <a:prstGeom prst="rect">
            <a:avLst/>
          </a:prstGeom>
        </p:spPr>
        <p:txBody>
          <a:bodyPr wrap="square" lIns="0" tIns="0" rIns="0" bIns="0">
            <a:spAutoFit/>
          </a:bodyPr>
          <a:lstStyle/>
          <a:p>
            <a:r>
              <a:rPr lang="zh-CN" altLang="en-US" sz="3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实现的用例</a:t>
            </a:r>
          </a:p>
        </p:txBody>
      </p:sp>
    </p:spTree>
    <p:extLst>
      <p:ext uri="{BB962C8B-B14F-4D97-AF65-F5344CB8AC3E}">
        <p14:creationId xmlns:p14="http://schemas.microsoft.com/office/powerpoint/2010/main" val="151556433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46"/>
                                        </p:tgtEl>
                                        <p:attrNameLst>
                                          <p:attrName>style.visibility</p:attrName>
                                        </p:attrNameLst>
                                      </p:cBhvr>
                                      <p:to>
                                        <p:strVal val="visible"/>
                                      </p:to>
                                    </p:set>
                                    <p:anim by="(-#ppt_w*2)" calcmode="lin" valueType="num">
                                      <p:cBhvr rctx="PPT">
                                        <p:cTn id="26" dur="500" autoRev="1" fill="hold">
                                          <p:stCondLst>
                                            <p:cond delay="0"/>
                                          </p:stCondLst>
                                        </p:cTn>
                                        <p:tgtEl>
                                          <p:spTgt spid="46"/>
                                        </p:tgtEl>
                                        <p:attrNameLst>
                                          <p:attrName>ppt_w</p:attrName>
                                        </p:attrNameLst>
                                      </p:cBhvr>
                                    </p:anim>
                                    <p:anim by="(#ppt_w*0.50)" calcmode="lin" valueType="num">
                                      <p:cBhvr>
                                        <p:cTn id="27" dur="500" decel="50000" autoRev="1" fill="hold">
                                          <p:stCondLst>
                                            <p:cond delay="0"/>
                                          </p:stCondLst>
                                        </p:cTn>
                                        <p:tgtEl>
                                          <p:spTgt spid="46"/>
                                        </p:tgtEl>
                                        <p:attrNameLst>
                                          <p:attrName>ppt_x</p:attrName>
                                        </p:attrNameLst>
                                      </p:cBhvr>
                                    </p:anim>
                                    <p:anim from="(-#ppt_h/2)" to="(#ppt_y)" calcmode="lin" valueType="num">
                                      <p:cBhvr>
                                        <p:cTn id="28" dur="1000" fill="hold">
                                          <p:stCondLst>
                                            <p:cond delay="0"/>
                                          </p:stCondLst>
                                        </p:cTn>
                                        <p:tgtEl>
                                          <p:spTgt spid="46"/>
                                        </p:tgtEl>
                                        <p:attrNameLst>
                                          <p:attrName>ppt_y</p:attrName>
                                        </p:attrNameLst>
                                      </p:cBhvr>
                                    </p:anim>
                                    <p:animRot by="21600000">
                                      <p:cBhvr>
                                        <p:cTn id="29" dur="1000" fill="hold">
                                          <p:stCondLst>
                                            <p:cond delay="0"/>
                                          </p:stCondLst>
                                        </p:cTn>
                                        <p:tgtEl>
                                          <p:spTgt spid="46"/>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23" presetClass="entr" presetSubtype="32"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strVal val="4*#ppt_w"/>
                                          </p:val>
                                        </p:tav>
                                        <p:tav tm="100000">
                                          <p:val>
                                            <p:strVal val="#ppt_w"/>
                                          </p:val>
                                        </p:tav>
                                      </p:tavLst>
                                    </p:anim>
                                    <p:anim calcmode="lin" valueType="num">
                                      <p:cBhvr>
                                        <p:cTn id="35"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5" grpId="0" animBg="1"/>
      <p:bldP spid="4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740743" y="159941"/>
            <a:ext cx="2807720" cy="615553"/>
          </a:xfrm>
          <a:prstGeom prst="rect">
            <a:avLst/>
          </a:prstGeom>
          <a:noFill/>
        </p:spPr>
        <p:txBody>
          <a:bodyPr wrap="square" lIns="0" tIns="0" rIns="0" bIns="0" rtlCol="0" anchor="ctr">
            <a:spAutoFit/>
          </a:bodyPr>
          <a:lstStyle/>
          <a:p>
            <a:r>
              <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用例图</a:t>
            </a:r>
          </a:p>
        </p:txBody>
      </p:sp>
      <p:pic>
        <p:nvPicPr>
          <p:cNvPr id="2" name="Picture 1">
            <a:extLst>
              <a:ext uri="{FF2B5EF4-FFF2-40B4-BE49-F238E27FC236}">
                <a16:creationId xmlns:a16="http://schemas.microsoft.com/office/drawing/2014/main" id="{AC252499-DD8E-41AC-8C7E-D60F9782716D}"/>
              </a:ext>
            </a:extLst>
          </p:cNvPr>
          <p:cNvPicPr>
            <a:picLocks noChangeAspect="1"/>
          </p:cNvPicPr>
          <p:nvPr/>
        </p:nvPicPr>
        <p:blipFill>
          <a:blip r:embed="rId3"/>
          <a:stretch>
            <a:fillRect/>
          </a:stretch>
        </p:blipFill>
        <p:spPr>
          <a:xfrm>
            <a:off x="1704431" y="770148"/>
            <a:ext cx="9449888" cy="6302561"/>
          </a:xfrm>
          <a:prstGeom prst="rect">
            <a:avLst/>
          </a:prstGeom>
        </p:spPr>
      </p:pic>
    </p:spTree>
    <p:extLst>
      <p:ext uri="{BB962C8B-B14F-4D97-AF65-F5344CB8AC3E}">
        <p14:creationId xmlns:p14="http://schemas.microsoft.com/office/powerpoint/2010/main" val="52171034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a:spLocks/>
          </p:cNvSpPr>
          <p:nvPr/>
        </p:nvSpPr>
        <p:spPr bwMode="auto">
          <a:xfrm>
            <a:off x="-28563" y="1485696"/>
            <a:ext cx="5095644"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17"/>
          <p:cNvSpPr>
            <a:spLocks/>
          </p:cNvSpPr>
          <p:nvPr/>
        </p:nvSpPr>
        <p:spPr bwMode="auto">
          <a:xfrm>
            <a:off x="10677846" y="1485696"/>
            <a:ext cx="2201183"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4150043" y="2698106"/>
            <a:ext cx="1826210" cy="1826208"/>
          </a:xfrm>
          <a:prstGeom prst="ellipse">
            <a:avLst/>
          </a:prstGeom>
          <a:gradFill flip="none" rotWithShape="1">
            <a:gsLst>
              <a:gs pos="25000">
                <a:schemeClr val="bg1">
                  <a:shade val="67500"/>
                  <a:satMod val="115000"/>
                </a:schemeClr>
              </a:gs>
              <a:gs pos="62000">
                <a:schemeClr val="bg1">
                  <a:shade val="100000"/>
                  <a:satMod val="115000"/>
                </a:schemeClr>
              </a:gs>
            </a:gsLst>
            <a:lin ang="2700000" scaled="1"/>
            <a:tileRect/>
          </a:gradFill>
          <a:ln w="38100">
            <a:solidFill>
              <a:schemeClr val="bg1"/>
            </a:solidFill>
          </a:ln>
          <a:effectLst>
            <a:outerShdw blurRad="254000" dist="127000" dir="30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MH_Others_1"/>
          <p:cNvSpPr txBox="1"/>
          <p:nvPr>
            <p:custDataLst>
              <p:tags r:id="rId1"/>
            </p:custDataLst>
          </p:nvPr>
        </p:nvSpPr>
        <p:spPr>
          <a:xfrm>
            <a:off x="4306399" y="3087989"/>
            <a:ext cx="1513499" cy="1046440"/>
          </a:xfrm>
          <a:prstGeom prst="rect">
            <a:avLst/>
          </a:prstGeom>
          <a:noFill/>
        </p:spPr>
        <p:txBody>
          <a:bodyPr wrap="square" lIns="0" tIns="0" rIns="0" bIns="0" rtlCol="0" anchor="ctr" anchorCtr="0">
            <a:spAutoFit/>
          </a:bodyPr>
          <a:lstStyle/>
          <a:p>
            <a:pPr algn="ctr"/>
            <a:r>
              <a:rPr lang="en-US" altLang="zh-CN" sz="4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03</a:t>
            </a:r>
          </a:p>
          <a:p>
            <a:pPr algn="ctr"/>
            <a:r>
              <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CHAPTER</a:t>
            </a:r>
            <a:endPar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6535203" y="3256849"/>
            <a:ext cx="3184408" cy="553998"/>
          </a:xfrm>
          <a:prstGeom prst="rect">
            <a:avLst/>
          </a:prstGeom>
        </p:spPr>
        <p:txBody>
          <a:bodyPr wrap="square" lIns="0" tIns="0" rIns="0" bIns="0">
            <a:spAutoFit/>
          </a:bodyPr>
          <a:lstStyle/>
          <a:p>
            <a:r>
              <a:rPr lang="zh-CN" altLang="en-US" sz="3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项目架构</a:t>
            </a:r>
          </a:p>
        </p:txBody>
      </p:sp>
    </p:spTree>
    <p:extLst>
      <p:ext uri="{BB962C8B-B14F-4D97-AF65-F5344CB8AC3E}">
        <p14:creationId xmlns:p14="http://schemas.microsoft.com/office/powerpoint/2010/main" val="270202248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46"/>
                                        </p:tgtEl>
                                        <p:attrNameLst>
                                          <p:attrName>style.visibility</p:attrName>
                                        </p:attrNameLst>
                                      </p:cBhvr>
                                      <p:to>
                                        <p:strVal val="visible"/>
                                      </p:to>
                                    </p:set>
                                    <p:anim by="(-#ppt_w*2)" calcmode="lin" valueType="num">
                                      <p:cBhvr rctx="PPT">
                                        <p:cTn id="26" dur="500" autoRev="1" fill="hold">
                                          <p:stCondLst>
                                            <p:cond delay="0"/>
                                          </p:stCondLst>
                                        </p:cTn>
                                        <p:tgtEl>
                                          <p:spTgt spid="46"/>
                                        </p:tgtEl>
                                        <p:attrNameLst>
                                          <p:attrName>ppt_w</p:attrName>
                                        </p:attrNameLst>
                                      </p:cBhvr>
                                    </p:anim>
                                    <p:anim by="(#ppt_w*0.50)" calcmode="lin" valueType="num">
                                      <p:cBhvr>
                                        <p:cTn id="27" dur="500" decel="50000" autoRev="1" fill="hold">
                                          <p:stCondLst>
                                            <p:cond delay="0"/>
                                          </p:stCondLst>
                                        </p:cTn>
                                        <p:tgtEl>
                                          <p:spTgt spid="46"/>
                                        </p:tgtEl>
                                        <p:attrNameLst>
                                          <p:attrName>ppt_x</p:attrName>
                                        </p:attrNameLst>
                                      </p:cBhvr>
                                    </p:anim>
                                    <p:anim from="(-#ppt_h/2)" to="(#ppt_y)" calcmode="lin" valueType="num">
                                      <p:cBhvr>
                                        <p:cTn id="28" dur="1000" fill="hold">
                                          <p:stCondLst>
                                            <p:cond delay="0"/>
                                          </p:stCondLst>
                                        </p:cTn>
                                        <p:tgtEl>
                                          <p:spTgt spid="46"/>
                                        </p:tgtEl>
                                        <p:attrNameLst>
                                          <p:attrName>ppt_y</p:attrName>
                                        </p:attrNameLst>
                                      </p:cBhvr>
                                    </p:anim>
                                    <p:animRot by="21600000">
                                      <p:cBhvr>
                                        <p:cTn id="29" dur="1000" fill="hold">
                                          <p:stCondLst>
                                            <p:cond delay="0"/>
                                          </p:stCondLst>
                                        </p:cTn>
                                        <p:tgtEl>
                                          <p:spTgt spid="46"/>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23" presetClass="entr" presetSubtype="32"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strVal val="4*#ppt_w"/>
                                          </p:val>
                                        </p:tav>
                                        <p:tav tm="100000">
                                          <p:val>
                                            <p:strVal val="#ppt_w"/>
                                          </p:val>
                                        </p:tav>
                                      </p:tavLst>
                                    </p:anim>
                                    <p:anim calcmode="lin" valueType="num">
                                      <p:cBhvr>
                                        <p:cTn id="35"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5" grpId="0" animBg="1"/>
      <p:bldP spid="46"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740743" y="470040"/>
            <a:ext cx="2807720" cy="615553"/>
          </a:xfrm>
          <a:prstGeom prst="rect">
            <a:avLst/>
          </a:prstGeom>
          <a:noFill/>
        </p:spPr>
        <p:txBody>
          <a:bodyPr wrap="square" lIns="0" tIns="0" rIns="0" bIns="0" rtlCol="0" anchor="ctr">
            <a:spAutoFit/>
          </a:bodyPr>
          <a:lstStyle/>
          <a:p>
            <a:r>
              <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架构图</a:t>
            </a:r>
          </a:p>
        </p:txBody>
      </p:sp>
      <p:pic>
        <p:nvPicPr>
          <p:cNvPr id="1026" name="Picture 3">
            <a:extLst>
              <a:ext uri="{FF2B5EF4-FFF2-40B4-BE49-F238E27FC236}">
                <a16:creationId xmlns:a16="http://schemas.microsoft.com/office/drawing/2014/main" id="{6874AEE5-F8DF-4DB0-B080-3ECB52F69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919" y="1312069"/>
            <a:ext cx="7632848" cy="491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42302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a:spLocks/>
          </p:cNvSpPr>
          <p:nvPr/>
        </p:nvSpPr>
        <p:spPr bwMode="auto">
          <a:xfrm>
            <a:off x="-28563" y="1485696"/>
            <a:ext cx="5095644"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17"/>
          <p:cNvSpPr>
            <a:spLocks/>
          </p:cNvSpPr>
          <p:nvPr/>
        </p:nvSpPr>
        <p:spPr bwMode="auto">
          <a:xfrm>
            <a:off x="10677846" y="1485696"/>
            <a:ext cx="2201183" cy="4261259"/>
          </a:xfrm>
          <a:custGeom>
            <a:avLst/>
            <a:gdLst>
              <a:gd name="connsiteX0" fmla="*/ 0 w 4511489"/>
              <a:gd name="connsiteY0" fmla="*/ 0 h 4261259"/>
              <a:gd name="connsiteX1" fmla="*/ 4511489 w 4511489"/>
              <a:gd name="connsiteY1" fmla="*/ 0 h 4261259"/>
              <a:gd name="connsiteX2" fmla="*/ 4511489 w 4511489"/>
              <a:gd name="connsiteY2" fmla="*/ 4261259 h 4261259"/>
              <a:gd name="connsiteX3" fmla="*/ 0 w 4511489"/>
              <a:gd name="connsiteY3" fmla="*/ 4261259 h 4261259"/>
            </a:gdLst>
            <a:ahLst/>
            <a:cxnLst>
              <a:cxn ang="0">
                <a:pos x="connsiteX0" y="connsiteY0"/>
              </a:cxn>
              <a:cxn ang="0">
                <a:pos x="connsiteX1" y="connsiteY1"/>
              </a:cxn>
              <a:cxn ang="0">
                <a:pos x="connsiteX2" y="connsiteY2"/>
              </a:cxn>
              <a:cxn ang="0">
                <a:pos x="connsiteX3" y="connsiteY3"/>
              </a:cxn>
            </a:cxnLst>
            <a:rect l="l" t="t" r="r" b="b"/>
            <a:pathLst>
              <a:path w="4511489" h="4261259">
                <a:moveTo>
                  <a:pt x="0" y="0"/>
                </a:moveTo>
                <a:lnTo>
                  <a:pt x="4511489" y="0"/>
                </a:lnTo>
                <a:lnTo>
                  <a:pt x="4511489" y="4261259"/>
                </a:lnTo>
                <a:lnTo>
                  <a:pt x="0" y="4261259"/>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4150043" y="2698106"/>
            <a:ext cx="1826210" cy="1826208"/>
          </a:xfrm>
          <a:prstGeom prst="ellipse">
            <a:avLst/>
          </a:prstGeom>
          <a:gradFill flip="none" rotWithShape="1">
            <a:gsLst>
              <a:gs pos="25000">
                <a:schemeClr val="bg1">
                  <a:shade val="67500"/>
                  <a:satMod val="115000"/>
                </a:schemeClr>
              </a:gs>
              <a:gs pos="62000">
                <a:schemeClr val="bg1">
                  <a:shade val="100000"/>
                  <a:satMod val="115000"/>
                </a:schemeClr>
              </a:gs>
            </a:gsLst>
            <a:lin ang="2700000" scaled="1"/>
            <a:tileRect/>
          </a:gradFill>
          <a:ln w="38100">
            <a:solidFill>
              <a:schemeClr val="bg1"/>
            </a:solidFill>
          </a:ln>
          <a:effectLst>
            <a:outerShdw blurRad="254000" dist="127000" dir="30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MH_Others_1"/>
          <p:cNvSpPr txBox="1"/>
          <p:nvPr>
            <p:custDataLst>
              <p:tags r:id="rId1"/>
            </p:custDataLst>
          </p:nvPr>
        </p:nvSpPr>
        <p:spPr>
          <a:xfrm>
            <a:off x="4306399" y="3087989"/>
            <a:ext cx="1513499" cy="1046440"/>
          </a:xfrm>
          <a:prstGeom prst="rect">
            <a:avLst/>
          </a:prstGeom>
          <a:noFill/>
        </p:spPr>
        <p:txBody>
          <a:bodyPr wrap="square" lIns="0" tIns="0" rIns="0" bIns="0" rtlCol="0" anchor="ctr" anchorCtr="0">
            <a:spAutoFit/>
          </a:bodyPr>
          <a:lstStyle/>
          <a:p>
            <a:pPr algn="ctr"/>
            <a:r>
              <a:rPr lang="en-US" altLang="zh-CN" sz="4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04</a:t>
            </a:r>
          </a:p>
          <a:p>
            <a:pPr algn="ctr"/>
            <a:r>
              <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CHAPTER</a:t>
            </a:r>
            <a:endPar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6579506" y="2709746"/>
            <a:ext cx="3926620" cy="1846659"/>
          </a:xfrm>
          <a:prstGeom prst="rect">
            <a:avLst/>
          </a:prstGeom>
        </p:spPr>
        <p:txBody>
          <a:bodyPr wrap="square" lIns="0" tIns="0" rIns="0" bIns="0">
            <a:spAutoFit/>
          </a:bodyPr>
          <a:lstStyle/>
          <a:p>
            <a:r>
              <a:rPr lang="zh-CN" altLang="en-US" sz="4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网络访问</a:t>
            </a:r>
            <a:endParaRPr lang="en-US" altLang="zh-CN" sz="4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r>
              <a:rPr lang="en-US" altLang="zh-CN" sz="4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4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与</a:t>
            </a:r>
            <a:endParaRPr lang="en-US" altLang="zh-CN" sz="4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r>
              <a:rPr lang="zh-CN" altLang="en-US" sz="4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数据存储</a:t>
            </a:r>
          </a:p>
        </p:txBody>
      </p:sp>
    </p:spTree>
    <p:extLst>
      <p:ext uri="{BB962C8B-B14F-4D97-AF65-F5344CB8AC3E}">
        <p14:creationId xmlns:p14="http://schemas.microsoft.com/office/powerpoint/2010/main" val="15658580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46"/>
                                        </p:tgtEl>
                                        <p:attrNameLst>
                                          <p:attrName>style.visibility</p:attrName>
                                        </p:attrNameLst>
                                      </p:cBhvr>
                                      <p:to>
                                        <p:strVal val="visible"/>
                                      </p:to>
                                    </p:set>
                                    <p:anim by="(-#ppt_w*2)" calcmode="lin" valueType="num">
                                      <p:cBhvr rctx="PPT">
                                        <p:cTn id="26" dur="500" autoRev="1" fill="hold">
                                          <p:stCondLst>
                                            <p:cond delay="0"/>
                                          </p:stCondLst>
                                        </p:cTn>
                                        <p:tgtEl>
                                          <p:spTgt spid="46"/>
                                        </p:tgtEl>
                                        <p:attrNameLst>
                                          <p:attrName>ppt_w</p:attrName>
                                        </p:attrNameLst>
                                      </p:cBhvr>
                                    </p:anim>
                                    <p:anim by="(#ppt_w*0.50)" calcmode="lin" valueType="num">
                                      <p:cBhvr>
                                        <p:cTn id="27" dur="500" decel="50000" autoRev="1" fill="hold">
                                          <p:stCondLst>
                                            <p:cond delay="0"/>
                                          </p:stCondLst>
                                        </p:cTn>
                                        <p:tgtEl>
                                          <p:spTgt spid="46"/>
                                        </p:tgtEl>
                                        <p:attrNameLst>
                                          <p:attrName>ppt_x</p:attrName>
                                        </p:attrNameLst>
                                      </p:cBhvr>
                                    </p:anim>
                                    <p:anim from="(-#ppt_h/2)" to="(#ppt_y)" calcmode="lin" valueType="num">
                                      <p:cBhvr>
                                        <p:cTn id="28" dur="1000" fill="hold">
                                          <p:stCondLst>
                                            <p:cond delay="0"/>
                                          </p:stCondLst>
                                        </p:cTn>
                                        <p:tgtEl>
                                          <p:spTgt spid="46"/>
                                        </p:tgtEl>
                                        <p:attrNameLst>
                                          <p:attrName>ppt_y</p:attrName>
                                        </p:attrNameLst>
                                      </p:cBhvr>
                                    </p:anim>
                                    <p:animRot by="21600000">
                                      <p:cBhvr>
                                        <p:cTn id="29" dur="1000" fill="hold">
                                          <p:stCondLst>
                                            <p:cond delay="0"/>
                                          </p:stCondLst>
                                        </p:cTn>
                                        <p:tgtEl>
                                          <p:spTgt spid="46"/>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23" presetClass="entr" presetSubtype="32"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strVal val="4*#ppt_w"/>
                                          </p:val>
                                        </p:tav>
                                        <p:tav tm="100000">
                                          <p:val>
                                            <p:strVal val="#ppt_w"/>
                                          </p:val>
                                        </p:tav>
                                      </p:tavLst>
                                    </p:anim>
                                    <p:anim calcmode="lin" valueType="num">
                                      <p:cBhvr>
                                        <p:cTn id="35"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5" grpId="0" animBg="1"/>
      <p:bldP spid="46"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327"/>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heme/theme1.xml><?xml version="1.0" encoding="utf-8"?>
<a:theme xmlns:a="http://schemas.openxmlformats.org/drawingml/2006/main" name="第一PPT，www.1ppt.com">
  <a:themeElements>
    <a:clrScheme name="自定义 115">
      <a:dk1>
        <a:sysClr val="windowText" lastClr="000000"/>
      </a:dk1>
      <a:lt1>
        <a:sysClr val="window" lastClr="FFFFFF"/>
      </a:lt1>
      <a:dk2>
        <a:srgbClr val="44546A"/>
      </a:dk2>
      <a:lt2>
        <a:srgbClr val="E7E6E6"/>
      </a:lt2>
      <a:accent1>
        <a:srgbClr val="166CA3"/>
      </a:accent1>
      <a:accent2>
        <a:srgbClr val="46B9D0"/>
      </a:accent2>
      <a:accent3>
        <a:srgbClr val="166CA3"/>
      </a:accent3>
      <a:accent4>
        <a:srgbClr val="46B9D0"/>
      </a:accent4>
      <a:accent5>
        <a:srgbClr val="166CA3"/>
      </a:accent5>
      <a:accent6>
        <a:srgbClr val="46B9D0"/>
      </a:accent6>
      <a:hlink>
        <a:srgbClr val="166CA3"/>
      </a:hlink>
      <a:folHlink>
        <a:srgbClr val="46B9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106</Words>
  <Application>Microsoft Office PowerPoint</Application>
  <PresentationFormat>Custom</PresentationFormat>
  <Paragraphs>89</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Lato Regular</vt:lpstr>
      <vt:lpstr>宋体</vt:lpstr>
      <vt:lpstr>微软雅黑</vt:lpstr>
      <vt:lpstr>Arial</vt:lpstr>
      <vt:lpstr>Calibri</vt:lpstr>
      <vt:lpstr>Calibri Light</vt:lpstr>
      <vt:lpstr>Source Sans Pro ExtraLight</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机械</dc:title>
  <dc:creator/>
  <cp:keywords>www.1ppt.com</cp:keywords>
  <cp:lastModifiedBy/>
  <cp:revision>1</cp:revision>
  <dcterms:created xsi:type="dcterms:W3CDTF">2016-12-18T08:45:42Z</dcterms:created>
  <dcterms:modified xsi:type="dcterms:W3CDTF">2019-01-03T13:04:51Z</dcterms:modified>
</cp:coreProperties>
</file>