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Cavea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Caveat-bold.fntdata"/><Relationship Id="rId16" Type="http://schemas.openxmlformats.org/officeDocument/2006/relationships/slide" Target="slides/slide11.xml"/><Relationship Id="rId38" Type="http://schemas.openxmlformats.org/officeDocument/2006/relationships/font" Target="fonts/Cave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a3ba6be48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a3ba6be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of the top 5 teams who have the most wins are also in the Top 5 of </a:t>
            </a:r>
            <a:r>
              <a:rPr lang="en-US"/>
              <a:t>either</a:t>
            </a:r>
            <a:r>
              <a:rPr lang="en-US"/>
              <a:t> Run Scored or Least Amount of Run scored against them. </a:t>
            </a:r>
            <a:endParaRPr/>
          </a:p>
        </p:txBody>
      </p:sp>
      <p:sp>
        <p:nvSpPr>
          <p:cNvPr id="161" name="Google Shape;161;g16a3ba6be48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f17bfa10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f17bfa1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 clearly the amount of runs a team scores as well as how many runs they give up is important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logical; if you score more runs than the team you’re playing you will win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Let’s take a look at average runs throughout the years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Everything falls in the 700 - 800 runs a season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Explain the outliers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4f17bfa10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f17bfa10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f17bfa1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Utilizing Runs and Runs Against stats I </a:t>
            </a:r>
            <a:r>
              <a:rPr lang="en-US"/>
              <a:t>computed</a:t>
            </a:r>
            <a:r>
              <a:rPr lang="en-US"/>
              <a:t> the Run differential for each team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Simply put the difference </a:t>
            </a:r>
            <a:r>
              <a:rPr lang="en-US"/>
              <a:t>between</a:t>
            </a:r>
            <a:r>
              <a:rPr lang="en-US"/>
              <a:t> the amount of runs a team scored and how many runs the allowed.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Strong </a:t>
            </a:r>
            <a:r>
              <a:rPr lang="en-US"/>
              <a:t>positive</a:t>
            </a:r>
            <a:r>
              <a:rPr lang="en-US"/>
              <a:t> correlation between Run Differential and Wins, Almost 1 to 1 </a:t>
            </a:r>
            <a:endParaRPr/>
          </a:p>
        </p:txBody>
      </p:sp>
      <p:sp>
        <p:nvSpPr>
          <p:cNvPr id="185" name="Google Shape;185;g14f17bfa10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f17bfa109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f17bfa1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You’re working on a baseball team as a data analyst. One of your teammates says this to the team’s general manager…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Quote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Let’s use a scatter plot and linear regression model to predict the amount wins we would get with a run differential of 169 and back up our teammates point</a:t>
            </a:r>
            <a:endParaRPr/>
          </a:p>
        </p:txBody>
      </p:sp>
      <p:sp>
        <p:nvSpPr>
          <p:cNvPr id="193" name="Google Shape;193;g14f17bfa109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f17bfa10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f17bfa1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scatter plot </a:t>
            </a:r>
            <a:r>
              <a:rPr lang="en-US"/>
              <a:t>visualizes</a:t>
            </a:r>
            <a:r>
              <a:rPr lang="en-US"/>
              <a:t> the correlation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From the scatter plot you can see the strong </a:t>
            </a:r>
            <a:r>
              <a:rPr lang="en-US"/>
              <a:t>positive</a:t>
            </a:r>
            <a:r>
              <a:rPr lang="en-US"/>
              <a:t> correlation between Run Differential and wins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As run differential goes up so does wins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Lets see how many wins a run differential of 169…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So maybe? Let’s get a little more precise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f17bfa109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f17bfa10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f17bfa1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Used Linear regression to make a prediction about wins based on the run differential.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*Model </a:t>
            </a:r>
            <a:r>
              <a:rPr lang="en-US"/>
              <a:t>accuracy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*input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*prediction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Our team was very close! Hopefully 97-98 wins is </a:t>
            </a:r>
            <a:r>
              <a:rPr lang="en-US"/>
              <a:t>enough</a:t>
            </a:r>
            <a:r>
              <a:rPr lang="en-US"/>
              <a:t> to get us to the playoffs</a:t>
            </a:r>
            <a:endParaRPr/>
          </a:p>
        </p:txBody>
      </p:sp>
      <p:sp>
        <p:nvSpPr>
          <p:cNvPr id="211" name="Google Shape;211;g14f17bfa109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a3ba6be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6a3ba6be4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f17bfa109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f17bfa1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Found what stats correlated to runs and runs against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Went on the 4th longest win streak with 20 wins</a:t>
            </a:r>
            <a:endParaRPr/>
          </a:p>
        </p:txBody>
      </p:sp>
      <p:sp>
        <p:nvSpPr>
          <p:cNvPr id="237" name="Google Shape;237;g14f17bfa109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a3ba6be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6a3ba6be48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f1a010be1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f1a010be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4f1a010be1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f1a010be1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f1a010be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Used the correlation matrix to see which </a:t>
            </a:r>
            <a:r>
              <a:rPr lang="en-US"/>
              <a:t>variables I wanted to choose for my ML Model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Split it into offensive and defense to make it more viewable </a:t>
            </a:r>
            <a:endParaRPr/>
          </a:p>
        </p:txBody>
      </p:sp>
      <p:sp>
        <p:nvSpPr>
          <p:cNvPr id="265" name="Google Shape;265;g14f1a010be1_1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f1a010be1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f1a010be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4f1a010be1_1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f1a010be1_1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f1a010be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4f1a010be1_1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f1a010be1_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f1a010be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Using Logistic Regression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is 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process of modeling the probability of a discrete outcome given an input variable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89" name="Google Shape;289;g14f1a010be1_1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f1a010be1_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f1a010be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4f1a010be1_1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a3ba6be48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a3ba6be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6a3ba6be48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a3ba6be48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a3ba6be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6a3ba6be48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a3ba6be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Although this was a major </a:t>
            </a:r>
            <a:r>
              <a:rPr lang="en-US"/>
              <a:t>simplification of the models the actually utilized in the moneyball event,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was great to get a base understanding of these types of models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Practical applications might include understanding which statistics a team has to improve to create a winning season.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finding players that are more valuable to your teams then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influencing trades, free agency etc.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Billy Beane was quoted saying</a:t>
            </a:r>
            <a:endParaRPr/>
          </a:p>
        </p:txBody>
      </p:sp>
      <p:sp>
        <p:nvSpPr>
          <p:cNvPr id="330" name="Google Shape;330;g16a3ba6be48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a3ba6be4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a3ba6be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6a3ba6be4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a3ba6be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6a3ba6be48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a3ba6be48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a3ba6be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6a3ba6be48_0_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f17bfa10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f17bfa1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4f17bfa109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a3ba6be48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a3ba6be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a3ba6be48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a3ba6be48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a3ba6be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a3ba6be48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4860032" y="1195591"/>
            <a:ext cx="4032448" cy="216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95536" y="1427634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395536" y="11181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395536" y="1427634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5536" y="11181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5509166" y="1700808"/>
            <a:ext cx="3599338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Relationship Id="rId4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33aUElfZrtq1kPMTwHwR_sqljQxq_3Y4/view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5033325" y="1700800"/>
            <a:ext cx="40032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</a:pPr>
            <a:r>
              <a:rPr lang="en-US" sz="4400">
                <a:solidFill>
                  <a:srgbClr val="6B9637"/>
                </a:solidFill>
              </a:rPr>
              <a:t>Stat-O-Matic Baseball</a:t>
            </a:r>
            <a:r>
              <a:rPr lang="en-US" sz="4400"/>
              <a:t> </a:t>
            </a:r>
            <a:endParaRPr b="1"/>
          </a:p>
        </p:txBody>
      </p:sp>
      <p:sp>
        <p:nvSpPr>
          <p:cNvPr id="57" name="Google Shape;57;p8"/>
          <p:cNvSpPr/>
          <p:nvPr/>
        </p:nvSpPr>
        <p:spPr>
          <a:xfrm>
            <a:off x="5803025" y="3116950"/>
            <a:ext cx="32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rPr>
              <a:t>Exploring Major League Baseball data from 1990 to 2021</a:t>
            </a:r>
            <a:endParaRPr sz="1900">
              <a:solidFill>
                <a:srgbClr val="6B9637"/>
              </a:solidFill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6036525" y="36322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Presented by Zachary Clarke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MLB Logo – Major League Baseball Logo - PNG and Vector - Logo Download"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375" y="4347455"/>
            <a:ext cx="3000000" cy="168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Teams with the Least Runs Scored Against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25" y="1427625"/>
            <a:ext cx="8610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395525" y="6062375"/>
            <a:ext cx="38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</a:rPr>
              <a:t>Mean Line = 22557.833333333332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3873300" y="6062375"/>
            <a:ext cx="43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*Circled teams are also in the Top 5 franchises with the most wins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060400" y="5766175"/>
            <a:ext cx="534900" cy="2529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455350" y="5720300"/>
            <a:ext cx="583800" cy="2529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Runs pt. 1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5" y="1288500"/>
            <a:ext cx="8486501" cy="4951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8"/>
          <p:cNvCxnSpPr/>
          <p:nvPr/>
        </p:nvCxnSpPr>
        <p:spPr>
          <a:xfrm>
            <a:off x="2118900" y="3658550"/>
            <a:ext cx="6054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2118900" y="3948600"/>
            <a:ext cx="194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1994 -1995 Player’s Strike. The season was left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unfinished at around 100 games.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18"/>
          <p:cNvCxnSpPr/>
          <p:nvPr/>
        </p:nvCxnSpPr>
        <p:spPr>
          <a:xfrm rot="10800000">
            <a:off x="7506825" y="4800125"/>
            <a:ext cx="579300" cy="8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/>
        </p:nvSpPr>
        <p:spPr>
          <a:xfrm>
            <a:off x="6209475" y="4056300"/>
            <a:ext cx="17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Season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Shortened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to 60 games due to the Covid-19 pandemic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 sz="1900"/>
              <a:t>R - RA = Run Differential A.K.A RunDiff </a:t>
            </a:r>
            <a:endParaRPr i="0" sz="1900"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Runs pt. 2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00" y="2095375"/>
            <a:ext cx="8039100" cy="43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Runs pt. 3</a:t>
            </a:r>
            <a:endParaRPr/>
          </a:p>
        </p:txBody>
      </p:sp>
      <p:pic>
        <p:nvPicPr>
          <p:cNvPr descr="Moneyball' Star Jonah Hill on the Lessons He Learned From Brad Pitt – The  Hollywood Reporter"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25" y="2586175"/>
            <a:ext cx="7269900" cy="409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198" name="Google Shape;198;p20"/>
          <p:cNvCxnSpPr>
            <a:stCxn id="199" idx="2"/>
          </p:cNvCxnSpPr>
          <p:nvPr/>
        </p:nvCxnSpPr>
        <p:spPr>
          <a:xfrm flipH="1">
            <a:off x="4338425" y="2326950"/>
            <a:ext cx="1146000" cy="209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9" name="Google Shape;199;p20"/>
          <p:cNvSpPr/>
          <p:nvPr/>
        </p:nvSpPr>
        <p:spPr>
          <a:xfrm>
            <a:off x="2170775" y="1488150"/>
            <a:ext cx="6627300" cy="83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“We need to win 99 games to make the playoffs. We need to score at least 814 runs and allow no more the 645”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other words, a run differential of </a:t>
            </a:r>
            <a:r>
              <a:rPr b="1"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169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Runs pt. 4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8" y="1427625"/>
            <a:ext cx="8319435" cy="4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Runs pt. 4 (Linear Regression Model Prediction)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00" y="1450950"/>
            <a:ext cx="6075875" cy="48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3666925" y="5847525"/>
            <a:ext cx="35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Predicted Number of Wins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>
            <a:off x="4773875" y="4886600"/>
            <a:ext cx="6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 txBox="1"/>
          <p:nvPr/>
        </p:nvSpPr>
        <p:spPr>
          <a:xfrm>
            <a:off x="6417000" y="4782113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22"/>
          <p:cNvCxnSpPr>
            <a:endCxn id="220" idx="2"/>
          </p:cNvCxnSpPr>
          <p:nvPr/>
        </p:nvCxnSpPr>
        <p:spPr>
          <a:xfrm flipH="1" rot="10800000">
            <a:off x="7039525" y="3524000"/>
            <a:ext cx="11073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 txBox="1"/>
          <p:nvPr/>
        </p:nvSpPr>
        <p:spPr>
          <a:xfrm>
            <a:off x="7077000" y="2404575"/>
            <a:ext cx="20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5552200" y="4686500"/>
            <a:ext cx="1833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 Differential Input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186825" y="2071100"/>
            <a:ext cx="1920000" cy="145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well the model explains the correlation between the two variables (0 is the lowest and 1 is the highest).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4528878" y="3140968"/>
            <a:ext cx="29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43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3"/>
          <p:cNvGrpSpPr/>
          <p:nvPr/>
        </p:nvGrpSpPr>
        <p:grpSpPr>
          <a:xfrm>
            <a:off x="2719354" y="582354"/>
            <a:ext cx="5704070" cy="1011146"/>
            <a:chOff x="3419872" y="668818"/>
            <a:chExt cx="5579644" cy="1011146"/>
          </a:xfrm>
        </p:grpSpPr>
        <p:sp>
          <p:nvSpPr>
            <p:cNvPr id="229" name="Google Shape;229;p23"/>
            <p:cNvSpPr/>
            <p:nvPr/>
          </p:nvSpPr>
          <p:spPr>
            <a:xfrm>
              <a:off x="3419872" y="668818"/>
              <a:ext cx="936000" cy="9360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4529816" y="840414"/>
              <a:ext cx="4469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The Moneyball Team</a:t>
              </a:r>
              <a:endParaRPr sz="3000"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258370" y="1279764"/>
              <a:ext cx="20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2002 Oakland </a:t>
              </a:r>
              <a:r>
                <a:rPr lang="en-US" sz="15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Athletics</a:t>
              </a:r>
              <a:r>
                <a:rPr lang="en-US" sz="15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3598261" y="840417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32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MLB: Oakland A's to celebrate 20-game win streak by 2002 team"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800" y="1727263"/>
            <a:ext cx="5682000" cy="392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y Beane's Three Fundamental Insights on Baseball and Investing -  Articles - Advisor Perspectives"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50" y="161075"/>
            <a:ext cx="5872200" cy="293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4272300" y="3132325"/>
            <a:ext cx="598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Super Quick Overview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706975" y="3478875"/>
            <a:ext cx="6088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Oakland Athletics 2002 General Manager Billy Beane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One of the poorer MLB franchises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○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Didn’t have enough money to sign expensive star players, but wanted to stay 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competitive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Pioneered the idea of using sabermetrics and statistics to find value in  overlooked players.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○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correlation to runs and runs against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In 2002, the Oakland Athletics won 103 games, won their division, and made the playoffs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○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They did not win the World Series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4528878" y="3140968"/>
            <a:ext cx="29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43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5"/>
          <p:cNvGrpSpPr/>
          <p:nvPr/>
        </p:nvGrpSpPr>
        <p:grpSpPr>
          <a:xfrm>
            <a:off x="2719354" y="582354"/>
            <a:ext cx="5721370" cy="936000"/>
            <a:chOff x="3419872" y="668818"/>
            <a:chExt cx="5596567" cy="936000"/>
          </a:xfrm>
        </p:grpSpPr>
        <p:sp>
          <p:nvSpPr>
            <p:cNvPr id="248" name="Google Shape;248;p25"/>
            <p:cNvSpPr/>
            <p:nvPr/>
          </p:nvSpPr>
          <p:spPr>
            <a:xfrm>
              <a:off x="3419872" y="668818"/>
              <a:ext cx="936000" cy="9360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4546739" y="855864"/>
              <a:ext cx="4469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sz="3000"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451806" y="1129082"/>
              <a:ext cx="267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3598261" y="840417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32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5"/>
          <p:cNvSpPr txBox="1"/>
          <p:nvPr/>
        </p:nvSpPr>
        <p:spPr>
          <a:xfrm>
            <a:off x="2920688" y="2217575"/>
            <a:ext cx="531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Can I create a Machine Learning Model that makes a prediction on the Oakland Athletics Winning their Division in 2002? On winning the world series?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File:Hey Machine Learning Logo.png - Wikimedia Commons"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87" y="3304750"/>
            <a:ext cx="2592900" cy="2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I removed the 1994, 1995, and th 2020 seasons from the dataset </a:t>
            </a:r>
            <a:endParaRPr i="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260" name="Google Shape;260;p26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- Cleaning the dataset 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2146650"/>
            <a:ext cx="8948024" cy="2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/>
        </p:nvSpPr>
        <p:spPr>
          <a:xfrm>
            <a:off x="3635896" y="556646"/>
            <a:ext cx="26642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5F1B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000">
              <a:solidFill>
                <a:srgbClr val="005F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3203848" y="2245900"/>
            <a:ext cx="3800079" cy="572046"/>
            <a:chOff x="3203848" y="2245900"/>
            <a:chExt cx="3800079" cy="572046"/>
          </a:xfrm>
        </p:grpSpPr>
        <p:sp>
          <p:nvSpPr>
            <p:cNvPr id="66" name="Google Shape;66;p9"/>
            <p:cNvSpPr txBox="1"/>
            <p:nvPr/>
          </p:nvSpPr>
          <p:spPr>
            <a:xfrm>
              <a:off x="3835327" y="2245900"/>
              <a:ext cx="2952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Quick Facts about the Stats</a:t>
              </a:r>
              <a:endParaRPr b="1" sz="15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 txBox="1"/>
            <p:nvPr/>
          </p:nvSpPr>
          <p:spPr>
            <a:xfrm>
              <a:off x="3835327" y="2496725"/>
              <a:ext cx="3168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Defining the stats and their purpose</a:t>
              </a:r>
              <a:endPara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 txBox="1"/>
            <p:nvPr/>
          </p:nvSpPr>
          <p:spPr>
            <a:xfrm>
              <a:off x="3203848" y="2340892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3A434C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2500">
                <a:solidFill>
                  <a:srgbClr val="3A43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9"/>
          <p:cNvGrpSpPr/>
          <p:nvPr/>
        </p:nvGrpSpPr>
        <p:grpSpPr>
          <a:xfrm>
            <a:off x="3203848" y="2971805"/>
            <a:ext cx="3800079" cy="572046"/>
            <a:chOff x="3203848" y="2971805"/>
            <a:chExt cx="3800079" cy="572046"/>
          </a:xfrm>
        </p:grpSpPr>
        <p:sp>
          <p:nvSpPr>
            <p:cNvPr id="70" name="Google Shape;70;p9"/>
            <p:cNvSpPr txBox="1"/>
            <p:nvPr/>
          </p:nvSpPr>
          <p:spPr>
            <a:xfrm>
              <a:off x="3835327" y="2971805"/>
              <a:ext cx="2952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Exploring the MLB Data</a:t>
              </a:r>
              <a:endParaRPr b="1" sz="15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 txBox="1"/>
            <p:nvPr/>
          </p:nvSpPr>
          <p:spPr>
            <a:xfrm>
              <a:off x="3835327" y="3222630"/>
              <a:ext cx="3168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Looking at teams stats from 1990 - 2021</a:t>
              </a:r>
              <a:endPara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 txBox="1"/>
            <p:nvPr/>
          </p:nvSpPr>
          <p:spPr>
            <a:xfrm>
              <a:off x="3203848" y="3066797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3A434C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2500">
                <a:solidFill>
                  <a:srgbClr val="3A43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9"/>
          <p:cNvGrpSpPr/>
          <p:nvPr/>
        </p:nvGrpSpPr>
        <p:grpSpPr>
          <a:xfrm>
            <a:off x="3203848" y="3697710"/>
            <a:ext cx="3800079" cy="572046"/>
            <a:chOff x="3203848" y="3697710"/>
            <a:chExt cx="3800079" cy="572046"/>
          </a:xfrm>
        </p:grpSpPr>
        <p:sp>
          <p:nvSpPr>
            <p:cNvPr id="74" name="Google Shape;74;p9"/>
            <p:cNvSpPr txBox="1"/>
            <p:nvPr/>
          </p:nvSpPr>
          <p:spPr>
            <a:xfrm>
              <a:off x="3835327" y="3697710"/>
              <a:ext cx="2952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The Moneyball Team</a:t>
              </a:r>
              <a:endParaRPr b="1" sz="15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 txBox="1"/>
            <p:nvPr/>
          </p:nvSpPr>
          <p:spPr>
            <a:xfrm>
              <a:off x="3835327" y="3948535"/>
              <a:ext cx="316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 quick history of the 2002 Oakland Athletics</a:t>
              </a:r>
              <a:r>
                <a:rPr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 txBox="1"/>
            <p:nvPr/>
          </p:nvSpPr>
          <p:spPr>
            <a:xfrm>
              <a:off x="3203848" y="3792702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3A434C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2500">
                <a:solidFill>
                  <a:srgbClr val="3A43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3203848" y="4407707"/>
            <a:ext cx="3800079" cy="729325"/>
            <a:chOff x="3203848" y="4407707"/>
            <a:chExt cx="3800079" cy="729325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3835327" y="4407707"/>
              <a:ext cx="2952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b="1" sz="14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 txBox="1"/>
            <p:nvPr/>
          </p:nvSpPr>
          <p:spPr>
            <a:xfrm>
              <a:off x="3835327" y="4658532"/>
              <a:ext cx="31686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Predicting Division Winners and World Series Champions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3203848" y="4502699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3A434C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500">
                <a:solidFill>
                  <a:srgbClr val="3A43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3203848" y="5133613"/>
            <a:ext cx="3800079" cy="571992"/>
            <a:chOff x="3203848" y="5133613"/>
            <a:chExt cx="3800079" cy="571992"/>
          </a:xfrm>
        </p:grpSpPr>
        <p:sp>
          <p:nvSpPr>
            <p:cNvPr id="82" name="Google Shape;82;p9"/>
            <p:cNvSpPr txBox="1"/>
            <p:nvPr/>
          </p:nvSpPr>
          <p:spPr>
            <a:xfrm>
              <a:off x="3835327" y="5133613"/>
              <a:ext cx="2952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b="1" sz="15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 txBox="1"/>
            <p:nvPr/>
          </p:nvSpPr>
          <p:spPr>
            <a:xfrm>
              <a:off x="3835327" y="5384438"/>
              <a:ext cx="3168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My final thoughts about the project 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 txBox="1"/>
            <p:nvPr/>
          </p:nvSpPr>
          <p:spPr>
            <a:xfrm>
              <a:off x="3203848" y="5228605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3A434C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sz="2500">
                <a:solidFill>
                  <a:srgbClr val="3A434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95525" y="5111032"/>
            <a:ext cx="8402400" cy="119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- Offensive Correlation Matrix 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88" y="1484000"/>
            <a:ext cx="8488136" cy="48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- Defensive Correlation Matrix </a:t>
            </a:r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0" y="1493375"/>
            <a:ext cx="8522674" cy="4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 sz="1700"/>
              <a:t>The input </a:t>
            </a:r>
            <a:r>
              <a:rPr i="0" lang="en-US" sz="1700"/>
              <a:t>variables: </a:t>
            </a:r>
            <a:r>
              <a:rPr lang="en-US" sz="1700"/>
              <a:t>Bavg, HRperHit, BB, and ERA</a:t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i="0" lang="en-US" sz="1700"/>
              <a:t>Output variable: </a:t>
            </a:r>
            <a:r>
              <a:rPr lang="en-US" sz="1700"/>
              <a:t>DivWin</a:t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Splitting the data in two…</a:t>
            </a:r>
            <a:endParaRPr i="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	80 percent for training </a:t>
            </a:r>
            <a:endParaRPr i="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	20 percent for testing </a:t>
            </a:r>
            <a:endParaRPr i="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	</a:t>
            </a:r>
            <a:endParaRPr i="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0" lang="en-US"/>
              <a:t>	</a:t>
            </a:r>
            <a:endParaRPr i="0"/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ML - Training and Testing 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0" y="3307550"/>
            <a:ext cx="8452050" cy="2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- Logistic Regression</a:t>
            </a:r>
            <a:endParaRPr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27625"/>
            <a:ext cx="588645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7186825" y="1794750"/>
            <a:ext cx="1920000" cy="17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well the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 the model explains the correlation between the input and output variables (0 is the lowest and 1 is the highest). </a:t>
            </a:r>
            <a:endParaRPr/>
          </a:p>
        </p:txBody>
      </p:sp>
      <p:cxnSp>
        <p:nvCxnSpPr>
          <p:cNvPr id="295" name="Google Shape;295;p30"/>
          <p:cNvCxnSpPr>
            <a:endCxn id="294" idx="2"/>
          </p:cNvCxnSpPr>
          <p:nvPr/>
        </p:nvCxnSpPr>
        <p:spPr>
          <a:xfrm flipH="1" rot="10800000">
            <a:off x="4471825" y="3523950"/>
            <a:ext cx="36750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0"/>
          <p:cNvSpPr/>
          <p:nvPr/>
        </p:nvSpPr>
        <p:spPr>
          <a:xfrm>
            <a:off x="0" y="3110000"/>
            <a:ext cx="1615800" cy="21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well the test for the model explains the correlation between the input and output variables (0 is the lowest and 1 is the highest). </a:t>
            </a:r>
            <a:endParaRPr/>
          </a:p>
        </p:txBody>
      </p:sp>
      <p:cxnSp>
        <p:nvCxnSpPr>
          <p:cNvPr id="297" name="Google Shape;297;p30"/>
          <p:cNvCxnSpPr>
            <a:stCxn id="296" idx="2"/>
          </p:cNvCxnSpPr>
          <p:nvPr/>
        </p:nvCxnSpPr>
        <p:spPr>
          <a:xfrm>
            <a:off x="807900" y="5242700"/>
            <a:ext cx="8268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0"/>
          <p:cNvCxnSpPr/>
          <p:nvPr/>
        </p:nvCxnSpPr>
        <p:spPr>
          <a:xfrm rot="10800000">
            <a:off x="1080450" y="2039100"/>
            <a:ext cx="5919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/>
          <p:nvPr/>
        </p:nvSpPr>
        <p:spPr>
          <a:xfrm>
            <a:off x="150300" y="1139100"/>
            <a:ext cx="1465500" cy="9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the model from 100,000 iterations 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1368450" y="6153800"/>
            <a:ext cx="605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We want these two scores to be as close as 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possible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 for optimum prediction results.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ML - Confusion Matrix</a:t>
            </a:r>
            <a:endParaRPr/>
          </a:p>
        </p:txBody>
      </p:sp>
      <p:pic>
        <p:nvPicPr>
          <p:cNvPr descr="Measuring Performance: The Confusion Matrix – Glass Box"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325" y="1266560"/>
            <a:ext cx="6084955" cy="342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25" y="4689350"/>
            <a:ext cx="78867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- Predicting Division Winners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825"/>
            <a:ext cx="9143998" cy="36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/>
          <p:nvPr/>
        </p:nvSpPr>
        <p:spPr>
          <a:xfrm>
            <a:off x="0" y="4819050"/>
            <a:ext cx="2085600" cy="21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2049600" y="5186200"/>
            <a:ext cx="50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Predicted Division Winners 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ML - Predicting World Series Winners</a:t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2134800"/>
            <a:ext cx="840239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4528878" y="3140968"/>
            <a:ext cx="29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43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34"/>
          <p:cNvGrpSpPr/>
          <p:nvPr/>
        </p:nvGrpSpPr>
        <p:grpSpPr>
          <a:xfrm>
            <a:off x="2719354" y="582354"/>
            <a:ext cx="5781920" cy="936000"/>
            <a:chOff x="3419872" y="668818"/>
            <a:chExt cx="5655796" cy="936000"/>
          </a:xfrm>
        </p:grpSpPr>
        <p:sp>
          <p:nvSpPr>
            <p:cNvPr id="334" name="Google Shape;334;p34"/>
            <p:cNvSpPr/>
            <p:nvPr/>
          </p:nvSpPr>
          <p:spPr>
            <a:xfrm>
              <a:off x="3419872" y="668818"/>
              <a:ext cx="936000" cy="9360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4605968" y="840414"/>
              <a:ext cx="4469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sz="3000"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451806" y="1129082"/>
              <a:ext cx="267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3598261" y="840417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sz="32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Billy Beane quote: How can you not be romantic about baseball?"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363" y="2079600"/>
            <a:ext cx="6361899" cy="29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 txBox="1"/>
          <p:nvPr/>
        </p:nvSpPr>
        <p:spPr>
          <a:xfrm>
            <a:off x="5439574" y="2771800"/>
            <a:ext cx="9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stats in</a:t>
            </a:r>
            <a:endParaRPr sz="1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>
            <a:off x="5984450" y="3504575"/>
            <a:ext cx="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4"/>
          <p:cNvSpPr/>
          <p:nvPr/>
        </p:nvSpPr>
        <p:spPr>
          <a:xfrm>
            <a:off x="5921800" y="3433761"/>
            <a:ext cx="1359075" cy="228550"/>
          </a:xfrm>
          <a:custGeom>
            <a:rect b="b" l="l" r="r" t="t"/>
            <a:pathLst>
              <a:path extrusionOk="0" h="9142" w="54363">
                <a:moveTo>
                  <a:pt x="16409" y="954"/>
                </a:moveTo>
                <a:cubicBezTo>
                  <a:pt x="24305" y="954"/>
                  <a:pt x="32342" y="156"/>
                  <a:pt x="40084" y="1705"/>
                </a:cubicBezTo>
                <a:cubicBezTo>
                  <a:pt x="42431" y="2175"/>
                  <a:pt x="46153" y="317"/>
                  <a:pt x="47224" y="2457"/>
                </a:cubicBezTo>
                <a:cubicBezTo>
                  <a:pt x="48182" y="4371"/>
                  <a:pt x="43301" y="4247"/>
                  <a:pt x="41211" y="4711"/>
                </a:cubicBezTo>
                <a:cubicBezTo>
                  <a:pt x="35763" y="5921"/>
                  <a:pt x="30258" y="7342"/>
                  <a:pt x="24677" y="7342"/>
                </a:cubicBezTo>
                <a:cubicBezTo>
                  <a:pt x="22673" y="7342"/>
                  <a:pt x="20653" y="7093"/>
                  <a:pt x="18664" y="7342"/>
                </a:cubicBezTo>
                <a:cubicBezTo>
                  <a:pt x="17718" y="7460"/>
                  <a:pt x="15359" y="9143"/>
                  <a:pt x="16034" y="8469"/>
                </a:cubicBezTo>
                <a:cubicBezTo>
                  <a:pt x="19691" y="4822"/>
                  <a:pt x="25932" y="5280"/>
                  <a:pt x="31065" y="4711"/>
                </a:cubicBezTo>
                <a:cubicBezTo>
                  <a:pt x="33091" y="4486"/>
                  <a:pt x="35038" y="3584"/>
                  <a:pt x="37077" y="3584"/>
                </a:cubicBezTo>
                <a:cubicBezTo>
                  <a:pt x="38087" y="3584"/>
                  <a:pt x="41094" y="3208"/>
                  <a:pt x="40084" y="3208"/>
                </a:cubicBezTo>
                <a:cubicBezTo>
                  <a:pt x="34066" y="3208"/>
                  <a:pt x="27994" y="3044"/>
                  <a:pt x="22046" y="3960"/>
                </a:cubicBezTo>
                <a:cubicBezTo>
                  <a:pt x="20061" y="4266"/>
                  <a:pt x="18042" y="4336"/>
                  <a:pt x="16034" y="4336"/>
                </a:cubicBezTo>
                <a:cubicBezTo>
                  <a:pt x="15032" y="4336"/>
                  <a:pt x="12025" y="4336"/>
                  <a:pt x="13027" y="4336"/>
                </a:cubicBezTo>
                <a:cubicBezTo>
                  <a:pt x="21044" y="4336"/>
                  <a:pt x="29060" y="4336"/>
                  <a:pt x="37077" y="4336"/>
                </a:cubicBezTo>
                <a:cubicBezTo>
                  <a:pt x="40094" y="4336"/>
                  <a:pt x="46096" y="6601"/>
                  <a:pt x="46096" y="3584"/>
                </a:cubicBezTo>
                <a:cubicBezTo>
                  <a:pt x="46096" y="1564"/>
                  <a:pt x="42101" y="2929"/>
                  <a:pt x="40084" y="2833"/>
                </a:cubicBezTo>
                <a:cubicBezTo>
                  <a:pt x="34077" y="2548"/>
                  <a:pt x="28060" y="3208"/>
                  <a:pt x="22046" y="3208"/>
                </a:cubicBezTo>
                <a:cubicBezTo>
                  <a:pt x="20042" y="3208"/>
                  <a:pt x="14366" y="4319"/>
                  <a:pt x="16034" y="3208"/>
                </a:cubicBezTo>
                <a:cubicBezTo>
                  <a:pt x="21567" y="-479"/>
                  <a:pt x="29301" y="2081"/>
                  <a:pt x="35950" y="2081"/>
                </a:cubicBezTo>
                <a:cubicBezTo>
                  <a:pt x="38079" y="2081"/>
                  <a:pt x="40209" y="2081"/>
                  <a:pt x="42338" y="2081"/>
                </a:cubicBezTo>
                <a:cubicBezTo>
                  <a:pt x="43224" y="2081"/>
                  <a:pt x="45847" y="1822"/>
                  <a:pt x="44969" y="1705"/>
                </a:cubicBezTo>
                <a:cubicBezTo>
                  <a:pt x="35272" y="411"/>
                  <a:pt x="25318" y="1662"/>
                  <a:pt x="15658" y="3208"/>
                </a:cubicBezTo>
                <a:cubicBezTo>
                  <a:pt x="12309" y="3744"/>
                  <a:pt x="8903" y="3960"/>
                  <a:pt x="5512" y="3960"/>
                </a:cubicBezTo>
                <a:cubicBezTo>
                  <a:pt x="4134" y="3960"/>
                  <a:pt x="0" y="3960"/>
                  <a:pt x="1378" y="3960"/>
                </a:cubicBezTo>
                <a:cubicBezTo>
                  <a:pt x="12026" y="3960"/>
                  <a:pt x="22672" y="3584"/>
                  <a:pt x="33320" y="3584"/>
                </a:cubicBezTo>
                <a:cubicBezTo>
                  <a:pt x="38957" y="3584"/>
                  <a:pt x="44593" y="3584"/>
                  <a:pt x="50230" y="3584"/>
                </a:cubicBezTo>
                <a:cubicBezTo>
                  <a:pt x="51630" y="3584"/>
                  <a:pt x="54363" y="4233"/>
                  <a:pt x="54363" y="2833"/>
                </a:cubicBezTo>
                <a:cubicBezTo>
                  <a:pt x="54363" y="2041"/>
                  <a:pt x="52886" y="2236"/>
                  <a:pt x="52109" y="2081"/>
                </a:cubicBezTo>
                <a:cubicBezTo>
                  <a:pt x="46949" y="1048"/>
                  <a:pt x="41588" y="1705"/>
                  <a:pt x="36326" y="1705"/>
                </a:cubicBezTo>
                <a:cubicBezTo>
                  <a:pt x="30792" y="1705"/>
                  <a:pt x="25312" y="2815"/>
                  <a:pt x="19792" y="3208"/>
                </a:cubicBezTo>
                <a:cubicBezTo>
                  <a:pt x="18272" y="3316"/>
                  <a:pt x="15282" y="2436"/>
                  <a:pt x="15282" y="3960"/>
                </a:cubicBezTo>
                <a:cubicBezTo>
                  <a:pt x="15282" y="6340"/>
                  <a:pt x="20042" y="3960"/>
                  <a:pt x="22422" y="3960"/>
                </a:cubicBezTo>
                <a:cubicBezTo>
                  <a:pt x="29061" y="3960"/>
                  <a:pt x="35714" y="4402"/>
                  <a:pt x="42338" y="3960"/>
                </a:cubicBezTo>
                <a:cubicBezTo>
                  <a:pt x="44250" y="3832"/>
                  <a:pt x="46132" y="3359"/>
                  <a:pt x="47975" y="2833"/>
                </a:cubicBezTo>
                <a:cubicBezTo>
                  <a:pt x="48893" y="2571"/>
                  <a:pt x="51459" y="2132"/>
                  <a:pt x="50606" y="1705"/>
                </a:cubicBezTo>
                <a:cubicBezTo>
                  <a:pt x="42752" y="-2225"/>
                  <a:pt x="33016" y="2119"/>
                  <a:pt x="24301" y="3208"/>
                </a:cubicBezTo>
                <a:cubicBezTo>
                  <a:pt x="21431" y="3567"/>
                  <a:pt x="18550" y="3960"/>
                  <a:pt x="15658" y="3960"/>
                </a:cubicBezTo>
                <a:cubicBezTo>
                  <a:pt x="14781" y="3960"/>
                  <a:pt x="12297" y="3474"/>
                  <a:pt x="13027" y="3960"/>
                </a:cubicBezTo>
                <a:cubicBezTo>
                  <a:pt x="18265" y="7450"/>
                  <a:pt x="25522" y="5839"/>
                  <a:pt x="31816" y="5839"/>
                </a:cubicBezTo>
                <a:cubicBezTo>
                  <a:pt x="36852" y="5839"/>
                  <a:pt x="44056" y="8526"/>
                  <a:pt x="46848" y="4336"/>
                </a:cubicBezTo>
                <a:cubicBezTo>
                  <a:pt x="47775" y="2945"/>
                  <a:pt x="43634" y="3208"/>
                  <a:pt x="41963" y="3208"/>
                </a:cubicBezTo>
                <a:cubicBezTo>
                  <a:pt x="36821" y="3208"/>
                  <a:pt x="31566" y="2804"/>
                  <a:pt x="26556" y="3960"/>
                </a:cubicBezTo>
                <a:cubicBezTo>
                  <a:pt x="24543" y="4424"/>
                  <a:pt x="19084" y="4000"/>
                  <a:pt x="20543" y="5463"/>
                </a:cubicBezTo>
                <a:cubicBezTo>
                  <a:pt x="23198" y="8125"/>
                  <a:pt x="28062" y="5630"/>
                  <a:pt x="31816" y="5839"/>
                </a:cubicBezTo>
                <a:cubicBezTo>
                  <a:pt x="36444" y="6096"/>
                  <a:pt x="41224" y="6964"/>
                  <a:pt x="45720" y="5839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Google Shape;342;p34"/>
          <p:cNvSpPr txBox="1"/>
          <p:nvPr/>
        </p:nvSpPr>
        <p:spPr>
          <a:xfrm>
            <a:off x="6200525" y="3589100"/>
            <a:ext cx="14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Zach Clarke</a:t>
            </a:r>
            <a:endParaRPr sz="1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 b="6382" l="31808" r="27302" t="15020"/>
          <a:stretch/>
        </p:blipFill>
        <p:spPr>
          <a:xfrm>
            <a:off x="2429375" y="2079600"/>
            <a:ext cx="2249225" cy="29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ctrTitle"/>
          </p:nvPr>
        </p:nvSpPr>
        <p:spPr>
          <a:xfrm>
            <a:off x="5509166" y="2204864"/>
            <a:ext cx="3599338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pic>
        <p:nvPicPr>
          <p:cNvPr id="349" name="Google Shape;349;p35" title="Best baseball climax [MoneyBall]-[AudioTrimmer.com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/>
        </p:nvSpPr>
        <p:spPr>
          <a:xfrm>
            <a:off x="4528878" y="3140968"/>
            <a:ext cx="29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43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0"/>
          <p:cNvGrpSpPr/>
          <p:nvPr/>
        </p:nvGrpSpPr>
        <p:grpSpPr>
          <a:xfrm>
            <a:off x="2719354" y="582354"/>
            <a:ext cx="5582995" cy="936000"/>
            <a:chOff x="3419872" y="668818"/>
            <a:chExt cx="5461210" cy="936000"/>
          </a:xfrm>
        </p:grpSpPr>
        <p:sp>
          <p:nvSpPr>
            <p:cNvPr id="91" name="Google Shape;91;p10"/>
            <p:cNvSpPr/>
            <p:nvPr/>
          </p:nvSpPr>
          <p:spPr>
            <a:xfrm>
              <a:off x="3419872" y="668818"/>
              <a:ext cx="936000" cy="9360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 txBox="1"/>
            <p:nvPr/>
          </p:nvSpPr>
          <p:spPr>
            <a:xfrm>
              <a:off x="4411382" y="821289"/>
              <a:ext cx="4469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Quick Facts about the Stats</a:t>
              </a:r>
              <a:endParaRPr sz="3000"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4451806" y="1129082"/>
              <a:ext cx="267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 txBox="1"/>
            <p:nvPr/>
          </p:nvSpPr>
          <p:spPr>
            <a:xfrm>
              <a:off x="3598261" y="840417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32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tatistics - Free business icons" id="95" name="Google Shape;9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75" y="2284375"/>
            <a:ext cx="4199325" cy="41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601775" y="4148850"/>
            <a:ext cx="279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General Stats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yearID - Year Identifier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franchID - Franchise Identifier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 - Wins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 - Losses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 - Games, there is 162 games in a season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DivWin - Division Winners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WSWin - World Series Winners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5810775" y="4061300"/>
            <a:ext cx="3430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Defensive Stats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 - Earned Runs Average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 - Runs Against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 - Hts Against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HRA - Home Runs Against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BBA - Walks Against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SOA - Strike Out Against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 - Errors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 - Double Play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FP - Fielding Percentage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3571875" y="4148850"/>
            <a:ext cx="249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Offensive Stats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 - Runs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 - At Bats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 - Hits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- Home Runs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 - Walks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SB - Stolen Bases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45584" l="0" r="0" t="0"/>
          <a:stretch/>
        </p:blipFill>
        <p:spPr>
          <a:xfrm>
            <a:off x="184900" y="2101625"/>
            <a:ext cx="8682199" cy="1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/>
          <p:nvPr/>
        </p:nvSpPr>
        <p:spPr>
          <a:xfrm>
            <a:off x="622650" y="1479025"/>
            <a:ext cx="7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The Dataset is MLB Team Statistics from 1990 - 2021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/>
        </p:nvSpPr>
        <p:spPr>
          <a:xfrm>
            <a:off x="4528878" y="3140968"/>
            <a:ext cx="29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43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2"/>
          <p:cNvGrpSpPr/>
          <p:nvPr/>
        </p:nvGrpSpPr>
        <p:grpSpPr>
          <a:xfrm>
            <a:off x="2719354" y="582354"/>
            <a:ext cx="5764620" cy="936000"/>
            <a:chOff x="3419872" y="668818"/>
            <a:chExt cx="5638873" cy="936000"/>
          </a:xfrm>
        </p:grpSpPr>
        <p:sp>
          <p:nvSpPr>
            <p:cNvPr id="113" name="Google Shape;113;p12"/>
            <p:cNvSpPr/>
            <p:nvPr/>
          </p:nvSpPr>
          <p:spPr>
            <a:xfrm>
              <a:off x="3419872" y="668818"/>
              <a:ext cx="936000" cy="936000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4589045" y="855864"/>
              <a:ext cx="4469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Exploring MLB Data</a:t>
              </a:r>
              <a:endParaRPr sz="3000"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4451806" y="1129082"/>
              <a:ext cx="267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 txBox="1"/>
            <p:nvPr/>
          </p:nvSpPr>
          <p:spPr>
            <a:xfrm>
              <a:off x="3598261" y="840417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6B9637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3200">
                <a:solidFill>
                  <a:srgbClr val="6B96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File:Magnifying glass icon.svg - Wikimedia Commons"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275" y="2602700"/>
            <a:ext cx="3456776" cy="34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Wins in a Season </a:t>
            </a:r>
            <a:endParaRPr/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00" y="1427634"/>
            <a:ext cx="8492026" cy="2105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re's another thing the 2001 Mariners were implausibly good at -  SBNation.com" id="126" name="Google Shape;1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27" y="3579925"/>
            <a:ext cx="4259700" cy="283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Most Losses in a Season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1427625"/>
            <a:ext cx="8402399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roit Tigers: Comparing this season to the 2003 season"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675" y="3814575"/>
            <a:ext cx="4087800" cy="269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95525" y="1427625"/>
            <a:ext cx="8402400" cy="41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Best Franchises 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-7515" l="-2386" r="-5128" t="0"/>
          <a:stretch/>
        </p:blipFill>
        <p:spPr>
          <a:xfrm>
            <a:off x="0" y="1395475"/>
            <a:ext cx="9144000" cy="50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395525" y="5786000"/>
            <a:ext cx="3718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</a:rPr>
              <a:t>Mean Line = 2449.866666666667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95536" y="1427634"/>
            <a:ext cx="8402400" cy="48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title"/>
          </p:nvPr>
        </p:nvSpPr>
        <p:spPr>
          <a:xfrm>
            <a:off x="395536" y="11181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Runs Scored By Franchises 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250" y="1374489"/>
            <a:ext cx="9144001" cy="498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95525" y="6309225"/>
            <a:ext cx="3476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</a:rPr>
              <a:t>Mean Line = 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</a:rPr>
              <a:t>22557.833333333332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46375" y="5896850"/>
            <a:ext cx="846300" cy="354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616800" y="5896850"/>
            <a:ext cx="778200" cy="354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872225" y="6250850"/>
            <a:ext cx="48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Malgun Gothic"/>
                <a:ea typeface="Malgun Gothic"/>
                <a:cs typeface="Malgun Gothic"/>
                <a:sym typeface="Malgun Gothic"/>
              </a:rPr>
              <a:t>*Circled teams are also in the Top 5 </a:t>
            </a:r>
            <a:r>
              <a:rPr i="1" lang="en-US">
                <a:latin typeface="Malgun Gothic"/>
                <a:ea typeface="Malgun Gothic"/>
                <a:cs typeface="Malgun Gothic"/>
                <a:sym typeface="Malgun Gothic"/>
              </a:rPr>
              <a:t>franchises with the most wins</a:t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