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Bell M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llM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MT-italic.fntdata"/><Relationship Id="rId14" Type="http://schemas.openxmlformats.org/officeDocument/2006/relationships/font" Target="fonts/BellMT-bold.fntdata"/><Relationship Id="rId16" Type="http://schemas.openxmlformats.org/officeDocument/2006/relationships/font" Target="fonts/BellM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seconds </a:t>
            </a:r>
            <a:endParaRPr/>
          </a:p>
        </p:txBody>
      </p:sp>
      <p:sp>
        <p:nvSpPr>
          <p:cNvPr id="209" name="Google Shape;2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- 30 seconds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https://www.nerdwallet.com/article/investing/cryptocurrency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https://www.kaspersky.com/resource-center/definitions/what-is-cryptocurrency</a:t>
            </a:r>
            <a:endParaRPr/>
          </a:p>
        </p:txBody>
      </p:sp>
      <p:sp>
        <p:nvSpPr>
          <p:cNvPr id="219" name="Google Shape;2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-1 minute </a:t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-30 seconds </a:t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ad00aef6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ad00aef6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aad00aef6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ad00aef6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-30 seconds </a:t>
            </a:r>
            <a:endParaRPr/>
          </a:p>
        </p:txBody>
      </p:sp>
      <p:sp>
        <p:nvSpPr>
          <p:cNvPr id="262" name="Google Shape;262;g1aad00aef6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8dc838ad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8dc838ad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a8dc838ad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9E3BB1">
                    <a:alpha val="60000"/>
                  </a:srgbClr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28;p2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1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5" name="Google Shape;175;p11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7" name="Google Shape;177;p11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8" name="Google Shape;178;p11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80" name="Google Shape;180;p11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C34DA5">
                  <a:alpha val="40000"/>
                </a:srgbClr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C34DA5">
                  <a:alpha val="60000"/>
                </a:srgbClr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11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2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90" name="Google Shape;19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1" name="Google Shape;191;p12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4" name="Google Shape;194;p12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7E4DC3">
                    <a:alpha val="60000"/>
                  </a:srgbClr>
                </a:gs>
                <a:gs pos="60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9" name="Google Shape;199;p12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C34DA5">
                    <a:alpha val="0"/>
                  </a:srgbClr>
                </a:gs>
                <a:gs pos="100000">
                  <a:srgbClr val="C34DA5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0" name="Google Shape;20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12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5" name="Google Shape;35;p3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9E3BB1">
                    <a:alpha val="60000"/>
                  </a:srgbClr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8" name="Google Shape;38;p3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41" name="Google Shape;41;p3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Google Shape;50;p4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C34DA5">
                    <a:alpha val="0"/>
                  </a:srgbClr>
                </a:gs>
                <a:gs pos="100000">
                  <a:srgbClr val="C34DA5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4" name="Google Shape;54;p4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7E4DC3">
                    <a:alpha val="60000"/>
                  </a:srgbClr>
                </a:gs>
                <a:gs pos="60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4" name="Google Shape;64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5" name="Google Shape;65;p5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8" name="Google Shape;68;p5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7E4DC3">
                    <a:alpha val="60000"/>
                  </a:srgbClr>
                </a:gs>
                <a:gs pos="60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70" name="Google Shape;70;p5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73" name="Google Shape;73;p5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C34DA5">
                    <a:alpha val="0"/>
                  </a:srgbClr>
                </a:gs>
                <a:gs pos="100000">
                  <a:srgbClr val="C34DA5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4" name="Google Shape;7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83" name="Google Shape;83;p6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7E4DC3">
                    <a:alpha val="40000"/>
                  </a:srgbClr>
                </a:gs>
                <a:gs pos="34000">
                  <a:srgbClr val="7E4DC3">
                    <a:alpha val="20000"/>
                  </a:srgbClr>
                </a:gs>
                <a:gs pos="65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7E4DC3">
                      <a:alpha val="60000"/>
                    </a:srgbClr>
                  </a:gs>
                  <a:gs pos="63000">
                    <a:srgbClr val="7E4DC3">
                      <a:alpha val="0"/>
                    </a:srgbClr>
                  </a:gs>
                  <a:gs pos="100000">
                    <a:srgbClr val="7E4DC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7E4DC3">
                      <a:alpha val="60000"/>
                    </a:srgbClr>
                  </a:gs>
                  <a:gs pos="63000">
                    <a:srgbClr val="7E4DC3">
                      <a:alpha val="0"/>
                    </a:srgbClr>
                  </a:gs>
                  <a:gs pos="100000">
                    <a:srgbClr val="7E4DC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90" name="Google Shape;90;p6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93" name="Google Shape;93;p6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6" name="Google Shape;9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6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6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6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7" name="Google Shape;107;p7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10" name="Google Shape;110;p7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C34DA5">
                  <a:alpha val="60000"/>
                </a:srgbClr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1" name="Google Shape;121;p8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9E3BB1">
                    <a:alpha val="60000"/>
                  </a:srgbClr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4" name="Google Shape;124;p8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5" name="Google Shape;125;p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7" name="Google Shape;127;p8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30" name="Google Shape;130;p8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1" name="Google Shape;13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9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7" name="Google Shape;137;p9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7E4DC3">
                    <a:alpha val="40000"/>
                  </a:srgbClr>
                </a:gs>
                <a:gs pos="34000">
                  <a:srgbClr val="7E4DC3">
                    <a:alpha val="20000"/>
                  </a:srgbClr>
                </a:gs>
                <a:gs pos="65000">
                  <a:srgbClr val="7E4DC3">
                    <a:alpha val="0"/>
                  </a:srgbClr>
                </a:gs>
                <a:gs pos="100000">
                  <a:srgbClr val="7E4DC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8" name="Google Shape;138;p9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9" name="Google Shape;139;p9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1" name="Google Shape;141;p9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42" name="Google Shape;142;p9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7E4DC3">
                      <a:alpha val="60000"/>
                    </a:srgbClr>
                  </a:gs>
                  <a:gs pos="63000">
                    <a:srgbClr val="7E4DC3">
                      <a:alpha val="0"/>
                    </a:srgbClr>
                  </a:gs>
                  <a:gs pos="100000">
                    <a:srgbClr val="7E4DC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7E4DC3">
                      <a:alpha val="60000"/>
                    </a:srgbClr>
                  </a:gs>
                  <a:gs pos="63000">
                    <a:srgbClr val="7E4DC3">
                      <a:alpha val="0"/>
                    </a:srgbClr>
                  </a:gs>
                  <a:gs pos="100000">
                    <a:srgbClr val="7E4DC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4" name="Google Shape;144;p9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C34DA5">
                      <a:alpha val="60000"/>
                    </a:srgbClr>
                  </a:gs>
                  <a:gs pos="60000">
                    <a:srgbClr val="C34DA5">
                      <a:alpha val="0"/>
                    </a:srgbClr>
                  </a:gs>
                  <a:gs pos="100000">
                    <a:srgbClr val="C34DA5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7" name="Google Shape;147;p9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9E3BB1">
                      <a:alpha val="60000"/>
                    </a:srgbClr>
                  </a:gs>
                  <a:gs pos="60000">
                    <a:srgbClr val="9E3BB1">
                      <a:alpha val="0"/>
                    </a:srgbClr>
                  </a:gs>
                  <a:gs pos="100000">
                    <a:srgbClr val="9E3BB1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50" name="Google Shape;15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3" name="Google Shape;153;p9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9" name="Google Shape;159;p10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61" name="Google Shape;161;p10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62" name="Google Shape;162;p1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9E3BB1">
                    <a:alpha val="0"/>
                  </a:srgbClr>
                </a:gs>
                <a:gs pos="100000">
                  <a:srgbClr val="9E3BB1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4" name="Google Shape;164;p10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C34DA5">
                  <a:alpha val="60000"/>
                </a:srgbClr>
              </a:gs>
              <a:gs pos="60000">
                <a:srgbClr val="C34DA5">
                  <a:alpha val="0"/>
                </a:srgbClr>
              </a:gs>
              <a:gs pos="100000">
                <a:srgbClr val="C34DA5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Zteclarke@outlook.com" TargetMode="External"/><Relationship Id="rId4" Type="http://schemas.openxmlformats.org/officeDocument/2006/relationships/hyperlink" Target="https://www.linkedin.com/in/zachary-te-clarke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ctr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rPr lang="en-US"/>
              <a:t>Taking Stock of Crypto</a:t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540000" y="4988476"/>
            <a:ext cx="4500561" cy="132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BY ZACHARY CLARKE</a:t>
            </a:r>
            <a:endParaRPr/>
          </a:p>
        </p:txBody>
      </p:sp>
      <p:pic>
        <p:nvPicPr>
          <p:cNvPr descr="Hand on a tablet with digital signs" id="213" name="Google Shape;213;p13"/>
          <p:cNvPicPr preferRelativeResize="0"/>
          <p:nvPr/>
        </p:nvPicPr>
        <p:blipFill rotWithShape="1">
          <a:blip r:embed="rId3">
            <a:alphaModFix/>
          </a:blip>
          <a:srcRect b="-2" l="33251" r="-2" t="0"/>
          <a:stretch/>
        </p:blipFill>
        <p:spPr>
          <a:xfrm>
            <a:off x="4896763" y="-1"/>
            <a:ext cx="6858000" cy="6858000"/>
          </a:xfrm>
          <a:custGeom>
            <a:rect b="b" l="l" r="r" t="t"/>
            <a:pathLst>
              <a:path extrusionOk="0" h="6858000" w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540000" y="5852900"/>
            <a:ext cx="47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r>
              <a:rPr b="1"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Disclaimer: </a:t>
            </a: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 am not a financial advisor or professional. All investment opinions in this presentation are intended for educational purposes only. Take everything I say with a grain of salt. Please do your own research and/or connect with a financial professional before making an investment decision. 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86775" y="5331225"/>
            <a:ext cx="43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Dataset: Yahoo Finance 2018 - 2022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540000" y="540000"/>
            <a:ext cx="4500561" cy="2181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What is Crypto?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379550" y="2536300"/>
            <a:ext cx="51180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3972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Cryptocurrency (or “crypto”) are digital assets that enable people to buy, sell or trade them securely (Voigt &amp; Rose, 2022). </a:t>
            </a:r>
            <a:endParaRPr sz="2200"/>
          </a:p>
          <a:p>
            <a:pPr indent="-303972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Cryptocurrency circulates without the use of a central bank or government </a:t>
            </a:r>
            <a:endParaRPr sz="2200"/>
          </a:p>
          <a:p>
            <a:pPr indent="-303972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Utilizes a public ledger (or blockchain) that keeps track of all currency holder transactions.</a:t>
            </a:r>
            <a:endParaRPr sz="2200"/>
          </a:p>
          <a:p>
            <a:pPr indent="-164272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descr="Shape&#10;&#10;Description automatically generated"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015" y="720000"/>
            <a:ext cx="288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24" name="Google Shape;2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427" y="43470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25" name="Google Shape;2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2000" y="3807012"/>
            <a:ext cx="21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Business Case</a:t>
            </a: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616750" y="3304514"/>
            <a:ext cx="10331826" cy="3212750"/>
            <a:chOff x="0" y="1734663"/>
            <a:chExt cx="11101135" cy="3381842"/>
          </a:xfrm>
        </p:grpSpPr>
        <p:sp>
          <p:nvSpPr>
            <p:cNvPr id="232" name="Google Shape;232;p15"/>
            <p:cNvSpPr/>
            <p:nvPr/>
          </p:nvSpPr>
          <p:spPr>
            <a:xfrm>
              <a:off x="0" y="1734663"/>
              <a:ext cx="3996300" cy="1649700"/>
            </a:xfrm>
            <a:prstGeom prst="roundRect">
              <a:avLst>
                <a:gd fmla="val 16667" name="adj"/>
              </a:avLst>
            </a:prstGeom>
            <a:solidFill>
              <a:srgbClr val="C24CA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 txBox="1"/>
            <p:nvPr/>
          </p:nvSpPr>
          <p:spPr>
            <a:xfrm>
              <a:off x="281455" y="1887382"/>
              <a:ext cx="3433500" cy="12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venir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What are the best </a:t>
              </a:r>
              <a:r>
                <a:rPr lang="en-US" sz="21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ryptocurrency </a:t>
              </a:r>
              <a:r>
                <a:rPr lang="en-US" sz="21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tocks for each investment strategy?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5400000">
              <a:off x="6888900" y="739303"/>
              <a:ext cx="1319743" cy="710472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9CFE0">
                <a:alpha val="89411"/>
              </a:srgbClr>
            </a:solidFill>
            <a:ln cap="flat" cmpd="sng" w="12700">
              <a:solidFill>
                <a:srgbClr val="E9CFE0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 txBox="1"/>
            <p:nvPr/>
          </p:nvSpPr>
          <p:spPr>
            <a:xfrm>
              <a:off x="3996293" y="3621777"/>
              <a:ext cx="7040400" cy="13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How have these stocks performed historically? 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What is the price of each share?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How volatile is the stock?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What’s the stock’s relationship to the market?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0" y="3466826"/>
              <a:ext cx="3996408" cy="1649679"/>
            </a:xfrm>
            <a:prstGeom prst="roundRect">
              <a:avLst>
                <a:gd fmla="val 16667" name="adj"/>
              </a:avLst>
            </a:prstGeom>
            <a:solidFill>
              <a:srgbClr val="C24CA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80531" y="3547357"/>
              <a:ext cx="3835346" cy="1488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venir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General Questions to Answer about these Stocks…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graphical user interface&#10;&#10;Description automatically generated"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725" y="2053825"/>
            <a:ext cx="5463000" cy="248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9" name="Google Shape;239;p15"/>
          <p:cNvSpPr/>
          <p:nvPr/>
        </p:nvSpPr>
        <p:spPr>
          <a:xfrm>
            <a:off x="653775" y="1666500"/>
            <a:ext cx="3719400" cy="1582500"/>
          </a:xfrm>
          <a:prstGeom prst="roundRect">
            <a:avLst>
              <a:gd fmla="val 16667" name="adj"/>
            </a:avLst>
          </a:prstGeom>
          <a:solidFill>
            <a:srgbClr val="C24CA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had 1000 dollars to invest in cryptocurrency where is the best place to spend it?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What Type of Investor are you?</a:t>
            </a:r>
            <a:endParaRPr/>
          </a:p>
        </p:txBody>
      </p:sp>
      <p:pic>
        <p:nvPicPr>
          <p:cNvPr descr="Safe with solid fill" id="245" name="Google Shape;24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40" y="2385440"/>
            <a:ext cx="1733327" cy="1733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ey with solid fill" id="246" name="Google Shape;2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343" y="2492267"/>
            <a:ext cx="1297112" cy="129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asure chest with solid fill" id="247" name="Google Shape;2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631" y="2349500"/>
            <a:ext cx="1582647" cy="158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6"/>
          <p:cNvSpPr txBox="1"/>
          <p:nvPr/>
        </p:nvSpPr>
        <p:spPr>
          <a:xfrm>
            <a:off x="876767" y="4063410"/>
            <a:ext cx="2480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Safe Investor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4321593" y="4063410"/>
            <a:ext cx="3105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Moderate Risk Investor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8834631" y="4063410"/>
            <a:ext cx="2480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Risky Investor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805439" y="4482259"/>
            <a:ext cx="216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More worried about losing 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oney than gaining 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oney 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593707" y="4484985"/>
            <a:ext cx="21643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Wants to make a profit, but doesn’t want to risk losing big.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8762711" y="4482259"/>
            <a:ext cx="21643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Focused on huge returns and isn’t too worried about how much money is lost in the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4294967295" type="title"/>
          </p:nvPr>
        </p:nvSpPr>
        <p:spPr>
          <a:xfrm>
            <a:off x="625775" y="3316158"/>
            <a:ext cx="7164300" cy="1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Recommendations</a:t>
            </a:r>
            <a:endParaRPr/>
          </a:p>
        </p:txBody>
      </p:sp>
      <p:pic>
        <p:nvPicPr>
          <p:cNvPr descr="Safe with solid fill" id="265" name="Google Shape;26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190" y="2413215"/>
            <a:ext cx="1733400" cy="17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ey with solid fill" id="266" name="Google Shape;2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143" y="2413217"/>
            <a:ext cx="1297112" cy="129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asure chest with solid fill" id="267" name="Google Shape;2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8031" y="2349600"/>
            <a:ext cx="1582647" cy="158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 txBox="1"/>
          <p:nvPr/>
        </p:nvSpPr>
        <p:spPr>
          <a:xfrm>
            <a:off x="1173425" y="1903100"/>
            <a:ext cx="195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Safe Investor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4890613" y="1903100"/>
            <a:ext cx="333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Moderate Risk Investor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9327801" y="1903100"/>
            <a:ext cx="200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Risky Investor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354875" y="4337125"/>
            <a:ext cx="386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●"/>
            </a:pPr>
            <a:r>
              <a:rPr b="1" lang="en-US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Don’t invest</a:t>
            </a:r>
            <a:r>
              <a:rPr lang="en-US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in Crypto</a:t>
            </a:r>
            <a:endParaRPr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Char char="○"/>
            </a:pPr>
            <a:r>
              <a:rPr lang="en-US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Too Unpredictable</a:t>
            </a:r>
            <a:endParaRPr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●"/>
            </a:pPr>
            <a:r>
              <a:rPr lang="en-US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Invest in the SPY (S&amp;P 500)</a:t>
            </a: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267350" y="3858000"/>
            <a:ext cx="39987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●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Split investment in half.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○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One half in SPY 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●"/>
            </a:pP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</a:t>
            </a: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hort-term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(a couple months) investment on </a:t>
            </a: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Dogecoin</a:t>
            </a:r>
            <a:endParaRPr b="1"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○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Still Trending upwards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○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Sell quickly if dogecoin hits a spike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8522450" y="4146625"/>
            <a:ext cx="3613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"/>
              <a:buChar char="●"/>
            </a:pP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Buy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the </a:t>
            </a: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“dip”</a:t>
            </a:r>
            <a:endParaRPr b="1"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○"/>
            </a:pP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Bitcoin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and </a:t>
            </a:r>
            <a:r>
              <a:rPr b="1"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Ethereum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are cheaper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●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There is a 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possibility</a:t>
            </a: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that it spikes upwards again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ll MT"/>
              <a:buChar char="○"/>
            </a:pPr>
            <a:r>
              <a:rPr lang="en-US" sz="2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However, there is no indication that it will </a:t>
            </a:r>
            <a:endParaRPr sz="2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/>
              <a:t>Recap 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540000" y="1962400"/>
            <a:ext cx="59016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Dogecoin, Bitcoin, and Ethereum showed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upwards trends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in 2021 and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downward trends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in 2022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In 2021 and 2022, all three were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then the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Dogecoin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showed the most in 2021 when it was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4 times more volatility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then the market.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6580450" y="1090600"/>
            <a:ext cx="5553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moment,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cryptocurrency is a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risk investment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Safe investors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not invest.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risk investors, might want to look to do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investments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Dogecoin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venir"/>
              <a:buChar char="●"/>
            </a:pP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Risky investors might want to buy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“dip”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see if it trends upwards again in the future. 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 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3168350" y="1547850"/>
            <a:ext cx="9504900" cy="11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315"/>
              <a:t>PLEASE DO YOUR OWN RESEARCH!</a:t>
            </a:r>
            <a:endParaRPr b="1" sz="11315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315"/>
              <a:t>Many additional factors can and should be considered when investing.</a:t>
            </a:r>
            <a:endParaRPr b="1" sz="5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8" name="Google Shape;288;p20"/>
          <p:cNvSpPr txBox="1"/>
          <p:nvPr/>
        </p:nvSpPr>
        <p:spPr>
          <a:xfrm>
            <a:off x="1241900" y="2898250"/>
            <a:ext cx="1100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Questions? </a:t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Email: </a:t>
            </a:r>
            <a:r>
              <a:rPr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Zteclarke@outlook.com</a:t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Linkedin: </a:t>
            </a:r>
            <a:r>
              <a:rPr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https://www.linkedin.com/in/zachary-te-clarke/</a:t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Github: https://github.com/ZteClarke</a:t>
            </a:r>
            <a:endParaRPr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75" y="3756573"/>
            <a:ext cx="890350" cy="89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613" y="4868450"/>
            <a:ext cx="654883" cy="65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475" y="5744925"/>
            <a:ext cx="781149" cy="7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w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141B4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