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nconsolata" pitchFamily="1" charset="0"/>
      <p:regular r:id="rId10"/>
    </p:embeddedFont>
    <p:embeddedFont>
      <p:font typeface="Kanit" panose="020B0604020202020204" charset="-34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Orbitron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5b7e5798c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5b7e5798c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5b7e5798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5b7e5798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5b7e5798c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5b7e5798c_1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5b7e5798c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5b7e5798c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5b7e579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5b7e579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5b7e5798c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5b7e5798c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33712" y="931650"/>
            <a:ext cx="6876600" cy="3174000"/>
          </a:xfrm>
          <a:prstGeom prst="rect">
            <a:avLst/>
          </a:prstGeom>
          <a:noFill/>
          <a:ln w="9525" cap="flat" cmpd="sng">
            <a:solidFill>
              <a:srgbClr val="36D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1134294" y="931657"/>
            <a:ext cx="6870325" cy="1533868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33700" y="2571750"/>
            <a:ext cx="6870325" cy="1533868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98850" y="1137125"/>
            <a:ext cx="6546300" cy="2052600"/>
          </a:xfrm>
          <a:prstGeom prst="rect">
            <a:avLst/>
          </a:prstGeom>
          <a:effectLst>
            <a:outerShdw blurRad="157163" dist="47625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98850" y="3290913"/>
            <a:ext cx="654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813100" y="1153300"/>
            <a:ext cx="4399500" cy="16842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13100" y="2844000"/>
            <a:ext cx="43995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/>
          </p:nvPr>
        </p:nvSpPr>
        <p:spPr>
          <a:xfrm rot="-16018">
            <a:off x="1759310" y="1276874"/>
            <a:ext cx="2704229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 rot="-7641">
            <a:off x="1759922" y="2075327"/>
            <a:ext cx="2699407" cy="69240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 rot="-14898">
            <a:off x="5593012" y="1276249"/>
            <a:ext cx="2699725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4"/>
          </p:nvPr>
        </p:nvSpPr>
        <p:spPr>
          <a:xfrm rot="-8027">
            <a:off x="5593628" y="2075316"/>
            <a:ext cx="2698207" cy="69240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5"/>
          </p:nvPr>
        </p:nvSpPr>
        <p:spPr>
          <a:xfrm rot="-16782">
            <a:off x="1759309" y="2980404"/>
            <a:ext cx="2703932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6"/>
          </p:nvPr>
        </p:nvSpPr>
        <p:spPr>
          <a:xfrm rot="-8013">
            <a:off x="1759921" y="3792548"/>
            <a:ext cx="2702707" cy="69240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7" hasCustomPrompt="1"/>
          </p:nvPr>
        </p:nvSpPr>
        <p:spPr>
          <a:xfrm rot="-14595">
            <a:off x="849422" y="1454000"/>
            <a:ext cx="918608" cy="502500"/>
          </a:xfrm>
          <a:prstGeom prst="rect">
            <a:avLst/>
          </a:prstGeom>
          <a:ln>
            <a:noFill/>
          </a:ln>
          <a:effectLst>
            <a:outerShdw blurRad="157163" dist="4762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8" hasCustomPrompt="1"/>
          </p:nvPr>
        </p:nvSpPr>
        <p:spPr>
          <a:xfrm rot="-14595">
            <a:off x="849422" y="3157848"/>
            <a:ext cx="918608" cy="502500"/>
          </a:xfrm>
          <a:prstGeom prst="rect">
            <a:avLst/>
          </a:prstGeom>
          <a:ln>
            <a:noFill/>
          </a:ln>
          <a:effectLst>
            <a:outerShdw blurRad="157163" dist="4762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9" hasCustomPrompt="1"/>
          </p:nvPr>
        </p:nvSpPr>
        <p:spPr>
          <a:xfrm rot="-14600">
            <a:off x="4679572" y="1454000"/>
            <a:ext cx="918308" cy="502500"/>
          </a:xfrm>
          <a:prstGeom prst="rect">
            <a:avLst/>
          </a:prstGeom>
          <a:ln>
            <a:noFill/>
          </a:ln>
          <a:effectLst>
            <a:outerShdw blurRad="157163" dist="4762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3"/>
          </p:nvPr>
        </p:nvSpPr>
        <p:spPr>
          <a:xfrm rot="-15657">
            <a:off x="5593014" y="2979790"/>
            <a:ext cx="2700628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4"/>
          </p:nvPr>
        </p:nvSpPr>
        <p:spPr>
          <a:xfrm rot="-8027">
            <a:off x="5593628" y="3792543"/>
            <a:ext cx="2698207" cy="69240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5" hasCustomPrompt="1"/>
          </p:nvPr>
        </p:nvSpPr>
        <p:spPr>
          <a:xfrm rot="-14600">
            <a:off x="4679572" y="3157848"/>
            <a:ext cx="918308" cy="502500"/>
          </a:xfrm>
          <a:prstGeom prst="rect">
            <a:avLst/>
          </a:prstGeom>
          <a:ln>
            <a:noFill/>
          </a:ln>
          <a:effectLst>
            <a:outerShdw blurRad="157163" dist="4762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13225" y="332400"/>
            <a:ext cx="7717500" cy="755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5123125" y="1961878"/>
            <a:ext cx="2725500" cy="16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8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713225" y="332400"/>
            <a:ext cx="7717500" cy="755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073700" y="1831350"/>
            <a:ext cx="28323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5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834440" y="1018825"/>
            <a:ext cx="3486900" cy="20226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824013" y="3024550"/>
            <a:ext cx="35076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68700" y="1218125"/>
            <a:ext cx="3947700" cy="3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4616400" y="1218125"/>
            <a:ext cx="3858900" cy="3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4882851" y="1399625"/>
            <a:ext cx="30144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2"/>
          </p:nvPr>
        </p:nvSpPr>
        <p:spPr>
          <a:xfrm>
            <a:off x="4869500" y="1977375"/>
            <a:ext cx="30144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3"/>
          </p:nvPr>
        </p:nvSpPr>
        <p:spPr>
          <a:xfrm>
            <a:off x="4882865" y="2795875"/>
            <a:ext cx="30144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4"/>
          </p:nvPr>
        </p:nvSpPr>
        <p:spPr>
          <a:xfrm>
            <a:off x="4882865" y="3373625"/>
            <a:ext cx="30144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1303325" y="3812825"/>
            <a:ext cx="28584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2"/>
          </p:nvPr>
        </p:nvSpPr>
        <p:spPr>
          <a:xfrm>
            <a:off x="1303325" y="3008550"/>
            <a:ext cx="28584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79999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3"/>
          </p:nvPr>
        </p:nvSpPr>
        <p:spPr>
          <a:xfrm>
            <a:off x="4958125" y="3800250"/>
            <a:ext cx="28584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4"/>
          </p:nvPr>
        </p:nvSpPr>
        <p:spPr>
          <a:xfrm>
            <a:off x="4958125" y="3008550"/>
            <a:ext cx="28584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79999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713250" y="439150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029459" y="28643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1029459" y="3442125"/>
            <a:ext cx="2205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3469200" y="28643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3469200" y="3442125"/>
            <a:ext cx="2205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5"/>
          </p:nvPr>
        </p:nvSpPr>
        <p:spPr>
          <a:xfrm>
            <a:off x="5899168" y="28643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6"/>
          </p:nvPr>
        </p:nvSpPr>
        <p:spPr>
          <a:xfrm>
            <a:off x="5899168" y="3442125"/>
            <a:ext cx="2205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80375" y="2257050"/>
            <a:ext cx="3377700" cy="10932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0375" y="3478901"/>
            <a:ext cx="33777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680375" y="890000"/>
            <a:ext cx="3377700" cy="1238400"/>
          </a:xfrm>
          <a:prstGeom prst="rect">
            <a:avLst/>
          </a:prstGeom>
          <a:effectLst>
            <a:outerShdw blurRad="157163" dist="4762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713250" y="4399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867838" y="2355225"/>
            <a:ext cx="24528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79999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2"/>
          </p:nvPr>
        </p:nvSpPr>
        <p:spPr>
          <a:xfrm>
            <a:off x="3355462" y="2355225"/>
            <a:ext cx="24528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79999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3"/>
          </p:nvPr>
        </p:nvSpPr>
        <p:spPr>
          <a:xfrm>
            <a:off x="5843087" y="2355225"/>
            <a:ext cx="24528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4"/>
          </p:nvPr>
        </p:nvSpPr>
        <p:spPr>
          <a:xfrm>
            <a:off x="858799" y="3598575"/>
            <a:ext cx="24528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5"/>
          </p:nvPr>
        </p:nvSpPr>
        <p:spPr>
          <a:xfrm>
            <a:off x="3355462" y="3598575"/>
            <a:ext cx="24528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6"/>
          </p:nvPr>
        </p:nvSpPr>
        <p:spPr>
          <a:xfrm>
            <a:off x="5852126" y="3598575"/>
            <a:ext cx="24528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 idx="7" hasCustomPrompt="1"/>
          </p:nvPr>
        </p:nvSpPr>
        <p:spPr>
          <a:xfrm rot="-12620">
            <a:off x="859389" y="1652902"/>
            <a:ext cx="2451617" cy="502500"/>
          </a:xfrm>
          <a:prstGeom prst="rect">
            <a:avLst/>
          </a:prstGeom>
          <a:ln>
            <a:noFill/>
          </a:ln>
          <a:effectLst>
            <a:outerShdw blurRad="157163" dist="4762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 idx="8" hasCustomPrompt="1"/>
          </p:nvPr>
        </p:nvSpPr>
        <p:spPr>
          <a:xfrm rot="-14772">
            <a:off x="3349714" y="1642609"/>
            <a:ext cx="2443523" cy="502500"/>
          </a:xfrm>
          <a:prstGeom prst="rect">
            <a:avLst/>
          </a:prstGeom>
          <a:ln>
            <a:noFill/>
          </a:ln>
          <a:effectLst>
            <a:outerShdw blurRad="157163" dist="4762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 idx="9" hasCustomPrompt="1"/>
          </p:nvPr>
        </p:nvSpPr>
        <p:spPr>
          <a:xfrm rot="-14711">
            <a:off x="5831939" y="1632309"/>
            <a:ext cx="2453722" cy="502500"/>
          </a:xfrm>
          <a:prstGeom prst="rect">
            <a:avLst/>
          </a:prstGeom>
          <a:ln>
            <a:noFill/>
          </a:ln>
          <a:effectLst>
            <a:outerShdw blurRad="157163" dist="4762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6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713250" y="440200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1"/>
          </p:nvPr>
        </p:nvSpPr>
        <p:spPr>
          <a:xfrm>
            <a:off x="812429" y="220889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2"/>
          </p:nvPr>
        </p:nvSpPr>
        <p:spPr>
          <a:xfrm>
            <a:off x="812425" y="279015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3"/>
          </p:nvPr>
        </p:nvSpPr>
        <p:spPr>
          <a:xfrm>
            <a:off x="812429" y="10463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4"/>
          </p:nvPr>
        </p:nvSpPr>
        <p:spPr>
          <a:xfrm>
            <a:off x="812425" y="162763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5"/>
          </p:nvPr>
        </p:nvSpPr>
        <p:spPr>
          <a:xfrm>
            <a:off x="812429" y="337141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6"/>
          </p:nvPr>
        </p:nvSpPr>
        <p:spPr>
          <a:xfrm>
            <a:off x="812425" y="39526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9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713250" y="448850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2016687" y="1453988"/>
            <a:ext cx="23895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2"/>
          </p:nvPr>
        </p:nvSpPr>
        <p:spPr>
          <a:xfrm>
            <a:off x="2016687" y="2031738"/>
            <a:ext cx="23895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3"/>
          </p:nvPr>
        </p:nvSpPr>
        <p:spPr>
          <a:xfrm>
            <a:off x="4726062" y="1453988"/>
            <a:ext cx="24054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4"/>
          </p:nvPr>
        </p:nvSpPr>
        <p:spPr>
          <a:xfrm>
            <a:off x="4726062" y="2031738"/>
            <a:ext cx="24054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5"/>
          </p:nvPr>
        </p:nvSpPr>
        <p:spPr>
          <a:xfrm>
            <a:off x="2016700" y="3161838"/>
            <a:ext cx="23895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6"/>
          </p:nvPr>
        </p:nvSpPr>
        <p:spPr>
          <a:xfrm>
            <a:off x="2016700" y="3739588"/>
            <a:ext cx="23895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7"/>
          </p:nvPr>
        </p:nvSpPr>
        <p:spPr>
          <a:xfrm>
            <a:off x="4726050" y="3161838"/>
            <a:ext cx="24054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8"/>
          </p:nvPr>
        </p:nvSpPr>
        <p:spPr>
          <a:xfrm>
            <a:off x="4726050" y="3739588"/>
            <a:ext cx="24054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713250" y="455300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949800" y="16880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2"/>
          </p:nvPr>
        </p:nvSpPr>
        <p:spPr>
          <a:xfrm>
            <a:off x="949800" y="218962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3"/>
          </p:nvPr>
        </p:nvSpPr>
        <p:spPr>
          <a:xfrm>
            <a:off x="3471200" y="16880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4"/>
          </p:nvPr>
        </p:nvSpPr>
        <p:spPr>
          <a:xfrm>
            <a:off x="3471200" y="218962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5"/>
          </p:nvPr>
        </p:nvSpPr>
        <p:spPr>
          <a:xfrm>
            <a:off x="5988600" y="16880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6"/>
          </p:nvPr>
        </p:nvSpPr>
        <p:spPr>
          <a:xfrm>
            <a:off x="5988600" y="218962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7"/>
          </p:nvPr>
        </p:nvSpPr>
        <p:spPr>
          <a:xfrm>
            <a:off x="949800" y="343545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8"/>
          </p:nvPr>
        </p:nvSpPr>
        <p:spPr>
          <a:xfrm>
            <a:off x="949800" y="393700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9"/>
          </p:nvPr>
        </p:nvSpPr>
        <p:spPr>
          <a:xfrm>
            <a:off x="3471200" y="343545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13"/>
          </p:nvPr>
        </p:nvSpPr>
        <p:spPr>
          <a:xfrm>
            <a:off x="3471200" y="393700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14"/>
          </p:nvPr>
        </p:nvSpPr>
        <p:spPr>
          <a:xfrm>
            <a:off x="5988600" y="343545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5"/>
          </p:nvPr>
        </p:nvSpPr>
        <p:spPr>
          <a:xfrm>
            <a:off x="5988600" y="393700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668700" y="1218125"/>
            <a:ext cx="5709600" cy="3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flipH="1">
            <a:off x="821175" y="2937200"/>
            <a:ext cx="38400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 flipH="1">
            <a:off x="821175" y="1519300"/>
            <a:ext cx="3840000" cy="14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7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 hasCustomPrompt="1"/>
          </p:nvPr>
        </p:nvSpPr>
        <p:spPr>
          <a:xfrm>
            <a:off x="810725" y="2116400"/>
            <a:ext cx="22830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810725" y="3624000"/>
            <a:ext cx="22830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2"/>
          </p:nvPr>
        </p:nvSpPr>
        <p:spPr>
          <a:xfrm>
            <a:off x="810725" y="3049650"/>
            <a:ext cx="22830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 idx="3" hasCustomPrompt="1"/>
          </p:nvPr>
        </p:nvSpPr>
        <p:spPr>
          <a:xfrm>
            <a:off x="3430500" y="1799250"/>
            <a:ext cx="22830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4"/>
          </p:nvPr>
        </p:nvSpPr>
        <p:spPr>
          <a:xfrm>
            <a:off x="3430500" y="3306850"/>
            <a:ext cx="22830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5"/>
          </p:nvPr>
        </p:nvSpPr>
        <p:spPr>
          <a:xfrm>
            <a:off x="3430500" y="2732500"/>
            <a:ext cx="22830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6" hasCustomPrompt="1"/>
          </p:nvPr>
        </p:nvSpPr>
        <p:spPr>
          <a:xfrm>
            <a:off x="6050275" y="2106400"/>
            <a:ext cx="22830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7"/>
          </p:nvPr>
        </p:nvSpPr>
        <p:spPr>
          <a:xfrm>
            <a:off x="6050275" y="3614000"/>
            <a:ext cx="22830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8"/>
          </p:nvPr>
        </p:nvSpPr>
        <p:spPr>
          <a:xfrm>
            <a:off x="6050275" y="3039650"/>
            <a:ext cx="22830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1428636" y="548650"/>
            <a:ext cx="6276900" cy="4050900"/>
          </a:xfrm>
          <a:prstGeom prst="rect">
            <a:avLst/>
          </a:prstGeom>
          <a:noFill/>
          <a:ln w="9525" cap="flat" cmpd="sng">
            <a:solidFill>
              <a:srgbClr val="36D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3" name="Google Shape;153;p28"/>
          <p:cNvSpPr/>
          <p:nvPr/>
        </p:nvSpPr>
        <p:spPr>
          <a:xfrm rot="10800000" flipH="1">
            <a:off x="1429168" y="548678"/>
            <a:ext cx="6271180" cy="1957504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1428626" y="2641746"/>
            <a:ext cx="6271180" cy="1957504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2272350" y="587650"/>
            <a:ext cx="4599300" cy="11076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6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720725" y="327127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CREDITS: This presentation template was created by </a:t>
            </a:r>
            <a:r>
              <a:rPr lang="da" sz="1200" b="1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a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, including icons by </a:t>
            </a:r>
            <a:r>
              <a:rPr lang="da" sz="1200" b="1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a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, infographics &amp; images by </a:t>
            </a:r>
            <a:r>
              <a:rPr lang="da" sz="1200" b="1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da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1428636" y="548650"/>
            <a:ext cx="6276900" cy="4050900"/>
          </a:xfrm>
          <a:prstGeom prst="rect">
            <a:avLst/>
          </a:prstGeom>
          <a:noFill/>
          <a:ln w="9525" cap="flat" cmpd="sng">
            <a:solidFill>
              <a:srgbClr val="36D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60" name="Google Shape;160;p30"/>
          <p:cNvSpPr/>
          <p:nvPr/>
        </p:nvSpPr>
        <p:spPr>
          <a:xfrm rot="10800000" flipH="1">
            <a:off x="1429168" y="548678"/>
            <a:ext cx="6271180" cy="1957504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1428626" y="2641746"/>
            <a:ext cx="6271180" cy="1957504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lt1">
                <a:alpha val="39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Inconsolata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0" y="2650425"/>
            <a:ext cx="9143732" cy="2493154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23424" y="2643600"/>
            <a:ext cx="24888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131774" y="2643600"/>
            <a:ext cx="24888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523435" y="2175525"/>
            <a:ext cx="24888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131785" y="2175525"/>
            <a:ext cx="24888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937975" y="1460550"/>
            <a:ext cx="3312300" cy="755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937975" y="2294550"/>
            <a:ext cx="33123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904400" y="1025550"/>
            <a:ext cx="5338500" cy="29781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668450" y="1470800"/>
            <a:ext cx="3312300" cy="755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4668450" y="2226500"/>
            <a:ext cx="33123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9154200" cy="5143500"/>
          </a:xfrm>
          <a:prstGeom prst="rect">
            <a:avLst/>
          </a:prstGeom>
          <a:solidFill>
            <a:srgbClr val="000000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097800" y="1414350"/>
            <a:ext cx="2948400" cy="22005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800"/>
              <a:buFont typeface="Kanit"/>
              <a:buChar char="●"/>
              <a:defRPr sz="1800"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●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●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ctrTitle"/>
          </p:nvPr>
        </p:nvSpPr>
        <p:spPr>
          <a:xfrm>
            <a:off x="1298850" y="1137125"/>
            <a:ext cx="6546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Dependency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Injection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ubTitle" idx="1"/>
          </p:nvPr>
        </p:nvSpPr>
        <p:spPr>
          <a:xfrm>
            <a:off x="1298850" y="3290913"/>
            <a:ext cx="654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Table of contents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title" idx="2"/>
          </p:nvPr>
        </p:nvSpPr>
        <p:spPr>
          <a:xfrm rot="-16018">
            <a:off x="1759310" y="1276874"/>
            <a:ext cx="2704229" cy="85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Recap of interfaces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1"/>
          </p:nvPr>
        </p:nvSpPr>
        <p:spPr>
          <a:xfrm rot="-7641">
            <a:off x="1759922" y="2075327"/>
            <a:ext cx="2699407" cy="69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41006A"/>
              </a:buClr>
              <a:buSzPts val="1100"/>
              <a:buFont typeface="Arial"/>
              <a:buNone/>
            </a:pPr>
            <a:r>
              <a:rPr lang="da"/>
              <a:t>Short recap of previous talk about interfaces</a:t>
            </a: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title" idx="3"/>
          </p:nvPr>
        </p:nvSpPr>
        <p:spPr>
          <a:xfrm rot="-14898">
            <a:off x="5593012" y="1276249"/>
            <a:ext cx="2699725" cy="85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Dependency container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4"/>
          </p:nvPr>
        </p:nvSpPr>
        <p:spPr>
          <a:xfrm rot="-8027">
            <a:off x="5593628" y="2075316"/>
            <a:ext cx="2698207" cy="69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How does .NET know what to inject?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 idx="5"/>
          </p:nvPr>
        </p:nvSpPr>
        <p:spPr>
          <a:xfrm rot="-16782">
            <a:off x="1759309" y="2980404"/>
            <a:ext cx="2703932" cy="857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Dependency lifetime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6"/>
          </p:nvPr>
        </p:nvSpPr>
        <p:spPr>
          <a:xfrm rot="-8013">
            <a:off x="1759921" y="3792548"/>
            <a:ext cx="2702707" cy="69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How long should a given dependency live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 idx="7"/>
          </p:nvPr>
        </p:nvSpPr>
        <p:spPr>
          <a:xfrm rot="-14595">
            <a:off x="849422" y="1454000"/>
            <a:ext cx="918608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01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8"/>
          </p:nvPr>
        </p:nvSpPr>
        <p:spPr>
          <a:xfrm rot="-14595">
            <a:off x="849422" y="3157848"/>
            <a:ext cx="918608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03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9"/>
          </p:nvPr>
        </p:nvSpPr>
        <p:spPr>
          <a:xfrm rot="-14600">
            <a:off x="4679572" y="1454000"/>
            <a:ext cx="918308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02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title" idx="13"/>
          </p:nvPr>
        </p:nvSpPr>
        <p:spPr>
          <a:xfrm rot="-15657">
            <a:off x="5593014" y="2979790"/>
            <a:ext cx="2700628" cy="857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Extension methods 101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subTitle" idx="14"/>
          </p:nvPr>
        </p:nvSpPr>
        <p:spPr>
          <a:xfrm rot="-8027">
            <a:off x="5593628" y="3792543"/>
            <a:ext cx="2698207" cy="69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Brief intro to extension methods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title" idx="15"/>
          </p:nvPr>
        </p:nvSpPr>
        <p:spPr>
          <a:xfrm rot="-14600">
            <a:off x="4679572" y="3157848"/>
            <a:ext cx="918308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Recap of interfaces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Interfaces defines a contract stating which members (methods and properties) a class must have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All members in an interface </a:t>
            </a:r>
            <a:r>
              <a:rPr lang="da" u="sng"/>
              <a:t>must</a:t>
            </a:r>
            <a:r>
              <a:rPr lang="da"/>
              <a:t> be implemented if a class implements an interface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An interface cannot have implementation details (except that now it actually can 🤦‍♂️)</a:t>
            </a:r>
            <a:endParaRPr/>
          </a:p>
        </p:txBody>
      </p:sp>
      <p:pic>
        <p:nvPicPr>
          <p:cNvPr id="193" name="Google Shape;193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100" y="2397000"/>
            <a:ext cx="2457600" cy="2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accent1"/>
                </a:solidFill>
              </a:rPr>
              <a:t>IoC Container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How to </a:t>
            </a:r>
            <a:r>
              <a:rPr lang="da-DK" dirty="0" err="1"/>
              <a:t>resolve</a:t>
            </a:r>
            <a:r>
              <a:rPr lang="da-DK" dirty="0"/>
              <a:t> </a:t>
            </a:r>
            <a:r>
              <a:rPr lang="da-DK" dirty="0" err="1"/>
              <a:t>dependencies</a:t>
            </a:r>
            <a:r>
              <a:rPr lang="da-DK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 dirty="0"/>
              <a:t>The “IoC container” (Inversion of Control)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 dirty="0"/>
              <a:t>Configured to know which type each interface resolves to (ie. IFoo -&gt; Bar)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 dirty="0"/>
              <a:t>.NET Core has it’s own (very good) implementation of the IoC container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dirty="0"/>
              <a:t>The container is configured in program.cs (or startup.cs)</a:t>
            </a:r>
            <a:endParaRPr dirty="0"/>
          </a:p>
        </p:txBody>
      </p:sp>
      <p:pic>
        <p:nvPicPr>
          <p:cNvPr id="200" name="Google Shape;200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275" y="2885175"/>
            <a:ext cx="2105925" cy="2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accent1"/>
                </a:solidFill>
              </a:rPr>
              <a:t>Dependency lifetime</a:t>
            </a:r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The IoC container caches the objects it creates based on three different lifetime definitions: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400" u="sng"/>
              <a:t>Transient </a:t>
            </a:r>
            <a:endParaRPr sz="1400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Each time the type is requested a new object is created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400" u="sng"/>
              <a:t>Scoped</a:t>
            </a:r>
            <a:endParaRPr sz="1400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The same object is returned within the same request (mostly relevant for web applications)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400" u="sng"/>
              <a:t>Singleton</a:t>
            </a:r>
            <a:endParaRPr sz="1400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The same object is returned for the lifetime of the application</a:t>
            </a:r>
            <a:endParaRPr/>
          </a:p>
        </p:txBody>
      </p:sp>
      <p:pic>
        <p:nvPicPr>
          <p:cNvPr id="207" name="Google Shape;207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250" y="2701100"/>
            <a:ext cx="2381550" cy="23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DEMO TIME!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4" name="Google Shape;214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000" y="1152475"/>
            <a:ext cx="3614150" cy="36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Extension methods 101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All dependencies must be registered in the IoC container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There can be </a:t>
            </a:r>
            <a:r>
              <a:rPr lang="da" u="sng"/>
              <a:t>A LOT</a:t>
            </a:r>
            <a:r>
              <a:rPr lang="da"/>
              <a:t> of registrations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The use of extension methods is a widely used pattern for structuring and hiding some the IoC registrations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Extension methods enable you to "add" methods to existing types without changing the implementation of the original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Extension methods are defined in a static class with static methods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The first parameter of a extension method is prefix with “this” and points to the type that should be extended (ie. the class the method should be added to)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 Virtual Love Ap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A7EDA7"/>
      </a:lt2>
      <a:accent1>
        <a:srgbClr val="64CF64"/>
      </a:accent1>
      <a:accent2>
        <a:srgbClr val="36DD36"/>
      </a:accent2>
      <a:accent3>
        <a:srgbClr val="FFFFFF"/>
      </a:accent3>
      <a:accent4>
        <a:srgbClr val="000000"/>
      </a:accent4>
      <a:accent5>
        <a:srgbClr val="64CF64"/>
      </a:accent5>
      <a:accent6>
        <a:srgbClr val="36DD3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Skærmshow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Arial</vt:lpstr>
      <vt:lpstr>Nunito</vt:lpstr>
      <vt:lpstr>Kanit</vt:lpstr>
      <vt:lpstr>Inconsolata</vt:lpstr>
      <vt:lpstr>Orbitron</vt:lpstr>
      <vt:lpstr>Retro Virtual Love App by Slidesgo</vt:lpstr>
      <vt:lpstr>Dependency Injection</vt:lpstr>
      <vt:lpstr>Table of contents</vt:lpstr>
      <vt:lpstr>Recap of interfaces</vt:lpstr>
      <vt:lpstr>IoC Container</vt:lpstr>
      <vt:lpstr>Dependency lifetime</vt:lpstr>
      <vt:lpstr>DEMO TIME!</vt:lpstr>
      <vt:lpstr>Extension methods 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cp:lastModifiedBy>Steffen Jørgensen</cp:lastModifiedBy>
  <cp:revision>1</cp:revision>
  <dcterms:modified xsi:type="dcterms:W3CDTF">2023-02-09T10:19:17Z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32e73b5-7a0e-4eff-9b97-b1be62bf21f0_Enabled">
    <vt:lpwstr>true</vt:lpwstr>
  </property>
  <property fmtid="{D5CDD505-2E9C-101B-9397-08002B2CF9AE}" pid="3" name="MSIP_Label_332e73b5-7a0e-4eff-9b97-b1be62bf21f0_SetDate">
    <vt:lpwstr>2023-02-09T10:17:53Z</vt:lpwstr>
  </property>
  <property fmtid="{D5CDD505-2E9C-101B-9397-08002B2CF9AE}" pid="4" name="MSIP_Label_332e73b5-7a0e-4eff-9b97-b1be62bf21f0_Method">
    <vt:lpwstr>Standard</vt:lpwstr>
  </property>
  <property fmtid="{D5CDD505-2E9C-101B-9397-08002B2CF9AE}" pid="5" name="MSIP_Label_332e73b5-7a0e-4eff-9b97-b1be62bf21f0_Name">
    <vt:lpwstr>332e73b5-7a0e-4eff-9b97-b1be62bf21f0</vt:lpwstr>
  </property>
  <property fmtid="{D5CDD505-2E9C-101B-9397-08002B2CF9AE}" pid="6" name="MSIP_Label_332e73b5-7a0e-4eff-9b97-b1be62bf21f0_SiteId">
    <vt:lpwstr>805bc25d-8e64-4ed6-8d24-3883c9068c5a</vt:lpwstr>
  </property>
  <property fmtid="{D5CDD505-2E9C-101B-9397-08002B2CF9AE}" pid="7" name="MSIP_Label_332e73b5-7a0e-4eff-9b97-b1be62bf21f0_ActionId">
    <vt:lpwstr>44aade33-f0f1-42e2-a11b-69201fb58fd5</vt:lpwstr>
  </property>
  <property fmtid="{D5CDD505-2E9C-101B-9397-08002B2CF9AE}" pid="8" name="MSIP_Label_332e73b5-7a0e-4eff-9b97-b1be62bf21f0_ContentBits">
    <vt:lpwstr>0</vt:lpwstr>
  </property>
</Properties>
</file>