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1" r:id="rId7"/>
    <p:sldId id="262" r:id="rId8"/>
    <p:sldId id="263" r:id="rId9"/>
    <p:sldId id="259" r:id="rId10"/>
    <p:sldId id="266" r:id="rId11"/>
    <p:sldId id="265" r:id="rId12"/>
    <p:sldId id="264" r:id="rId13"/>
    <p:sldId id="260" r:id="rId14"/>
    <p:sldId id="273" r:id="rId15"/>
    <p:sldId id="269" r:id="rId16"/>
    <p:sldId id="270" r:id="rId17"/>
    <p:sldId id="272" r:id="rId18"/>
    <p:sldId id="271" r:id="rId19"/>
    <p:sldId id="267" r:id="rId20"/>
    <p:sldId id="268"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2" autoAdjust="0"/>
    <p:restoredTop sz="76675" autoAdjust="0"/>
  </p:normalViewPr>
  <p:slideViewPr>
    <p:cSldViewPr snapToGrid="0">
      <p:cViewPr varScale="1">
        <p:scale>
          <a:sx n="66" d="100"/>
          <a:sy n="66" d="100"/>
        </p:scale>
        <p:origin x="66" y="3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10.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9862D-20F8-4780-8811-42E0CBF7CB5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890C92-4763-4EDB-994D-B97F234FD89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现在我给大家讲解本次实验暨“组合逻辑电路实验”的相关内容。</a:t>
            </a:r>
            <a:endParaRPr lang="zh-CN" altLang="en-US" dirty="0"/>
          </a:p>
        </p:txBody>
      </p:sp>
      <p:sp>
        <p:nvSpPr>
          <p:cNvPr id="4" name="灯片编号占位符 3"/>
          <p:cNvSpPr>
            <a:spLocks noGrp="1"/>
          </p:cNvSpPr>
          <p:nvPr>
            <p:ph type="sldNum" sz="quarter" idx="10"/>
          </p:nvPr>
        </p:nvSpPr>
        <p:spPr/>
        <p:txBody>
          <a:bodyPr/>
          <a:lstStyle/>
          <a:p>
            <a:fld id="{30890C92-4763-4EDB-994D-B97F234FD89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第二个任务中，黑盒文件包含了一组</a:t>
            </a:r>
            <a:r>
              <a:rPr lang="en-US" altLang="zh-CN" dirty="0"/>
              <a:t>3</a:t>
            </a:r>
            <a:r>
              <a:rPr lang="zh-CN" altLang="en-US" dirty="0"/>
              <a:t>输入逻辑函数。</a:t>
            </a:r>
            <a:endParaRPr lang="zh-CN" altLang="en-US" dirty="0"/>
          </a:p>
          <a:p>
            <a:r>
              <a:rPr lang="zh-CN" altLang="en-US" dirty="0"/>
              <a:t>该实验任务的实验目的是掌握动态测试方法进行多波形测量，完成未知电路逻辑式的分析。</a:t>
            </a:r>
            <a:endParaRPr lang="zh-CN" altLang="en-US" dirty="0"/>
          </a:p>
        </p:txBody>
      </p:sp>
      <p:sp>
        <p:nvSpPr>
          <p:cNvPr id="4" name="灯片编号占位符 3"/>
          <p:cNvSpPr>
            <a:spLocks noGrp="1"/>
          </p:cNvSpPr>
          <p:nvPr>
            <p:ph type="sldNum" sz="quarter" idx="10"/>
          </p:nvPr>
        </p:nvSpPr>
        <p:spPr/>
        <p:txBody>
          <a:bodyPr/>
          <a:lstStyle/>
          <a:p>
            <a:fld id="{30890C92-4763-4EDB-994D-B97F234FD89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测试电路结构如图所示：该电路中没有采用开关提供静态输入信号的方式。而是由分频计数电路在时钟信号基础上生成</a:t>
            </a:r>
            <a:r>
              <a:rPr lang="en-US" altLang="zh-CN" dirty="0"/>
              <a:t>3</a:t>
            </a:r>
            <a:r>
              <a:rPr lang="zh-CN" altLang="en-US" dirty="0"/>
              <a:t>路序列信号，逻辑状态由</a:t>
            </a:r>
            <a:r>
              <a:rPr lang="en-US" altLang="zh-CN" dirty="0"/>
              <a:t>000,001</a:t>
            </a:r>
            <a:r>
              <a:rPr lang="zh-CN" altLang="en-US" dirty="0"/>
              <a:t>依次变至</a:t>
            </a:r>
            <a:r>
              <a:rPr lang="en-US" altLang="zh-CN" dirty="0"/>
              <a:t>111</a:t>
            </a:r>
            <a:r>
              <a:rPr lang="zh-CN" altLang="en-US" dirty="0"/>
              <a:t>，再回</a:t>
            </a:r>
            <a:r>
              <a:rPr lang="en-US" altLang="zh-CN" dirty="0"/>
              <a:t>000</a:t>
            </a:r>
            <a:r>
              <a:rPr lang="zh-CN" altLang="en-US" dirty="0"/>
              <a:t>，不断循环。</a:t>
            </a:r>
            <a:r>
              <a:rPr lang="en-US" altLang="zh-CN" dirty="0"/>
              <a:t>3</a:t>
            </a:r>
            <a:r>
              <a:rPr lang="zh-CN" altLang="en-US" dirty="0"/>
              <a:t>路信号单组逻辑值维持时间为</a:t>
            </a:r>
            <a:r>
              <a:rPr lang="en-US" altLang="zh-CN" dirty="0"/>
              <a:t>0.1ms</a:t>
            </a:r>
            <a:r>
              <a:rPr lang="zh-CN" altLang="en-US" dirty="0"/>
              <a:t>数量级的。这个电路的逻辑状态由于维持时间短，需要通过示波器进行观测。实验室环境一般仅提供双踪示波器，而此处被测波形一共有</a:t>
            </a:r>
            <a:r>
              <a:rPr lang="en-US" altLang="zh-CN" dirty="0"/>
              <a:t>4</a:t>
            </a:r>
            <a:r>
              <a:rPr lang="zh-CN" altLang="en-US" dirty="0"/>
              <a:t>路，因此如何使用双踪示波器测量多路数字信号就成为数字电路实验技术的一个要点。</a:t>
            </a:r>
            <a:endParaRPr lang="zh-CN" altLang="en-US" dirty="0"/>
          </a:p>
        </p:txBody>
      </p:sp>
      <p:sp>
        <p:nvSpPr>
          <p:cNvPr id="4" name="灯片编号占位符 3"/>
          <p:cNvSpPr>
            <a:spLocks noGrp="1"/>
          </p:cNvSpPr>
          <p:nvPr>
            <p:ph type="sldNum" sz="quarter" idx="10"/>
          </p:nvPr>
        </p:nvSpPr>
        <p:spPr/>
        <p:txBody>
          <a:bodyPr/>
          <a:lstStyle/>
          <a:p>
            <a:fld id="{30890C92-4763-4EDB-994D-B97F234FD89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测试电路结构如图所示：该电路中没有采用开关提供静态输入信号的方式。而是由分频计数电路在时钟信号基础上生成</a:t>
            </a:r>
            <a:r>
              <a:rPr lang="en-US" altLang="zh-CN" dirty="0"/>
              <a:t>3</a:t>
            </a:r>
            <a:r>
              <a:rPr lang="zh-CN" altLang="en-US" dirty="0"/>
              <a:t>路序列信号，逻辑状态由</a:t>
            </a:r>
            <a:r>
              <a:rPr lang="en-US" altLang="zh-CN" dirty="0"/>
              <a:t>000,001</a:t>
            </a:r>
            <a:r>
              <a:rPr lang="zh-CN" altLang="en-US" dirty="0"/>
              <a:t>依次变至</a:t>
            </a:r>
            <a:r>
              <a:rPr lang="en-US" altLang="zh-CN" dirty="0"/>
              <a:t>111</a:t>
            </a:r>
            <a:r>
              <a:rPr lang="zh-CN" altLang="en-US" dirty="0"/>
              <a:t>，再回</a:t>
            </a:r>
            <a:r>
              <a:rPr lang="en-US" altLang="zh-CN" dirty="0"/>
              <a:t>000</a:t>
            </a:r>
            <a:r>
              <a:rPr lang="zh-CN" altLang="en-US" dirty="0"/>
              <a:t>，不断循环。</a:t>
            </a:r>
            <a:r>
              <a:rPr lang="en-US" altLang="zh-CN" dirty="0"/>
              <a:t>3</a:t>
            </a:r>
            <a:r>
              <a:rPr lang="zh-CN" altLang="en-US" dirty="0"/>
              <a:t>路信号单组逻辑值维持时间为</a:t>
            </a:r>
            <a:r>
              <a:rPr lang="en-US" altLang="zh-CN" dirty="0"/>
              <a:t>0.1ms</a:t>
            </a:r>
            <a:r>
              <a:rPr lang="zh-CN" altLang="en-US" dirty="0"/>
              <a:t>数量级的。这个电路的逻辑状态由于维持时间短，需要通过示波器进行观测。实验室环境一般仅提供双踪示波器，而此处被测波形一共有</a:t>
            </a:r>
            <a:r>
              <a:rPr lang="en-US" altLang="zh-CN" dirty="0"/>
              <a:t>4</a:t>
            </a:r>
            <a:r>
              <a:rPr lang="zh-CN" altLang="en-US" dirty="0"/>
              <a:t>路，因此如何使用双踪示波器测量多路数字信号就成为数字电路实验技术的一个要点。</a:t>
            </a:r>
            <a:endParaRPr lang="zh-CN" altLang="en-US" dirty="0"/>
          </a:p>
        </p:txBody>
      </p:sp>
      <p:sp>
        <p:nvSpPr>
          <p:cNvPr id="4" name="灯片编号占位符 3"/>
          <p:cNvSpPr>
            <a:spLocks noGrp="1"/>
          </p:cNvSpPr>
          <p:nvPr>
            <p:ph type="sldNum" sz="quarter" idx="10"/>
          </p:nvPr>
        </p:nvSpPr>
        <p:spPr/>
        <p:txBody>
          <a:bodyPr/>
          <a:lstStyle/>
          <a:p>
            <a:fld id="{30890C92-4763-4EDB-994D-B97F234FD89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我们在模拟电路，也就是电子学基础</a:t>
            </a:r>
            <a:r>
              <a:rPr lang="en-US" altLang="zh-CN" dirty="0"/>
              <a:t>I</a:t>
            </a:r>
            <a:r>
              <a:rPr lang="zh-CN" altLang="en-US" dirty="0"/>
              <a:t>实验中，使用过示波器，但是针对不同的研究对象，实验方法是不同的。比如对一个模拟信号放大前后的观察，我们尽可能使用示波器的同一探头测量，以规避不同探头</a:t>
            </a:r>
            <a:r>
              <a:rPr lang="en-US" altLang="zh-CN" dirty="0"/>
              <a:t>RC</a:t>
            </a:r>
            <a:r>
              <a:rPr lang="zh-CN" altLang="en-US" dirty="0"/>
              <a:t>参数差异带来的幅频误差。但在数字信号测量中，就完全要避免用单通道测量多路数字信号。</a:t>
            </a:r>
            <a:endParaRPr lang="en-US" altLang="zh-CN" dirty="0"/>
          </a:p>
          <a:p>
            <a:r>
              <a:rPr lang="zh-CN" altLang="en-US" dirty="0"/>
              <a:t>首先研究一下为什么说不可以用单通道测量。我们随机选了一个黑盒文件进行测量，用触发通道</a:t>
            </a:r>
            <a:r>
              <a:rPr lang="en-US" altLang="zh-CN" dirty="0"/>
              <a:t>CH1</a:t>
            </a:r>
            <a:r>
              <a:rPr lang="zh-CN" altLang="en-US" dirty="0"/>
              <a:t>依次连接</a:t>
            </a:r>
            <a:r>
              <a:rPr lang="en-US" altLang="zh-CN" dirty="0"/>
              <a:t>4</a:t>
            </a:r>
            <a:r>
              <a:rPr lang="zh-CN" altLang="en-US" dirty="0"/>
              <a:t>路信号，记录示波器顶部时间轴</a:t>
            </a:r>
            <a:r>
              <a:rPr lang="en-US" altLang="zh-CN" dirty="0"/>
              <a:t>0</a:t>
            </a:r>
            <a:r>
              <a:rPr lang="zh-CN" altLang="en-US" dirty="0"/>
              <a:t>坐标为起点的波形，</a:t>
            </a:r>
            <a:r>
              <a:rPr lang="en-US" altLang="zh-CN" dirty="0"/>
              <a:t>4</a:t>
            </a:r>
            <a:r>
              <a:rPr lang="zh-CN" altLang="en-US" dirty="0"/>
              <a:t>路波形纵向对齐得进行绘制，由于设定上升沿触发，所有波形的开始位置都是上升沿，或者说由低到高的切换点。</a:t>
            </a:r>
            <a:endParaRPr lang="zh-CN" altLang="en-US" dirty="0"/>
          </a:p>
          <a:p>
            <a:r>
              <a:rPr lang="zh-CN" altLang="en-US" dirty="0"/>
              <a:t>当测量</a:t>
            </a:r>
            <a:r>
              <a:rPr lang="en-US" altLang="zh-CN" dirty="0"/>
              <a:t>Y</a:t>
            </a:r>
            <a:r>
              <a:rPr lang="zh-CN" altLang="en-US" dirty="0"/>
              <a:t>时，异常出现了，由于选用的黑盒文件</a:t>
            </a:r>
            <a:r>
              <a:rPr lang="en-US" altLang="zh-CN" dirty="0"/>
              <a:t>Y</a:t>
            </a:r>
            <a:r>
              <a:rPr lang="zh-CN" altLang="en-US" dirty="0"/>
              <a:t>输出在一个循环中存在</a:t>
            </a:r>
            <a:r>
              <a:rPr lang="en-US" altLang="zh-CN" dirty="0"/>
              <a:t>2</a:t>
            </a:r>
            <a:r>
              <a:rPr lang="zh-CN" altLang="en-US" dirty="0"/>
              <a:t>个时间不等的正脉宽，示波器有</a:t>
            </a:r>
            <a:r>
              <a:rPr lang="en-US" altLang="zh-CN" dirty="0"/>
              <a:t>2</a:t>
            </a:r>
            <a:r>
              <a:rPr lang="zh-CN" altLang="en-US" dirty="0"/>
              <a:t>个样式的波形交替或交叠显示。此时，我们要么无法记录，要么记录的结果</a:t>
            </a:r>
            <a:r>
              <a:rPr lang="zh-CN" dirty="0"/>
              <a:t>有</a:t>
            </a:r>
            <a:r>
              <a:rPr lang="en-US" altLang="zh-CN" dirty="0"/>
              <a:t>2</a:t>
            </a:r>
            <a:r>
              <a:rPr lang="zh-CN" altLang="en-US" dirty="0"/>
              <a:t>个，与数字电路的逻辑结果唯一性规则相冲突，显而易见是这种测量方法是不可取的。</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0890C92-4763-4EDB-994D-B97F234FD89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那么单通道测量被否定了，是不是只要用了双通道就没问题了呢？答案时否定的。比如</a:t>
            </a:r>
            <a:r>
              <a:rPr lang="en-US" altLang="zh-CN" dirty="0">
                <a:sym typeface="+mn-ea"/>
              </a:rPr>
              <a:t>CH2</a:t>
            </a:r>
            <a:r>
              <a:rPr lang="zh-CN" altLang="en-US" dirty="0">
                <a:sym typeface="+mn-ea"/>
              </a:rPr>
              <a:t>连接</a:t>
            </a:r>
            <a:r>
              <a:rPr lang="en-US" altLang="zh-CN" dirty="0">
                <a:sym typeface="+mn-ea"/>
              </a:rPr>
              <a:t>A</a:t>
            </a:r>
            <a:r>
              <a:rPr lang="zh-CN" altLang="en-US" dirty="0">
                <a:sym typeface="+mn-ea"/>
              </a:rPr>
              <a:t>信号，</a:t>
            </a:r>
            <a:r>
              <a:rPr lang="zh-CN" altLang="en-US" dirty="0"/>
              <a:t>触发通道</a:t>
            </a:r>
            <a:r>
              <a:rPr lang="en-US" altLang="zh-CN" dirty="0"/>
              <a:t>CH1</a:t>
            </a:r>
            <a:r>
              <a:rPr lang="zh-CN" altLang="en-US" dirty="0"/>
              <a:t>依次接了多个信号，测量结果与操作</a:t>
            </a:r>
            <a:r>
              <a:rPr lang="en-US" altLang="zh-CN" dirty="0"/>
              <a:t>1</a:t>
            </a:r>
            <a:r>
              <a:rPr lang="zh-CN" altLang="en-US" dirty="0"/>
              <a:t>很相似。至少</a:t>
            </a:r>
            <a:r>
              <a:rPr lang="en-US" altLang="zh-CN" dirty="0"/>
              <a:t>Y</a:t>
            </a:r>
            <a:r>
              <a:rPr lang="zh-CN" altLang="en-US" dirty="0"/>
              <a:t>的问题没解决。</a:t>
            </a:r>
            <a:endParaRPr lang="zh-CN" altLang="en-US" dirty="0"/>
          </a:p>
        </p:txBody>
      </p:sp>
      <p:sp>
        <p:nvSpPr>
          <p:cNvPr id="4" name="灯片编号占位符 3"/>
          <p:cNvSpPr>
            <a:spLocks noGrp="1"/>
          </p:cNvSpPr>
          <p:nvPr>
            <p:ph type="sldNum" sz="quarter" idx="10"/>
          </p:nvPr>
        </p:nvSpPr>
        <p:spPr/>
        <p:txBody>
          <a:bodyPr/>
          <a:lstStyle/>
          <a:p>
            <a:fld id="{30890C92-4763-4EDB-994D-B97F234FD89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前面</a:t>
            </a:r>
            <a:r>
              <a:rPr lang="en-US" altLang="zh-CN" dirty="0">
                <a:sym typeface="+mn-ea"/>
              </a:rPr>
              <a:t>2</a:t>
            </a:r>
            <a:r>
              <a:rPr lang="zh-CN" altLang="en-US" dirty="0">
                <a:sym typeface="+mn-ea"/>
              </a:rPr>
              <a:t>种操作总结起来，问题是触发通道</a:t>
            </a:r>
            <a:r>
              <a:rPr lang="en-US" altLang="zh-CN" dirty="0">
                <a:sym typeface="+mn-ea"/>
              </a:rPr>
              <a:t>CH1</a:t>
            </a:r>
            <a:r>
              <a:rPr lang="zh-CN" altLang="en-US" dirty="0">
                <a:sym typeface="+mn-ea"/>
              </a:rPr>
              <a:t>连接的信号不停地更换引起的。</a:t>
            </a:r>
            <a:endParaRPr lang="zh-CN" altLang="en-US" dirty="0"/>
          </a:p>
          <a:p>
            <a:r>
              <a:rPr lang="zh-CN" altLang="en-US" dirty="0"/>
              <a:t>当</a:t>
            </a:r>
            <a:r>
              <a:rPr lang="zh-CN" altLang="en-US" dirty="0">
                <a:sym typeface="+mn-ea"/>
              </a:rPr>
              <a:t>触发通道</a:t>
            </a:r>
            <a:r>
              <a:rPr lang="en-US" altLang="zh-CN" dirty="0">
                <a:sym typeface="+mn-ea"/>
              </a:rPr>
              <a:t>CH1</a:t>
            </a:r>
            <a:r>
              <a:rPr lang="zh-CN" altLang="en-US" dirty="0">
                <a:sym typeface="+mn-ea"/>
              </a:rPr>
              <a:t>连接信号</a:t>
            </a:r>
            <a:r>
              <a:rPr lang="en-US" altLang="zh-CN" dirty="0">
                <a:sym typeface="+mn-ea"/>
              </a:rPr>
              <a:t>A</a:t>
            </a:r>
            <a:r>
              <a:rPr lang="zh-CN" altLang="en-US" dirty="0">
                <a:sym typeface="+mn-ea"/>
              </a:rPr>
              <a:t>，</a:t>
            </a:r>
            <a:r>
              <a:rPr lang="en-US" altLang="zh-CN" dirty="0">
                <a:sym typeface="+mn-ea"/>
              </a:rPr>
              <a:t>CH2</a:t>
            </a:r>
            <a:r>
              <a:rPr lang="zh-CN" altLang="en-US" dirty="0">
                <a:sym typeface="+mn-ea"/>
              </a:rPr>
              <a:t>依次接其余信号，一组我们所期待的波形出现了，我们可以观察到信号</a:t>
            </a:r>
            <a:r>
              <a:rPr lang="en-US" altLang="zh-CN" dirty="0">
                <a:sym typeface="+mn-ea"/>
              </a:rPr>
              <a:t>A</a:t>
            </a:r>
            <a:r>
              <a:rPr lang="zh-CN" altLang="en-US" dirty="0">
                <a:sym typeface="+mn-ea"/>
              </a:rPr>
              <a:t>是由低到高开始绘制，</a:t>
            </a:r>
            <a:r>
              <a:rPr lang="en-US" altLang="zh-CN" dirty="0">
                <a:sym typeface="+mn-ea"/>
              </a:rPr>
              <a:t>BC</a:t>
            </a:r>
            <a:r>
              <a:rPr lang="zh-CN" altLang="en-US" dirty="0">
                <a:sym typeface="+mn-ea"/>
              </a:rPr>
              <a:t>信号是由高到低开始绘制，最特别的是，</a:t>
            </a:r>
            <a:r>
              <a:rPr lang="en-US" altLang="zh-CN" dirty="0">
                <a:sym typeface="+mn-ea"/>
              </a:rPr>
              <a:t>Y</a:t>
            </a:r>
            <a:r>
              <a:rPr lang="zh-CN" altLang="en-US" dirty="0">
                <a:sym typeface="+mn-ea"/>
              </a:rPr>
              <a:t>信号的起始点前后一直高电平，无变化。与操作</a:t>
            </a:r>
            <a:r>
              <a:rPr lang="en-US" altLang="zh-CN" dirty="0">
                <a:sym typeface="+mn-ea"/>
              </a:rPr>
              <a:t>1</a:t>
            </a:r>
            <a:r>
              <a:rPr lang="zh-CN" altLang="en-US" dirty="0">
                <a:sym typeface="+mn-ea"/>
              </a:rPr>
              <a:t>中某组测量结果，差异非常大。这也说明操作</a:t>
            </a:r>
            <a:r>
              <a:rPr lang="en-US" altLang="zh-CN" dirty="0">
                <a:sym typeface="+mn-ea"/>
              </a:rPr>
              <a:t>1</a:t>
            </a:r>
            <a:r>
              <a:rPr lang="zh-CN" altLang="en-US" dirty="0">
                <a:sym typeface="+mn-ea"/>
              </a:rPr>
              <a:t>中除了</a:t>
            </a:r>
            <a:r>
              <a:rPr lang="en-US" altLang="zh-CN" dirty="0">
                <a:sym typeface="+mn-ea"/>
              </a:rPr>
              <a:t>Y</a:t>
            </a:r>
            <a:r>
              <a:rPr lang="zh-CN" altLang="en-US" dirty="0">
                <a:sym typeface="+mn-ea"/>
              </a:rPr>
              <a:t>的交替问题，还隐藏了其他的测量异常。</a:t>
            </a:r>
            <a:endParaRPr lang="en-US" altLang="zh-CN"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0890C92-4763-4EDB-994D-B97F234FD89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那么触发通道</a:t>
            </a:r>
            <a:r>
              <a:rPr lang="zh-CN" altLang="en-US" dirty="0">
                <a:sym typeface="+mn-ea"/>
              </a:rPr>
              <a:t>固定</a:t>
            </a:r>
            <a:r>
              <a:rPr lang="zh-CN" altLang="en-US" dirty="0"/>
              <a:t>成为必选项，是不是就没问题了呢？</a:t>
            </a:r>
            <a:endParaRPr lang="en-US" altLang="zh-CN" dirty="0"/>
          </a:p>
          <a:p>
            <a:r>
              <a:rPr lang="zh-CN" altLang="en-US" dirty="0"/>
              <a:t>将触发通道</a:t>
            </a:r>
            <a:r>
              <a:rPr lang="en-US" altLang="zh-CN" dirty="0"/>
              <a:t>CH1</a:t>
            </a:r>
            <a:r>
              <a:rPr lang="zh-CN" altLang="en-US" dirty="0"/>
              <a:t>连接信号</a:t>
            </a:r>
            <a:r>
              <a:rPr lang="en-US" altLang="zh-CN" dirty="0"/>
              <a:t>C</a:t>
            </a:r>
            <a:r>
              <a:rPr lang="zh-CN" altLang="en-US" dirty="0"/>
              <a:t>，</a:t>
            </a:r>
            <a:r>
              <a:rPr lang="en-US" altLang="zh-CN" dirty="0"/>
              <a:t>CH2</a:t>
            </a:r>
            <a:r>
              <a:rPr lang="zh-CN" altLang="en-US" dirty="0"/>
              <a:t>依次接其余信号，更严重的问题出现了，之前</a:t>
            </a:r>
            <a:r>
              <a:rPr lang="en-US" altLang="zh-CN" dirty="0"/>
              <a:t>Y</a:t>
            </a:r>
            <a:r>
              <a:rPr lang="zh-CN" altLang="en-US" dirty="0"/>
              <a:t>信号上的不定现象在</a:t>
            </a:r>
            <a:r>
              <a:rPr lang="en-US" altLang="zh-CN" dirty="0"/>
              <a:t>A</a:t>
            </a:r>
            <a:r>
              <a:rPr lang="zh-CN" altLang="en-US" dirty="0"/>
              <a:t>、</a:t>
            </a:r>
            <a:r>
              <a:rPr lang="en-US" altLang="zh-CN" dirty="0"/>
              <a:t>B</a:t>
            </a:r>
            <a:r>
              <a:rPr lang="zh-CN" altLang="en-US" dirty="0"/>
              <a:t>、</a:t>
            </a:r>
            <a:r>
              <a:rPr lang="en-US" altLang="zh-CN" dirty="0"/>
              <a:t>Y</a:t>
            </a:r>
            <a:r>
              <a:rPr lang="zh-CN" altLang="en-US" dirty="0"/>
              <a:t>上都出现了。</a:t>
            </a:r>
            <a:r>
              <a:rPr lang="en-US" altLang="zh-CN" dirty="0"/>
              <a:t>CH2</a:t>
            </a:r>
            <a:r>
              <a:rPr lang="zh-CN" altLang="en-US" dirty="0"/>
              <a:t>看到的都是交叠或者交替信号。这个操作不可取。</a:t>
            </a:r>
            <a:endParaRPr lang="en-US" altLang="zh-CN" dirty="0"/>
          </a:p>
          <a:p>
            <a:r>
              <a:rPr lang="zh-CN" altLang="en-US" dirty="0">
                <a:sym typeface="+mn-ea"/>
              </a:rPr>
              <a:t>请根据示波器原理中触发概念的原理，思考这个操作</a:t>
            </a:r>
            <a:r>
              <a:rPr lang="en-US" altLang="zh-CN" dirty="0">
                <a:sym typeface="+mn-ea"/>
              </a:rPr>
              <a:t>4</a:t>
            </a:r>
            <a:r>
              <a:rPr lang="zh-CN" altLang="en-US" dirty="0">
                <a:sym typeface="+mn-ea"/>
              </a:rPr>
              <a:t>中的出现问题的原因。</a:t>
            </a:r>
            <a:endParaRPr lang="zh-CN" altLang="en-US" dirty="0"/>
          </a:p>
        </p:txBody>
      </p:sp>
      <p:sp>
        <p:nvSpPr>
          <p:cNvPr id="4" name="灯片编号占位符 3"/>
          <p:cNvSpPr>
            <a:spLocks noGrp="1"/>
          </p:cNvSpPr>
          <p:nvPr>
            <p:ph type="sldNum" sz="quarter" idx="10"/>
          </p:nvPr>
        </p:nvSpPr>
        <p:spPr/>
        <p:txBody>
          <a:bodyPr/>
          <a:lstStyle/>
          <a:p>
            <a:fld id="{30890C92-4763-4EDB-994D-B97F234FD89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当掌握了多波形测量技术之后，进行第二个实验项目的测试。在相同的时间坐标系上绘制波形组。并基于波形图分析获得真值表。</a:t>
            </a:r>
            <a:endParaRPr lang="zh-CN" altLang="en-US" dirty="0"/>
          </a:p>
        </p:txBody>
      </p:sp>
      <p:sp>
        <p:nvSpPr>
          <p:cNvPr id="4" name="灯片编号占位符 3"/>
          <p:cNvSpPr>
            <a:spLocks noGrp="1"/>
          </p:cNvSpPr>
          <p:nvPr>
            <p:ph type="sldNum" sz="quarter" idx="10"/>
          </p:nvPr>
        </p:nvSpPr>
        <p:spPr/>
        <p:txBody>
          <a:bodyPr/>
          <a:lstStyle/>
          <a:p>
            <a:fld id="{30890C92-4763-4EDB-994D-B97F234FD89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最后一个实验任务是以第二实验任务测试获得的正确逻辑式，作为设计任务要求，完成逆向设计。输入端信号有开关</a:t>
            </a:r>
            <a:r>
              <a:rPr lang="en-US" altLang="zh-CN" dirty="0"/>
              <a:t>SW0-SW2</a:t>
            </a:r>
            <a:r>
              <a:rPr lang="zh-CN" altLang="en-US" dirty="0"/>
              <a:t>提供，输入及输出显示有</a:t>
            </a:r>
            <a:r>
              <a:rPr lang="en-US" altLang="zh-CN" dirty="0"/>
              <a:t>LED0~LED3</a:t>
            </a:r>
            <a:r>
              <a:rPr lang="zh-CN" altLang="en-US" dirty="0"/>
              <a:t>展现。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设计方法在时间允许情况下，采取多种方式实现，并通过仿真及实验板硬件方式验证。设计流程与实验板分别录制了相关讲解，</a:t>
            </a:r>
            <a:r>
              <a:rPr lang="zh-CN" altLang="en-US"/>
              <a:t>需根据需要选择</a:t>
            </a:r>
            <a:r>
              <a:rPr lang="zh-CN" altLang="en-US" dirty="0"/>
              <a:t>观看。</a:t>
            </a:r>
            <a:endParaRPr lang="en-US" altLang="zh-CN" dirty="0"/>
          </a:p>
        </p:txBody>
      </p:sp>
      <p:sp>
        <p:nvSpPr>
          <p:cNvPr id="4" name="灯片编号占位符 3"/>
          <p:cNvSpPr>
            <a:spLocks noGrp="1"/>
          </p:cNvSpPr>
          <p:nvPr>
            <p:ph type="sldNum" sz="quarter" idx="10"/>
          </p:nvPr>
        </p:nvSpPr>
        <p:spPr/>
        <p:txBody>
          <a:bodyPr/>
          <a:lstStyle/>
          <a:p>
            <a:fld id="{30890C92-4763-4EDB-994D-B97F234FD89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本次实验包括三个</a:t>
            </a:r>
            <a:r>
              <a:rPr lang="zh-CN" altLang="en-US" dirty="0">
                <a:sym typeface="+mn-ea"/>
              </a:rPr>
              <a:t>任务</a:t>
            </a:r>
            <a:r>
              <a:rPr lang="zh-CN" altLang="en-US" dirty="0"/>
              <a:t>，分别是基本逻辑门测试、三输入任意逻辑电路测试和三输入逻辑电路设计。</a:t>
            </a:r>
            <a:endParaRPr lang="zh-CN" altLang="en-US" dirty="0"/>
          </a:p>
        </p:txBody>
      </p:sp>
      <p:sp>
        <p:nvSpPr>
          <p:cNvPr id="4" name="灯片编号占位符 3"/>
          <p:cNvSpPr>
            <a:spLocks noGrp="1"/>
          </p:cNvSpPr>
          <p:nvPr>
            <p:ph type="sldNum" sz="quarter" idx="10"/>
          </p:nvPr>
        </p:nvSpPr>
        <p:spPr/>
        <p:txBody>
          <a:bodyPr/>
          <a:lstStyle/>
          <a:p>
            <a:fld id="{30890C92-4763-4EDB-994D-B97F234FD89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基本逻辑门测试作为</a:t>
            </a:r>
            <a:r>
              <a:rPr lang="zh-CN" altLang="en-US" dirty="0">
                <a:sym typeface="+mn-ea"/>
              </a:rPr>
              <a:t>热身实验，是个非常简单的任务</a:t>
            </a:r>
            <a:r>
              <a:rPr lang="zh-CN" altLang="en-US" dirty="0"/>
              <a:t>，我们通过它来熟悉黑盒测试实验的流程：具体内容包括登录服务器、抽取文件、下载文件、配置</a:t>
            </a:r>
            <a:r>
              <a:rPr lang="en-US" altLang="zh-CN" dirty="0"/>
              <a:t>FPGA</a:t>
            </a:r>
            <a:r>
              <a:rPr lang="zh-CN" altLang="en-US" dirty="0"/>
              <a:t>、测试、记录、分析、提交结果等操作。</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0890C92-4763-4EDB-994D-B97F234FD89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第一步登录服务器，进入我的课程界面，点击抽取文件，选择实验难度，基本逻辑门测试只有简单级别。确定后，服务器随机分配了一个黑盒文件。不同同学分配到的黑盒</a:t>
            </a:r>
            <a:r>
              <a:rPr lang="zh-CN" altLang="en-US" dirty="0">
                <a:sym typeface="+mn-ea"/>
              </a:rPr>
              <a:t>文件并不相同，可能是</a:t>
            </a:r>
            <a:r>
              <a:rPr lang="zh-CN" altLang="en-US" u="sng" dirty="0">
                <a:sym typeface="+mn-ea"/>
              </a:rPr>
              <a:t>与</a:t>
            </a:r>
            <a:r>
              <a:rPr lang="zh-CN" altLang="en-US" dirty="0">
                <a:sym typeface="+mn-ea"/>
              </a:rPr>
              <a:t>、</a:t>
            </a:r>
            <a:r>
              <a:rPr lang="zh-CN" altLang="en-US" u="sng" dirty="0">
                <a:sym typeface="+mn-ea"/>
              </a:rPr>
              <a:t>或</a:t>
            </a:r>
            <a:r>
              <a:rPr lang="zh-CN" altLang="en-US" dirty="0">
                <a:sym typeface="+mn-ea"/>
              </a:rPr>
              <a:t>、</a:t>
            </a:r>
            <a:r>
              <a:rPr lang="zh-CN" altLang="en-US" u="sng" dirty="0">
                <a:sym typeface="+mn-ea"/>
              </a:rPr>
              <a:t>与非</a:t>
            </a:r>
            <a:r>
              <a:rPr lang="zh-CN" altLang="en-US" dirty="0">
                <a:sym typeface="+mn-ea"/>
              </a:rPr>
              <a:t>、</a:t>
            </a:r>
            <a:r>
              <a:rPr lang="zh-CN" altLang="en-US" u="sng" dirty="0">
                <a:sym typeface="+mn-ea"/>
              </a:rPr>
              <a:t>或非</a:t>
            </a:r>
            <a:r>
              <a:rPr lang="zh-CN" altLang="en-US" dirty="0">
                <a:sym typeface="+mn-ea"/>
              </a:rPr>
              <a:t>、</a:t>
            </a:r>
            <a:r>
              <a:rPr lang="zh-CN" altLang="en-US" u="sng" dirty="0">
                <a:sym typeface="+mn-ea"/>
              </a:rPr>
              <a:t>异或</a:t>
            </a:r>
            <a:r>
              <a:rPr lang="zh-CN" altLang="en-US" dirty="0">
                <a:sym typeface="+mn-ea"/>
              </a:rPr>
              <a:t>、</a:t>
            </a:r>
            <a:r>
              <a:rPr lang="zh-CN" altLang="en-US" u="sng" dirty="0">
                <a:sym typeface="+mn-ea"/>
              </a:rPr>
              <a:t>同或中的一种。</a:t>
            </a:r>
            <a:endParaRPr lang="zh-CN" altLang="en-US" dirty="0"/>
          </a:p>
        </p:txBody>
      </p:sp>
      <p:sp>
        <p:nvSpPr>
          <p:cNvPr id="4" name="灯片编号占位符 3"/>
          <p:cNvSpPr>
            <a:spLocks noGrp="1"/>
          </p:cNvSpPr>
          <p:nvPr>
            <p:ph type="sldNum" sz="quarter" idx="10"/>
          </p:nvPr>
        </p:nvSpPr>
        <p:spPr/>
        <p:txBody>
          <a:bodyPr/>
          <a:lstStyle/>
          <a:p>
            <a:fld id="{30890C92-4763-4EDB-994D-B97F234FD89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点击下载文件到本地电脑。</a:t>
            </a:r>
            <a:endParaRPr lang="zh-CN" altLang="en-US" dirty="0"/>
          </a:p>
        </p:txBody>
      </p:sp>
      <p:sp>
        <p:nvSpPr>
          <p:cNvPr id="4" name="灯片编号占位符 3"/>
          <p:cNvSpPr>
            <a:spLocks noGrp="1"/>
          </p:cNvSpPr>
          <p:nvPr>
            <p:ph type="sldNum" sz="quarter" idx="10"/>
          </p:nvPr>
        </p:nvSpPr>
        <p:spPr/>
        <p:txBody>
          <a:bodyPr/>
          <a:lstStyle/>
          <a:p>
            <a:fld id="{30890C92-4763-4EDB-994D-B97F234FD89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配置</a:t>
            </a:r>
            <a:r>
              <a:rPr lang="en-US" altLang="zh-CN" dirty="0"/>
              <a:t>FPGA</a:t>
            </a:r>
            <a:r>
              <a:rPr lang="zh-CN" altLang="en-US" dirty="0"/>
              <a:t>过程包括以下几个操作：通过数据线连接计算机与</a:t>
            </a:r>
            <a:r>
              <a:rPr lang="en-US" altLang="zh-CN" dirty="0"/>
              <a:t>FPGA</a:t>
            </a:r>
            <a:r>
              <a:rPr lang="zh-CN" altLang="en-US" dirty="0"/>
              <a:t>实验板，如果实验板有电源开关，需打开；在本地电脑上寻找并启动</a:t>
            </a:r>
            <a:r>
              <a:rPr lang="en-US" altLang="zh-CN" dirty="0"/>
              <a:t>adept</a:t>
            </a:r>
            <a:r>
              <a:rPr lang="zh-CN" altLang="en-US" dirty="0"/>
              <a:t>软件。打开</a:t>
            </a:r>
            <a:r>
              <a:rPr lang="en-US" altLang="zh-CN" dirty="0"/>
              <a:t>adpet</a:t>
            </a:r>
            <a:r>
              <a:rPr lang="zh-CN" altLang="en-US" dirty="0"/>
              <a:t>界面，确认了</a:t>
            </a:r>
            <a:r>
              <a:rPr lang="en-US" altLang="zh-CN" dirty="0"/>
              <a:t>FPGA</a:t>
            </a:r>
            <a:r>
              <a:rPr lang="zh-CN" altLang="en-US" dirty="0"/>
              <a:t>实验板已连接后方可继续点击浏览，查找下载到本地电脑的黑盒文件。选好文件后点击编程，进行</a:t>
            </a:r>
            <a:r>
              <a:rPr lang="en-US" altLang="zh-CN" dirty="0"/>
              <a:t>FPGA</a:t>
            </a:r>
            <a:r>
              <a:rPr lang="zh-CN" altLang="en-US" dirty="0"/>
              <a:t>实验板配置。</a:t>
            </a:r>
            <a:endParaRPr lang="zh-CN" altLang="en-US" dirty="0"/>
          </a:p>
        </p:txBody>
      </p:sp>
      <p:sp>
        <p:nvSpPr>
          <p:cNvPr id="4" name="灯片编号占位符 3"/>
          <p:cNvSpPr>
            <a:spLocks noGrp="1"/>
          </p:cNvSpPr>
          <p:nvPr>
            <p:ph type="sldNum" sz="quarter" idx="10"/>
          </p:nvPr>
        </p:nvSpPr>
        <p:spPr/>
        <p:txBody>
          <a:bodyPr/>
          <a:lstStyle/>
          <a:p>
            <a:fld id="{30890C92-4763-4EDB-994D-B97F234FD89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逻辑门测试黑盒结构如示意图所示，电路连接了</a:t>
            </a:r>
            <a:r>
              <a:rPr lang="en-US" altLang="zh-CN" dirty="0"/>
              <a:t>2</a:t>
            </a:r>
            <a:r>
              <a:rPr lang="zh-CN" altLang="en-US" dirty="0"/>
              <a:t>个开关，提供逻辑门输入信号，连接了</a:t>
            </a:r>
            <a:r>
              <a:rPr lang="en-US" altLang="zh-CN" dirty="0"/>
              <a:t>3</a:t>
            </a:r>
            <a:r>
              <a:rPr lang="zh-CN" altLang="en-US" dirty="0"/>
              <a:t>个发光管，用于观察输入以及输出的逻辑状态，此外还接了一个连线端口，用于万用表测量输出信号的逻辑电平。</a:t>
            </a:r>
            <a:endParaRPr lang="en-US" altLang="zh-CN" dirty="0"/>
          </a:p>
          <a:p>
            <a:r>
              <a:rPr lang="zh-CN" altLang="en-US" dirty="0"/>
              <a:t>通过开关切换出</a:t>
            </a:r>
            <a:r>
              <a:rPr lang="en-US" altLang="zh-CN" dirty="0"/>
              <a:t>4</a:t>
            </a:r>
            <a:r>
              <a:rPr lang="zh-CN" altLang="en-US" dirty="0"/>
              <a:t>种组合，记录发光管状态，以及连线端口电平。</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根据记录结果，填充真值表，判断逻辑门类型。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为保证分析结果唯一性，这里约定采用发光管亮为</a:t>
            </a:r>
            <a:r>
              <a:rPr lang="en-US" altLang="zh-CN" dirty="0"/>
              <a:t>1</a:t>
            </a:r>
            <a:r>
              <a:rPr lang="zh-CN" altLang="en-US" dirty="0"/>
              <a:t>，暗为</a:t>
            </a:r>
            <a:r>
              <a:rPr lang="en-US" altLang="zh-CN" dirty="0"/>
              <a:t>0</a:t>
            </a:r>
            <a:r>
              <a:rPr lang="zh-CN" altLang="en-US" dirty="0"/>
              <a:t>的正逻辑，</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30890C92-4763-4EDB-994D-B97F234FD89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最后判断结果需上传服务器验证。</a:t>
            </a:r>
            <a:endParaRPr lang="zh-CN" altLang="en-US" dirty="0"/>
          </a:p>
        </p:txBody>
      </p:sp>
      <p:sp>
        <p:nvSpPr>
          <p:cNvPr id="4" name="灯片编号占位符 3"/>
          <p:cNvSpPr>
            <a:spLocks noGrp="1"/>
          </p:cNvSpPr>
          <p:nvPr>
            <p:ph type="sldNum" sz="quarter" idx="10"/>
          </p:nvPr>
        </p:nvSpPr>
        <p:spPr/>
        <p:txBody>
          <a:bodyPr/>
          <a:lstStyle/>
          <a:p>
            <a:fld id="{30890C92-4763-4EDB-994D-B97F234FD89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如果服务器判定分析有错，请认真复盘出错原因。</a:t>
            </a:r>
            <a:endParaRPr lang="zh-CN" altLang="en-US" dirty="0"/>
          </a:p>
        </p:txBody>
      </p:sp>
      <p:sp>
        <p:nvSpPr>
          <p:cNvPr id="4" name="灯片编号占位符 3"/>
          <p:cNvSpPr>
            <a:spLocks noGrp="1"/>
          </p:cNvSpPr>
          <p:nvPr>
            <p:ph type="sldNum" sz="quarter" idx="10"/>
          </p:nvPr>
        </p:nvSpPr>
        <p:spPr/>
        <p:txBody>
          <a:bodyPr/>
          <a:lstStyle/>
          <a:p>
            <a:fld id="{30890C92-4763-4EDB-994D-B97F234FD89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50524923-C3CD-454D-9F44-E06A8CFC6F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CB1846-6F2C-4CC8-B07C-8C9F36A6F67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0524923-C3CD-454D-9F44-E06A8CFC6F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CB1846-6F2C-4CC8-B07C-8C9F36A6F67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0524923-C3CD-454D-9F44-E06A8CFC6F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CB1846-6F2C-4CC8-B07C-8C9F36A6F67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0524923-C3CD-454D-9F44-E06A8CFC6F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CB1846-6F2C-4CC8-B07C-8C9F36A6F67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50524923-C3CD-454D-9F44-E06A8CFC6F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FCB1846-6F2C-4CC8-B07C-8C9F36A6F67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0524923-C3CD-454D-9F44-E06A8CFC6F9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CB1846-6F2C-4CC8-B07C-8C9F36A6F67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0524923-C3CD-454D-9F44-E06A8CFC6F9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FCB1846-6F2C-4CC8-B07C-8C9F36A6F67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0524923-C3CD-454D-9F44-E06A8CFC6F9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FCB1846-6F2C-4CC8-B07C-8C9F36A6F67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0524923-C3CD-454D-9F44-E06A8CFC6F9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FCB1846-6F2C-4CC8-B07C-8C9F36A6F67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0524923-C3CD-454D-9F44-E06A8CFC6F9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CB1846-6F2C-4CC8-B07C-8C9F36A6F67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50524923-C3CD-454D-9F44-E06A8CFC6F9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FCB1846-6F2C-4CC8-B07C-8C9F36A6F67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24923-C3CD-454D-9F44-E06A8CFC6F9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B1846-6F2C-4CC8-B07C-8C9F36A6F67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13.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image" Target="../media/image16.emf"/><Relationship Id="rId7" Type="http://schemas.openxmlformats.org/officeDocument/2006/relationships/tags" Target="../tags/tag4.xml"/><Relationship Id="rId6" Type="http://schemas.openxmlformats.org/officeDocument/2006/relationships/image" Target="../media/image15.emf"/><Relationship Id="rId5" Type="http://schemas.openxmlformats.org/officeDocument/2006/relationships/tags" Target="../tags/tag3.xml"/><Relationship Id="rId4" Type="http://schemas.openxmlformats.org/officeDocument/2006/relationships/image" Target="../media/image14.emf"/><Relationship Id="rId3" Type="http://schemas.openxmlformats.org/officeDocument/2006/relationships/tags" Target="../tags/tag2.xml"/><Relationship Id="rId2" Type="http://schemas.openxmlformats.org/officeDocument/2006/relationships/image" Target="../media/image13.emf"/><Relationship Id="rId13" Type="http://schemas.openxmlformats.org/officeDocument/2006/relationships/notesSlide" Target="../notesSlides/notesSlide13.xml"/><Relationship Id="rId12" Type="http://schemas.openxmlformats.org/officeDocument/2006/relationships/slideLayout" Target="../slideLayouts/slideLayout2.xml"/><Relationship Id="rId11" Type="http://schemas.microsoft.com/office/2007/relationships/hdphoto" Target="../media/image18.wdp"/><Relationship Id="rId10" Type="http://schemas.openxmlformats.org/officeDocument/2006/relationships/image" Target="../media/image17.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microsoft.com/office/2007/relationships/hdphoto" Target="../media/image18.wdp"/><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microsoft.com/office/2007/relationships/hdphoto" Target="../media/image20.wdp"/><Relationship Id="rId5" Type="http://schemas.openxmlformats.org/officeDocument/2006/relationships/image" Target="../media/image19.png"/><Relationship Id="rId4" Type="http://schemas.openxmlformats.org/officeDocument/2006/relationships/image" Target="../media/image16.emf"/><Relationship Id="rId3" Type="http://schemas.openxmlformats.org/officeDocument/2006/relationships/image" Target="../media/image15.emf"/><Relationship Id="rId2" Type="http://schemas.openxmlformats.org/officeDocument/2006/relationships/image" Target="../media/image14.emf"/><Relationship Id="rId12" Type="http://schemas.openxmlformats.org/officeDocument/2006/relationships/notesSlide" Target="../notesSlides/notesSlide15.xml"/><Relationship Id="rId11" Type="http://schemas.openxmlformats.org/officeDocument/2006/relationships/slideLayout" Target="../slideLayouts/slideLayout2.xml"/><Relationship Id="rId10" Type="http://schemas.openxmlformats.org/officeDocument/2006/relationships/tags" Target="../tags/tag9.xml"/><Relationship Id="rId1" Type="http://schemas.openxmlformats.org/officeDocument/2006/relationships/image" Target="../media/image13.emf"/></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2.xml"/><Relationship Id="rId6" Type="http://schemas.openxmlformats.org/officeDocument/2006/relationships/image" Target="../media/image13.emf"/><Relationship Id="rId5" Type="http://schemas.microsoft.com/office/2007/relationships/hdphoto" Target="../media/image18.wdp"/><Relationship Id="rId4" Type="http://schemas.openxmlformats.org/officeDocument/2006/relationships/image" Target="../media/image17.png"/><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hyperlink" Target="http://111.229.14.42:8823/black-prod/admin" TargetMode="Externa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组合逻辑电路实验</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三输入逻辑测试（采用动态测试）</a:t>
            </a:r>
            <a:endParaRPr lang="en-US" altLang="zh-CN" dirty="0"/>
          </a:p>
        </p:txBody>
      </p:sp>
      <p:sp>
        <p:nvSpPr>
          <p:cNvPr id="3" name="内容占位符 2"/>
          <p:cNvSpPr>
            <a:spLocks noGrp="1"/>
          </p:cNvSpPr>
          <p:nvPr>
            <p:ph idx="1"/>
          </p:nvPr>
        </p:nvSpPr>
        <p:spPr>
          <a:xfrm>
            <a:off x="838200" y="2526631"/>
            <a:ext cx="10515600" cy="3650331"/>
          </a:xfrm>
        </p:spPr>
        <p:txBody>
          <a:bodyPr>
            <a:normAutofit/>
          </a:bodyPr>
          <a:lstStyle/>
          <a:p>
            <a:r>
              <a:rPr lang="zh-CN" altLang="en-US" dirty="0"/>
              <a:t>登录黑盒实验平台，抽取黑盒文件；</a:t>
            </a:r>
            <a:endParaRPr lang="en-US" altLang="zh-CN" dirty="0"/>
          </a:p>
          <a:p>
            <a:r>
              <a:rPr lang="zh-CN" altLang="en-US" dirty="0"/>
              <a:t>下载</a:t>
            </a:r>
            <a:r>
              <a:rPr lang="en-US" altLang="zh-CN" dirty="0"/>
              <a:t>FPGA</a:t>
            </a:r>
            <a:r>
              <a:rPr lang="zh-CN" altLang="en-US" dirty="0"/>
              <a:t>实验板；</a:t>
            </a:r>
            <a:endParaRPr lang="en-US" altLang="zh-CN" dirty="0"/>
          </a:p>
          <a:p>
            <a:r>
              <a:rPr lang="zh-CN" altLang="en-US" dirty="0"/>
              <a:t>记录指定</a:t>
            </a:r>
            <a:r>
              <a:rPr lang="en-US" altLang="zh-CN" dirty="0"/>
              <a:t>JB/JD1</a:t>
            </a:r>
            <a:r>
              <a:rPr lang="zh-CN" altLang="en-US" dirty="0"/>
              <a:t>端口波形（讲解多波形示波器测量方法）；</a:t>
            </a:r>
            <a:endParaRPr lang="en-US" altLang="zh-CN" dirty="0"/>
          </a:p>
          <a:p>
            <a:r>
              <a:rPr lang="zh-CN" altLang="en-US" dirty="0"/>
              <a:t>化简获得最简式；</a:t>
            </a:r>
            <a:endParaRPr lang="en-US" altLang="zh-CN" dirty="0"/>
          </a:p>
          <a:p>
            <a:pPr lvl="1"/>
            <a:r>
              <a:rPr lang="zh-CN" altLang="en-US" dirty="0"/>
              <a:t>简单难度：三输入一输出</a:t>
            </a:r>
            <a:endParaRPr lang="en-US" altLang="zh-CN" dirty="0"/>
          </a:p>
          <a:p>
            <a:pPr lvl="1"/>
            <a:r>
              <a:rPr lang="zh-CN" altLang="en-US" dirty="0"/>
              <a:t>一般难度：三输入三输出</a:t>
            </a:r>
            <a:endParaRPr lang="en-US" altLang="zh-CN" dirty="0"/>
          </a:p>
          <a:p>
            <a:r>
              <a:rPr lang="zh-CN" altLang="en-US" dirty="0"/>
              <a:t>登录黑盒实验平台，结果提交</a:t>
            </a:r>
            <a:endParaRPr lang="zh-CN" altLang="en-US" dirty="0"/>
          </a:p>
          <a:p>
            <a:endParaRPr lang="zh-CN" altLang="en-US" dirty="0"/>
          </a:p>
        </p:txBody>
      </p:sp>
      <p:sp>
        <p:nvSpPr>
          <p:cNvPr id="4" name="矩形 3"/>
          <p:cNvSpPr/>
          <p:nvPr/>
        </p:nvSpPr>
        <p:spPr>
          <a:xfrm>
            <a:off x="838200" y="1690688"/>
            <a:ext cx="2236510" cy="584775"/>
          </a:xfrm>
          <a:prstGeom prst="rect">
            <a:avLst/>
          </a:prstGeom>
        </p:spPr>
        <p:txBody>
          <a:bodyPr wrap="none">
            <a:spAutoFit/>
          </a:bodyPr>
          <a:lstStyle/>
          <a:p>
            <a:r>
              <a:rPr lang="zh-CN" altLang="en-US" sz="3200" dirty="0"/>
              <a:t>任务描述：</a:t>
            </a:r>
            <a:endParaRPr lang="zh-CN" alt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三输入逻辑测试框图</a:t>
            </a:r>
            <a:r>
              <a:rPr lang="en-US" altLang="zh-CN" dirty="0"/>
              <a:t>(</a:t>
            </a:r>
            <a:r>
              <a:rPr lang="zh-CN" altLang="en-US" dirty="0"/>
              <a:t>简易级</a:t>
            </a:r>
            <a:r>
              <a:rPr lang="en-US" altLang="zh-CN" dirty="0"/>
              <a:t>)</a:t>
            </a:r>
            <a:endParaRPr lang="en-US" altLang="zh-CN" dirty="0"/>
          </a:p>
        </p:txBody>
      </p:sp>
      <p:pic>
        <p:nvPicPr>
          <p:cNvPr id="13" name="内容占位符 12"/>
          <p:cNvPicPr>
            <a:picLocks noGrp="1" noChangeAspect="1"/>
          </p:cNvPicPr>
          <p:nvPr>
            <p:ph idx="1"/>
          </p:nvPr>
        </p:nvPicPr>
        <p:blipFill>
          <a:blip r:embed="rId1"/>
          <a:stretch>
            <a:fillRect/>
          </a:stretch>
        </p:blipFill>
        <p:spPr>
          <a:xfrm>
            <a:off x="1828800" y="2215356"/>
            <a:ext cx="8534400" cy="357187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三输入逻辑测试框图（一般级）</a:t>
            </a:r>
            <a:endParaRPr lang="en-US" altLang="zh-CN" dirty="0"/>
          </a:p>
        </p:txBody>
      </p:sp>
      <p:pic>
        <p:nvPicPr>
          <p:cNvPr id="11" name="内容占位符 10"/>
          <p:cNvPicPr>
            <a:picLocks noGrp="1" noChangeAspect="1"/>
          </p:cNvPicPr>
          <p:nvPr>
            <p:ph idx="1"/>
          </p:nvPr>
        </p:nvPicPr>
        <p:blipFill>
          <a:blip r:embed="rId1"/>
          <a:stretch>
            <a:fillRect/>
          </a:stretch>
        </p:blipFill>
        <p:spPr>
          <a:xfrm>
            <a:off x="1828800" y="2215356"/>
            <a:ext cx="8534400" cy="357187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示波器多波形测量技术（操作</a:t>
            </a:r>
            <a:r>
              <a:rPr lang="en-US" altLang="zh-CN" dirty="0"/>
              <a:t>1</a:t>
            </a:r>
            <a:r>
              <a:rPr lang="zh-CN" altLang="en-US" dirty="0"/>
              <a:t>）</a:t>
            </a:r>
            <a:endParaRPr lang="zh-CN" altLang="en-US" dirty="0"/>
          </a:p>
        </p:txBody>
      </p:sp>
      <p:pic>
        <p:nvPicPr>
          <p:cNvPr id="4" name="图片 3"/>
          <p:cNvPicPr>
            <a:picLocks noChangeAspect="1"/>
          </p:cNvPicPr>
          <p:nvPr>
            <p:custDataLst>
              <p:tags r:id="rId1"/>
            </p:custDataLst>
          </p:nvPr>
        </p:nvPicPr>
        <p:blipFill rotWithShape="1">
          <a:blip r:embed="rId2"/>
          <a:srcRect l="25118" r="24850"/>
          <a:stretch>
            <a:fillRect/>
          </a:stretch>
        </p:blipFill>
        <p:spPr>
          <a:xfrm>
            <a:off x="3654652" y="2054451"/>
            <a:ext cx="3657600" cy="1000125"/>
          </a:xfrm>
          <a:prstGeom prst="rect">
            <a:avLst/>
          </a:prstGeom>
        </p:spPr>
      </p:pic>
      <p:pic>
        <p:nvPicPr>
          <p:cNvPr id="6" name="图片 5"/>
          <p:cNvPicPr>
            <a:picLocks noChangeAspect="1"/>
          </p:cNvPicPr>
          <p:nvPr>
            <p:custDataLst>
              <p:tags r:id="rId3"/>
            </p:custDataLst>
          </p:nvPr>
        </p:nvPicPr>
        <p:blipFill rotWithShape="1">
          <a:blip r:embed="rId4"/>
          <a:srcRect l="6356" r="43611"/>
          <a:stretch>
            <a:fillRect/>
          </a:stretch>
        </p:blipFill>
        <p:spPr>
          <a:xfrm>
            <a:off x="3654652" y="4454751"/>
            <a:ext cx="3657600" cy="1000125"/>
          </a:xfrm>
          <a:prstGeom prst="rect">
            <a:avLst/>
          </a:prstGeom>
        </p:spPr>
      </p:pic>
      <p:pic>
        <p:nvPicPr>
          <p:cNvPr id="7" name="图片 6"/>
          <p:cNvPicPr>
            <a:picLocks noChangeAspect="1"/>
          </p:cNvPicPr>
          <p:nvPr>
            <p:custDataLst>
              <p:tags r:id="rId5"/>
            </p:custDataLst>
          </p:nvPr>
        </p:nvPicPr>
        <p:blipFill rotWithShape="1">
          <a:blip r:embed="rId6"/>
          <a:srcRect r="49967"/>
          <a:stretch>
            <a:fillRect/>
          </a:stretch>
        </p:blipFill>
        <p:spPr>
          <a:xfrm>
            <a:off x="3654652" y="5654901"/>
            <a:ext cx="3657600" cy="1000125"/>
          </a:xfrm>
          <a:prstGeom prst="rect">
            <a:avLst/>
          </a:prstGeom>
        </p:spPr>
      </p:pic>
      <p:pic>
        <p:nvPicPr>
          <p:cNvPr id="15" name="内容占位符 4"/>
          <p:cNvPicPr>
            <a:picLocks noChangeAspect="1"/>
          </p:cNvPicPr>
          <p:nvPr>
            <p:custDataLst>
              <p:tags r:id="rId7"/>
            </p:custDataLst>
          </p:nvPr>
        </p:nvPicPr>
        <p:blipFill rotWithShape="1">
          <a:blip r:embed="rId8"/>
          <a:srcRect l="12610" r="37357"/>
          <a:stretch>
            <a:fillRect/>
          </a:stretch>
        </p:blipFill>
        <p:spPr>
          <a:xfrm>
            <a:off x="3654652" y="3254601"/>
            <a:ext cx="3657600" cy="1000125"/>
          </a:xfrm>
          <a:prstGeom prst="rect">
            <a:avLst/>
          </a:prstGeom>
        </p:spPr>
      </p:pic>
      <p:sp>
        <p:nvSpPr>
          <p:cNvPr id="16" name="爆炸形 1 15"/>
          <p:cNvSpPr/>
          <p:nvPr/>
        </p:nvSpPr>
        <p:spPr>
          <a:xfrm>
            <a:off x="9020175" y="365125"/>
            <a:ext cx="3171826" cy="2189389"/>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9710738" y="508000"/>
            <a:ext cx="2176462" cy="1569660"/>
          </a:xfrm>
          <a:prstGeom prst="rect">
            <a:avLst/>
          </a:prstGeom>
          <a:noFill/>
        </p:spPr>
        <p:txBody>
          <a:bodyPr wrap="square" rtlCol="0">
            <a:spAutoFit/>
          </a:bodyPr>
          <a:lstStyle/>
          <a:p>
            <a:pPr algn="ctr"/>
            <a:r>
              <a:rPr lang="zh-CN" altLang="en-US" sz="2400" b="1" dirty="0">
                <a:solidFill>
                  <a:srgbClr val="FF0000"/>
                </a:solidFill>
                <a:effectLst>
                  <a:outerShdw blurRad="38100" dist="38100" dir="2700000" algn="tl">
                    <a:srgbClr val="000000">
                      <a:alpha val="43137"/>
                    </a:srgbClr>
                  </a:outerShdw>
                </a:effectLst>
              </a:rPr>
              <a:t>使用</a:t>
            </a:r>
            <a:r>
              <a:rPr lang="en-US" altLang="zh-CN" sz="2400" b="1" dirty="0">
                <a:solidFill>
                  <a:srgbClr val="FF0000"/>
                </a:solidFill>
                <a:effectLst>
                  <a:outerShdw blurRad="38100" dist="38100" dir="2700000" algn="tl">
                    <a:srgbClr val="000000">
                      <a:alpha val="43137"/>
                    </a:srgbClr>
                  </a:outerShdw>
                </a:effectLst>
              </a:rPr>
              <a:t>1</a:t>
            </a:r>
            <a:r>
              <a:rPr lang="zh-CN" altLang="en-US" sz="2400" b="1" dirty="0">
                <a:solidFill>
                  <a:srgbClr val="FF0000"/>
                </a:solidFill>
                <a:effectLst>
                  <a:outerShdw blurRad="38100" dist="38100" dir="2700000" algn="tl">
                    <a:srgbClr val="000000">
                      <a:alpha val="43137"/>
                    </a:srgbClr>
                  </a:outerShdw>
                </a:effectLst>
              </a:rPr>
              <a:t>个示波器探头依次接</a:t>
            </a:r>
            <a:r>
              <a:rPr lang="en-US" altLang="zh-CN" sz="2400" b="1" dirty="0">
                <a:solidFill>
                  <a:srgbClr val="FF0000"/>
                </a:solidFill>
                <a:effectLst>
                  <a:outerShdw blurRad="38100" dist="38100" dir="2700000" algn="tl">
                    <a:srgbClr val="000000">
                      <a:alpha val="43137"/>
                    </a:srgbClr>
                  </a:outerShdw>
                </a:effectLst>
              </a:rPr>
              <a:t>4</a:t>
            </a:r>
            <a:r>
              <a:rPr lang="zh-CN" altLang="en-US" sz="2400" b="1" dirty="0">
                <a:solidFill>
                  <a:srgbClr val="FF0000"/>
                </a:solidFill>
                <a:effectLst>
                  <a:outerShdw blurRad="38100" dist="38100" dir="2700000" algn="tl">
                    <a:srgbClr val="000000">
                      <a:alpha val="43137"/>
                    </a:srgbClr>
                  </a:outerShdw>
                </a:effectLst>
              </a:rPr>
              <a:t>个波形</a:t>
            </a:r>
            <a:endParaRPr lang="en-US" altLang="zh-CN" sz="2400" b="1" dirty="0">
              <a:solidFill>
                <a:srgbClr val="FF0000"/>
              </a:solidFill>
              <a:effectLst>
                <a:outerShdw blurRad="38100" dist="38100" dir="2700000" algn="tl">
                  <a:srgbClr val="000000">
                    <a:alpha val="43137"/>
                  </a:srgbClr>
                </a:outerShdw>
              </a:effectLst>
            </a:endParaRPr>
          </a:p>
          <a:p>
            <a:pPr algn="ctr"/>
            <a:r>
              <a:rPr lang="zh-CN" altLang="en-US" sz="2400" b="1" dirty="0">
                <a:solidFill>
                  <a:srgbClr val="FFFF00"/>
                </a:solidFill>
                <a:effectLst>
                  <a:outerShdw blurRad="38100" dist="38100" dir="2700000" algn="tl">
                    <a:srgbClr val="000000">
                      <a:alpha val="43137"/>
                    </a:srgbClr>
                  </a:outerShdw>
                </a:effectLst>
              </a:rPr>
              <a:t>上升沿触发</a:t>
            </a:r>
            <a:endParaRPr lang="zh-CN" altLang="en-US" sz="2400" b="1" dirty="0">
              <a:solidFill>
                <a:srgbClr val="FFFF00"/>
              </a:solidFill>
              <a:effectLst>
                <a:outerShdw blurRad="38100" dist="38100" dir="2700000" algn="tl">
                  <a:srgbClr val="000000">
                    <a:alpha val="43137"/>
                  </a:srgbClr>
                </a:outerShdw>
              </a:effectLst>
            </a:endParaRPr>
          </a:p>
        </p:txBody>
      </p:sp>
      <p:pic>
        <p:nvPicPr>
          <p:cNvPr id="18" name="图片 17"/>
          <p:cNvPicPr>
            <a:picLocks noChangeAspect="1"/>
          </p:cNvPicPr>
          <p:nvPr>
            <p:custDataLst>
              <p:tags r:id="rId9"/>
            </p:custDataLst>
          </p:nvPr>
        </p:nvPicPr>
        <p:blipFill rotWithShape="1">
          <a:blip r:embed="rId6"/>
          <a:srcRect l="18765" r="31202"/>
          <a:stretch>
            <a:fillRect/>
          </a:stretch>
        </p:blipFill>
        <p:spPr>
          <a:xfrm>
            <a:off x="3673313" y="5668280"/>
            <a:ext cx="3657600" cy="1000125"/>
          </a:xfrm>
          <a:prstGeom prst="rect">
            <a:avLst/>
          </a:prstGeom>
        </p:spPr>
      </p:pic>
      <p:sp>
        <p:nvSpPr>
          <p:cNvPr id="19" name="文本框 18"/>
          <p:cNvSpPr txBox="1"/>
          <p:nvPr/>
        </p:nvSpPr>
        <p:spPr>
          <a:xfrm>
            <a:off x="1233714" y="2409371"/>
            <a:ext cx="1367629" cy="461665"/>
          </a:xfrm>
          <a:prstGeom prst="rect">
            <a:avLst/>
          </a:prstGeom>
          <a:noFill/>
        </p:spPr>
        <p:txBody>
          <a:bodyPr wrap="square" rtlCol="0">
            <a:spAutoFit/>
          </a:bodyPr>
          <a:lstStyle/>
          <a:p>
            <a:r>
              <a:rPr lang="en-US" altLang="zh-CN" sz="2400" dirty="0"/>
              <a:t>CH1</a:t>
            </a:r>
            <a:r>
              <a:rPr lang="zh-CN" altLang="en-US" sz="2400" dirty="0"/>
              <a:t>→</a:t>
            </a:r>
            <a:r>
              <a:rPr lang="en-US" altLang="zh-CN" sz="2400" dirty="0"/>
              <a:t>A</a:t>
            </a:r>
            <a:endParaRPr lang="zh-CN" altLang="en-US" sz="2400" dirty="0"/>
          </a:p>
        </p:txBody>
      </p:sp>
      <p:sp>
        <p:nvSpPr>
          <p:cNvPr id="20" name="文本框 19"/>
          <p:cNvSpPr txBox="1"/>
          <p:nvPr/>
        </p:nvSpPr>
        <p:spPr>
          <a:xfrm>
            <a:off x="1233714" y="3537211"/>
            <a:ext cx="1367629" cy="461665"/>
          </a:xfrm>
          <a:prstGeom prst="rect">
            <a:avLst/>
          </a:prstGeom>
          <a:noFill/>
        </p:spPr>
        <p:txBody>
          <a:bodyPr wrap="square" rtlCol="0">
            <a:spAutoFit/>
          </a:bodyPr>
          <a:lstStyle/>
          <a:p>
            <a:r>
              <a:rPr lang="en-US" altLang="zh-CN" sz="2400" dirty="0"/>
              <a:t>CH1</a:t>
            </a:r>
            <a:r>
              <a:rPr lang="zh-CN" altLang="en-US" sz="2400" dirty="0"/>
              <a:t>→</a:t>
            </a:r>
            <a:r>
              <a:rPr lang="en-US" altLang="zh-CN" sz="2400" dirty="0"/>
              <a:t>B</a:t>
            </a:r>
            <a:endParaRPr lang="zh-CN" altLang="en-US" sz="2400" dirty="0"/>
          </a:p>
        </p:txBody>
      </p:sp>
      <p:sp>
        <p:nvSpPr>
          <p:cNvPr id="21" name="文本框 20"/>
          <p:cNvSpPr txBox="1"/>
          <p:nvPr/>
        </p:nvSpPr>
        <p:spPr>
          <a:xfrm>
            <a:off x="1233714" y="4723980"/>
            <a:ext cx="1367629" cy="461665"/>
          </a:xfrm>
          <a:prstGeom prst="rect">
            <a:avLst/>
          </a:prstGeom>
          <a:noFill/>
        </p:spPr>
        <p:txBody>
          <a:bodyPr wrap="square" rtlCol="0">
            <a:spAutoFit/>
          </a:bodyPr>
          <a:lstStyle/>
          <a:p>
            <a:r>
              <a:rPr lang="en-US" altLang="zh-CN" sz="2400" dirty="0"/>
              <a:t>CH1</a:t>
            </a:r>
            <a:r>
              <a:rPr lang="zh-CN" altLang="en-US" sz="2400" dirty="0"/>
              <a:t>→</a:t>
            </a:r>
            <a:r>
              <a:rPr lang="en-US" altLang="zh-CN" sz="2400" dirty="0"/>
              <a:t>C</a:t>
            </a:r>
            <a:endParaRPr lang="zh-CN" altLang="en-US" sz="2400" dirty="0"/>
          </a:p>
        </p:txBody>
      </p:sp>
      <p:sp>
        <p:nvSpPr>
          <p:cNvPr id="22" name="文本框 21"/>
          <p:cNvSpPr txBox="1"/>
          <p:nvPr/>
        </p:nvSpPr>
        <p:spPr>
          <a:xfrm>
            <a:off x="1252375" y="5937509"/>
            <a:ext cx="1367629" cy="461665"/>
          </a:xfrm>
          <a:prstGeom prst="rect">
            <a:avLst/>
          </a:prstGeom>
          <a:noFill/>
        </p:spPr>
        <p:txBody>
          <a:bodyPr wrap="square" rtlCol="0">
            <a:spAutoFit/>
          </a:bodyPr>
          <a:lstStyle/>
          <a:p>
            <a:r>
              <a:rPr lang="en-US" altLang="zh-CN" sz="2400" dirty="0"/>
              <a:t>CH1</a:t>
            </a:r>
            <a:r>
              <a:rPr lang="zh-CN" altLang="en-US" sz="2400" dirty="0"/>
              <a:t>→</a:t>
            </a:r>
            <a:r>
              <a:rPr lang="en-US" altLang="zh-CN" sz="2400" dirty="0"/>
              <a:t>Y</a:t>
            </a:r>
            <a:endParaRPr lang="zh-CN" altLang="en-US" sz="2400" dirty="0"/>
          </a:p>
        </p:txBody>
      </p:sp>
      <p:pic>
        <p:nvPicPr>
          <p:cNvPr id="23" name="图片 22"/>
          <p:cNvPicPr>
            <a:picLocks noChangeAspect="1"/>
          </p:cNvPicPr>
          <p:nvPr/>
        </p:nvPicPr>
        <p:blipFill>
          <a:blip r:embed="rId10">
            <a:extLst>
              <a:ext uri="{BEBA8EAE-BF5A-486C-A8C5-ECC9F3942E4B}">
                <a14:imgProps xmlns:a14="http://schemas.microsoft.com/office/drawing/2010/main">
                  <a14:imgLayer r:embed="rId11">
                    <a14:imgEffect>
                      <a14:backgroundRemoval t="6849" b="91781" l="0" r="93750"/>
                    </a14:imgEffect>
                  </a14:imgLayer>
                </a14:imgProps>
              </a:ext>
            </a:extLst>
          </a:blip>
          <a:stretch>
            <a:fillRect/>
          </a:stretch>
        </p:blipFill>
        <p:spPr>
          <a:xfrm>
            <a:off x="8737311" y="4217760"/>
            <a:ext cx="2616489" cy="23875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9"/>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5"/>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1"/>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8"/>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par>
                                <p:cTn id="53" presetID="1" presetClass="entr" presetSubtype="0" fill="hold" grpId="2"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2"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grpId="2"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20" grpId="0"/>
      <p:bldP spid="20" grpId="1"/>
      <p:bldP spid="20" grpId="2"/>
      <p:bldP spid="21" grpId="0"/>
      <p:bldP spid="21" grpId="1"/>
      <p:bldP spid="21" grpId="2"/>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示波器多波形测量技术（操作</a:t>
            </a:r>
            <a:r>
              <a:rPr lang="en-US" altLang="zh-CN" dirty="0"/>
              <a:t>2</a:t>
            </a:r>
            <a:r>
              <a:rPr lang="zh-CN" altLang="en-US" dirty="0"/>
              <a:t>）</a:t>
            </a:r>
            <a:endParaRPr lang="zh-CN" altLang="en-US" dirty="0"/>
          </a:p>
        </p:txBody>
      </p:sp>
      <p:sp>
        <p:nvSpPr>
          <p:cNvPr id="16" name="爆炸形 1 15"/>
          <p:cNvSpPr/>
          <p:nvPr/>
        </p:nvSpPr>
        <p:spPr>
          <a:xfrm>
            <a:off x="3649420" y="1610556"/>
            <a:ext cx="6929535" cy="396679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177986" y="2809124"/>
            <a:ext cx="4432546" cy="1569660"/>
          </a:xfrm>
          <a:prstGeom prst="rect">
            <a:avLst/>
          </a:prstGeom>
          <a:noFill/>
        </p:spPr>
        <p:txBody>
          <a:bodyPr wrap="square" rtlCol="0">
            <a:spAutoFit/>
          </a:bodyPr>
          <a:lstStyle/>
          <a:p>
            <a:pPr algn="ctr"/>
            <a:r>
              <a:rPr lang="zh-CN" altLang="en-US" sz="2400" b="1" dirty="0">
                <a:solidFill>
                  <a:srgbClr val="FF0000"/>
                </a:solidFill>
                <a:effectLst>
                  <a:outerShdw blurRad="38100" dist="38100" dir="2700000" algn="tl">
                    <a:srgbClr val="000000">
                      <a:alpha val="43137"/>
                    </a:srgbClr>
                  </a:outerShdw>
                </a:effectLst>
              </a:rPr>
              <a:t>使用</a:t>
            </a:r>
            <a:r>
              <a:rPr lang="en-US" altLang="zh-CN" sz="2400" b="1" dirty="0">
                <a:solidFill>
                  <a:srgbClr val="FF0000"/>
                </a:solidFill>
                <a:effectLst>
                  <a:outerShdw blurRad="38100" dist="38100" dir="2700000" algn="tl">
                    <a:srgbClr val="000000">
                      <a:alpha val="43137"/>
                    </a:srgbClr>
                  </a:outerShdw>
                </a:effectLst>
              </a:rPr>
              <a:t>2</a:t>
            </a:r>
            <a:r>
              <a:rPr lang="zh-CN" altLang="en-US" sz="2400" b="1" dirty="0">
                <a:solidFill>
                  <a:srgbClr val="FF0000"/>
                </a:solidFill>
                <a:effectLst>
                  <a:outerShdw blurRad="38100" dist="38100" dir="2700000" algn="tl">
                    <a:srgbClr val="000000">
                      <a:alpha val="43137"/>
                    </a:srgbClr>
                  </a:outerShdw>
                </a:effectLst>
              </a:rPr>
              <a:t>个示波器探头</a:t>
            </a:r>
            <a:endParaRPr lang="en-US" altLang="zh-CN" sz="2400" b="1" dirty="0">
              <a:solidFill>
                <a:srgbClr val="FF0000"/>
              </a:solidFill>
              <a:effectLst>
                <a:outerShdw blurRad="38100" dist="38100" dir="2700000" algn="tl">
                  <a:srgbClr val="000000">
                    <a:alpha val="43137"/>
                  </a:srgbClr>
                </a:outerShdw>
              </a:effectLst>
            </a:endParaRPr>
          </a:p>
          <a:p>
            <a:pPr algn="ctr"/>
            <a:r>
              <a:rPr lang="en-US" altLang="zh-CN" sz="2400" b="1" dirty="0">
                <a:solidFill>
                  <a:srgbClr val="FFFF00"/>
                </a:solidFill>
                <a:effectLst>
                  <a:outerShdw blurRad="38100" dist="38100" dir="2700000" algn="tl">
                    <a:srgbClr val="000000">
                      <a:alpha val="43137"/>
                    </a:srgbClr>
                  </a:outerShdw>
                </a:effectLst>
              </a:rPr>
              <a:t>CH2</a:t>
            </a:r>
            <a:r>
              <a:rPr lang="zh-CN" altLang="en-US" sz="2400" b="1" dirty="0">
                <a:solidFill>
                  <a:srgbClr val="FFFF00"/>
                </a:solidFill>
                <a:effectLst>
                  <a:outerShdw blurRad="38100" dist="38100" dir="2700000" algn="tl">
                    <a:srgbClr val="000000">
                      <a:alpha val="43137"/>
                    </a:srgbClr>
                  </a:outerShdw>
                </a:effectLst>
              </a:rPr>
              <a:t>接某信号如</a:t>
            </a:r>
            <a:r>
              <a:rPr lang="en-US" altLang="zh-CN" sz="2400" b="1" dirty="0">
                <a:solidFill>
                  <a:srgbClr val="FFFF00"/>
                </a:solidFill>
                <a:effectLst>
                  <a:outerShdw blurRad="38100" dist="38100" dir="2700000" algn="tl">
                    <a:srgbClr val="000000">
                      <a:alpha val="43137"/>
                    </a:srgbClr>
                  </a:outerShdw>
                </a:effectLst>
              </a:rPr>
              <a:t>A</a:t>
            </a:r>
            <a:endParaRPr lang="en-US" altLang="zh-CN" sz="2400" b="1" dirty="0">
              <a:solidFill>
                <a:srgbClr val="FFFF00"/>
              </a:solidFill>
              <a:effectLst>
                <a:outerShdw blurRad="38100" dist="38100" dir="2700000" algn="tl">
                  <a:srgbClr val="000000">
                    <a:alpha val="43137"/>
                  </a:srgbClr>
                </a:outerShdw>
              </a:effectLst>
            </a:endParaRPr>
          </a:p>
          <a:p>
            <a:pPr algn="ctr"/>
            <a:r>
              <a:rPr lang="zh-CN" altLang="en-US" sz="2400" b="1" dirty="0">
                <a:solidFill>
                  <a:srgbClr val="FFFF00"/>
                </a:solidFill>
                <a:effectLst>
                  <a:outerShdw blurRad="38100" dist="38100" dir="2700000" algn="tl">
                    <a:srgbClr val="000000">
                      <a:alpha val="43137"/>
                    </a:srgbClr>
                  </a:outerShdw>
                </a:effectLst>
              </a:rPr>
              <a:t>触发通道</a:t>
            </a:r>
            <a:r>
              <a:rPr lang="en-US" altLang="zh-CN" sz="2400" b="1" dirty="0">
                <a:solidFill>
                  <a:srgbClr val="FFFF00"/>
                </a:solidFill>
                <a:effectLst>
                  <a:outerShdw blurRad="38100" dist="38100" dir="2700000" algn="tl">
                    <a:srgbClr val="000000">
                      <a:alpha val="43137"/>
                    </a:srgbClr>
                  </a:outerShdw>
                </a:effectLst>
              </a:rPr>
              <a:t>CH1</a:t>
            </a:r>
            <a:r>
              <a:rPr lang="zh-CN" altLang="en-US" sz="2400" b="1" dirty="0">
                <a:solidFill>
                  <a:srgbClr val="FFFF00"/>
                </a:solidFill>
                <a:effectLst>
                  <a:outerShdw blurRad="38100" dist="38100" dir="2700000" algn="tl">
                    <a:srgbClr val="000000">
                      <a:alpha val="43137"/>
                    </a:srgbClr>
                  </a:outerShdw>
                </a:effectLst>
              </a:rPr>
              <a:t>依次接</a:t>
            </a:r>
            <a:r>
              <a:rPr lang="en-US" altLang="zh-CN" sz="2400" b="1" dirty="0">
                <a:solidFill>
                  <a:srgbClr val="FFFF00"/>
                </a:solidFill>
                <a:effectLst>
                  <a:outerShdw blurRad="38100" dist="38100" dir="2700000" algn="tl">
                    <a:srgbClr val="000000">
                      <a:alpha val="43137"/>
                    </a:srgbClr>
                  </a:outerShdw>
                </a:effectLst>
              </a:rPr>
              <a:t>B</a:t>
            </a:r>
            <a:r>
              <a:rPr lang="zh-CN" altLang="en-US" sz="2400" b="1" dirty="0">
                <a:solidFill>
                  <a:srgbClr val="FFFF00"/>
                </a:solidFill>
                <a:effectLst>
                  <a:outerShdw blurRad="38100" dist="38100" dir="2700000" algn="tl">
                    <a:srgbClr val="000000">
                      <a:alpha val="43137"/>
                    </a:srgbClr>
                  </a:outerShdw>
                </a:effectLst>
              </a:rPr>
              <a:t>、</a:t>
            </a:r>
            <a:r>
              <a:rPr lang="en-US" altLang="zh-CN" sz="2400" b="1" dirty="0">
                <a:solidFill>
                  <a:srgbClr val="FFFF00"/>
                </a:solidFill>
                <a:effectLst>
                  <a:outerShdw blurRad="38100" dist="38100" dir="2700000" algn="tl">
                    <a:srgbClr val="000000">
                      <a:alpha val="43137"/>
                    </a:srgbClr>
                  </a:outerShdw>
                </a:effectLst>
              </a:rPr>
              <a:t>C</a:t>
            </a:r>
            <a:r>
              <a:rPr lang="zh-CN" altLang="en-US" sz="2400" b="1" dirty="0">
                <a:solidFill>
                  <a:srgbClr val="FFFF00"/>
                </a:solidFill>
                <a:effectLst>
                  <a:outerShdw blurRad="38100" dist="38100" dir="2700000" algn="tl">
                    <a:srgbClr val="000000">
                      <a:alpha val="43137"/>
                    </a:srgbClr>
                  </a:outerShdw>
                </a:effectLst>
              </a:rPr>
              <a:t>、</a:t>
            </a:r>
            <a:r>
              <a:rPr lang="en-US" altLang="zh-CN" sz="2400" b="1" dirty="0">
                <a:solidFill>
                  <a:srgbClr val="FFFF00"/>
                </a:solidFill>
                <a:effectLst>
                  <a:outerShdw blurRad="38100" dist="38100" dir="2700000" algn="tl">
                    <a:srgbClr val="000000">
                      <a:alpha val="43137"/>
                    </a:srgbClr>
                  </a:outerShdw>
                </a:effectLst>
              </a:rPr>
              <a:t>Y</a:t>
            </a:r>
            <a:endParaRPr lang="en-US" altLang="zh-CN" sz="2400" b="1" dirty="0">
              <a:solidFill>
                <a:srgbClr val="FFFF00"/>
              </a:solidFill>
              <a:effectLst>
                <a:outerShdw blurRad="38100" dist="38100" dir="2700000" algn="tl">
                  <a:srgbClr val="000000">
                    <a:alpha val="43137"/>
                  </a:srgbClr>
                </a:outerShdw>
              </a:effectLst>
            </a:endParaRPr>
          </a:p>
          <a:p>
            <a:pPr algn="ctr"/>
            <a:r>
              <a:rPr lang="zh-CN" altLang="en-US" sz="2400" b="1" dirty="0">
                <a:solidFill>
                  <a:srgbClr val="FFFF00"/>
                </a:solidFill>
                <a:effectLst>
                  <a:outerShdw blurRad="38100" dist="38100" dir="2700000" algn="tl">
                    <a:srgbClr val="000000">
                      <a:alpha val="43137"/>
                    </a:srgbClr>
                  </a:outerShdw>
                </a:effectLst>
              </a:rPr>
              <a:t>上升沿触发</a:t>
            </a:r>
            <a:endParaRPr lang="zh-CN" altLang="en-US" sz="2400" b="1" dirty="0">
              <a:solidFill>
                <a:srgbClr val="FFFF00"/>
              </a:solidFill>
              <a:effectLst>
                <a:outerShdw blurRad="38100" dist="38100" dir="2700000" algn="tl">
                  <a:srgbClr val="000000">
                    <a:alpha val="43137"/>
                  </a:srgbClr>
                </a:outerShdw>
              </a:effectLst>
            </a:endParaRPr>
          </a:p>
        </p:txBody>
      </p:sp>
      <p:pic>
        <p:nvPicPr>
          <p:cNvPr id="14" name="图片 13"/>
          <p:cNvPicPr>
            <a:picLocks noChangeAspect="1"/>
          </p:cNvPicPr>
          <p:nvPr/>
        </p:nvPicPr>
        <p:blipFill>
          <a:blip r:embed="rId1">
            <a:extLst>
              <a:ext uri="{BEBA8EAE-BF5A-486C-A8C5-ECC9F3942E4B}">
                <a14:imgProps xmlns:a14="http://schemas.microsoft.com/office/drawing/2010/main">
                  <a14:imgLayer r:embed="rId2">
                    <a14:imgEffect>
                      <a14:backgroundRemoval t="6849" b="91781" l="0" r="93750"/>
                    </a14:imgEffect>
                  </a14:imgLayer>
                </a14:imgProps>
              </a:ext>
            </a:extLst>
          </a:blip>
          <a:stretch>
            <a:fillRect/>
          </a:stretch>
        </p:blipFill>
        <p:spPr>
          <a:xfrm>
            <a:off x="9270711" y="4204541"/>
            <a:ext cx="2616489" cy="23875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爆炸形 1 23"/>
          <p:cNvSpPr/>
          <p:nvPr/>
        </p:nvSpPr>
        <p:spPr>
          <a:xfrm>
            <a:off x="6445997" y="-812207"/>
            <a:ext cx="6929535" cy="396679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7974563" y="386361"/>
            <a:ext cx="4432546" cy="1569660"/>
          </a:xfrm>
          <a:prstGeom prst="rect">
            <a:avLst/>
          </a:prstGeom>
          <a:noFill/>
        </p:spPr>
        <p:txBody>
          <a:bodyPr wrap="square" rtlCol="0">
            <a:spAutoFit/>
          </a:bodyPr>
          <a:lstStyle/>
          <a:p>
            <a:pPr algn="ctr"/>
            <a:r>
              <a:rPr lang="zh-CN" altLang="en-US" sz="2400" b="1" dirty="0">
                <a:solidFill>
                  <a:srgbClr val="FF0000"/>
                </a:solidFill>
                <a:effectLst>
                  <a:outerShdw blurRad="38100" dist="38100" dir="2700000" algn="tl">
                    <a:srgbClr val="000000">
                      <a:alpha val="43137"/>
                    </a:srgbClr>
                  </a:outerShdw>
                </a:effectLst>
              </a:rPr>
              <a:t>使用</a:t>
            </a:r>
            <a:r>
              <a:rPr lang="en-US" altLang="zh-CN" sz="2400" b="1" dirty="0">
                <a:solidFill>
                  <a:srgbClr val="FF0000"/>
                </a:solidFill>
                <a:effectLst>
                  <a:outerShdw blurRad="38100" dist="38100" dir="2700000" algn="tl">
                    <a:srgbClr val="000000">
                      <a:alpha val="43137"/>
                    </a:srgbClr>
                  </a:outerShdw>
                </a:effectLst>
              </a:rPr>
              <a:t>2</a:t>
            </a:r>
            <a:r>
              <a:rPr lang="zh-CN" altLang="en-US" sz="2400" b="1" dirty="0">
                <a:solidFill>
                  <a:srgbClr val="FF0000"/>
                </a:solidFill>
                <a:effectLst>
                  <a:outerShdw blurRad="38100" dist="38100" dir="2700000" algn="tl">
                    <a:srgbClr val="000000">
                      <a:alpha val="43137"/>
                    </a:srgbClr>
                  </a:outerShdw>
                </a:effectLst>
              </a:rPr>
              <a:t>个示波器探头</a:t>
            </a:r>
            <a:endParaRPr lang="en-US" altLang="zh-CN" sz="2400" b="1" dirty="0">
              <a:solidFill>
                <a:srgbClr val="FF0000"/>
              </a:solidFill>
              <a:effectLst>
                <a:outerShdw blurRad="38100" dist="38100" dir="2700000" algn="tl">
                  <a:srgbClr val="000000">
                    <a:alpha val="43137"/>
                  </a:srgbClr>
                </a:outerShdw>
              </a:effectLst>
            </a:endParaRPr>
          </a:p>
          <a:p>
            <a:pPr algn="ctr"/>
            <a:r>
              <a:rPr lang="zh-CN" altLang="en-US" sz="2400" b="1" dirty="0">
                <a:solidFill>
                  <a:srgbClr val="FFFF00"/>
                </a:solidFill>
                <a:effectLst>
                  <a:outerShdw blurRad="38100" dist="38100" dir="2700000" algn="tl">
                    <a:srgbClr val="000000">
                      <a:alpha val="43137"/>
                    </a:srgbClr>
                  </a:outerShdw>
                </a:effectLst>
              </a:rPr>
              <a:t>触发通道</a:t>
            </a:r>
            <a:r>
              <a:rPr lang="en-US" altLang="zh-CN" sz="2400" b="1" dirty="0">
                <a:solidFill>
                  <a:srgbClr val="FFFF00"/>
                </a:solidFill>
                <a:effectLst>
                  <a:outerShdw blurRad="38100" dist="38100" dir="2700000" algn="tl">
                    <a:srgbClr val="000000">
                      <a:alpha val="43137"/>
                    </a:srgbClr>
                  </a:outerShdw>
                </a:effectLst>
              </a:rPr>
              <a:t>CH1</a:t>
            </a:r>
            <a:r>
              <a:rPr lang="zh-CN" altLang="en-US" sz="2400" b="1" dirty="0">
                <a:solidFill>
                  <a:srgbClr val="FFFF00"/>
                </a:solidFill>
                <a:effectLst>
                  <a:outerShdw blurRad="38100" dist="38100" dir="2700000" algn="tl">
                    <a:srgbClr val="000000">
                      <a:alpha val="43137"/>
                    </a:srgbClr>
                  </a:outerShdw>
                </a:effectLst>
              </a:rPr>
              <a:t>接信号</a:t>
            </a:r>
            <a:r>
              <a:rPr lang="en-US" altLang="zh-CN" sz="2400" b="1" dirty="0">
                <a:solidFill>
                  <a:srgbClr val="FFFF00"/>
                </a:solidFill>
                <a:effectLst>
                  <a:outerShdw blurRad="38100" dist="38100" dir="2700000" algn="tl">
                    <a:srgbClr val="000000">
                      <a:alpha val="43137"/>
                    </a:srgbClr>
                  </a:outerShdw>
                </a:effectLst>
              </a:rPr>
              <a:t>A</a:t>
            </a:r>
            <a:endParaRPr lang="en-US" altLang="zh-CN" sz="2400" b="1" dirty="0">
              <a:solidFill>
                <a:srgbClr val="FFFF00"/>
              </a:solidFill>
              <a:effectLst>
                <a:outerShdw blurRad="38100" dist="38100" dir="2700000" algn="tl">
                  <a:srgbClr val="000000">
                    <a:alpha val="43137"/>
                  </a:srgbClr>
                </a:outerShdw>
              </a:effectLst>
            </a:endParaRPr>
          </a:p>
          <a:p>
            <a:pPr algn="ctr"/>
            <a:r>
              <a:rPr lang="en-US" altLang="zh-CN" sz="2400" b="1" dirty="0">
                <a:solidFill>
                  <a:srgbClr val="FFFF00"/>
                </a:solidFill>
                <a:effectLst>
                  <a:outerShdw blurRad="38100" dist="38100" dir="2700000" algn="tl">
                    <a:srgbClr val="000000">
                      <a:alpha val="43137"/>
                    </a:srgbClr>
                  </a:outerShdw>
                </a:effectLst>
              </a:rPr>
              <a:t>CH2</a:t>
            </a:r>
            <a:r>
              <a:rPr lang="zh-CN" altLang="en-US" sz="2400" b="1" dirty="0">
                <a:solidFill>
                  <a:srgbClr val="FFFF00"/>
                </a:solidFill>
                <a:effectLst>
                  <a:outerShdw blurRad="38100" dist="38100" dir="2700000" algn="tl">
                    <a:srgbClr val="000000">
                      <a:alpha val="43137"/>
                    </a:srgbClr>
                  </a:outerShdw>
                </a:effectLst>
              </a:rPr>
              <a:t>依次接</a:t>
            </a:r>
            <a:r>
              <a:rPr lang="en-US" altLang="zh-CN" sz="2400" b="1" dirty="0">
                <a:solidFill>
                  <a:srgbClr val="FFFF00"/>
                </a:solidFill>
                <a:effectLst>
                  <a:outerShdw blurRad="38100" dist="38100" dir="2700000" algn="tl">
                    <a:srgbClr val="000000">
                      <a:alpha val="43137"/>
                    </a:srgbClr>
                  </a:outerShdw>
                </a:effectLst>
              </a:rPr>
              <a:t>B</a:t>
            </a:r>
            <a:r>
              <a:rPr lang="zh-CN" altLang="en-US" sz="2400" b="1" dirty="0">
                <a:solidFill>
                  <a:srgbClr val="FFFF00"/>
                </a:solidFill>
                <a:effectLst>
                  <a:outerShdw blurRad="38100" dist="38100" dir="2700000" algn="tl">
                    <a:srgbClr val="000000">
                      <a:alpha val="43137"/>
                    </a:srgbClr>
                  </a:outerShdw>
                </a:effectLst>
              </a:rPr>
              <a:t>、</a:t>
            </a:r>
            <a:r>
              <a:rPr lang="en-US" altLang="zh-CN" sz="2400" b="1" dirty="0">
                <a:solidFill>
                  <a:srgbClr val="FFFF00"/>
                </a:solidFill>
                <a:effectLst>
                  <a:outerShdw blurRad="38100" dist="38100" dir="2700000" algn="tl">
                    <a:srgbClr val="000000">
                      <a:alpha val="43137"/>
                    </a:srgbClr>
                  </a:outerShdw>
                </a:effectLst>
              </a:rPr>
              <a:t>C</a:t>
            </a:r>
            <a:r>
              <a:rPr lang="zh-CN" altLang="en-US" sz="2400" b="1" dirty="0">
                <a:solidFill>
                  <a:srgbClr val="FFFF00"/>
                </a:solidFill>
                <a:effectLst>
                  <a:outerShdw blurRad="38100" dist="38100" dir="2700000" algn="tl">
                    <a:srgbClr val="000000">
                      <a:alpha val="43137"/>
                    </a:srgbClr>
                  </a:outerShdw>
                </a:effectLst>
              </a:rPr>
              <a:t>、</a:t>
            </a:r>
            <a:r>
              <a:rPr lang="en-US" altLang="zh-CN" sz="2400" b="1" dirty="0">
                <a:solidFill>
                  <a:srgbClr val="FFFF00"/>
                </a:solidFill>
                <a:effectLst>
                  <a:outerShdw blurRad="38100" dist="38100" dir="2700000" algn="tl">
                    <a:srgbClr val="000000">
                      <a:alpha val="43137"/>
                    </a:srgbClr>
                  </a:outerShdw>
                </a:effectLst>
              </a:rPr>
              <a:t>Y</a:t>
            </a:r>
            <a:endParaRPr lang="en-US" altLang="zh-CN" sz="2400" b="1" dirty="0">
              <a:solidFill>
                <a:srgbClr val="FFFF00"/>
              </a:solidFill>
              <a:effectLst>
                <a:outerShdw blurRad="38100" dist="38100" dir="2700000" algn="tl">
                  <a:srgbClr val="000000">
                    <a:alpha val="43137"/>
                  </a:srgbClr>
                </a:outerShdw>
              </a:effectLst>
            </a:endParaRPr>
          </a:p>
          <a:p>
            <a:pPr algn="ctr"/>
            <a:r>
              <a:rPr lang="zh-CN" altLang="en-US" sz="2400" b="1" dirty="0">
                <a:solidFill>
                  <a:srgbClr val="FFFF00"/>
                </a:solidFill>
                <a:effectLst>
                  <a:outerShdw blurRad="38100" dist="38100" dir="2700000" algn="tl">
                    <a:srgbClr val="000000">
                      <a:alpha val="43137"/>
                    </a:srgbClr>
                  </a:outerShdw>
                </a:effectLst>
              </a:rPr>
              <a:t>上升沿触发</a:t>
            </a:r>
            <a:endParaRPr lang="zh-CN" altLang="en-US" sz="2400" b="1" dirty="0">
              <a:solidFill>
                <a:srgbClr val="FFFF00"/>
              </a:solidFill>
              <a:effectLst>
                <a:outerShdw blurRad="38100" dist="38100" dir="2700000" algn="tl">
                  <a:srgbClr val="000000">
                    <a:alpha val="43137"/>
                  </a:srgbClr>
                </a:outerShdw>
              </a:effectLst>
            </a:endParaRPr>
          </a:p>
        </p:txBody>
      </p:sp>
      <p:sp>
        <p:nvSpPr>
          <p:cNvPr id="2" name="标题 1"/>
          <p:cNvSpPr>
            <a:spLocks noGrp="1"/>
          </p:cNvSpPr>
          <p:nvPr>
            <p:ph type="title"/>
          </p:nvPr>
        </p:nvSpPr>
        <p:spPr/>
        <p:txBody>
          <a:bodyPr/>
          <a:lstStyle/>
          <a:p>
            <a:r>
              <a:rPr lang="zh-CN" altLang="en-US" dirty="0"/>
              <a:t>示波器多波形测量技术（操作</a:t>
            </a:r>
            <a:r>
              <a:rPr lang="en-US" altLang="zh-CN" dirty="0"/>
              <a:t>3</a:t>
            </a:r>
            <a:r>
              <a:rPr lang="zh-CN" altLang="en-US" dirty="0"/>
              <a:t>）</a:t>
            </a:r>
            <a:endParaRPr lang="zh-CN" altLang="en-US" dirty="0"/>
          </a:p>
        </p:txBody>
      </p:sp>
      <p:pic>
        <p:nvPicPr>
          <p:cNvPr id="4" name="图片 3"/>
          <p:cNvPicPr>
            <a:picLocks noChangeAspect="1"/>
          </p:cNvPicPr>
          <p:nvPr/>
        </p:nvPicPr>
        <p:blipFill rotWithShape="1">
          <a:blip r:embed="rId1"/>
          <a:srcRect l="25004" r="24963"/>
          <a:stretch>
            <a:fillRect/>
          </a:stretch>
        </p:blipFill>
        <p:spPr>
          <a:xfrm>
            <a:off x="3147814" y="2048184"/>
            <a:ext cx="3657600" cy="1000125"/>
          </a:xfrm>
          <a:prstGeom prst="rect">
            <a:avLst/>
          </a:prstGeom>
        </p:spPr>
      </p:pic>
      <p:pic>
        <p:nvPicPr>
          <p:cNvPr id="6" name="图片 5"/>
          <p:cNvPicPr>
            <a:picLocks noChangeAspect="1"/>
          </p:cNvPicPr>
          <p:nvPr/>
        </p:nvPicPr>
        <p:blipFill rotWithShape="1">
          <a:blip r:embed="rId2"/>
          <a:srcRect l="25004" r="24963"/>
          <a:stretch>
            <a:fillRect/>
          </a:stretch>
        </p:blipFill>
        <p:spPr>
          <a:xfrm>
            <a:off x="3147814" y="4448484"/>
            <a:ext cx="3657600" cy="1000125"/>
          </a:xfrm>
          <a:prstGeom prst="rect">
            <a:avLst/>
          </a:prstGeom>
        </p:spPr>
      </p:pic>
      <p:pic>
        <p:nvPicPr>
          <p:cNvPr id="7" name="图片 6"/>
          <p:cNvPicPr>
            <a:picLocks noChangeAspect="1"/>
          </p:cNvPicPr>
          <p:nvPr/>
        </p:nvPicPr>
        <p:blipFill rotWithShape="1">
          <a:blip r:embed="rId3"/>
          <a:srcRect l="25004" r="24963"/>
          <a:stretch>
            <a:fillRect/>
          </a:stretch>
        </p:blipFill>
        <p:spPr>
          <a:xfrm>
            <a:off x="3147814" y="5648634"/>
            <a:ext cx="3657600" cy="1000125"/>
          </a:xfrm>
          <a:prstGeom prst="rect">
            <a:avLst/>
          </a:prstGeom>
        </p:spPr>
      </p:pic>
      <p:pic>
        <p:nvPicPr>
          <p:cNvPr id="15" name="内容占位符 4"/>
          <p:cNvPicPr>
            <a:picLocks noChangeAspect="1"/>
          </p:cNvPicPr>
          <p:nvPr/>
        </p:nvPicPr>
        <p:blipFill rotWithShape="1">
          <a:blip r:embed="rId4"/>
          <a:srcRect l="25004" r="24963"/>
          <a:stretch>
            <a:fillRect/>
          </a:stretch>
        </p:blipFill>
        <p:spPr>
          <a:xfrm>
            <a:off x="3147814" y="3248334"/>
            <a:ext cx="3657600" cy="1000125"/>
          </a:xfrm>
          <a:prstGeom prst="rect">
            <a:avLst/>
          </a:prstGeom>
        </p:spPr>
      </p:pic>
      <p:sp>
        <p:nvSpPr>
          <p:cNvPr id="19" name="文本框 18"/>
          <p:cNvSpPr txBox="1"/>
          <p:nvPr/>
        </p:nvSpPr>
        <p:spPr>
          <a:xfrm>
            <a:off x="1233714" y="2409371"/>
            <a:ext cx="1367629" cy="461665"/>
          </a:xfrm>
          <a:prstGeom prst="rect">
            <a:avLst/>
          </a:prstGeom>
          <a:noFill/>
        </p:spPr>
        <p:txBody>
          <a:bodyPr wrap="square" rtlCol="0">
            <a:spAutoFit/>
          </a:bodyPr>
          <a:lstStyle/>
          <a:p>
            <a:r>
              <a:rPr lang="en-US" altLang="zh-CN" sz="2400" dirty="0"/>
              <a:t>CH1</a:t>
            </a:r>
            <a:r>
              <a:rPr lang="zh-CN" altLang="en-US" sz="2400" dirty="0"/>
              <a:t>→</a:t>
            </a:r>
            <a:r>
              <a:rPr lang="en-US" altLang="zh-CN" sz="2400" dirty="0"/>
              <a:t>A</a:t>
            </a:r>
            <a:endParaRPr lang="zh-CN" altLang="en-US" sz="2400" dirty="0"/>
          </a:p>
        </p:txBody>
      </p:sp>
      <p:sp>
        <p:nvSpPr>
          <p:cNvPr id="20" name="文本框 19"/>
          <p:cNvSpPr txBox="1"/>
          <p:nvPr/>
        </p:nvSpPr>
        <p:spPr>
          <a:xfrm>
            <a:off x="1233714" y="3537211"/>
            <a:ext cx="1367629" cy="461665"/>
          </a:xfrm>
          <a:prstGeom prst="rect">
            <a:avLst/>
          </a:prstGeom>
          <a:noFill/>
        </p:spPr>
        <p:txBody>
          <a:bodyPr wrap="square" rtlCol="0">
            <a:spAutoFit/>
          </a:bodyPr>
          <a:lstStyle/>
          <a:p>
            <a:r>
              <a:rPr lang="en-US" altLang="zh-CN" sz="2400" dirty="0"/>
              <a:t>CH2</a:t>
            </a:r>
            <a:r>
              <a:rPr lang="zh-CN" altLang="en-US" sz="2400" dirty="0"/>
              <a:t>→</a:t>
            </a:r>
            <a:r>
              <a:rPr lang="en-US" altLang="zh-CN" sz="2400" dirty="0"/>
              <a:t>B</a:t>
            </a:r>
            <a:endParaRPr lang="zh-CN" altLang="en-US" sz="2400" dirty="0"/>
          </a:p>
        </p:txBody>
      </p:sp>
      <p:sp>
        <p:nvSpPr>
          <p:cNvPr id="21" name="文本框 20"/>
          <p:cNvSpPr txBox="1"/>
          <p:nvPr/>
        </p:nvSpPr>
        <p:spPr>
          <a:xfrm>
            <a:off x="1233714" y="4723980"/>
            <a:ext cx="1367629" cy="461665"/>
          </a:xfrm>
          <a:prstGeom prst="rect">
            <a:avLst/>
          </a:prstGeom>
          <a:noFill/>
        </p:spPr>
        <p:txBody>
          <a:bodyPr wrap="square" rtlCol="0">
            <a:spAutoFit/>
          </a:bodyPr>
          <a:lstStyle/>
          <a:p>
            <a:r>
              <a:rPr lang="en-US" altLang="zh-CN" sz="2400" dirty="0"/>
              <a:t>CH2</a:t>
            </a:r>
            <a:r>
              <a:rPr lang="zh-CN" altLang="en-US" sz="2400" dirty="0"/>
              <a:t>→</a:t>
            </a:r>
            <a:r>
              <a:rPr lang="en-US" altLang="zh-CN" sz="2400" dirty="0"/>
              <a:t>C</a:t>
            </a:r>
            <a:endParaRPr lang="zh-CN" altLang="en-US" sz="2400" dirty="0"/>
          </a:p>
        </p:txBody>
      </p:sp>
      <p:sp>
        <p:nvSpPr>
          <p:cNvPr id="22" name="文本框 21"/>
          <p:cNvSpPr txBox="1"/>
          <p:nvPr/>
        </p:nvSpPr>
        <p:spPr>
          <a:xfrm>
            <a:off x="1252375" y="5937509"/>
            <a:ext cx="1367629" cy="461665"/>
          </a:xfrm>
          <a:prstGeom prst="rect">
            <a:avLst/>
          </a:prstGeom>
          <a:noFill/>
        </p:spPr>
        <p:txBody>
          <a:bodyPr wrap="square" rtlCol="0">
            <a:spAutoFit/>
          </a:bodyPr>
          <a:lstStyle/>
          <a:p>
            <a:r>
              <a:rPr lang="en-US" altLang="zh-CN" sz="2400" dirty="0"/>
              <a:t>CH2</a:t>
            </a:r>
            <a:r>
              <a:rPr lang="zh-CN" altLang="en-US" sz="2400" dirty="0"/>
              <a:t>→</a:t>
            </a:r>
            <a:r>
              <a:rPr lang="en-US" altLang="zh-CN" sz="2400" dirty="0"/>
              <a:t>Y</a:t>
            </a:r>
            <a:endParaRPr lang="zh-CN" altLang="en-US" sz="2400" dirty="0"/>
          </a:p>
        </p:txBody>
      </p:sp>
      <p:pic>
        <p:nvPicPr>
          <p:cNvPr id="26" name="图片 25"/>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8258486" y="3754663"/>
            <a:ext cx="3095314" cy="3095314"/>
          </a:xfrm>
          <a:prstGeom prst="rect">
            <a:avLst/>
          </a:prstGeom>
        </p:spPr>
      </p:pic>
      <p:grpSp>
        <p:nvGrpSpPr>
          <p:cNvPr id="3" name="组合 2"/>
          <p:cNvGrpSpPr/>
          <p:nvPr/>
        </p:nvGrpSpPr>
        <p:grpSpPr>
          <a:xfrm>
            <a:off x="9408001" y="2177443"/>
            <a:ext cx="2164163" cy="2719535"/>
            <a:chOff x="12589067" y="2104457"/>
            <a:chExt cx="3676261" cy="4613954"/>
          </a:xfrm>
        </p:grpSpPr>
        <p:pic>
          <p:nvPicPr>
            <p:cNvPr id="27" name="图片 26"/>
            <p:cNvPicPr>
              <a:picLocks noChangeAspect="1"/>
            </p:cNvPicPr>
            <p:nvPr>
              <p:custDataLst>
                <p:tags r:id="rId7"/>
              </p:custDataLst>
            </p:nvPr>
          </p:nvPicPr>
          <p:blipFill rotWithShape="1">
            <a:blip r:embed="rId1"/>
            <a:srcRect l="25118" r="24850"/>
            <a:stretch>
              <a:fillRect/>
            </a:stretch>
          </p:blipFill>
          <p:spPr>
            <a:xfrm>
              <a:off x="12589067" y="2104457"/>
              <a:ext cx="3657600" cy="1000125"/>
            </a:xfrm>
            <a:prstGeom prst="rect">
              <a:avLst/>
            </a:prstGeom>
          </p:spPr>
        </p:pic>
        <p:pic>
          <p:nvPicPr>
            <p:cNvPr id="35" name="图片 34"/>
            <p:cNvPicPr>
              <a:picLocks noChangeAspect="1"/>
            </p:cNvPicPr>
            <p:nvPr>
              <p:custDataLst>
                <p:tags r:id="rId8"/>
              </p:custDataLst>
            </p:nvPr>
          </p:nvPicPr>
          <p:blipFill rotWithShape="1">
            <a:blip r:embed="rId2"/>
            <a:srcRect l="6356" r="43611"/>
            <a:stretch>
              <a:fillRect/>
            </a:stretch>
          </p:blipFill>
          <p:spPr>
            <a:xfrm>
              <a:off x="12589067" y="4504757"/>
              <a:ext cx="3657600" cy="1000125"/>
            </a:xfrm>
            <a:prstGeom prst="rect">
              <a:avLst/>
            </a:prstGeom>
          </p:spPr>
        </p:pic>
        <p:pic>
          <p:nvPicPr>
            <p:cNvPr id="36" name="内容占位符 4"/>
            <p:cNvPicPr>
              <a:picLocks noChangeAspect="1"/>
            </p:cNvPicPr>
            <p:nvPr>
              <p:custDataLst>
                <p:tags r:id="rId9"/>
              </p:custDataLst>
            </p:nvPr>
          </p:nvPicPr>
          <p:blipFill rotWithShape="1">
            <a:blip r:embed="rId4"/>
            <a:srcRect l="12610" r="37357"/>
            <a:stretch>
              <a:fillRect/>
            </a:stretch>
          </p:blipFill>
          <p:spPr>
            <a:xfrm>
              <a:off x="12589067" y="3304607"/>
              <a:ext cx="3657600" cy="1000125"/>
            </a:xfrm>
            <a:prstGeom prst="rect">
              <a:avLst/>
            </a:prstGeom>
          </p:spPr>
        </p:pic>
        <p:pic>
          <p:nvPicPr>
            <p:cNvPr id="37" name="图片 36"/>
            <p:cNvPicPr>
              <a:picLocks noChangeAspect="1"/>
            </p:cNvPicPr>
            <p:nvPr>
              <p:custDataLst>
                <p:tags r:id="rId10"/>
              </p:custDataLst>
            </p:nvPr>
          </p:nvPicPr>
          <p:blipFill rotWithShape="1">
            <a:blip r:embed="rId3"/>
            <a:srcRect l="18765" r="31202"/>
            <a:stretch>
              <a:fillRect/>
            </a:stretch>
          </p:blipFill>
          <p:spPr>
            <a:xfrm>
              <a:off x="12607728" y="5718286"/>
              <a:ext cx="3657600" cy="1000125"/>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5"/>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2"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2"/>
      <p:bldP spid="20" grpId="0"/>
      <p:bldP spid="20" grpId="1"/>
      <p:bldP spid="20" grpId="2"/>
      <p:bldP spid="21" grpId="0"/>
      <p:bldP spid="21" grpId="1"/>
      <p:bldP spid="21" grpId="2"/>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爆炸形 1 23"/>
          <p:cNvSpPr/>
          <p:nvPr/>
        </p:nvSpPr>
        <p:spPr>
          <a:xfrm>
            <a:off x="6445997" y="-812207"/>
            <a:ext cx="6929535" cy="396679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示波器多波形测量技术（操作</a:t>
            </a:r>
            <a:r>
              <a:rPr lang="en-US" altLang="zh-CN" dirty="0"/>
              <a:t>4</a:t>
            </a:r>
            <a:r>
              <a:rPr lang="zh-CN" altLang="en-US" dirty="0"/>
              <a:t>）</a:t>
            </a:r>
            <a:endParaRPr lang="zh-CN" altLang="en-US" dirty="0"/>
          </a:p>
        </p:txBody>
      </p:sp>
      <p:pic>
        <p:nvPicPr>
          <p:cNvPr id="6" name="图片 5"/>
          <p:cNvPicPr>
            <a:picLocks noChangeAspect="1"/>
          </p:cNvPicPr>
          <p:nvPr/>
        </p:nvPicPr>
        <p:blipFill rotWithShape="1">
          <a:blip r:embed="rId1"/>
          <a:srcRect l="6356" r="43611"/>
          <a:stretch>
            <a:fillRect/>
          </a:stretch>
        </p:blipFill>
        <p:spPr>
          <a:xfrm>
            <a:off x="3323670" y="4504757"/>
            <a:ext cx="3657600" cy="1000125"/>
          </a:xfrm>
          <a:prstGeom prst="rect">
            <a:avLst/>
          </a:prstGeom>
        </p:spPr>
      </p:pic>
      <p:pic>
        <p:nvPicPr>
          <p:cNvPr id="7" name="图片 6"/>
          <p:cNvPicPr>
            <a:picLocks noChangeAspect="1"/>
          </p:cNvPicPr>
          <p:nvPr/>
        </p:nvPicPr>
        <p:blipFill rotWithShape="1">
          <a:blip r:embed="rId2"/>
          <a:srcRect l="43778" r="6190"/>
          <a:stretch>
            <a:fillRect/>
          </a:stretch>
        </p:blipFill>
        <p:spPr>
          <a:xfrm>
            <a:off x="3323670" y="5654900"/>
            <a:ext cx="3657600" cy="1000125"/>
          </a:xfrm>
          <a:prstGeom prst="rect">
            <a:avLst/>
          </a:prstGeom>
        </p:spPr>
      </p:pic>
      <p:pic>
        <p:nvPicPr>
          <p:cNvPr id="15" name="内容占位符 4"/>
          <p:cNvPicPr>
            <a:picLocks noChangeAspect="1"/>
          </p:cNvPicPr>
          <p:nvPr/>
        </p:nvPicPr>
        <p:blipFill rotWithShape="1">
          <a:blip r:embed="rId3"/>
          <a:srcRect l="6279" r="43688"/>
          <a:stretch>
            <a:fillRect/>
          </a:stretch>
        </p:blipFill>
        <p:spPr>
          <a:xfrm>
            <a:off x="3323670" y="3354614"/>
            <a:ext cx="3657600" cy="1000125"/>
          </a:xfrm>
          <a:prstGeom prst="rect">
            <a:avLst/>
          </a:prstGeom>
        </p:spPr>
      </p:pic>
      <p:sp>
        <p:nvSpPr>
          <p:cNvPr id="19" name="文本框 18"/>
          <p:cNvSpPr txBox="1"/>
          <p:nvPr/>
        </p:nvSpPr>
        <p:spPr>
          <a:xfrm>
            <a:off x="1233714" y="2409371"/>
            <a:ext cx="1367629" cy="461665"/>
          </a:xfrm>
          <a:prstGeom prst="rect">
            <a:avLst/>
          </a:prstGeom>
          <a:noFill/>
        </p:spPr>
        <p:txBody>
          <a:bodyPr wrap="square" rtlCol="0">
            <a:spAutoFit/>
          </a:bodyPr>
          <a:lstStyle/>
          <a:p>
            <a:r>
              <a:rPr lang="en-US" altLang="zh-CN" sz="2400" dirty="0"/>
              <a:t>CH2</a:t>
            </a:r>
            <a:r>
              <a:rPr lang="zh-CN" altLang="en-US" sz="2400" dirty="0"/>
              <a:t>→</a:t>
            </a:r>
            <a:r>
              <a:rPr lang="en-US" altLang="zh-CN" sz="2400" dirty="0"/>
              <a:t>A</a:t>
            </a:r>
            <a:endParaRPr lang="zh-CN" altLang="en-US" sz="2400" dirty="0"/>
          </a:p>
        </p:txBody>
      </p:sp>
      <p:sp>
        <p:nvSpPr>
          <p:cNvPr id="20" name="文本框 19"/>
          <p:cNvSpPr txBox="1"/>
          <p:nvPr/>
        </p:nvSpPr>
        <p:spPr>
          <a:xfrm>
            <a:off x="1233714" y="3537211"/>
            <a:ext cx="1367629" cy="461665"/>
          </a:xfrm>
          <a:prstGeom prst="rect">
            <a:avLst/>
          </a:prstGeom>
          <a:noFill/>
        </p:spPr>
        <p:txBody>
          <a:bodyPr wrap="square" rtlCol="0">
            <a:spAutoFit/>
          </a:bodyPr>
          <a:lstStyle/>
          <a:p>
            <a:r>
              <a:rPr lang="en-US" altLang="zh-CN" sz="2400" dirty="0"/>
              <a:t>CH2</a:t>
            </a:r>
            <a:r>
              <a:rPr lang="zh-CN" altLang="en-US" sz="2400" dirty="0"/>
              <a:t>→</a:t>
            </a:r>
            <a:r>
              <a:rPr lang="en-US" altLang="zh-CN" sz="2400" dirty="0"/>
              <a:t>B</a:t>
            </a:r>
            <a:endParaRPr lang="zh-CN" altLang="en-US" sz="2400" dirty="0"/>
          </a:p>
        </p:txBody>
      </p:sp>
      <p:sp>
        <p:nvSpPr>
          <p:cNvPr id="21" name="文本框 20"/>
          <p:cNvSpPr txBox="1"/>
          <p:nvPr/>
        </p:nvSpPr>
        <p:spPr>
          <a:xfrm>
            <a:off x="1233714" y="4723980"/>
            <a:ext cx="1367629" cy="461665"/>
          </a:xfrm>
          <a:prstGeom prst="rect">
            <a:avLst/>
          </a:prstGeom>
          <a:noFill/>
        </p:spPr>
        <p:txBody>
          <a:bodyPr wrap="square" rtlCol="0">
            <a:spAutoFit/>
          </a:bodyPr>
          <a:lstStyle/>
          <a:p>
            <a:r>
              <a:rPr lang="en-US" altLang="zh-CN" sz="2400" dirty="0"/>
              <a:t>CH1</a:t>
            </a:r>
            <a:r>
              <a:rPr lang="zh-CN" altLang="en-US" sz="2400" dirty="0"/>
              <a:t>→</a:t>
            </a:r>
            <a:r>
              <a:rPr lang="en-US" altLang="zh-CN" sz="2400" dirty="0"/>
              <a:t>C</a:t>
            </a:r>
            <a:endParaRPr lang="zh-CN" altLang="en-US" sz="2400" dirty="0"/>
          </a:p>
        </p:txBody>
      </p:sp>
      <p:sp>
        <p:nvSpPr>
          <p:cNvPr id="22" name="文本框 21"/>
          <p:cNvSpPr txBox="1"/>
          <p:nvPr/>
        </p:nvSpPr>
        <p:spPr>
          <a:xfrm>
            <a:off x="1252375" y="5937509"/>
            <a:ext cx="1367629" cy="461665"/>
          </a:xfrm>
          <a:prstGeom prst="rect">
            <a:avLst/>
          </a:prstGeom>
          <a:noFill/>
        </p:spPr>
        <p:txBody>
          <a:bodyPr wrap="square" rtlCol="0">
            <a:spAutoFit/>
          </a:bodyPr>
          <a:lstStyle/>
          <a:p>
            <a:r>
              <a:rPr lang="en-US" altLang="zh-CN" sz="2400" dirty="0"/>
              <a:t>CH2</a:t>
            </a:r>
            <a:r>
              <a:rPr lang="zh-CN" altLang="en-US" sz="2400" dirty="0"/>
              <a:t>→</a:t>
            </a:r>
            <a:r>
              <a:rPr lang="en-US" altLang="zh-CN" sz="2400" dirty="0"/>
              <a:t>Y</a:t>
            </a:r>
            <a:endParaRPr lang="zh-CN" altLang="en-US" sz="2400" dirty="0"/>
          </a:p>
        </p:txBody>
      </p:sp>
      <p:pic>
        <p:nvPicPr>
          <p:cNvPr id="23" name="图片 22"/>
          <p:cNvPicPr>
            <a:picLocks noChangeAspect="1"/>
          </p:cNvPicPr>
          <p:nvPr/>
        </p:nvPicPr>
        <p:blipFill>
          <a:blip r:embed="rId4">
            <a:extLst>
              <a:ext uri="{BEBA8EAE-BF5A-486C-A8C5-ECC9F3942E4B}">
                <a14:imgProps xmlns:a14="http://schemas.microsoft.com/office/drawing/2010/main">
                  <a14:imgLayer r:embed="rId5">
                    <a14:imgEffect>
                      <a14:backgroundRemoval t="6849" b="91781" l="0" r="93750"/>
                    </a14:imgEffect>
                  </a14:imgLayer>
                </a14:imgProps>
              </a:ext>
            </a:extLst>
          </a:blip>
          <a:stretch>
            <a:fillRect/>
          </a:stretch>
        </p:blipFill>
        <p:spPr>
          <a:xfrm>
            <a:off x="8341526" y="4687871"/>
            <a:ext cx="2616489" cy="2387546"/>
          </a:xfrm>
          <a:prstGeom prst="rect">
            <a:avLst/>
          </a:prstGeom>
        </p:spPr>
      </p:pic>
      <p:sp>
        <p:nvSpPr>
          <p:cNvPr id="25" name="文本框 24"/>
          <p:cNvSpPr txBox="1"/>
          <p:nvPr/>
        </p:nvSpPr>
        <p:spPr>
          <a:xfrm>
            <a:off x="7974563" y="386361"/>
            <a:ext cx="4432546" cy="1569660"/>
          </a:xfrm>
          <a:prstGeom prst="rect">
            <a:avLst/>
          </a:prstGeom>
          <a:noFill/>
        </p:spPr>
        <p:txBody>
          <a:bodyPr wrap="square" rtlCol="0">
            <a:spAutoFit/>
          </a:bodyPr>
          <a:lstStyle/>
          <a:p>
            <a:pPr algn="ctr"/>
            <a:r>
              <a:rPr lang="zh-CN" altLang="en-US" sz="2400" b="1" dirty="0">
                <a:solidFill>
                  <a:srgbClr val="FF0000"/>
                </a:solidFill>
                <a:effectLst>
                  <a:outerShdw blurRad="38100" dist="38100" dir="2700000" algn="tl">
                    <a:srgbClr val="000000">
                      <a:alpha val="43137"/>
                    </a:srgbClr>
                  </a:outerShdw>
                </a:effectLst>
              </a:rPr>
              <a:t>使用</a:t>
            </a:r>
            <a:r>
              <a:rPr lang="en-US" altLang="zh-CN" sz="2400" b="1" dirty="0">
                <a:solidFill>
                  <a:srgbClr val="FF0000"/>
                </a:solidFill>
                <a:effectLst>
                  <a:outerShdw blurRad="38100" dist="38100" dir="2700000" algn="tl">
                    <a:srgbClr val="000000">
                      <a:alpha val="43137"/>
                    </a:srgbClr>
                  </a:outerShdw>
                </a:effectLst>
              </a:rPr>
              <a:t>2</a:t>
            </a:r>
            <a:r>
              <a:rPr lang="zh-CN" altLang="en-US" sz="2400" b="1" dirty="0">
                <a:solidFill>
                  <a:srgbClr val="FF0000"/>
                </a:solidFill>
                <a:effectLst>
                  <a:outerShdw blurRad="38100" dist="38100" dir="2700000" algn="tl">
                    <a:srgbClr val="000000">
                      <a:alpha val="43137"/>
                    </a:srgbClr>
                  </a:outerShdw>
                </a:effectLst>
              </a:rPr>
              <a:t>个示波器探头</a:t>
            </a:r>
            <a:endParaRPr lang="en-US" altLang="zh-CN" sz="2400" b="1" dirty="0">
              <a:solidFill>
                <a:srgbClr val="FF0000"/>
              </a:solidFill>
              <a:effectLst>
                <a:outerShdw blurRad="38100" dist="38100" dir="2700000" algn="tl">
                  <a:srgbClr val="000000">
                    <a:alpha val="43137"/>
                  </a:srgbClr>
                </a:outerShdw>
              </a:effectLst>
            </a:endParaRPr>
          </a:p>
          <a:p>
            <a:pPr algn="ctr"/>
            <a:r>
              <a:rPr lang="zh-CN" altLang="en-US" sz="2400" b="1" dirty="0">
                <a:solidFill>
                  <a:srgbClr val="FFFF00"/>
                </a:solidFill>
                <a:effectLst>
                  <a:outerShdw blurRad="38100" dist="38100" dir="2700000" algn="tl">
                    <a:srgbClr val="000000">
                      <a:alpha val="43137"/>
                    </a:srgbClr>
                  </a:outerShdw>
                </a:effectLst>
              </a:rPr>
              <a:t>触发通道</a:t>
            </a:r>
            <a:r>
              <a:rPr lang="en-US" altLang="zh-CN" sz="2400" b="1" dirty="0">
                <a:solidFill>
                  <a:srgbClr val="FFFF00"/>
                </a:solidFill>
                <a:effectLst>
                  <a:outerShdw blurRad="38100" dist="38100" dir="2700000" algn="tl">
                    <a:srgbClr val="000000">
                      <a:alpha val="43137"/>
                    </a:srgbClr>
                  </a:outerShdw>
                </a:effectLst>
              </a:rPr>
              <a:t>CH1</a:t>
            </a:r>
            <a:r>
              <a:rPr lang="zh-CN" altLang="en-US" sz="2400" b="1" dirty="0">
                <a:solidFill>
                  <a:srgbClr val="FFFF00"/>
                </a:solidFill>
                <a:effectLst>
                  <a:outerShdw blurRad="38100" dist="38100" dir="2700000" algn="tl">
                    <a:srgbClr val="000000">
                      <a:alpha val="43137"/>
                    </a:srgbClr>
                  </a:outerShdw>
                </a:effectLst>
              </a:rPr>
              <a:t>接信号</a:t>
            </a:r>
            <a:r>
              <a:rPr lang="en-US" altLang="zh-CN" sz="2400" b="1" dirty="0">
                <a:solidFill>
                  <a:srgbClr val="FFFF00"/>
                </a:solidFill>
                <a:effectLst>
                  <a:outerShdw blurRad="38100" dist="38100" dir="2700000" algn="tl">
                    <a:srgbClr val="000000">
                      <a:alpha val="43137"/>
                    </a:srgbClr>
                  </a:outerShdw>
                </a:effectLst>
              </a:rPr>
              <a:t>C</a:t>
            </a:r>
            <a:endParaRPr lang="en-US" altLang="zh-CN" sz="2400" b="1" dirty="0">
              <a:solidFill>
                <a:srgbClr val="FFFF00"/>
              </a:solidFill>
              <a:effectLst>
                <a:outerShdw blurRad="38100" dist="38100" dir="2700000" algn="tl">
                  <a:srgbClr val="000000">
                    <a:alpha val="43137"/>
                  </a:srgbClr>
                </a:outerShdw>
              </a:effectLst>
            </a:endParaRPr>
          </a:p>
          <a:p>
            <a:pPr algn="ctr"/>
            <a:r>
              <a:rPr lang="en-US" altLang="zh-CN" sz="2400" b="1" dirty="0">
                <a:solidFill>
                  <a:srgbClr val="FFFF00"/>
                </a:solidFill>
                <a:effectLst>
                  <a:outerShdw blurRad="38100" dist="38100" dir="2700000" algn="tl">
                    <a:srgbClr val="000000">
                      <a:alpha val="43137"/>
                    </a:srgbClr>
                  </a:outerShdw>
                </a:effectLst>
              </a:rPr>
              <a:t>CH2</a:t>
            </a:r>
            <a:r>
              <a:rPr lang="zh-CN" altLang="en-US" sz="2400" b="1" dirty="0">
                <a:solidFill>
                  <a:srgbClr val="FFFF00"/>
                </a:solidFill>
                <a:effectLst>
                  <a:outerShdw blurRad="38100" dist="38100" dir="2700000" algn="tl">
                    <a:srgbClr val="000000">
                      <a:alpha val="43137"/>
                    </a:srgbClr>
                  </a:outerShdw>
                </a:effectLst>
              </a:rPr>
              <a:t>依次接</a:t>
            </a:r>
            <a:r>
              <a:rPr lang="en-US" altLang="zh-CN" sz="2400" b="1" dirty="0">
                <a:solidFill>
                  <a:srgbClr val="FFFF00"/>
                </a:solidFill>
                <a:effectLst>
                  <a:outerShdw blurRad="38100" dist="38100" dir="2700000" algn="tl">
                    <a:srgbClr val="000000">
                      <a:alpha val="43137"/>
                    </a:srgbClr>
                  </a:outerShdw>
                </a:effectLst>
              </a:rPr>
              <a:t>A</a:t>
            </a:r>
            <a:r>
              <a:rPr lang="zh-CN" altLang="en-US" sz="2400" b="1" dirty="0">
                <a:solidFill>
                  <a:srgbClr val="FFFF00"/>
                </a:solidFill>
                <a:effectLst>
                  <a:outerShdw blurRad="38100" dist="38100" dir="2700000" algn="tl">
                    <a:srgbClr val="000000">
                      <a:alpha val="43137"/>
                    </a:srgbClr>
                  </a:outerShdw>
                </a:effectLst>
              </a:rPr>
              <a:t>、</a:t>
            </a:r>
            <a:r>
              <a:rPr lang="en-US" altLang="zh-CN" sz="2400" b="1" dirty="0">
                <a:solidFill>
                  <a:srgbClr val="FFFF00"/>
                </a:solidFill>
                <a:effectLst>
                  <a:outerShdw blurRad="38100" dist="38100" dir="2700000" algn="tl">
                    <a:srgbClr val="000000">
                      <a:alpha val="43137"/>
                    </a:srgbClr>
                  </a:outerShdw>
                </a:effectLst>
              </a:rPr>
              <a:t>B</a:t>
            </a:r>
            <a:r>
              <a:rPr lang="zh-CN" altLang="en-US" sz="2400" b="1" dirty="0">
                <a:solidFill>
                  <a:srgbClr val="FFFF00"/>
                </a:solidFill>
                <a:effectLst>
                  <a:outerShdw blurRad="38100" dist="38100" dir="2700000" algn="tl">
                    <a:srgbClr val="000000">
                      <a:alpha val="43137"/>
                    </a:srgbClr>
                  </a:outerShdw>
                </a:effectLst>
              </a:rPr>
              <a:t>、</a:t>
            </a:r>
            <a:r>
              <a:rPr lang="en-US" altLang="zh-CN" sz="2400" b="1" dirty="0">
                <a:solidFill>
                  <a:srgbClr val="FFFF00"/>
                </a:solidFill>
                <a:effectLst>
                  <a:outerShdw blurRad="38100" dist="38100" dir="2700000" algn="tl">
                    <a:srgbClr val="000000">
                      <a:alpha val="43137"/>
                    </a:srgbClr>
                  </a:outerShdw>
                </a:effectLst>
              </a:rPr>
              <a:t>Y</a:t>
            </a:r>
            <a:endParaRPr lang="en-US" altLang="zh-CN" sz="2400" b="1" dirty="0">
              <a:solidFill>
                <a:srgbClr val="FFFF00"/>
              </a:solidFill>
              <a:effectLst>
                <a:outerShdw blurRad="38100" dist="38100" dir="2700000" algn="tl">
                  <a:srgbClr val="000000">
                    <a:alpha val="43137"/>
                  </a:srgbClr>
                </a:outerShdw>
              </a:effectLst>
            </a:endParaRPr>
          </a:p>
          <a:p>
            <a:pPr algn="ctr"/>
            <a:r>
              <a:rPr lang="zh-CN" altLang="en-US" sz="2400" b="1" dirty="0">
                <a:solidFill>
                  <a:srgbClr val="FFFF00"/>
                </a:solidFill>
                <a:effectLst>
                  <a:outerShdw blurRad="38100" dist="38100" dir="2700000" algn="tl">
                    <a:srgbClr val="000000">
                      <a:alpha val="43137"/>
                    </a:srgbClr>
                  </a:outerShdw>
                </a:effectLst>
              </a:rPr>
              <a:t>上升沿触发</a:t>
            </a:r>
            <a:endParaRPr lang="zh-CN" altLang="en-US" sz="2400" b="1" dirty="0">
              <a:solidFill>
                <a:srgbClr val="FFFF00"/>
              </a:solidFill>
              <a:effectLst>
                <a:outerShdw blurRad="38100" dist="38100" dir="2700000" algn="tl">
                  <a:srgbClr val="000000">
                    <a:alpha val="43137"/>
                  </a:srgbClr>
                </a:outerShdw>
              </a:effectLst>
            </a:endParaRPr>
          </a:p>
        </p:txBody>
      </p:sp>
      <p:pic>
        <p:nvPicPr>
          <p:cNvPr id="26" name="图片 25"/>
          <p:cNvPicPr>
            <a:picLocks noChangeAspect="1"/>
          </p:cNvPicPr>
          <p:nvPr/>
        </p:nvPicPr>
        <p:blipFill rotWithShape="1">
          <a:blip r:embed="rId6"/>
          <a:srcRect l="6237" r="43730"/>
          <a:stretch>
            <a:fillRect/>
          </a:stretch>
        </p:blipFill>
        <p:spPr>
          <a:xfrm>
            <a:off x="3323670" y="2154464"/>
            <a:ext cx="3657600" cy="1000125"/>
          </a:xfrm>
          <a:prstGeom prst="rect">
            <a:avLst/>
          </a:prstGeom>
        </p:spPr>
      </p:pic>
      <p:pic>
        <p:nvPicPr>
          <p:cNvPr id="28" name="图片 27"/>
          <p:cNvPicPr>
            <a:picLocks noChangeAspect="1"/>
          </p:cNvPicPr>
          <p:nvPr/>
        </p:nvPicPr>
        <p:blipFill rotWithShape="1">
          <a:blip r:embed="rId6"/>
          <a:srcRect l="43761" r="6207"/>
          <a:stretch>
            <a:fillRect/>
          </a:stretch>
        </p:blipFill>
        <p:spPr>
          <a:xfrm>
            <a:off x="3323670" y="2154464"/>
            <a:ext cx="3657600" cy="1000125"/>
          </a:xfrm>
          <a:prstGeom prst="rect">
            <a:avLst/>
          </a:prstGeom>
        </p:spPr>
      </p:pic>
      <p:pic>
        <p:nvPicPr>
          <p:cNvPr id="29" name="图片 28"/>
          <p:cNvPicPr>
            <a:picLocks noChangeAspect="1"/>
          </p:cNvPicPr>
          <p:nvPr/>
        </p:nvPicPr>
        <p:blipFill rotWithShape="1">
          <a:blip r:embed="rId6"/>
          <a:srcRect l="31253" r="18715"/>
          <a:stretch>
            <a:fillRect/>
          </a:stretch>
        </p:blipFill>
        <p:spPr>
          <a:xfrm>
            <a:off x="3323670" y="2154464"/>
            <a:ext cx="3657600" cy="1000125"/>
          </a:xfrm>
          <a:prstGeom prst="rect">
            <a:avLst/>
          </a:prstGeom>
        </p:spPr>
      </p:pic>
      <p:pic>
        <p:nvPicPr>
          <p:cNvPr id="30" name="图片 29"/>
          <p:cNvPicPr>
            <a:picLocks noChangeAspect="1"/>
          </p:cNvPicPr>
          <p:nvPr/>
        </p:nvPicPr>
        <p:blipFill rotWithShape="1">
          <a:blip r:embed="rId6"/>
          <a:srcRect l="18745" r="31222"/>
          <a:stretch>
            <a:fillRect/>
          </a:stretch>
        </p:blipFill>
        <p:spPr>
          <a:xfrm>
            <a:off x="3323670" y="2154464"/>
            <a:ext cx="3657600" cy="1000125"/>
          </a:xfrm>
          <a:prstGeom prst="rect">
            <a:avLst/>
          </a:prstGeom>
        </p:spPr>
      </p:pic>
      <p:pic>
        <p:nvPicPr>
          <p:cNvPr id="31" name="内容占位符 4"/>
          <p:cNvPicPr>
            <a:picLocks noChangeAspect="1"/>
          </p:cNvPicPr>
          <p:nvPr/>
        </p:nvPicPr>
        <p:blipFill rotWithShape="1">
          <a:blip r:embed="rId3"/>
          <a:srcRect l="18787" r="31180"/>
          <a:stretch>
            <a:fillRect/>
          </a:stretch>
        </p:blipFill>
        <p:spPr>
          <a:xfrm>
            <a:off x="3323670" y="3343181"/>
            <a:ext cx="3657600" cy="1000125"/>
          </a:xfrm>
          <a:prstGeom prst="rect">
            <a:avLst/>
          </a:prstGeom>
        </p:spPr>
      </p:pic>
      <p:pic>
        <p:nvPicPr>
          <p:cNvPr id="32" name="图片 31"/>
          <p:cNvPicPr>
            <a:picLocks noChangeAspect="1"/>
          </p:cNvPicPr>
          <p:nvPr/>
        </p:nvPicPr>
        <p:blipFill rotWithShape="1">
          <a:blip r:embed="rId2"/>
          <a:srcRect l="31270" r="18698"/>
          <a:stretch>
            <a:fillRect/>
          </a:stretch>
        </p:blipFill>
        <p:spPr>
          <a:xfrm>
            <a:off x="3323670" y="5654900"/>
            <a:ext cx="3657600" cy="1000125"/>
          </a:xfrm>
          <a:prstGeom prst="rect">
            <a:avLst/>
          </a:prstGeom>
        </p:spPr>
      </p:pic>
      <p:pic>
        <p:nvPicPr>
          <p:cNvPr id="33" name="图片 32"/>
          <p:cNvPicPr>
            <a:picLocks noChangeAspect="1"/>
          </p:cNvPicPr>
          <p:nvPr/>
        </p:nvPicPr>
        <p:blipFill rotWithShape="1">
          <a:blip r:embed="rId2"/>
          <a:srcRect l="18762" r="31205"/>
          <a:stretch>
            <a:fillRect/>
          </a:stretch>
        </p:blipFill>
        <p:spPr>
          <a:xfrm>
            <a:off x="3323670" y="5654900"/>
            <a:ext cx="3657600" cy="1000125"/>
          </a:xfrm>
          <a:prstGeom prst="rect">
            <a:avLst/>
          </a:prstGeom>
        </p:spPr>
      </p:pic>
      <p:pic>
        <p:nvPicPr>
          <p:cNvPr id="34" name="图片 33"/>
          <p:cNvPicPr>
            <a:picLocks noChangeAspect="1"/>
          </p:cNvPicPr>
          <p:nvPr/>
        </p:nvPicPr>
        <p:blipFill rotWithShape="1">
          <a:blip r:embed="rId2"/>
          <a:srcRect l="6254" r="43713"/>
          <a:stretch>
            <a:fillRect/>
          </a:stretch>
        </p:blipFill>
        <p:spPr>
          <a:xfrm>
            <a:off x="3323670" y="5654900"/>
            <a:ext cx="3657600" cy="1000125"/>
          </a:xfrm>
          <a:prstGeom prst="rect">
            <a:avLst/>
          </a:prstGeom>
        </p:spPr>
      </p:pic>
      <p:sp>
        <p:nvSpPr>
          <p:cNvPr id="4" name="文本框 3"/>
          <p:cNvSpPr txBox="1"/>
          <p:nvPr/>
        </p:nvSpPr>
        <p:spPr>
          <a:xfrm>
            <a:off x="-1906270" y="4735830"/>
            <a:ext cx="4064000" cy="368300"/>
          </a:xfrm>
          <a:prstGeom prst="rect">
            <a:avLst/>
          </a:prstGeom>
          <a:noFill/>
        </p:spPr>
        <p:txBody>
          <a:bodyPr wrap="square" rtlCol="0">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9"/>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8"/>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9"/>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30"/>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6"/>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20"/>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1"/>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5"/>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2" nodeType="click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childTnLst>
                                </p:cTn>
                              </p:par>
                              <p:par>
                                <p:cTn id="81" presetID="1" presetClass="entr" presetSubtype="0" fill="hold" grpId="2" nodeType="withEffect">
                                  <p:stCondLst>
                                    <p:cond delay="0"/>
                                  </p:stCondLst>
                                  <p:childTnLst>
                                    <p:set>
                                      <p:cBhvr>
                                        <p:cTn id="82" dur="1" fill="hold">
                                          <p:stCondLst>
                                            <p:cond delay="0"/>
                                          </p:stCondLst>
                                        </p:cTn>
                                        <p:tgtEl>
                                          <p:spTgt spid="2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20" grpId="0"/>
      <p:bldP spid="20" grpId="1"/>
      <p:bldP spid="20" grpId="2"/>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三输入逻辑测试</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830388"/>
            <a:ext cx="8864600" cy="4786140"/>
          </a:xfrm>
          <a:prstGeom prst="rect">
            <a:avLst/>
          </a:prstGeom>
        </p:spPr>
      </p:pic>
      <p:sp>
        <p:nvSpPr>
          <p:cNvPr id="5" name="矩形 4"/>
          <p:cNvSpPr/>
          <p:nvPr/>
        </p:nvSpPr>
        <p:spPr>
          <a:xfrm>
            <a:off x="523370" y="1857473"/>
            <a:ext cx="6394787" cy="1137812"/>
          </a:xfrm>
          <a:prstGeom prst="rect">
            <a:avLst/>
          </a:prstGeom>
        </p:spPr>
        <p:txBody>
          <a:bodyPr wrap="square">
            <a:spAutoFit/>
          </a:bodyPr>
          <a:lstStyle/>
          <a:p>
            <a:pPr>
              <a:lnSpc>
                <a:spcPct val="150000"/>
              </a:lnSpc>
              <a:spcAft>
                <a:spcPts val="0"/>
              </a:spcAft>
            </a:pPr>
            <a:r>
              <a:rPr lang="zh-CN" altLang="zh-CN" sz="2400" dirty="0">
                <a:latin typeface="Calibri" panose="020F0502020204030204" pitchFamily="34" charset="0"/>
                <a:ea typeface="宋体" panose="02010600030101010101" pitchFamily="2" charset="-122"/>
                <a:cs typeface="Times New Roman" panose="02020603050405020304" pitchFamily="18" charset="0"/>
              </a:rPr>
              <a:t>依据</a:t>
            </a:r>
            <a:r>
              <a:rPr lang="zh-CN" altLang="en-US" sz="2400" dirty="0">
                <a:latin typeface="Calibri" panose="020F0502020204030204" pitchFamily="34" charset="0"/>
                <a:ea typeface="宋体" panose="02010600030101010101" pitchFamily="2" charset="-122"/>
                <a:cs typeface="Times New Roman" panose="02020603050405020304" pitchFamily="18" charset="0"/>
              </a:rPr>
              <a:t>记录波形转换真值表</a:t>
            </a:r>
            <a:r>
              <a:rPr lang="zh-CN" altLang="zh-CN" sz="2400" dirty="0">
                <a:latin typeface="Calibri" panose="020F0502020204030204" pitchFamily="34" charset="0"/>
                <a:ea typeface="宋体" panose="02010600030101010101" pitchFamily="2" charset="-122"/>
                <a:cs typeface="Times New Roman" panose="02020603050405020304" pitchFamily="18" charset="0"/>
              </a:rPr>
              <a:t>，判断该硬码文件对应逻辑</a:t>
            </a:r>
            <a:r>
              <a:rPr lang="zh-CN" altLang="en-US" sz="2400" dirty="0">
                <a:latin typeface="Calibri" panose="020F0502020204030204" pitchFamily="34" charset="0"/>
                <a:ea typeface="宋体" panose="02010600030101010101" pitchFamily="2" charset="-122"/>
                <a:cs typeface="Times New Roman" panose="02020603050405020304" pitchFamily="18" charset="0"/>
              </a:rPr>
              <a:t>函数</a:t>
            </a:r>
            <a:r>
              <a:rPr lang="zh-CN" altLang="zh-CN" sz="2400" dirty="0">
                <a:latin typeface="Calibri" panose="020F0502020204030204" pitchFamily="34" charset="0"/>
                <a:ea typeface="宋体" panose="02010600030101010101" pitchFamily="2" charset="-122"/>
                <a:cs typeface="Times New Roman" panose="02020603050405020304" pitchFamily="18" charset="0"/>
              </a:rPr>
              <a:t>是</a:t>
            </a:r>
            <a:r>
              <a:rPr lang="en-US" altLang="zh-CN" sz="2400" dirty="0">
                <a:latin typeface="Calibri" panose="020F0502020204030204" pitchFamily="34" charset="0"/>
                <a:ea typeface="宋体" panose="02010600030101010101" pitchFamily="2" charset="-122"/>
                <a:cs typeface="Times New Roman" panose="02020603050405020304" pitchFamily="18" charset="0"/>
              </a:rPr>
              <a:t>_____</a:t>
            </a:r>
            <a:r>
              <a:rPr lang="en-US" altLang="zh-CN"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2400" dirty="0">
                <a:effectLst/>
              </a:rPr>
              <a:t> </a:t>
            </a:r>
            <a:r>
              <a:rPr lang="en-US" altLang="zh-CN"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3" name="爆炸形 2 2"/>
          <p:cNvSpPr/>
          <p:nvPr/>
        </p:nvSpPr>
        <p:spPr>
          <a:xfrm>
            <a:off x="9236243" y="150891"/>
            <a:ext cx="2879557" cy="2309223"/>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9569115" y="559905"/>
            <a:ext cx="2099515" cy="1631216"/>
          </a:xfrm>
          <a:prstGeom prst="rect">
            <a:avLst/>
          </a:prstGeom>
        </p:spPr>
        <p:txBody>
          <a:bodyPr wrap="square">
            <a:spAutoFit/>
          </a:bodyPr>
          <a:lstStyle/>
          <a:p>
            <a:pPr algn="ctr"/>
            <a:r>
              <a:rPr lang="zh-CN" altLang="en-US" sz="2000" b="1" dirty="0">
                <a:solidFill>
                  <a:srgbClr val="FF0000"/>
                </a:solidFill>
                <a:effectLst>
                  <a:outerShdw blurRad="38100" dist="38100" dir="2700000" algn="tl">
                    <a:srgbClr val="000000">
                      <a:alpha val="43137"/>
                    </a:srgbClr>
                  </a:outerShdw>
                </a:effectLst>
              </a:rPr>
              <a:t>此步骤完成后，请所在班老师检查记录波形的规范性，以及仪器操作的规范性</a:t>
            </a:r>
            <a:endParaRPr lang="zh-CN" altLang="en-US" sz="2000" b="1" dirty="0">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三输入逻辑电路设计</a:t>
            </a:r>
            <a:endParaRPr lang="en-US" altLang="zh-CN" dirty="0"/>
          </a:p>
        </p:txBody>
      </p:sp>
      <p:sp>
        <p:nvSpPr>
          <p:cNvPr id="3" name="内容占位符 2"/>
          <p:cNvSpPr>
            <a:spLocks noGrp="1"/>
          </p:cNvSpPr>
          <p:nvPr>
            <p:ph idx="1"/>
          </p:nvPr>
        </p:nvSpPr>
        <p:spPr/>
        <p:txBody>
          <a:bodyPr/>
          <a:lstStyle/>
          <a:p>
            <a:endParaRPr lang="en-US" altLang="zh-CN" dirty="0"/>
          </a:p>
          <a:p>
            <a:r>
              <a:rPr lang="zh-CN" altLang="en-US" dirty="0"/>
              <a:t>以黑盒实验平台验证正确的三变量逻辑函数为任务设计组合逻辑电路，输入为</a:t>
            </a:r>
            <a:r>
              <a:rPr lang="en-US" altLang="zh-CN" dirty="0"/>
              <a:t>SW0~SW2</a:t>
            </a:r>
            <a:r>
              <a:rPr lang="zh-CN" altLang="en-US" dirty="0"/>
              <a:t>，输入、输出显示</a:t>
            </a:r>
            <a:r>
              <a:rPr lang="en-US" altLang="zh-CN" dirty="0"/>
              <a:t>LED0~LED3(5)</a:t>
            </a:r>
            <a:endParaRPr lang="en-US" altLang="zh-CN" dirty="0"/>
          </a:p>
          <a:p>
            <a:r>
              <a:rPr lang="zh-CN" altLang="en-US" dirty="0"/>
              <a:t>设计方法（在时间允许情况下，采取多种方式实现）：</a:t>
            </a:r>
            <a:endParaRPr lang="en-US" altLang="zh-CN" dirty="0"/>
          </a:p>
          <a:p>
            <a:pPr lvl="1"/>
            <a:r>
              <a:rPr lang="zh-CN" altLang="en-US" dirty="0"/>
              <a:t>可</a:t>
            </a:r>
            <a:r>
              <a:rPr lang="zh-CN" altLang="zh-CN" dirty="0"/>
              <a:t>利用逻辑</a:t>
            </a:r>
            <a:r>
              <a:rPr lang="zh-CN" altLang="en-US" dirty="0"/>
              <a:t>门实现（包括使用逻辑转换器工具）</a:t>
            </a:r>
            <a:endParaRPr lang="en-US" altLang="zh-CN" dirty="0"/>
          </a:p>
          <a:p>
            <a:pPr lvl="1"/>
            <a:r>
              <a:rPr lang="zh-CN" altLang="en-US" dirty="0"/>
              <a:t>可采用译码器、</a:t>
            </a:r>
            <a:r>
              <a:rPr lang="zh-CN" altLang="zh-CN" dirty="0"/>
              <a:t>数据选择器等中规模组合逻辑模块实现</a:t>
            </a:r>
            <a:endParaRPr lang="zh-CN" altLang="en-US" dirty="0"/>
          </a:p>
          <a:p>
            <a:r>
              <a:rPr lang="zh-CN" altLang="en-US" dirty="0"/>
              <a:t>考核方式：</a:t>
            </a:r>
            <a:r>
              <a:rPr lang="zh-CN" altLang="zh-CN" dirty="0"/>
              <a:t>完成结果</a:t>
            </a:r>
            <a:r>
              <a:rPr lang="zh-CN" altLang="en-US" dirty="0"/>
              <a:t>①</a:t>
            </a:r>
            <a:r>
              <a:rPr lang="zh-CN" altLang="zh-CN" dirty="0"/>
              <a:t>通过仿真方式，</a:t>
            </a:r>
            <a:r>
              <a:rPr lang="zh-CN" altLang="en-US" dirty="0"/>
              <a:t>②</a:t>
            </a:r>
            <a:r>
              <a:rPr lang="en-US" altLang="zh-CN" dirty="0"/>
              <a:t>PLD</a:t>
            </a:r>
            <a:r>
              <a:rPr lang="zh-CN" altLang="zh-CN" dirty="0"/>
              <a:t>硬件方式验证。</a:t>
            </a:r>
            <a:endParaRPr lang="en-US" altLang="zh-CN" dirty="0"/>
          </a:p>
          <a:p>
            <a:r>
              <a:rPr lang="zh-CN" altLang="en-US" dirty="0"/>
              <a:t>根据实验选用</a:t>
            </a:r>
            <a:r>
              <a:rPr lang="en-US" altLang="zh-CN" dirty="0"/>
              <a:t>FPGA</a:t>
            </a:r>
            <a:r>
              <a:rPr lang="zh-CN" altLang="en-US" dirty="0"/>
              <a:t>板，观看实验板资源分布讲解，</a:t>
            </a:r>
            <a:endParaRPr lang="en-US" altLang="zh-CN" dirty="0"/>
          </a:p>
          <a:p>
            <a:r>
              <a:rPr lang="zh-CN" altLang="en-US" dirty="0"/>
              <a:t>观看</a:t>
            </a:r>
            <a:r>
              <a:rPr lang="en-US" altLang="zh-CN" dirty="0"/>
              <a:t>Multisim</a:t>
            </a:r>
            <a:r>
              <a:rPr lang="zh-CN" altLang="en-US" dirty="0"/>
              <a:t>中</a:t>
            </a:r>
            <a:r>
              <a:rPr lang="en-US" altLang="zh-CN" dirty="0"/>
              <a:t>PLD</a:t>
            </a:r>
            <a:r>
              <a:rPr lang="zh-CN" altLang="en-US" dirty="0"/>
              <a:t>设计流程讲解</a:t>
            </a:r>
            <a:endParaRPr lang="en-US" altLang="zh-CN" dirty="0"/>
          </a:p>
        </p:txBody>
      </p:sp>
      <p:sp>
        <p:nvSpPr>
          <p:cNvPr id="5" name="矩形 4"/>
          <p:cNvSpPr/>
          <p:nvPr/>
        </p:nvSpPr>
        <p:spPr>
          <a:xfrm>
            <a:off x="838200" y="1690688"/>
            <a:ext cx="2236510" cy="584775"/>
          </a:xfrm>
          <a:prstGeom prst="rect">
            <a:avLst/>
          </a:prstGeom>
        </p:spPr>
        <p:txBody>
          <a:bodyPr wrap="none">
            <a:spAutoFit/>
          </a:bodyPr>
          <a:lstStyle/>
          <a:p>
            <a:r>
              <a:rPr lang="zh-CN" altLang="en-US" sz="3200" dirty="0"/>
              <a:t>任务描述：</a:t>
            </a:r>
            <a:endParaRPr lang="zh-CN" alt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实验任务</a:t>
            </a:r>
            <a:endParaRPr lang="zh-CN" altLang="en-US" dirty="0"/>
          </a:p>
        </p:txBody>
      </p:sp>
      <p:sp>
        <p:nvSpPr>
          <p:cNvPr id="3" name="内容占位符 2"/>
          <p:cNvSpPr>
            <a:spLocks noGrp="1"/>
          </p:cNvSpPr>
          <p:nvPr>
            <p:ph idx="1"/>
          </p:nvPr>
        </p:nvSpPr>
        <p:spPr/>
        <p:txBody>
          <a:bodyPr/>
          <a:lstStyle/>
          <a:p>
            <a:r>
              <a:rPr lang="zh-CN" altLang="en-US" dirty="0"/>
              <a:t>基本逻辑门测试（采用静态测试）</a:t>
            </a:r>
            <a:endParaRPr lang="en-US" altLang="zh-CN" dirty="0"/>
          </a:p>
          <a:p>
            <a:r>
              <a:rPr lang="zh-CN" altLang="en-US" dirty="0"/>
              <a:t>三输入逻辑测试（采用动态测试）</a:t>
            </a:r>
            <a:endParaRPr lang="en-US" altLang="zh-CN" dirty="0"/>
          </a:p>
          <a:p>
            <a:r>
              <a:rPr lang="zh-CN" altLang="en-US" dirty="0"/>
              <a:t>三输入逻辑电路设计</a:t>
            </a:r>
            <a:endParaRPr lang="en-US" altLang="zh-CN"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基本逻辑门测试（采用静态测试）</a:t>
            </a:r>
            <a:endParaRPr lang="zh-CN" altLang="en-US" dirty="0"/>
          </a:p>
        </p:txBody>
      </p:sp>
      <p:sp>
        <p:nvSpPr>
          <p:cNvPr id="3" name="内容占位符 2"/>
          <p:cNvSpPr>
            <a:spLocks noGrp="1"/>
          </p:cNvSpPr>
          <p:nvPr>
            <p:ph idx="1"/>
          </p:nvPr>
        </p:nvSpPr>
        <p:spPr>
          <a:xfrm>
            <a:off x="838200" y="2249905"/>
            <a:ext cx="10515600" cy="3927058"/>
          </a:xfrm>
        </p:spPr>
        <p:txBody>
          <a:bodyPr/>
          <a:lstStyle/>
          <a:p>
            <a:r>
              <a:rPr lang="zh-CN" altLang="en-US" dirty="0"/>
              <a:t>登录黑盒实验平台，抽取黑盒文件；</a:t>
            </a:r>
            <a:endParaRPr lang="en-US" altLang="zh-CN" dirty="0"/>
          </a:p>
          <a:p>
            <a:r>
              <a:rPr lang="zh-CN" altLang="en-US" dirty="0"/>
              <a:t>下载</a:t>
            </a:r>
            <a:r>
              <a:rPr lang="en-US" altLang="zh-CN" dirty="0"/>
              <a:t>FPGA</a:t>
            </a:r>
            <a:r>
              <a:rPr lang="zh-CN" altLang="en-US" dirty="0"/>
              <a:t>实验板；</a:t>
            </a:r>
            <a:endParaRPr lang="en-US" altLang="zh-CN" dirty="0"/>
          </a:p>
          <a:p>
            <a:r>
              <a:rPr lang="zh-CN" altLang="en-US" dirty="0"/>
              <a:t>通过</a:t>
            </a:r>
            <a:r>
              <a:rPr lang="en-US" altLang="zh-CN" dirty="0"/>
              <a:t>SW0</a:t>
            </a:r>
            <a:r>
              <a:rPr lang="zh-CN" altLang="en-US" dirty="0"/>
              <a:t>和</a:t>
            </a:r>
            <a:r>
              <a:rPr lang="en-US" altLang="zh-CN" dirty="0"/>
              <a:t>SW1</a:t>
            </a:r>
            <a:r>
              <a:rPr lang="zh-CN" altLang="en-US" dirty="0"/>
              <a:t>切换，观察</a:t>
            </a:r>
            <a:r>
              <a:rPr lang="en-US" altLang="zh-CN" dirty="0"/>
              <a:t>LED0~LED2</a:t>
            </a:r>
            <a:r>
              <a:rPr lang="zh-CN" altLang="en-US" dirty="0"/>
              <a:t>，测量</a:t>
            </a:r>
            <a:r>
              <a:rPr lang="en-US" altLang="zh-CN" dirty="0"/>
              <a:t>JB2</a:t>
            </a:r>
            <a:r>
              <a:rPr lang="zh-CN" altLang="en-US" dirty="0"/>
              <a:t>电平；</a:t>
            </a:r>
            <a:endParaRPr lang="en-US" altLang="zh-CN" dirty="0"/>
          </a:p>
          <a:p>
            <a:r>
              <a:rPr lang="zh-CN" altLang="en-US" dirty="0"/>
              <a:t>记录测量结果，填充真值表，判断逻辑门类型；</a:t>
            </a:r>
            <a:endParaRPr lang="en-US" altLang="zh-CN" dirty="0"/>
          </a:p>
          <a:p>
            <a:r>
              <a:rPr lang="zh-CN" altLang="en-US" dirty="0"/>
              <a:t>登录黑盒实验平台，结果提交</a:t>
            </a:r>
            <a:endParaRPr lang="zh-CN" altLang="en-US" dirty="0"/>
          </a:p>
        </p:txBody>
      </p:sp>
      <p:sp>
        <p:nvSpPr>
          <p:cNvPr id="4" name="矩形 3"/>
          <p:cNvSpPr/>
          <p:nvPr/>
        </p:nvSpPr>
        <p:spPr>
          <a:xfrm>
            <a:off x="746302" y="1533237"/>
            <a:ext cx="3057247" cy="584775"/>
          </a:xfrm>
          <a:prstGeom prst="rect">
            <a:avLst/>
          </a:prstGeom>
        </p:spPr>
        <p:txBody>
          <a:bodyPr wrap="none">
            <a:spAutoFit/>
          </a:bodyPr>
          <a:lstStyle/>
          <a:p>
            <a:r>
              <a:rPr lang="zh-CN" altLang="en-US" sz="3200" dirty="0"/>
              <a:t>任务流程描述：</a:t>
            </a:r>
            <a:endParaRPr lang="zh-CN" alt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文件抽取</a:t>
            </a:r>
            <a:endParaRPr lang="zh-CN" altLang="en-US" dirty="0"/>
          </a:p>
        </p:txBody>
      </p:sp>
      <p:pic>
        <p:nvPicPr>
          <p:cNvPr id="4" name="内容占位符 3"/>
          <p:cNvPicPr>
            <a:picLocks noGrp="1" noChangeAspect="1"/>
          </p:cNvPicPr>
          <p:nvPr>
            <p:ph idx="1"/>
          </p:nvPr>
        </p:nvPicPr>
        <p:blipFill rotWithShape="1">
          <a:blip r:embed="rId1">
            <a:extLst>
              <a:ext uri="{28A0092B-C50C-407E-A947-70E740481C1C}">
                <a14:useLocalDpi xmlns:a14="http://schemas.microsoft.com/office/drawing/2010/main" val="0"/>
              </a:ext>
            </a:extLst>
          </a:blip>
          <a:srcRect b="20474"/>
          <a:stretch>
            <a:fillRect/>
          </a:stretch>
        </p:blipFill>
        <p:spPr>
          <a:xfrm>
            <a:off x="441284" y="3016251"/>
            <a:ext cx="7686675" cy="3226886"/>
          </a:xfrm>
          <a:ln>
            <a:solidFill>
              <a:schemeClr val="accent1"/>
            </a:solidFill>
          </a:ln>
        </p:spPr>
      </p:pic>
      <p:sp>
        <p:nvSpPr>
          <p:cNvPr id="5" name="内容占位符 2"/>
          <p:cNvSpPr txBox="1"/>
          <p:nvPr/>
        </p:nvSpPr>
        <p:spPr>
          <a:xfrm>
            <a:off x="838200" y="1690688"/>
            <a:ext cx="10515600" cy="39270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登录黑盒实验平台</a:t>
            </a:r>
            <a:r>
              <a:rPr lang="en-US" altLang="zh-CN" dirty="0">
                <a:hlinkClick r:id="rId2"/>
              </a:rPr>
              <a:t>http://111.229.14.42:8823/black-prod/admin</a:t>
            </a:r>
            <a:endParaRPr lang="en-US" altLang="zh-CN" dirty="0"/>
          </a:p>
          <a:p>
            <a:r>
              <a:rPr lang="zh-CN" altLang="en-US" dirty="0"/>
              <a:t>抽取文件</a:t>
            </a:r>
            <a:r>
              <a:rPr lang="en-US" altLang="zh-CN" dirty="0"/>
              <a:t> </a:t>
            </a:r>
            <a:endParaRPr lang="en-US" altLang="zh-CN" dirty="0"/>
          </a:p>
        </p:txBody>
      </p:sp>
      <p:sp>
        <p:nvSpPr>
          <p:cNvPr id="6" name="椭圆 5"/>
          <p:cNvSpPr/>
          <p:nvPr/>
        </p:nvSpPr>
        <p:spPr>
          <a:xfrm>
            <a:off x="6970171" y="4883567"/>
            <a:ext cx="1070811" cy="6136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8708" y="3266156"/>
            <a:ext cx="2381250" cy="2381250"/>
          </a:xfrm>
          <a:prstGeom prst="rect">
            <a:avLst/>
          </a:prstGeom>
          <a:ln>
            <a:solidFill>
              <a:schemeClr val="accent1"/>
            </a:solidFill>
          </a:ln>
        </p:spPr>
      </p:pic>
      <p:sp>
        <p:nvSpPr>
          <p:cNvPr id="8" name="右箭头 7"/>
          <p:cNvSpPr/>
          <p:nvPr/>
        </p:nvSpPr>
        <p:spPr>
          <a:xfrm>
            <a:off x="8437898" y="4486527"/>
            <a:ext cx="607093" cy="397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30091" y="3016251"/>
            <a:ext cx="7715250" cy="3267075"/>
          </a:xfrm>
          <a:ln>
            <a:solidFill>
              <a:schemeClr val="accent1"/>
            </a:solidFill>
          </a:ln>
        </p:spPr>
      </p:pic>
      <p:sp>
        <p:nvSpPr>
          <p:cNvPr id="2" name="标题 1"/>
          <p:cNvSpPr>
            <a:spLocks noGrp="1"/>
          </p:cNvSpPr>
          <p:nvPr>
            <p:ph type="title"/>
          </p:nvPr>
        </p:nvSpPr>
        <p:spPr/>
        <p:txBody>
          <a:bodyPr/>
          <a:lstStyle/>
          <a:p>
            <a:r>
              <a:rPr lang="en-US" altLang="zh-CN" dirty="0"/>
              <a:t>1. </a:t>
            </a:r>
            <a:r>
              <a:rPr lang="zh-CN" altLang="en-US" dirty="0"/>
              <a:t>文件抽取</a:t>
            </a:r>
            <a:endParaRPr lang="zh-CN" altLang="en-US" dirty="0"/>
          </a:p>
        </p:txBody>
      </p:sp>
      <p:sp>
        <p:nvSpPr>
          <p:cNvPr id="5" name="内容占位符 2"/>
          <p:cNvSpPr txBox="1"/>
          <p:nvPr/>
        </p:nvSpPr>
        <p:spPr>
          <a:xfrm>
            <a:off x="838200" y="1690688"/>
            <a:ext cx="10515600" cy="39270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下载到本地</a:t>
            </a:r>
            <a:endParaRPr lang="en-US" altLang="zh-CN" dirty="0"/>
          </a:p>
        </p:txBody>
      </p:sp>
      <p:sp>
        <p:nvSpPr>
          <p:cNvPr id="6" name="椭圆 5"/>
          <p:cNvSpPr/>
          <p:nvPr/>
        </p:nvSpPr>
        <p:spPr>
          <a:xfrm>
            <a:off x="8178590" y="4907673"/>
            <a:ext cx="1070811" cy="6136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下载</a:t>
            </a:r>
            <a:r>
              <a:rPr lang="en-US" altLang="zh-CN" dirty="0"/>
              <a:t>FPGA</a:t>
            </a:r>
            <a:r>
              <a:rPr lang="zh-CN" altLang="en-US" dirty="0"/>
              <a:t>实验板</a:t>
            </a:r>
            <a:endParaRPr lang="zh-CN" altLang="en-US" dirty="0"/>
          </a:p>
        </p:txBody>
      </p:sp>
      <p:sp>
        <p:nvSpPr>
          <p:cNvPr id="5" name="内容占位符 2"/>
          <p:cNvSpPr txBox="1"/>
          <p:nvPr/>
        </p:nvSpPr>
        <p:spPr>
          <a:xfrm>
            <a:off x="838200" y="1718134"/>
            <a:ext cx="10515600" cy="39270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连接</a:t>
            </a:r>
            <a:r>
              <a:rPr lang="en-US" altLang="zh-CN" dirty="0"/>
              <a:t>FPGA</a:t>
            </a:r>
            <a:r>
              <a:rPr lang="zh-CN" altLang="en-US" dirty="0"/>
              <a:t>实验板，如</a:t>
            </a:r>
            <a:r>
              <a:rPr lang="en-US" altLang="zh-CN" dirty="0"/>
              <a:t>FPGA</a:t>
            </a:r>
            <a:r>
              <a:rPr lang="zh-CN" altLang="en-US" dirty="0"/>
              <a:t>板上有电源开关，需开启</a:t>
            </a:r>
            <a:endParaRPr lang="en-US" altLang="zh-CN" dirty="0"/>
          </a:p>
          <a:p>
            <a:r>
              <a:rPr lang="zh-CN" altLang="en-US" dirty="0"/>
              <a:t>启动软件</a:t>
            </a:r>
            <a:r>
              <a:rPr lang="en-US" altLang="zh-CN" dirty="0"/>
              <a:t>Adept</a:t>
            </a:r>
            <a:endParaRPr lang="en-US" altLang="zh-CN" dirty="0"/>
          </a:p>
          <a:p>
            <a:r>
              <a:rPr lang="zh-CN" altLang="en-US" dirty="0"/>
              <a:t>确认连接</a:t>
            </a:r>
            <a:r>
              <a:rPr lang="en-US" altLang="zh-CN" dirty="0"/>
              <a:t>FPGA</a:t>
            </a:r>
            <a:r>
              <a:rPr lang="zh-CN" altLang="en-US" dirty="0"/>
              <a:t>实验板（</a:t>
            </a:r>
            <a:r>
              <a:rPr lang="en-US" altLang="zh-CN" dirty="0"/>
              <a:t>Basys3</a:t>
            </a:r>
            <a:r>
              <a:rPr lang="zh-CN" altLang="en-US" dirty="0"/>
              <a:t>或）</a:t>
            </a:r>
            <a:endParaRPr lang="en-US" altLang="zh-CN" dirty="0"/>
          </a:p>
          <a:p>
            <a:r>
              <a:rPr lang="zh-CN" altLang="en-US" dirty="0"/>
              <a:t>查找刚下载到本地电脑文件</a:t>
            </a:r>
            <a:endParaRPr lang="en-US" altLang="zh-CN" dirty="0"/>
          </a:p>
          <a:p>
            <a:r>
              <a:rPr lang="zh-CN" altLang="en-US" dirty="0"/>
              <a:t>编程到可编程板</a:t>
            </a:r>
            <a:endParaRPr lang="en-US" altLang="zh-CN" dirty="0"/>
          </a:p>
        </p:txBody>
      </p:sp>
      <p:pic>
        <p:nvPicPr>
          <p:cNvPr id="12" name="内容占位符 6"/>
          <p:cNvPicPr/>
          <p:nvPr/>
        </p:nvPicPr>
        <p:blipFill>
          <a:blip r:embed="rId1"/>
          <a:stretch>
            <a:fillRect/>
          </a:stretch>
        </p:blipFill>
        <p:spPr>
          <a:xfrm>
            <a:off x="6568783" y="2370221"/>
            <a:ext cx="5317317" cy="4351338"/>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980" y="5302292"/>
            <a:ext cx="714375" cy="685800"/>
          </a:xfrm>
          <a:prstGeom prst="rect">
            <a:avLst/>
          </a:prstGeom>
        </p:spPr>
      </p:pic>
      <p:sp>
        <p:nvSpPr>
          <p:cNvPr id="9" name="椭圆 8"/>
          <p:cNvSpPr/>
          <p:nvPr/>
        </p:nvSpPr>
        <p:spPr>
          <a:xfrm>
            <a:off x="2638361" y="5193192"/>
            <a:ext cx="947612" cy="9588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9649326" y="2752358"/>
            <a:ext cx="1704474" cy="1311442"/>
            <a:chOff x="9649326" y="2370221"/>
            <a:chExt cx="1704474" cy="1311442"/>
          </a:xfrm>
        </p:grpSpPr>
        <p:sp>
          <p:nvSpPr>
            <p:cNvPr id="8" name="椭圆 7"/>
            <p:cNvSpPr/>
            <p:nvPr/>
          </p:nvSpPr>
          <p:spPr>
            <a:xfrm>
              <a:off x="9649326" y="2370221"/>
              <a:ext cx="947612" cy="3128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9877926" y="3308684"/>
              <a:ext cx="719012" cy="3729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634788" y="3281237"/>
              <a:ext cx="719012" cy="3729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测量</a:t>
            </a:r>
            <a:endParaRPr lang="en-US" altLang="zh-CN" dirty="0"/>
          </a:p>
        </p:txBody>
      </p:sp>
      <p:sp>
        <p:nvSpPr>
          <p:cNvPr id="3" name="内容占位符 2"/>
          <p:cNvSpPr>
            <a:spLocks noGrp="1"/>
          </p:cNvSpPr>
          <p:nvPr>
            <p:ph idx="1"/>
          </p:nvPr>
        </p:nvSpPr>
        <p:spPr/>
        <p:txBody>
          <a:bodyPr/>
          <a:lstStyle/>
          <a:p>
            <a:r>
              <a:rPr lang="zh-CN" altLang="en-US" dirty="0"/>
              <a:t>通过</a:t>
            </a:r>
            <a:r>
              <a:rPr lang="en-US" altLang="zh-CN" dirty="0"/>
              <a:t>SW0</a:t>
            </a:r>
            <a:r>
              <a:rPr lang="zh-CN" altLang="en-US" dirty="0"/>
              <a:t>和</a:t>
            </a:r>
            <a:r>
              <a:rPr lang="en-US" altLang="zh-CN" dirty="0"/>
              <a:t>SW1</a:t>
            </a:r>
            <a:r>
              <a:rPr lang="zh-CN" altLang="en-US" dirty="0"/>
              <a:t>切换，观察</a:t>
            </a:r>
            <a:r>
              <a:rPr lang="en-US" altLang="zh-CN" dirty="0"/>
              <a:t>LED0~LED2</a:t>
            </a:r>
            <a:r>
              <a:rPr lang="zh-CN" altLang="en-US" dirty="0"/>
              <a:t>，万用表测量</a:t>
            </a:r>
            <a:r>
              <a:rPr lang="en-US" altLang="zh-CN" dirty="0"/>
              <a:t>JB2/</a:t>
            </a:r>
            <a:r>
              <a:rPr lang="en-US" altLang="zh-CN" sz="2800" kern="0" dirty="0">
                <a:effectLst/>
              </a:rPr>
              <a:t>JD1_5</a:t>
            </a:r>
            <a:r>
              <a:rPr lang="zh-CN" altLang="en-US" dirty="0"/>
              <a:t>电平；</a:t>
            </a:r>
            <a:endParaRPr lang="en-US" altLang="zh-CN" dirty="0"/>
          </a:p>
          <a:p>
            <a:r>
              <a:rPr lang="zh-CN" altLang="en-US" dirty="0"/>
              <a:t>记录测量结果，填充真值表，判断逻辑门类型；</a:t>
            </a:r>
            <a:endParaRPr lang="en-US" altLang="zh-CN" dirty="0"/>
          </a:p>
          <a:p>
            <a:endParaRPr lang="zh-CN" altLang="en-US" dirty="0"/>
          </a:p>
        </p:txBody>
      </p:sp>
      <p:graphicFrame>
        <p:nvGraphicFramePr>
          <p:cNvPr id="8" name="表格 7"/>
          <p:cNvGraphicFramePr>
            <a:graphicFrameLocks noGrp="1"/>
          </p:cNvGraphicFramePr>
          <p:nvPr/>
        </p:nvGraphicFramePr>
        <p:xfrm>
          <a:off x="442721" y="3133121"/>
          <a:ext cx="5812936" cy="2956182"/>
        </p:xfrm>
        <a:graphic>
          <a:graphicData uri="http://schemas.openxmlformats.org/drawingml/2006/table">
            <a:tbl>
              <a:tblPr firstRow="1" bandRow="1">
                <a:tableStyleId>{5C22544A-7EE6-4342-B048-85BDC9FD1C3A}</a:tableStyleId>
              </a:tblPr>
              <a:tblGrid>
                <a:gridCol w="845346"/>
                <a:gridCol w="854843"/>
                <a:gridCol w="864341"/>
                <a:gridCol w="940742"/>
                <a:gridCol w="844290"/>
                <a:gridCol w="1463374"/>
              </a:tblGrid>
              <a:tr h="175260">
                <a:tc gridSpan="2">
                  <a:txBody>
                    <a:bodyPr/>
                    <a:lstStyle/>
                    <a:p>
                      <a:pPr algn="ctr">
                        <a:lnSpc>
                          <a:spcPct val="150000"/>
                        </a:lnSpc>
                        <a:spcAft>
                          <a:spcPts val="0"/>
                        </a:spcAft>
                      </a:pPr>
                      <a:r>
                        <a:rPr lang="en-US" sz="2400" kern="0" dirty="0">
                          <a:effectLst/>
                        </a:rPr>
                        <a:t>A</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accent1">
                          <a:lumMod val="50000"/>
                        </a:schemeClr>
                      </a:solidFill>
                      <a:prstDash val="solid"/>
                      <a:round/>
                      <a:headEnd type="none" w="med" len="med"/>
                      <a:tailEnd type="none" w="med" len="med"/>
                    </a:lnR>
                    <a:lnB w="12700" cap="flat" cmpd="sng" algn="ctr">
                      <a:solidFill>
                        <a:schemeClr val="accent1">
                          <a:lumMod val="50000"/>
                        </a:schemeClr>
                      </a:solidFill>
                      <a:prstDash val="solid"/>
                      <a:round/>
                      <a:headEnd type="none" w="med" len="med"/>
                      <a:tailEnd type="none" w="med" len="med"/>
                    </a:lnB>
                  </a:tcPr>
                </a:tc>
                <a:tc hMerge="1">
                  <a:tcPr/>
                </a:tc>
                <a:tc gridSpan="2">
                  <a:txBody>
                    <a:bodyPr/>
                    <a:lstStyle/>
                    <a:p>
                      <a:pPr algn="ctr">
                        <a:lnSpc>
                          <a:spcPct val="150000"/>
                        </a:lnSpc>
                        <a:spcAft>
                          <a:spcPts val="0"/>
                        </a:spcAft>
                      </a:pPr>
                      <a:r>
                        <a:rPr lang="en-US" sz="2400" kern="0" dirty="0">
                          <a:effectLst/>
                        </a:rPr>
                        <a:t>B</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B w="12700" cap="flat" cmpd="sng" algn="ctr">
                      <a:solidFill>
                        <a:schemeClr val="accent1">
                          <a:lumMod val="50000"/>
                        </a:schemeClr>
                      </a:solidFill>
                      <a:prstDash val="solid"/>
                      <a:round/>
                      <a:headEnd type="none" w="med" len="med"/>
                      <a:tailEnd type="none" w="med" len="med"/>
                    </a:lnB>
                  </a:tcPr>
                </a:tc>
                <a:tc hMerge="1">
                  <a:tcPr/>
                </a:tc>
                <a:tc gridSpan="2">
                  <a:txBody>
                    <a:bodyPr/>
                    <a:lstStyle/>
                    <a:p>
                      <a:pPr algn="ctr">
                        <a:lnSpc>
                          <a:spcPct val="150000"/>
                        </a:lnSpc>
                        <a:spcAft>
                          <a:spcPts val="0"/>
                        </a:spcAft>
                      </a:pPr>
                      <a:r>
                        <a:rPr lang="en-US" sz="2400" kern="0">
                          <a:effectLst/>
                        </a:rPr>
                        <a:t>Y</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B w="12700" cap="flat" cmpd="sng" algn="ctr">
                      <a:solidFill>
                        <a:schemeClr val="accent1">
                          <a:lumMod val="50000"/>
                        </a:schemeClr>
                      </a:solidFill>
                      <a:prstDash val="solid"/>
                      <a:round/>
                      <a:headEnd type="none" w="med" len="med"/>
                      <a:tailEnd type="none" w="med" len="med"/>
                    </a:lnB>
                  </a:tcPr>
                </a:tc>
                <a:tc hMerge="1">
                  <a:tcPr/>
                </a:tc>
              </a:tr>
              <a:tr h="175260">
                <a:tc>
                  <a:txBody>
                    <a:bodyPr/>
                    <a:lstStyle/>
                    <a:p>
                      <a:pPr algn="ctr">
                        <a:lnSpc>
                          <a:spcPct val="150000"/>
                        </a:lnSpc>
                        <a:spcAft>
                          <a:spcPts val="0"/>
                        </a:spcAft>
                      </a:pPr>
                      <a:r>
                        <a:rPr lang="en-US" sz="2400" kern="0" dirty="0">
                          <a:effectLst/>
                        </a:rPr>
                        <a:t>SW0</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lnSpc>
                          <a:spcPct val="150000"/>
                        </a:lnSpc>
                        <a:spcAft>
                          <a:spcPts val="0"/>
                        </a:spcAft>
                      </a:pPr>
                      <a:r>
                        <a:rPr lang="en-US" sz="2400" kern="0">
                          <a:effectLst/>
                        </a:rPr>
                        <a:t>LED0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lnSpc>
                          <a:spcPct val="150000"/>
                        </a:lnSpc>
                        <a:spcAft>
                          <a:spcPts val="0"/>
                        </a:spcAft>
                      </a:pPr>
                      <a:r>
                        <a:rPr lang="en-US" sz="2400" kern="0">
                          <a:effectLst/>
                        </a:rPr>
                        <a:t>SW1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lnSpc>
                          <a:spcPct val="150000"/>
                        </a:lnSpc>
                        <a:spcAft>
                          <a:spcPts val="0"/>
                        </a:spcAft>
                      </a:pPr>
                      <a:r>
                        <a:rPr lang="en-US" sz="2400" kern="0" dirty="0">
                          <a:effectLst/>
                        </a:rPr>
                        <a:t>LED1</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lnSpc>
                          <a:spcPct val="150000"/>
                        </a:lnSpc>
                        <a:spcAft>
                          <a:spcPts val="0"/>
                        </a:spcAft>
                      </a:pPr>
                      <a:r>
                        <a:rPr lang="en-US" sz="2400" kern="0" dirty="0">
                          <a:effectLst/>
                        </a:rPr>
                        <a:t>LED2</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lnSpc>
                          <a:spcPct val="150000"/>
                        </a:lnSpc>
                        <a:spcAft>
                          <a:spcPts val="0"/>
                        </a:spcAft>
                      </a:pPr>
                      <a:r>
                        <a:rPr lang="en-US" sz="2400" kern="0" dirty="0">
                          <a:effectLst/>
                        </a:rPr>
                        <a:t>JB2/</a:t>
                      </a:r>
                      <a:r>
                        <a:rPr lang="en-US" altLang="zh-CN" sz="2400" kern="0" dirty="0">
                          <a:effectLst/>
                        </a:rPr>
                        <a:t>JD1_5</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r>
              <a:tr h="175260">
                <a:tc>
                  <a:txBody>
                    <a:bodyPr/>
                    <a:lstStyle/>
                    <a:p>
                      <a:pPr algn="ctr">
                        <a:lnSpc>
                          <a:spcPct val="150000"/>
                        </a:lnSpc>
                        <a:spcAft>
                          <a:spcPts val="0"/>
                        </a:spcAft>
                      </a:pPr>
                      <a:r>
                        <a:rPr lang="zh-CN" sz="2400" kern="0" dirty="0">
                          <a:effectLst/>
                        </a:rPr>
                        <a:t>下</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lnSpc>
                          <a:spcPct val="150000"/>
                        </a:lnSpc>
                        <a:spcAft>
                          <a:spcPts val="0"/>
                        </a:spcAft>
                      </a:pPr>
                      <a:r>
                        <a:rPr lang="en-US" sz="2400" kern="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lnSpc>
                          <a:spcPct val="150000"/>
                        </a:lnSpc>
                        <a:spcAft>
                          <a:spcPts val="0"/>
                        </a:spcAft>
                      </a:pPr>
                      <a:r>
                        <a:rPr lang="zh-CN" sz="2400" kern="0">
                          <a:effectLst/>
                        </a:rPr>
                        <a:t>下</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lnSpc>
                          <a:spcPct val="150000"/>
                        </a:lnSpc>
                        <a:spcAft>
                          <a:spcPts val="0"/>
                        </a:spcAft>
                      </a:pPr>
                      <a:r>
                        <a:rPr lang="en-US" sz="2400" kern="0" dirty="0">
                          <a:effectLst/>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lnSpc>
                          <a:spcPct val="150000"/>
                        </a:lnSpc>
                        <a:spcAft>
                          <a:spcPts val="0"/>
                        </a:spcAft>
                      </a:pPr>
                      <a:r>
                        <a:rPr lang="en-US" sz="2400" kern="0" dirty="0">
                          <a:effectLst/>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r">
                        <a:lnSpc>
                          <a:spcPct val="150000"/>
                        </a:lnSpc>
                        <a:spcAft>
                          <a:spcPts val="0"/>
                        </a:spcAft>
                      </a:pPr>
                      <a:r>
                        <a:rPr lang="en-US" altLang="zh-CN" sz="2400" kern="0" dirty="0">
                          <a:effectLst/>
                        </a:rPr>
                        <a:t>V</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r>
              <a:tr h="175260">
                <a:tc>
                  <a:txBody>
                    <a:bodyPr/>
                    <a:lstStyle/>
                    <a:p>
                      <a:pPr algn="ctr">
                        <a:lnSpc>
                          <a:spcPct val="150000"/>
                        </a:lnSpc>
                        <a:spcAft>
                          <a:spcPts val="0"/>
                        </a:spcAft>
                      </a:pPr>
                      <a:r>
                        <a:rPr lang="zh-CN" sz="2400" kern="0" dirty="0">
                          <a:effectLst/>
                        </a:rPr>
                        <a:t>下</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lnSpc>
                          <a:spcPct val="150000"/>
                        </a:lnSpc>
                        <a:spcAft>
                          <a:spcPts val="0"/>
                        </a:spcAft>
                      </a:pPr>
                      <a:r>
                        <a:rPr lang="en-US" sz="2400" kern="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lnSpc>
                          <a:spcPct val="150000"/>
                        </a:lnSpc>
                        <a:spcAft>
                          <a:spcPts val="0"/>
                        </a:spcAft>
                      </a:pPr>
                      <a:r>
                        <a:rPr lang="zh-CN" sz="2400" kern="0">
                          <a:effectLst/>
                        </a:rPr>
                        <a:t>上</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lnSpc>
                          <a:spcPct val="150000"/>
                        </a:lnSpc>
                        <a:spcAft>
                          <a:spcPts val="0"/>
                        </a:spcAft>
                      </a:pPr>
                      <a:r>
                        <a:rPr lang="en-US" sz="2400" kern="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lnSpc>
                          <a:spcPct val="150000"/>
                        </a:lnSpc>
                        <a:spcAft>
                          <a:spcPts val="0"/>
                        </a:spcAft>
                      </a:pPr>
                      <a:r>
                        <a:rPr lang="en-US" sz="2400" kern="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r">
                        <a:lnSpc>
                          <a:spcPct val="150000"/>
                        </a:lnSpc>
                        <a:spcAft>
                          <a:spcPts val="0"/>
                        </a:spcAft>
                      </a:pPr>
                      <a:r>
                        <a:rPr lang="en-US" altLang="zh-CN" sz="2400" kern="0" dirty="0">
                          <a:effectLst/>
                        </a:rPr>
                        <a:t>V</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r>
              <a:tr h="175260">
                <a:tc>
                  <a:txBody>
                    <a:bodyPr/>
                    <a:lstStyle/>
                    <a:p>
                      <a:pPr algn="ctr">
                        <a:lnSpc>
                          <a:spcPct val="150000"/>
                        </a:lnSpc>
                        <a:spcAft>
                          <a:spcPts val="0"/>
                        </a:spcAft>
                      </a:pPr>
                      <a:r>
                        <a:rPr lang="zh-CN" sz="2400" kern="0" dirty="0">
                          <a:effectLst/>
                        </a:rPr>
                        <a:t>上</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lnSpc>
                          <a:spcPct val="150000"/>
                        </a:lnSpc>
                        <a:spcAft>
                          <a:spcPts val="0"/>
                        </a:spcAft>
                      </a:pPr>
                      <a:r>
                        <a:rPr lang="en-US" sz="2400" kern="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lnSpc>
                          <a:spcPct val="150000"/>
                        </a:lnSpc>
                        <a:spcAft>
                          <a:spcPts val="0"/>
                        </a:spcAft>
                      </a:pPr>
                      <a:r>
                        <a:rPr lang="zh-CN" sz="2400" kern="0">
                          <a:effectLst/>
                        </a:rPr>
                        <a:t>下</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lnSpc>
                          <a:spcPct val="150000"/>
                        </a:lnSpc>
                        <a:spcAft>
                          <a:spcPts val="0"/>
                        </a:spcAft>
                      </a:pPr>
                      <a:r>
                        <a:rPr lang="en-US" sz="2400" kern="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ctr">
                        <a:lnSpc>
                          <a:spcPct val="150000"/>
                        </a:lnSpc>
                        <a:spcAft>
                          <a:spcPts val="0"/>
                        </a:spcAft>
                      </a:pPr>
                      <a:r>
                        <a:rPr lang="en-US" sz="2400" kern="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c>
                  <a:txBody>
                    <a:bodyPr/>
                    <a:lstStyle/>
                    <a:p>
                      <a:pPr algn="r">
                        <a:lnSpc>
                          <a:spcPct val="150000"/>
                        </a:lnSpc>
                        <a:spcAft>
                          <a:spcPts val="0"/>
                        </a:spcAft>
                      </a:pPr>
                      <a:r>
                        <a:rPr lang="en-US" altLang="zh-CN" sz="2400" kern="0" dirty="0">
                          <a:effectLst/>
                        </a:rPr>
                        <a:t>V</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tcPr>
                </a:tc>
              </a:tr>
              <a:tr h="175260">
                <a:tc>
                  <a:txBody>
                    <a:bodyPr/>
                    <a:lstStyle/>
                    <a:p>
                      <a:pPr algn="ctr">
                        <a:lnSpc>
                          <a:spcPct val="150000"/>
                        </a:lnSpc>
                        <a:spcAft>
                          <a:spcPts val="0"/>
                        </a:spcAft>
                      </a:pPr>
                      <a:r>
                        <a:rPr lang="zh-CN" sz="2400" kern="0" dirty="0">
                          <a:effectLst/>
                        </a:rPr>
                        <a:t>上</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tcPr>
                </a:tc>
                <a:tc>
                  <a:txBody>
                    <a:bodyPr/>
                    <a:lstStyle/>
                    <a:p>
                      <a:pPr algn="ctr">
                        <a:lnSpc>
                          <a:spcPct val="150000"/>
                        </a:lnSpc>
                        <a:spcAft>
                          <a:spcPts val="0"/>
                        </a:spcAft>
                      </a:pPr>
                      <a:r>
                        <a:rPr lang="en-US" sz="2400" kern="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tcPr>
                </a:tc>
                <a:tc>
                  <a:txBody>
                    <a:bodyPr/>
                    <a:lstStyle/>
                    <a:p>
                      <a:pPr algn="ctr">
                        <a:lnSpc>
                          <a:spcPct val="150000"/>
                        </a:lnSpc>
                        <a:spcAft>
                          <a:spcPts val="0"/>
                        </a:spcAft>
                      </a:pPr>
                      <a:r>
                        <a:rPr lang="zh-CN" sz="2400" kern="0">
                          <a:effectLst/>
                        </a:rPr>
                        <a:t>上</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tcPr>
                </a:tc>
                <a:tc>
                  <a:txBody>
                    <a:bodyPr/>
                    <a:lstStyle/>
                    <a:p>
                      <a:pPr algn="ctr">
                        <a:lnSpc>
                          <a:spcPct val="150000"/>
                        </a:lnSpc>
                        <a:spcAft>
                          <a:spcPts val="0"/>
                        </a:spcAft>
                      </a:pPr>
                      <a:r>
                        <a:rPr lang="en-US" sz="2400" kern="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tcPr>
                </a:tc>
                <a:tc>
                  <a:txBody>
                    <a:bodyPr/>
                    <a:lstStyle/>
                    <a:p>
                      <a:pPr algn="ctr">
                        <a:lnSpc>
                          <a:spcPct val="150000"/>
                        </a:lnSpc>
                        <a:spcAft>
                          <a:spcPts val="0"/>
                        </a:spcAft>
                      </a:pPr>
                      <a:r>
                        <a:rPr lang="en-US" sz="2400" kern="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tcPr>
                </a:tc>
                <a:tc>
                  <a:txBody>
                    <a:bodyPr/>
                    <a:lstStyle/>
                    <a:p>
                      <a:pPr algn="r">
                        <a:lnSpc>
                          <a:spcPct val="150000"/>
                        </a:lnSpc>
                        <a:spcAft>
                          <a:spcPts val="0"/>
                        </a:spcAft>
                      </a:pPr>
                      <a:r>
                        <a:rPr lang="en-US" altLang="zh-CN" sz="2400" kern="0" dirty="0">
                          <a:effectLst/>
                        </a:rPr>
                        <a:t>V</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accent1">
                          <a:lumMod val="50000"/>
                        </a:schemeClr>
                      </a:solidFill>
                      <a:prstDash val="solid"/>
                      <a:round/>
                      <a:headEnd type="none" w="med" len="med"/>
                      <a:tailEnd type="none" w="med" len="med"/>
                    </a:lnL>
                    <a:lnT w="12700" cap="flat" cmpd="sng" algn="ctr">
                      <a:solidFill>
                        <a:schemeClr val="accent1">
                          <a:lumMod val="50000"/>
                        </a:schemeClr>
                      </a:solidFill>
                      <a:prstDash val="solid"/>
                      <a:round/>
                      <a:headEnd type="none" w="med" len="med"/>
                      <a:tailEnd type="none" w="med" len="med"/>
                    </a:lnT>
                  </a:tcPr>
                </a:tc>
              </a:tr>
            </a:tbl>
          </a:graphicData>
        </a:graphic>
      </p:graphicFrame>
      <p:pic>
        <p:nvPicPr>
          <p:cNvPr id="6" name="图片 5"/>
          <p:cNvPicPr>
            <a:picLocks noChangeAspect="1"/>
          </p:cNvPicPr>
          <p:nvPr/>
        </p:nvPicPr>
        <p:blipFill>
          <a:blip r:embed="rId1"/>
          <a:stretch>
            <a:fillRect/>
          </a:stretch>
        </p:blipFill>
        <p:spPr>
          <a:xfrm>
            <a:off x="6153150" y="3111500"/>
            <a:ext cx="6038850" cy="3200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结果提交</a:t>
            </a:r>
            <a:endParaRPr lang="zh-CN" altLang="en-US" dirty="0"/>
          </a:p>
        </p:txBody>
      </p:sp>
      <p:sp>
        <p:nvSpPr>
          <p:cNvPr id="5" name="内容占位符 2"/>
          <p:cNvSpPr txBox="1"/>
          <p:nvPr/>
        </p:nvSpPr>
        <p:spPr>
          <a:xfrm>
            <a:off x="838200" y="1690688"/>
            <a:ext cx="10515600" cy="39270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登录黑盒实验平台，填写答案</a:t>
            </a:r>
            <a:endParaRPr lang="en-US" altLang="zh-CN" dirty="0"/>
          </a:p>
          <a:p>
            <a:r>
              <a:rPr lang="zh-CN" altLang="en-US" dirty="0"/>
              <a:t>答案为</a:t>
            </a:r>
            <a:r>
              <a:rPr lang="zh-CN" altLang="en-US" u="sng" dirty="0"/>
              <a:t>与</a:t>
            </a:r>
            <a:r>
              <a:rPr lang="zh-CN" altLang="en-US" dirty="0"/>
              <a:t>、</a:t>
            </a:r>
            <a:r>
              <a:rPr lang="zh-CN" altLang="en-US" u="sng" dirty="0"/>
              <a:t>或</a:t>
            </a:r>
            <a:r>
              <a:rPr lang="zh-CN" altLang="en-US" dirty="0"/>
              <a:t>、</a:t>
            </a:r>
            <a:r>
              <a:rPr lang="zh-CN" altLang="en-US" u="sng" dirty="0"/>
              <a:t>与非</a:t>
            </a:r>
            <a:r>
              <a:rPr lang="zh-CN" altLang="en-US" dirty="0"/>
              <a:t>、</a:t>
            </a:r>
            <a:r>
              <a:rPr lang="zh-CN" altLang="en-US" u="sng" dirty="0"/>
              <a:t>或非</a:t>
            </a:r>
            <a:r>
              <a:rPr lang="zh-CN" altLang="en-US" dirty="0"/>
              <a:t>、</a:t>
            </a:r>
            <a:r>
              <a:rPr lang="zh-CN" altLang="en-US" u="sng" dirty="0"/>
              <a:t>异或</a:t>
            </a:r>
            <a:r>
              <a:rPr lang="zh-CN" altLang="en-US" dirty="0"/>
              <a:t>、</a:t>
            </a:r>
            <a:r>
              <a:rPr lang="zh-CN" altLang="en-US" u="sng" dirty="0"/>
              <a:t>同或六</a:t>
            </a:r>
            <a:r>
              <a:rPr lang="zh-CN" altLang="en-US" dirty="0"/>
              <a:t>种名称之一</a:t>
            </a:r>
            <a:endParaRPr lang="zh-CN" altLang="en-US" dirty="0"/>
          </a:p>
        </p:txBody>
      </p:sp>
      <p:pic>
        <p:nvPicPr>
          <p:cNvPr id="9" name="内容占位符 8"/>
          <p:cNvPicPr>
            <a:picLocks noGrp="1" noChangeAspect="1"/>
          </p:cNvPicPr>
          <p:nvPr>
            <p:ph idx="1"/>
          </p:nvPr>
        </p:nvPicPr>
        <p:blipFill rotWithShape="1">
          <a:blip r:embed="rId1">
            <a:extLst>
              <a:ext uri="{28A0092B-C50C-407E-A947-70E740481C1C}">
                <a14:useLocalDpi xmlns:a14="http://schemas.microsoft.com/office/drawing/2010/main" val="0"/>
              </a:ext>
            </a:extLst>
          </a:blip>
          <a:srcRect l="50669"/>
          <a:stretch>
            <a:fillRect/>
          </a:stretch>
        </p:blipFill>
        <p:spPr>
          <a:xfrm>
            <a:off x="1063284" y="2969432"/>
            <a:ext cx="5033192" cy="2985346"/>
          </a:xfr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937" y="3323973"/>
            <a:ext cx="4048125" cy="29051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结果回看</a:t>
            </a:r>
            <a:endParaRPr lang="zh-CN" altLang="en-US" dirty="0"/>
          </a:p>
        </p:txBody>
      </p:sp>
      <p:sp>
        <p:nvSpPr>
          <p:cNvPr id="5" name="内容占位符 2"/>
          <p:cNvSpPr txBox="1"/>
          <p:nvPr/>
        </p:nvSpPr>
        <p:spPr>
          <a:xfrm>
            <a:off x="838200" y="1690688"/>
            <a:ext cx="10515600" cy="39270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提交后，可回看提交答案正确性</a:t>
            </a:r>
            <a:endParaRPr lang="zh-CN" altLang="en-US" dirty="0"/>
          </a:p>
        </p:txBody>
      </p:sp>
      <p:pic>
        <p:nvPicPr>
          <p:cNvPr id="13" name="内容占位符 12"/>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962785" y="2902325"/>
            <a:ext cx="7886700" cy="1304925"/>
          </a:xfrm>
        </p:spPr>
      </p:pic>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8580" y="3265862"/>
            <a:ext cx="3771900" cy="298132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1575,&quot;width&quot;:5760}"/>
</p:tagLst>
</file>

<file path=ppt/tags/tag10.xml><?xml version="1.0" encoding="utf-8"?>
<p:tagLst xmlns:p="http://schemas.openxmlformats.org/presentationml/2006/main">
  <p:tag name="COMMONDATA" val="eyJoZGlkIjoiNmUzMDgzYTBkOTUwY2JiNjg1MDUwMjg5OTg4OGJjMTUifQ=="/>
</p:tagLst>
</file>

<file path=ppt/tags/tag2.xml><?xml version="1.0" encoding="utf-8"?>
<p:tagLst xmlns:p="http://schemas.openxmlformats.org/presentationml/2006/main">
  <p:tag name="KSO_WM_UNIT_PLACING_PICTURE_USER_VIEWPORT" val="{&quot;height&quot;:1575,&quot;width&quot;:5760}"/>
</p:tagLst>
</file>

<file path=ppt/tags/tag3.xml><?xml version="1.0" encoding="utf-8"?>
<p:tagLst xmlns:p="http://schemas.openxmlformats.org/presentationml/2006/main">
  <p:tag name="KSO_WM_UNIT_PLACING_PICTURE_USER_VIEWPORT" val="{&quot;height&quot;:1575,&quot;width&quot;:5760}"/>
</p:tagLst>
</file>

<file path=ppt/tags/tag4.xml><?xml version="1.0" encoding="utf-8"?>
<p:tagLst xmlns:p="http://schemas.openxmlformats.org/presentationml/2006/main">
  <p:tag name="KSO_WM_UNIT_PLACING_PICTURE_USER_VIEWPORT" val="{&quot;height&quot;:1575,&quot;width&quot;:5760}"/>
</p:tagLst>
</file>

<file path=ppt/tags/tag5.xml><?xml version="1.0" encoding="utf-8"?>
<p:tagLst xmlns:p="http://schemas.openxmlformats.org/presentationml/2006/main">
  <p:tag name="KSO_WM_UNIT_PLACING_PICTURE_USER_VIEWPORT" val="{&quot;height&quot;:1575,&quot;width&quot;:5760}"/>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1202</Words>
  <Application>WPS 演示</Application>
  <PresentationFormat>宽屏</PresentationFormat>
  <Paragraphs>208</Paragraphs>
  <Slides>18</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Calibri</vt:lpstr>
      <vt:lpstr>Times New Roman</vt:lpstr>
      <vt:lpstr>等线 Light</vt:lpstr>
      <vt:lpstr>等线</vt:lpstr>
      <vt:lpstr>微软雅黑</vt:lpstr>
      <vt:lpstr>Arial Unicode MS</vt:lpstr>
      <vt:lpstr>Office 主题​​</vt:lpstr>
      <vt:lpstr>组合逻辑电路实验</vt:lpstr>
      <vt:lpstr>实验任务</vt:lpstr>
      <vt:lpstr>基本逻辑门测试（采用静态测试）</vt:lpstr>
      <vt:lpstr>1. 文件抽取</vt:lpstr>
      <vt:lpstr>1. 文件抽取</vt:lpstr>
      <vt:lpstr>2.下载FPGA实验板</vt:lpstr>
      <vt:lpstr>3. 测量</vt:lpstr>
      <vt:lpstr>4. 结果提交</vt:lpstr>
      <vt:lpstr>5. 结果回看</vt:lpstr>
      <vt:lpstr>三输入逻辑测试（采用动态测试）</vt:lpstr>
      <vt:lpstr>三输入逻辑测试框图(简易级)</vt:lpstr>
      <vt:lpstr>三输入逻辑测试框图（一般级）</vt:lpstr>
      <vt:lpstr>示波器多波形测量技术（操作1）</vt:lpstr>
      <vt:lpstr>示波器多波形测量技术（操作2）</vt:lpstr>
      <vt:lpstr>示波器多波形测量技术（操作3）</vt:lpstr>
      <vt:lpstr>示波器多波形测量技术（操作4）</vt:lpstr>
      <vt:lpstr>三输入逻辑测试</vt:lpstr>
      <vt:lpstr>三输入逻辑电路设计</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组合逻辑电路实验</dc:title>
  <dc:creator>lenovo</dc:creator>
  <cp:lastModifiedBy>少年乐天</cp:lastModifiedBy>
  <cp:revision>59</cp:revision>
  <dcterms:created xsi:type="dcterms:W3CDTF">2022-10-24T08:55:00Z</dcterms:created>
  <dcterms:modified xsi:type="dcterms:W3CDTF">2023-11-12T03:37:17Z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EBAD4FC6F3774B59A1C78C9B6877FD5E_12</vt:lpwstr>
  </property>
  <property fmtid="{D5CDD505-2E9C-101B-9397-08002B2CF9AE}" pid="3" name="KSOProductBuildVer">
    <vt:lpwstr>2052-12.1.0.15355</vt:lpwstr>
  </property>
</Properties>
</file>