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0" r:id="rId5"/>
    <p:sldId id="272" r:id="rId6"/>
    <p:sldId id="270" r:id="rId7"/>
    <p:sldId id="269" r:id="rId8"/>
    <p:sldId id="268" r:id="rId9"/>
    <p:sldId id="27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2" autoAdjust="0"/>
    <p:restoredTop sz="74744" autoAdjust="0"/>
  </p:normalViewPr>
  <p:slideViewPr>
    <p:cSldViewPr snapToGrid="0">
      <p:cViewPr varScale="1">
        <p:scale>
          <a:sx n="78" d="100"/>
          <a:sy n="78" d="100"/>
        </p:scale>
        <p:origin x="27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E559-D840-4A73-A827-577BA92339F1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0915-CAFD-4BEC-B92B-BD46B7FEC6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1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现在我给大家讲解本次实验暨“组合逻辑电路实验”的相关内容。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18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本次实验包括二个</a:t>
            </a:r>
            <a:r>
              <a:rPr lang="zh-CN" altLang="en-US" dirty="0">
                <a:sym typeface="+mn-ea"/>
              </a:rPr>
              <a:t>任务</a:t>
            </a:r>
            <a:r>
              <a:rPr lang="zh-CN" altLang="en-US" dirty="0"/>
              <a:t>，分别是计数器电路特性测量、相同功能特性计数器电路设计。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r>
              <a:rPr lang="zh-CN" altLang="en-US" dirty="0"/>
              <a:t>与之前黑盒测试的操作基本相似，在本次黑盒测试中，设置了简单难度和困难难度的选项。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1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简单要求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1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4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12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00915-CAFD-4BEC-B92B-BD46B7FEC6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5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89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6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1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39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16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32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4923-C3CD-454D-9F44-E06A8CFC6F9A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B1846-6F2C-4CC8-B07C-8C9F36A6F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6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计数器测试与设计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0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计数器电路测试（采用动态测试）</a:t>
            </a:r>
            <a:endParaRPr lang="en-US" altLang="zh-CN" dirty="0"/>
          </a:p>
          <a:p>
            <a:r>
              <a:rPr lang="zh-CN" altLang="en-US" dirty="0"/>
              <a:t>计数器</a:t>
            </a:r>
            <a:r>
              <a:rPr lang="zh-CN" altLang="en-US"/>
              <a:t>电路设计与验证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74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计数器电路测试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508422"/>
            <a:ext cx="10515600" cy="3286898"/>
          </a:xfrm>
        </p:spPr>
        <p:txBody>
          <a:bodyPr>
            <a:normAutofit/>
          </a:bodyPr>
          <a:lstStyle/>
          <a:p>
            <a:r>
              <a:rPr lang="zh-CN" altLang="en-US" dirty="0"/>
              <a:t>登录黑盒实验平台，选择难易程度</a:t>
            </a:r>
            <a:r>
              <a:rPr lang="en-US" altLang="zh-CN" dirty="0"/>
              <a:t>(</a:t>
            </a:r>
            <a:r>
              <a:rPr lang="zh-CN" altLang="en-US" dirty="0"/>
              <a:t>简单</a:t>
            </a:r>
            <a:r>
              <a:rPr lang="en-US" altLang="zh-CN" dirty="0"/>
              <a:t>/</a:t>
            </a:r>
            <a:r>
              <a:rPr lang="zh-CN" altLang="en-US" dirty="0"/>
              <a:t>困难</a:t>
            </a:r>
            <a:r>
              <a:rPr lang="en-US" altLang="zh-CN" dirty="0"/>
              <a:t>)</a:t>
            </a:r>
            <a:r>
              <a:rPr lang="zh-CN" altLang="en-US" dirty="0"/>
              <a:t>，抽取黑盒文件；</a:t>
            </a:r>
            <a:endParaRPr lang="en-US" altLang="zh-CN" dirty="0"/>
          </a:p>
          <a:p>
            <a:r>
              <a:rPr lang="zh-CN" altLang="en-US" dirty="0"/>
              <a:t>下载</a:t>
            </a:r>
            <a:r>
              <a:rPr lang="en-US" altLang="zh-CN" dirty="0"/>
              <a:t>FPGA</a:t>
            </a:r>
            <a:r>
              <a:rPr lang="zh-CN" altLang="en-US" dirty="0"/>
              <a:t>实验板；</a:t>
            </a:r>
            <a:endParaRPr lang="en-US" altLang="zh-CN" dirty="0"/>
          </a:p>
          <a:p>
            <a:r>
              <a:rPr lang="zh-CN" altLang="en-US" dirty="0"/>
              <a:t>进行测试，记录数据，分析结果：</a:t>
            </a:r>
            <a:endParaRPr lang="en-US" altLang="zh-CN" dirty="0"/>
          </a:p>
          <a:p>
            <a:r>
              <a:rPr lang="zh-CN" altLang="en-US" dirty="0"/>
              <a:t>登录黑盒实验平台，结果提交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任务描述：</a:t>
            </a:r>
          </a:p>
        </p:txBody>
      </p:sp>
    </p:spTree>
    <p:extLst>
      <p:ext uri="{BB962C8B-B14F-4D97-AF65-F5344CB8AC3E}">
        <p14:creationId xmlns:p14="http://schemas.microsoft.com/office/powerpoint/2010/main" val="370879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简单级测试电路原理框图及测试要求</a:t>
            </a:r>
            <a:endParaRPr lang="en-US" altLang="zh-CN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89FA6F02-68AE-4B2D-BBE0-3D1F4FA25BE1}"/>
              </a:ext>
            </a:extLst>
          </p:cNvPr>
          <p:cNvSpPr txBox="1">
            <a:spLocks/>
          </p:cNvSpPr>
          <p:nvPr/>
        </p:nvSpPr>
        <p:spPr>
          <a:xfrm>
            <a:off x="745422" y="4988740"/>
            <a:ext cx="10515600" cy="1557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黑盒设计基于</a:t>
            </a:r>
            <a:r>
              <a:rPr lang="en-US" altLang="zh-CN" dirty="0"/>
              <a:t>74LS161</a:t>
            </a:r>
            <a:r>
              <a:rPr lang="zh-CN" altLang="en-US" dirty="0"/>
              <a:t>模型，任务包括</a:t>
            </a:r>
            <a:endParaRPr lang="en-US" altLang="zh-CN" dirty="0"/>
          </a:p>
          <a:p>
            <a:pPr lvl="1"/>
            <a:r>
              <a:rPr lang="zh-CN" altLang="en-US" dirty="0"/>
              <a:t>记录周期变化的</a:t>
            </a:r>
            <a:r>
              <a:rPr lang="en-US" altLang="zh-CN" dirty="0"/>
              <a:t>JB0~JB3</a:t>
            </a:r>
            <a:r>
              <a:rPr lang="zh-CN" altLang="en-US" dirty="0"/>
              <a:t>波形；</a:t>
            </a:r>
            <a:endParaRPr lang="en-US" altLang="zh-CN" dirty="0"/>
          </a:p>
          <a:p>
            <a:pPr lvl="1"/>
            <a:r>
              <a:rPr lang="zh-CN" altLang="en-US" dirty="0"/>
              <a:t>判断计数器进制和计数器计数状态序列；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54317B1-69CB-4105-88D0-D3DCEEFC2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1709" y="1588315"/>
            <a:ext cx="8963025" cy="3400425"/>
          </a:xfrm>
        </p:spPr>
      </p:pic>
    </p:spTree>
    <p:extLst>
      <p:ext uri="{BB962C8B-B14F-4D97-AF65-F5344CB8AC3E}">
        <p14:creationId xmlns:p14="http://schemas.microsoft.com/office/powerpoint/2010/main" val="237085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1958"/>
            <a:ext cx="10515600" cy="1325563"/>
          </a:xfrm>
        </p:spPr>
        <p:txBody>
          <a:bodyPr/>
          <a:lstStyle/>
          <a:p>
            <a:r>
              <a:rPr lang="zh-CN" altLang="en-US" dirty="0"/>
              <a:t>困难级测试电路原理框图及测试要求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76DB71-6710-48B7-8ED1-4095B2A8EEC9}"/>
              </a:ext>
            </a:extLst>
          </p:cNvPr>
          <p:cNvSpPr/>
          <p:nvPr/>
        </p:nvSpPr>
        <p:spPr>
          <a:xfrm>
            <a:off x="9649408" y="2889768"/>
            <a:ext cx="26468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/>
              <a:t>黑盒设计基于</a:t>
            </a:r>
            <a:endParaRPr lang="en-US" altLang="zh-CN" sz="3200" dirty="0"/>
          </a:p>
          <a:p>
            <a:pPr algn="ctr"/>
            <a:r>
              <a:rPr lang="en-US" altLang="zh-CN" sz="3200" dirty="0"/>
              <a:t>74LS161</a:t>
            </a:r>
          </a:p>
          <a:p>
            <a:pPr algn="ctr"/>
            <a:r>
              <a:rPr lang="zh-CN" altLang="en-US" sz="3200" dirty="0"/>
              <a:t>或</a:t>
            </a:r>
            <a:r>
              <a:rPr lang="en-US" altLang="zh-CN" sz="3200" dirty="0"/>
              <a:t>74LS163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F3FEC-8A4C-4C9F-B082-48A2DEB39DE1}"/>
              </a:ext>
            </a:extLst>
          </p:cNvPr>
          <p:cNvSpPr txBox="1">
            <a:spLocks/>
          </p:cNvSpPr>
          <p:nvPr/>
        </p:nvSpPr>
        <p:spPr>
          <a:xfrm>
            <a:off x="838200" y="5480479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除简单要求外需分析复位信号的同步属性</a:t>
            </a:r>
            <a:endParaRPr lang="en-US" altLang="zh-CN" dirty="0"/>
          </a:p>
          <a:p>
            <a:pPr lvl="1"/>
            <a:r>
              <a:rPr lang="zh-CN" altLang="en-US" dirty="0"/>
              <a:t>通过低频</a:t>
            </a:r>
            <a:r>
              <a:rPr lang="en-US" altLang="zh-CN" dirty="0"/>
              <a:t>(1Hz</a:t>
            </a:r>
            <a:r>
              <a:rPr lang="zh-CN" altLang="en-US" dirty="0"/>
              <a:t>左右</a:t>
            </a:r>
            <a:r>
              <a:rPr lang="en-US" altLang="zh-CN" dirty="0"/>
              <a:t>)</a:t>
            </a:r>
            <a:r>
              <a:rPr lang="zh-CN" altLang="en-US" dirty="0"/>
              <a:t>目测按键反应进行分析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B764B19-F1DE-4683-8C68-5F03F3EC7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0380" y="1022436"/>
            <a:ext cx="8889028" cy="4351338"/>
          </a:xfrm>
        </p:spPr>
      </p:pic>
    </p:spTree>
    <p:extLst>
      <p:ext uri="{BB962C8B-B14F-4D97-AF65-F5344CB8AC3E}">
        <p14:creationId xmlns:p14="http://schemas.microsoft.com/office/powerpoint/2010/main" val="139037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计数器电路逆向设计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dirty="0"/>
          </a:p>
          <a:p>
            <a:r>
              <a:rPr lang="zh-CN" altLang="en-US" dirty="0"/>
              <a:t>逆向设计抽取的计数器电路，所有计数状态需一致，选择困难级，还需考虑置数复位的同步属性。</a:t>
            </a:r>
            <a:endParaRPr lang="en-US" altLang="zh-CN" dirty="0"/>
          </a:p>
          <a:p>
            <a:r>
              <a:rPr lang="zh-CN" altLang="en-US" dirty="0"/>
              <a:t>设计方法：</a:t>
            </a:r>
            <a:endParaRPr lang="en-US" altLang="zh-CN" dirty="0"/>
          </a:p>
          <a:p>
            <a:pPr lvl="1"/>
            <a:r>
              <a:rPr lang="zh-CN" altLang="en-US" dirty="0"/>
              <a:t>基于计数器模块</a:t>
            </a:r>
            <a:r>
              <a:rPr lang="en-US" altLang="zh-CN" dirty="0"/>
              <a:t>(CNTR_4BIN_ASCLR</a:t>
            </a:r>
            <a:r>
              <a:rPr lang="zh-CN" altLang="en-US" dirty="0"/>
              <a:t>或</a:t>
            </a:r>
            <a:r>
              <a:rPr lang="en-US" altLang="zh-CN" dirty="0"/>
              <a:t>CNTR_4BIN_S)</a:t>
            </a:r>
            <a:r>
              <a:rPr lang="zh-CN" altLang="en-US" dirty="0"/>
              <a:t>设计实现</a:t>
            </a:r>
            <a:endParaRPr lang="en-US" altLang="zh-CN" dirty="0"/>
          </a:p>
          <a:p>
            <a:pPr lvl="1"/>
            <a:r>
              <a:rPr lang="zh-CN" altLang="en-US" dirty="0"/>
              <a:t>基于触发器设计</a:t>
            </a:r>
            <a:r>
              <a:rPr lang="en-US" altLang="zh-CN" dirty="0"/>
              <a:t>※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 err="1"/>
              <a:t>multisim</a:t>
            </a:r>
            <a:r>
              <a:rPr lang="zh-CN" altLang="en-US" dirty="0"/>
              <a:t>提供的其他计数</a:t>
            </a:r>
            <a:r>
              <a:rPr lang="en-US" altLang="zh-CN" dirty="0"/>
              <a:t>PLD</a:t>
            </a:r>
            <a:r>
              <a:rPr lang="zh-CN" altLang="en-US" dirty="0"/>
              <a:t>模块设计</a:t>
            </a:r>
            <a:endParaRPr lang="en-US" altLang="zh-CN" dirty="0"/>
          </a:p>
          <a:p>
            <a:r>
              <a:rPr lang="zh-CN" altLang="en-US" dirty="0"/>
              <a:t>验证：</a:t>
            </a:r>
            <a:endParaRPr lang="en-US" altLang="zh-CN" dirty="0"/>
          </a:p>
          <a:p>
            <a:pPr lvl="1"/>
            <a:r>
              <a:rPr lang="zh-CN" altLang="en-US" dirty="0"/>
              <a:t>仿真及硬件验证实现；</a:t>
            </a:r>
            <a:endParaRPr lang="en-US" altLang="zh-CN" dirty="0"/>
          </a:p>
          <a:p>
            <a:pPr lvl="1"/>
            <a:r>
              <a:rPr lang="zh-CN" altLang="en-US" dirty="0"/>
              <a:t>功能改善：</a:t>
            </a:r>
            <a:r>
              <a:rPr lang="en-US" altLang="zh-CN" dirty="0"/>
              <a:t>Sec75Per.MS14</a:t>
            </a:r>
            <a:r>
              <a:rPr lang="zh-CN" altLang="zh-CN" dirty="0"/>
              <a:t>显示频率稍显缓慢，请修改</a:t>
            </a:r>
            <a:r>
              <a:rPr lang="en-US" altLang="zh-CN" dirty="0"/>
              <a:t>Sec75Per</a:t>
            </a:r>
            <a:r>
              <a:rPr lang="zh-CN" altLang="zh-CN" dirty="0"/>
              <a:t>子模块，增加</a:t>
            </a:r>
            <a:r>
              <a:rPr lang="en-US" altLang="zh-CN" dirty="0"/>
              <a:t>SW0</a:t>
            </a:r>
            <a:r>
              <a:rPr lang="zh-CN" altLang="zh-CN" dirty="0"/>
              <a:t>切换其输出周期在</a:t>
            </a:r>
            <a:r>
              <a:rPr lang="en-US" altLang="zh-CN" dirty="0"/>
              <a:t>0.75S</a:t>
            </a:r>
            <a:r>
              <a:rPr lang="zh-CN" altLang="zh-CN" dirty="0"/>
              <a:t>和</a:t>
            </a:r>
            <a:r>
              <a:rPr lang="en-US" altLang="zh-CN" dirty="0"/>
              <a:t>0.37S</a:t>
            </a:r>
            <a:r>
              <a:rPr lang="zh-CN" altLang="zh-CN" dirty="0"/>
              <a:t>二者间切换。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任务描述：</a:t>
            </a:r>
          </a:p>
        </p:txBody>
      </p:sp>
    </p:spTree>
    <p:extLst>
      <p:ext uri="{BB962C8B-B14F-4D97-AF65-F5344CB8AC3E}">
        <p14:creationId xmlns:p14="http://schemas.microsoft.com/office/powerpoint/2010/main" val="306651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基于中规模计数器模块的逆向设计实现（简单级）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87" y="2032347"/>
            <a:ext cx="4695624" cy="3715961"/>
          </a:xfrm>
          <a:prstGeom prst="rect">
            <a:avLst/>
          </a:prstGeom>
        </p:spPr>
      </p:pic>
      <p:graphicFrame>
        <p:nvGraphicFramePr>
          <p:cNvPr id="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97320"/>
              </p:ext>
            </p:extLst>
          </p:nvPr>
        </p:nvGraphicFramePr>
        <p:xfrm>
          <a:off x="5029201" y="2032347"/>
          <a:ext cx="6858000" cy="3936020"/>
        </p:xfrm>
        <a:graphic>
          <a:graphicData uri="http://schemas.openxmlformats.org/drawingml/2006/table">
            <a:tbl>
              <a:tblPr/>
              <a:tblGrid>
                <a:gridCol w="566985">
                  <a:extLst>
                    <a:ext uri="{9D8B030D-6E8A-4147-A177-3AD203B41FA5}">
                      <a16:colId xmlns:a16="http://schemas.microsoft.com/office/drawing/2014/main" val="2727934359"/>
                    </a:ext>
                  </a:extLst>
                </a:gridCol>
                <a:gridCol w="548086">
                  <a:extLst>
                    <a:ext uri="{9D8B030D-6E8A-4147-A177-3AD203B41FA5}">
                      <a16:colId xmlns:a16="http://schemas.microsoft.com/office/drawing/2014/main" val="4173158107"/>
                    </a:ext>
                  </a:extLst>
                </a:gridCol>
                <a:gridCol w="592185">
                  <a:extLst>
                    <a:ext uri="{9D8B030D-6E8A-4147-A177-3AD203B41FA5}">
                      <a16:colId xmlns:a16="http://schemas.microsoft.com/office/drawing/2014/main" val="247892788"/>
                    </a:ext>
                  </a:extLst>
                </a:gridCol>
                <a:gridCol w="535486">
                  <a:extLst>
                    <a:ext uri="{9D8B030D-6E8A-4147-A177-3AD203B41FA5}">
                      <a16:colId xmlns:a16="http://schemas.microsoft.com/office/drawing/2014/main" val="413286263"/>
                    </a:ext>
                  </a:extLst>
                </a:gridCol>
                <a:gridCol w="575804">
                  <a:extLst>
                    <a:ext uri="{9D8B030D-6E8A-4147-A177-3AD203B41FA5}">
                      <a16:colId xmlns:a16="http://schemas.microsoft.com/office/drawing/2014/main" val="4135558705"/>
                    </a:ext>
                  </a:extLst>
                </a:gridCol>
                <a:gridCol w="467448">
                  <a:extLst>
                    <a:ext uri="{9D8B030D-6E8A-4147-A177-3AD203B41FA5}">
                      <a16:colId xmlns:a16="http://schemas.microsoft.com/office/drawing/2014/main" val="1934466988"/>
                    </a:ext>
                  </a:extLst>
                </a:gridCol>
                <a:gridCol w="467447">
                  <a:extLst>
                    <a:ext uri="{9D8B030D-6E8A-4147-A177-3AD203B41FA5}">
                      <a16:colId xmlns:a16="http://schemas.microsoft.com/office/drawing/2014/main" val="1081343375"/>
                    </a:ext>
                  </a:extLst>
                </a:gridCol>
                <a:gridCol w="469968">
                  <a:extLst>
                    <a:ext uri="{9D8B030D-6E8A-4147-A177-3AD203B41FA5}">
                      <a16:colId xmlns:a16="http://schemas.microsoft.com/office/drawing/2014/main" val="2917563940"/>
                    </a:ext>
                  </a:extLst>
                </a:gridCol>
                <a:gridCol w="471228">
                  <a:extLst>
                    <a:ext uri="{9D8B030D-6E8A-4147-A177-3AD203B41FA5}">
                      <a16:colId xmlns:a16="http://schemas.microsoft.com/office/drawing/2014/main" val="3812990396"/>
                    </a:ext>
                  </a:extLst>
                </a:gridCol>
                <a:gridCol w="399409">
                  <a:extLst>
                    <a:ext uri="{9D8B030D-6E8A-4147-A177-3AD203B41FA5}">
                      <a16:colId xmlns:a16="http://schemas.microsoft.com/office/drawing/2014/main" val="266316507"/>
                    </a:ext>
                  </a:extLst>
                </a:gridCol>
                <a:gridCol w="413269">
                  <a:extLst>
                    <a:ext uri="{9D8B030D-6E8A-4147-A177-3AD203B41FA5}">
                      <a16:colId xmlns:a16="http://schemas.microsoft.com/office/drawing/2014/main" val="305651240"/>
                    </a:ext>
                  </a:extLst>
                </a:gridCol>
                <a:gridCol w="478788">
                  <a:extLst>
                    <a:ext uri="{9D8B030D-6E8A-4147-A177-3AD203B41FA5}">
                      <a16:colId xmlns:a16="http://schemas.microsoft.com/office/drawing/2014/main" val="2372260461"/>
                    </a:ext>
                  </a:extLst>
                </a:gridCol>
                <a:gridCol w="410749">
                  <a:extLst>
                    <a:ext uri="{9D8B030D-6E8A-4147-A177-3AD203B41FA5}">
                      <a16:colId xmlns:a16="http://schemas.microsoft.com/office/drawing/2014/main" val="1108645401"/>
                    </a:ext>
                  </a:extLst>
                </a:gridCol>
                <a:gridCol w="461148">
                  <a:extLst>
                    <a:ext uri="{9D8B030D-6E8A-4147-A177-3AD203B41FA5}">
                      <a16:colId xmlns:a16="http://schemas.microsoft.com/office/drawing/2014/main" val="1520532416"/>
                    </a:ext>
                  </a:extLst>
                </a:gridCol>
              </a:tblGrid>
              <a:tr h="357280">
                <a:tc gridSpan="9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  入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输   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61660"/>
                  </a:ext>
                </a:extLst>
              </a:tr>
              <a:tr h="632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清零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使能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时钟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预置数据输入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  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进位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179306"/>
                  </a:ext>
                </a:extLst>
              </a:tr>
              <a:tr h="6321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CEP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CET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CP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TC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31819"/>
                  </a:ext>
                </a:extLst>
              </a:tr>
              <a:tr h="357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957764"/>
                  </a:ext>
                </a:extLst>
              </a:tr>
              <a:tr h="357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1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1400" b="1" i="0" u="none" strike="noStrike" cap="none" normalizeH="0" baseline="-3000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051409"/>
                  </a:ext>
                </a:extLst>
              </a:tr>
              <a:tr h="357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981903"/>
                  </a:ext>
                </a:extLst>
              </a:tr>
              <a:tr h="3572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保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持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92897"/>
                  </a:ext>
                </a:extLst>
              </a:tr>
              <a:tr h="8853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H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计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数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1pPr>
                      <a:lvl2pPr indent="142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2pPr>
                      <a:lvl3pPr indent="-4763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3pPr>
                      <a:lvl4pPr indent="-65088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4pPr>
                      <a:lvl5pPr indent="-133350" algn="l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5pPr>
                      <a:lvl6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6pPr>
                      <a:lvl7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7pPr>
                      <a:lvl8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8pPr>
                      <a:lvl9pPr indent="-133350" fontAlgn="base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7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0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仿真验证外部框图</a:t>
            </a:r>
            <a:endParaRPr lang="en-US" altLang="zh-CN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1771" y="2481944"/>
            <a:ext cx="5796376" cy="31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7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硬件设计外部框图</a:t>
            </a:r>
            <a:endParaRPr lang="en-US" altLang="zh-CN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629" y="1027906"/>
            <a:ext cx="9498275" cy="521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0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437</Words>
  <Application>Microsoft Office PowerPoint</Application>
  <PresentationFormat>宽屏</PresentationFormat>
  <Paragraphs>130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Wingdings</vt:lpstr>
      <vt:lpstr>Office 主题​​</vt:lpstr>
      <vt:lpstr>计数器测试与设计</vt:lpstr>
      <vt:lpstr>实验任务</vt:lpstr>
      <vt:lpstr>计数器电路测试</vt:lpstr>
      <vt:lpstr>简单级测试电路原理框图及测试要求</vt:lpstr>
      <vt:lpstr>困难级测试电路原理框图及测试要求</vt:lpstr>
      <vt:lpstr>计数器电路逆向设计</vt:lpstr>
      <vt:lpstr>基于中规模计数器模块的逆向设计实现（简单级）</vt:lpstr>
      <vt:lpstr>仿真验证外部框图</vt:lpstr>
      <vt:lpstr>硬件设计外部框图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组合逻辑电路实验</dc:title>
  <dc:creator>lenovo</dc:creator>
  <cp:lastModifiedBy>njucn</cp:lastModifiedBy>
  <cp:revision>63</cp:revision>
  <dcterms:created xsi:type="dcterms:W3CDTF">2022-10-24T08:55:02Z</dcterms:created>
  <dcterms:modified xsi:type="dcterms:W3CDTF">2023-11-10T09:58:48Z</dcterms:modified>
</cp:coreProperties>
</file>