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64" r:id="rId17"/>
    <p:sldId id="265" r:id="rId18"/>
    <p:sldId id="27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64562" autoAdjust="0"/>
  </p:normalViewPr>
  <p:slideViewPr>
    <p:cSldViewPr snapToGrid="0">
      <p:cViewPr varScale="1">
        <p:scale>
          <a:sx n="67" d="100"/>
          <a:sy n="67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EC0F8-7FA4-46A0-92BC-73EC734D3F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4766A-A04F-431C-8BDF-6BB549022E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超频就用到了锁相环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766A-A04F-431C-8BDF-6BB54902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一种锁相环应用的框图模型，由鉴相器、压控振荡器与带通滤波器三个模块联结而成的闭环频率反馈系统。当框图输入端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无信号输入时，鉴相器输出端的相位差波形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，经过低通滤波器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获得平均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电压获得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，该电平驱动下，压控振荡器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VCO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产生特定输出频率信号。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当输入端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有信号输入时，一般来说，此时频率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不会刚巧相同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这时候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叫做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失锁状态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，鉴相器将输入信号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振荡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输出信号的相位和频率相比较，并将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比较出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的差异转换成相位差波形，再经过低通滤波器加到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VCO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控制输入端，控制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VCO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不断调整，使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VCO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最终和输入信号的频率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足够接近并在相位上保持某种特定关系，这种保持称为“相位锁定”。这种相位锁定的回路，称作“锁相环”。而由失锁到锁定的过程，称为“捕捉过程”。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当锁相环进入锁定状态，输入信号频率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变化时，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VCO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输出频率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也跟着变化，并且严格保持着一致，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处于同步状态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，这就是锁相环的环路跟踪。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r="-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766A-A04F-431C-8BDF-6BB54902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一般逻辑电路只能实现分频，不能实现倍频，锁相环可以利用分频电路实现信号的倍频，计算机就是利用这个技术实现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内部运算加速。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前面说的超频，就是更改倍频系数，让计算机工作在超过厂家推荐频率的一种危险状态中。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由于压控振荡器输出频率范围是压控振荡器自身的固有属性，不同系数的倍频电路，可实现倍频的输入信号频率范围是不一致的。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766A-A04F-431C-8BDF-6BB54902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4766A-A04F-431C-8BDF-6BB549022E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230F-1068-4D04-AB22-47E619694E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5F32-7FA0-419C-B799-9B2F9796EA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什么是锁相环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有电脑玩家喜欢通过超频，在普通电脑上感受高级电脑的愉悦。超频是什么？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I-3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选测参数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err="1"/>
                  <a:t>对振荡频率的影响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65</m:t>
                    </m:r>
                    <m:r>
                      <m:rPr>
                        <m:nor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pF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选测原则：学号末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位除以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取余为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-250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=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开路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vco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-250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=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开路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I-4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选测参数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err="1"/>
                  <a:t>对振荡频率的影响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65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V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选测原则：学号末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位除以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取余为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26594"/>
                    <a:gridCol w="98533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altLang="zh-CN" sz="2400" b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100p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470p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4.7n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1μ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vco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26594"/>
                    <a:gridCol w="98533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altLang="zh-CN" sz="2400" b="1" kern="1200" baseline="-250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100p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470p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4.7n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470n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1μ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I-5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206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选测参数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电源电压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</m:oMath>
                </a14:m>
                <a:r>
                  <a:rPr lang="en-US" altLang="zh-CN" dirty="0" err="1"/>
                  <a:t>对振荡频率的影响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选测原则：学号末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位除以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取余为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2063"/>
              </a:xfrm>
              <a:blipFill rotWithShape="1">
                <a:blip r:embed="rId1"/>
                <a:stretch>
                  <a:fillRect t="-5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185670" y="2995454"/>
              <a:ext cx="955964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26594"/>
                    <a:gridCol w="98533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DD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vco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185670" y="2995454"/>
              <a:ext cx="955964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26594"/>
                    <a:gridCol w="98533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3.3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11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选测内容补充说明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Autofit/>
          </a:bodyPr>
          <a:lstStyle/>
          <a:p>
            <a:r>
              <a:rPr lang="zh-CN" altLang="en-US" dirty="0"/>
              <a:t>邻近座位同学以</a:t>
            </a:r>
            <a:r>
              <a:rPr lang="en-US" altLang="zh-CN" dirty="0"/>
              <a:t>4</a:t>
            </a:r>
            <a:r>
              <a:rPr lang="zh-CN" altLang="en-US" dirty="0"/>
              <a:t>人为一组，各自实施</a:t>
            </a:r>
            <a:r>
              <a:rPr lang="en-US" altLang="zh-CN" dirty="0"/>
              <a:t>1</a:t>
            </a:r>
            <a:r>
              <a:rPr lang="zh-CN" altLang="en-US" dirty="0"/>
              <a:t>参数测量，测量数据实现共享，分析后用于实验报告；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人分组为弱分组，因分班原因落单同学，同一位同学数据可提供</a:t>
            </a:r>
            <a:r>
              <a:rPr lang="en-US" altLang="zh-CN" dirty="0"/>
              <a:t>2</a:t>
            </a:r>
            <a:r>
              <a:rPr lang="zh-CN" altLang="en-US" dirty="0"/>
              <a:t>组进行分析；</a:t>
            </a:r>
            <a:endParaRPr lang="en-US" altLang="zh-CN" dirty="0"/>
          </a:p>
          <a:p>
            <a:r>
              <a:rPr lang="zh-CN" altLang="en-US" dirty="0"/>
              <a:t>如取余规则下邻近座位同学不能覆盖</a:t>
            </a:r>
            <a:r>
              <a:rPr lang="en-US" altLang="zh-CN" dirty="0"/>
              <a:t>4</a:t>
            </a:r>
            <a:r>
              <a:rPr lang="zh-CN" altLang="en-US" dirty="0"/>
              <a:t>种参数测量任务，可协商后作出适当调整，以便达成实验数据讨论分析的覆盖；</a:t>
            </a:r>
            <a:endParaRPr lang="en-US" altLang="zh-CN" dirty="0"/>
          </a:p>
          <a:p>
            <a:r>
              <a:rPr lang="zh-CN" altLang="en-US" b="1" dirty="0"/>
              <a:t>为保证主要实验任务有效完成，选测内容请于倍频实验完成后进行；</a:t>
            </a:r>
            <a:endParaRPr lang="en-US" altLang="zh-CN" b="1" dirty="0"/>
          </a:p>
          <a:p>
            <a:r>
              <a:rPr lang="en-US" altLang="zh-CN" dirty="0" err="1"/>
              <a:t>SeaTable</a:t>
            </a:r>
            <a:r>
              <a:rPr lang="zh-CN" altLang="en-US" dirty="0"/>
              <a:t>上设置数据收集表，上述实验测量上传</a:t>
            </a:r>
            <a:r>
              <a:rPr lang="en-US" altLang="zh-CN" dirty="0" err="1"/>
              <a:t>SeaTable</a:t>
            </a:r>
            <a:r>
              <a:rPr lang="zh-CN" altLang="en-US" dirty="0"/>
              <a:t>，实验报告撰写前开放，可用于实验结果统计型分析。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II</a:t>
            </a:r>
            <a:r>
              <a:rPr lang="zh-CN" altLang="en-US" dirty="0"/>
              <a:t>：基本锁相测试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VCO</a:t>
                </a:r>
                <a:r>
                  <a:rPr lang="zh-CN" altLang="en-US" dirty="0"/>
                  <a:t>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低通滤波：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470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47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nF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通过锁相环测试同步带和捕获带方法进行测试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III</a:t>
            </a:r>
            <a:r>
              <a:rPr lang="zh-CN" altLang="en-US" dirty="0"/>
              <a:t>：倍频电路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VCO</a:t>
                </a:r>
                <a:r>
                  <a:rPr lang="zh-CN" altLang="en-US" dirty="0"/>
                  <a:t>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pF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低通滤波：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470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47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nF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分频电路：</a:t>
                </a:r>
                <a:r>
                  <a:rPr lang="en-US" altLang="zh-CN" dirty="0"/>
                  <a:t>FPGA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分频电路</a:t>
                </a:r>
                <a:endParaRPr lang="en-US" altLang="zh-CN" dirty="0"/>
              </a:p>
              <a:p>
                <a:r>
                  <a:rPr lang="zh-CN" altLang="en-US" dirty="0"/>
                  <a:t>测量同步范围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输入信号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，倍频范围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输出信号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上的</a:t>
            </a:r>
            <a:r>
              <a:rPr lang="en-US" altLang="zh-CN" dirty="0"/>
              <a:t>5</a:t>
            </a:r>
            <a:r>
              <a:rPr lang="zh-CN" altLang="en-US" dirty="0"/>
              <a:t>分频电路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4912" y="3033713"/>
            <a:ext cx="4288777" cy="2062956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6441" y="3033713"/>
            <a:ext cx="3456122" cy="2062956"/>
          </a:xfrm>
        </p:spPr>
      </p:pic>
      <p:sp>
        <p:nvSpPr>
          <p:cNvPr id="14" name="箭头: 右 13"/>
          <p:cNvSpPr/>
          <p:nvPr/>
        </p:nvSpPr>
        <p:spPr>
          <a:xfrm>
            <a:off x="1176338" y="3398698"/>
            <a:ext cx="366712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54844" y="2828508"/>
                <a:ext cx="10429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VCO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44" y="2828508"/>
                <a:ext cx="10429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5" t="-42" r="46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484947" y="2905780"/>
                <a:ext cx="10429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VCO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47" y="2905780"/>
                <a:ext cx="1042988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31" t="-4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50192" y="2939772"/>
                <a:ext cx="1042988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cmp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192" y="2939772"/>
                <a:ext cx="1042988" cy="561564"/>
              </a:xfrm>
              <a:prstGeom prst="rect">
                <a:avLst/>
              </a:prstGeom>
              <a:blipFill rotWithShape="1">
                <a:blip r:embed="rId4"/>
                <a:stretch>
                  <a:fillRect l="-8" t="-64" r="39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/>
          <p:cNvSpPr/>
          <p:nvPr/>
        </p:nvSpPr>
        <p:spPr>
          <a:xfrm>
            <a:off x="4804974" y="3429000"/>
            <a:ext cx="366712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0122305" y="2795580"/>
                <a:ext cx="1042988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cmp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305" y="2795580"/>
                <a:ext cx="1042988" cy="561564"/>
              </a:xfrm>
              <a:prstGeom prst="rect">
                <a:avLst/>
              </a:prstGeom>
              <a:blipFill rotWithShape="1">
                <a:blip r:embed="rId4"/>
                <a:stretch>
                  <a:fillRect l="-39" t="-55" r="8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/>
          <p:cNvSpPr/>
          <p:nvPr/>
        </p:nvSpPr>
        <p:spPr>
          <a:xfrm>
            <a:off x="6965571" y="3455848"/>
            <a:ext cx="366712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9958801" y="3225520"/>
            <a:ext cx="366712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40740" y="5491956"/>
            <a:ext cx="455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硬木小启的分频器引脚定义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458027" y="5491956"/>
            <a:ext cx="4552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Basys3</a:t>
            </a:r>
            <a:r>
              <a:rPr lang="zh-CN" altLang="en-US" sz="2800" dirty="0"/>
              <a:t>上的分频器引脚定义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基本锁相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 noChangeAspect="1"/>
          </p:cNvGraphicFramePr>
          <p:nvPr>
            <p:ph idx="1"/>
          </p:nvPr>
        </p:nvGraphicFramePr>
        <p:xfrm>
          <a:off x="2110477" y="3227190"/>
          <a:ext cx="7971045" cy="182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Visio" r:id="rId1" imgW="5334000" imgH="1231900" progId="Visio.Drawing.15">
                  <p:embed/>
                </p:oleObj>
              </mc:Choice>
              <mc:Fallback>
                <p:oleObj name="Visio" r:id="rId1" imgW="5334000" imgH="1231900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9727" b="13506"/>
                      <a:stretch>
                        <a:fillRect/>
                      </a:stretch>
                    </p:blipFill>
                    <p:spPr bwMode="auto">
                      <a:xfrm>
                        <a:off x="2110477" y="3227190"/>
                        <a:ext cx="7971045" cy="1828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倍频原理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1512292" y="2743200"/>
          <a:ext cx="8830962" cy="257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1" imgW="2795905" imgH="818515" progId="Visio.Drawing.15">
                  <p:embed/>
                </p:oleObj>
              </mc:Choice>
              <mc:Fallback>
                <p:oleObj name="Visio" r:id="rId1" imgW="2795905" imgH="818515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666" b="5333"/>
                      <a:stretch>
                        <a:fillRect/>
                      </a:stretch>
                    </p:blipFill>
                    <p:spPr bwMode="auto">
                      <a:xfrm>
                        <a:off x="1512292" y="2743200"/>
                        <a:ext cx="8830962" cy="2578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4046</a:t>
            </a:r>
            <a:r>
              <a:rPr lang="zh-CN" altLang="en-US" dirty="0"/>
              <a:t>内部结构框图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1381593" y="1690688"/>
          <a:ext cx="9428813" cy="5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1" imgW="7340600" imgH="3898900" progId="Visio.Drawing.15">
                  <p:embed/>
                </p:oleObj>
              </mc:Choice>
              <mc:Fallback>
                <p:oleObj name="Visio" r:id="rId1" imgW="7340600" imgH="3898900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94" b="2594"/>
                      <a:stretch>
                        <a:fillRect/>
                      </a:stretch>
                    </p:blipFill>
                    <p:spPr bwMode="auto">
                      <a:xfrm>
                        <a:off x="1381593" y="1690688"/>
                        <a:ext cx="9428813" cy="500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锁相环波形图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1"/>
          <a:stretch>
            <a:fillRect/>
          </a:stretch>
        </p:blipFill>
        <p:spPr bwMode="auto">
          <a:xfrm>
            <a:off x="838200" y="2233534"/>
            <a:ext cx="10568066" cy="382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压控振荡测量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2368446" y="1476544"/>
          <a:ext cx="7714079" cy="47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1" imgW="5207000" imgH="3187700" progId="Visio.Drawing.15">
                  <p:embed/>
                </p:oleObj>
              </mc:Choice>
              <mc:Fallback>
                <p:oleObj name="Visio" r:id="rId1" imgW="5207000" imgH="3187700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446" y="1476544"/>
                        <a:ext cx="7714079" cy="4715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基本锁相与倍频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2409083" y="1690688"/>
          <a:ext cx="7373833" cy="462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1" imgW="6858000" imgH="4305300" progId="Visio.Drawing.15">
                  <p:embed/>
                </p:oleObj>
              </mc:Choice>
              <mc:Fallback>
                <p:oleObj name="Visio" r:id="rId1" imgW="6858000" imgH="4305300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600" b="1845"/>
                      <a:stretch>
                        <a:fillRect/>
                      </a:stretch>
                    </p:blipFill>
                    <p:spPr bwMode="auto">
                      <a:xfrm>
                        <a:off x="2409083" y="1690688"/>
                        <a:ext cx="7373833" cy="46240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I-1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必测参数</a:t>
                </a:r>
                <a:r>
                  <a:rPr lang="en-US" altLang="zh-CN" dirty="0"/>
                  <a:t>:控制电压对振荡频率的影响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pF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如部分参数测不到</a:t>
                </a:r>
                <a:r>
                  <a:rPr lang="en-US" altLang="zh-CN" dirty="0" err="1"/>
                  <a:t>f</a:t>
                </a:r>
                <a:r>
                  <a:rPr lang="en-US" altLang="zh-CN" baseline="-25000" dirty="0" err="1"/>
                  <a:t>vco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可不测。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196" y="3105182"/>
              <a:ext cx="10515604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dirty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CO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0.33V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……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0.66V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……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1.32V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……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3.3V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vco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>
                              <a:effectLst/>
                            </a:rPr>
                            <a:t>拐点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拐点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838196" y="3105182"/>
              <a:ext cx="10515604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0.33V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……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0.66V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……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1.32V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……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3.3V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>
                              <a:effectLst/>
                            </a:rPr>
                            <a:t>拐点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400" kern="100" dirty="0">
                              <a:effectLst/>
                            </a:rPr>
                            <a:t>拐点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r>
              <a:rPr lang="en-US" altLang="zh-CN" dirty="0"/>
              <a:t>I-2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选测参数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err="1"/>
                  <a:t>对振荡频率的影响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altLang="zh-CN" dirty="0">
                        <a:latin typeface="Cambria Math" panose="02040503050406030204" pitchFamily="18" charset="0"/>
                      </a:rPr>
                      <m:t>65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pF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DD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选测原则：学号末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位除以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取余为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者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-250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=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 smtClean="0">
                                        <a:latin typeface="Cambria Math" panose="02040503050406030204" pitchFamily="18" charset="0"/>
                                      </a:rPr>
                                      <m:t>vco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1240534" y="3150902"/>
              <a:ext cx="9559640" cy="10413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55778"/>
                    <a:gridCol w="656150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  <a:gridCol w="955964"/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-250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=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100k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220k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330k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680k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000000"/>
                              </a:solidFill>
                              <a:effectLst/>
                              <a:latin typeface="等线" panose="02010600030101010101" pitchFamily="2" charset="-122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1M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24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UzMDgzYTBkOTUwY2JiNjg1MDUwMjg5OTg4OGJjM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宽屏</PresentationFormat>
  <Paragraphs>309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Cambria Math</vt:lpstr>
      <vt:lpstr>Calibri</vt:lpstr>
      <vt:lpstr>Times New Roman</vt:lpstr>
      <vt:lpstr>等线</vt:lpstr>
      <vt:lpstr>等线 Light</vt:lpstr>
      <vt:lpstr>微软雅黑</vt:lpstr>
      <vt:lpstr>Arial Unicode MS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什么是锁相环</vt:lpstr>
      <vt:lpstr>基本锁相</vt:lpstr>
      <vt:lpstr>倍频原理</vt:lpstr>
      <vt:lpstr>4046内部结构框图</vt:lpstr>
      <vt:lpstr>锁相环波形图</vt:lpstr>
      <vt:lpstr>压控振荡测量</vt:lpstr>
      <vt:lpstr>基本锁相与倍频</vt:lpstr>
      <vt:lpstr>实验要求I-1</vt:lpstr>
      <vt:lpstr>实验要求I-2</vt:lpstr>
      <vt:lpstr>实验要求I-3</vt:lpstr>
      <vt:lpstr>实验要求I-4</vt:lpstr>
      <vt:lpstr>实验要求I-5</vt:lpstr>
      <vt:lpstr>选测内容补充说明</vt:lpstr>
      <vt:lpstr>实验要求II：基本锁相测试</vt:lpstr>
      <vt:lpstr>实验要求III：倍频电路</vt:lpstr>
      <vt:lpstr>FPGA上的5分频电路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什么是锁相环</dc:title>
  <dc:creator>Jeng Shawn</dc:creator>
  <cp:lastModifiedBy>少年乐天</cp:lastModifiedBy>
  <cp:revision>26</cp:revision>
  <dcterms:created xsi:type="dcterms:W3CDTF">2022-12-02T15:18:00Z</dcterms:created>
  <dcterms:modified xsi:type="dcterms:W3CDTF">2023-11-21T02:17:41Z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5628F8A04CAC475FB62CB74C8EE9CCC9_12</vt:lpwstr>
  </property>
  <property fmtid="{D5CDD505-2E9C-101B-9397-08002B2CF9AE}" pid="3" name="KSOProductBuildVer">
    <vt:lpwstr>2052-12.1.0.15355</vt:lpwstr>
  </property>
</Properties>
</file>