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8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2" autoAdjust="0"/>
    <p:restoredTop sz="94660"/>
  </p:normalViewPr>
  <p:slideViewPr>
    <p:cSldViewPr snapToGrid="0">
      <p:cViewPr varScale="1">
        <p:scale>
          <a:sx n="70" d="100"/>
          <a:sy n="70" d="100"/>
        </p:scale>
        <p:origin x="424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072C-DCAF-4DAA-8B86-B0F3E4C0645D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8C50-5C21-43E2-91A8-2F91D8813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48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072C-DCAF-4DAA-8B86-B0F3E4C0645D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8C50-5C21-43E2-91A8-2F91D8813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93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072C-DCAF-4DAA-8B86-B0F3E4C0645D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8C50-5C21-43E2-91A8-2F91D8813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35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072C-DCAF-4DAA-8B86-B0F3E4C0645D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8C50-5C21-43E2-91A8-2F91D8813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36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072C-DCAF-4DAA-8B86-B0F3E4C0645D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8C50-5C21-43E2-91A8-2F91D8813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57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072C-DCAF-4DAA-8B86-B0F3E4C0645D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8C50-5C21-43E2-91A8-2F91D8813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54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072C-DCAF-4DAA-8B86-B0F3E4C0645D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8C50-5C21-43E2-91A8-2F91D8813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5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072C-DCAF-4DAA-8B86-B0F3E4C0645D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8C50-5C21-43E2-91A8-2F91D8813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53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072C-DCAF-4DAA-8B86-B0F3E4C0645D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8C50-5C21-43E2-91A8-2F91D8813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00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072C-DCAF-4DAA-8B86-B0F3E4C0645D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8C50-5C21-43E2-91A8-2F91D8813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51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072C-DCAF-4DAA-8B86-B0F3E4C0645D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8C50-5C21-43E2-91A8-2F91D8813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54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0072C-DCAF-4DAA-8B86-B0F3E4C0645D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58C50-5C21-43E2-91A8-2F91D8813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38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秒表电路设计与实现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53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原理图布线提升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良好的原理图设计应有如下几个特点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合理的导线用色：可以提供电路原理图阅读及故障排查效率，由于</a:t>
            </a:r>
            <a:r>
              <a:rPr lang="en-US" altLang="zh-CN" dirty="0" smtClean="0"/>
              <a:t>Multisim</a:t>
            </a:r>
            <a:r>
              <a:rPr lang="zh-CN" altLang="en-US" dirty="0" smtClean="0"/>
              <a:t>软件“子电路”接口原因，容易发生颜色覆盖导致颜色错乱，解决办法可以在所有子电路口处添加缓冲器，阻断接口颜色覆盖。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合理的子电路设置：电路设计规模增大后，电路全在一张图纸上会显得电路混乱，概念不清。解决办法就是根据功能设计多个子电路，顶层电路一般是几个功能子电路的互联。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合理的电路布局：一般易于阅读的电路有左进右出之类的信号单流向设计规则</a:t>
            </a:r>
            <a:r>
              <a:rPr lang="zh-CN" altLang="en-US" dirty="0"/>
              <a:t>（顺序流向</a:t>
            </a:r>
            <a:r>
              <a:rPr lang="zh-CN" altLang="en-US" dirty="0" smtClean="0"/>
              <a:t>电路，反馈信号可反向设置）。子电路的引脚默认可能胡乱排列，也需要作出合理调整。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15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PLD</a:t>
            </a:r>
            <a:r>
              <a:rPr lang="zh-CN" altLang="zh-CN" dirty="0"/>
              <a:t>锁存器</a:t>
            </a:r>
            <a:r>
              <a:rPr lang="en-US" altLang="zh-CN" dirty="0"/>
              <a:t>/</a:t>
            </a:r>
            <a:r>
              <a:rPr lang="zh-CN" altLang="zh-CN" dirty="0"/>
              <a:t>触发器模块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7998113"/>
              </p:ext>
            </p:extLst>
          </p:nvPr>
        </p:nvGraphicFramePr>
        <p:xfrm>
          <a:off x="493295" y="1252078"/>
          <a:ext cx="10860505" cy="5486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91503">
                  <a:extLst>
                    <a:ext uri="{9D8B030D-6E8A-4147-A177-3AD203B41FA5}">
                      <a16:colId xmlns:a16="http://schemas.microsoft.com/office/drawing/2014/main" val="892198271"/>
                    </a:ext>
                  </a:extLst>
                </a:gridCol>
                <a:gridCol w="1650092">
                  <a:extLst>
                    <a:ext uri="{9D8B030D-6E8A-4147-A177-3AD203B41FA5}">
                      <a16:colId xmlns:a16="http://schemas.microsoft.com/office/drawing/2014/main" val="4060128222"/>
                    </a:ext>
                  </a:extLst>
                </a:gridCol>
                <a:gridCol w="1258066">
                  <a:extLst>
                    <a:ext uri="{9D8B030D-6E8A-4147-A177-3AD203B41FA5}">
                      <a16:colId xmlns:a16="http://schemas.microsoft.com/office/drawing/2014/main" val="3140804074"/>
                    </a:ext>
                  </a:extLst>
                </a:gridCol>
                <a:gridCol w="1498052">
                  <a:extLst>
                    <a:ext uri="{9D8B030D-6E8A-4147-A177-3AD203B41FA5}">
                      <a16:colId xmlns:a16="http://schemas.microsoft.com/office/drawing/2014/main" val="3139269098"/>
                    </a:ext>
                  </a:extLst>
                </a:gridCol>
                <a:gridCol w="1681396">
                  <a:extLst>
                    <a:ext uri="{9D8B030D-6E8A-4147-A177-3AD203B41FA5}">
                      <a16:colId xmlns:a16="http://schemas.microsoft.com/office/drawing/2014/main" val="3980690314"/>
                    </a:ext>
                  </a:extLst>
                </a:gridCol>
                <a:gridCol w="1681396">
                  <a:extLst>
                    <a:ext uri="{9D8B030D-6E8A-4147-A177-3AD203B41FA5}">
                      <a16:colId xmlns:a16="http://schemas.microsoft.com/office/drawing/2014/main" val="13540552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PLD</a:t>
                      </a:r>
                      <a:r>
                        <a:rPr lang="zh-CN" sz="2400" kern="100">
                          <a:effectLst/>
                        </a:rPr>
                        <a:t>模块名</a:t>
                      </a:r>
                      <a:endParaRPr lang="zh-CN" sz="4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模板</a:t>
                      </a:r>
                      <a:endParaRPr lang="zh-CN" sz="4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类别</a:t>
                      </a:r>
                      <a:endParaRPr lang="zh-CN" sz="4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逻辑</a:t>
                      </a:r>
                      <a:endParaRPr lang="zh-CN" sz="4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触发</a:t>
                      </a:r>
                      <a:endParaRPr lang="zh-CN" sz="4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位数</a:t>
                      </a:r>
                      <a:endParaRPr lang="zh-CN" sz="4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8797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LATCH_D/ LATCH_D2</a:t>
                      </a:r>
                      <a:endParaRPr lang="zh-CN" sz="4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74XX75</a:t>
                      </a:r>
                      <a:endParaRPr lang="zh-CN" sz="4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锁存器</a:t>
                      </a:r>
                      <a:endParaRPr lang="zh-CN" sz="4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D</a:t>
                      </a:r>
                      <a:endParaRPr lang="zh-CN" sz="4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高</a:t>
                      </a:r>
                      <a:endParaRPr lang="zh-CN" sz="4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1/2</a:t>
                      </a:r>
                      <a:endParaRPr lang="zh-CN" sz="4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2973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LATCH_D4_SR_OE</a:t>
                      </a:r>
                      <a:endParaRPr lang="zh-CN" sz="4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4508</a:t>
                      </a:r>
                      <a:endParaRPr lang="zh-CN" sz="4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锁存器</a:t>
                      </a:r>
                      <a:endParaRPr lang="zh-CN" sz="4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D</a:t>
                      </a:r>
                      <a:endParaRPr lang="zh-CN" sz="4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高</a:t>
                      </a:r>
                      <a:endParaRPr lang="zh-CN" sz="4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4</a:t>
                      </a:r>
                      <a:endParaRPr lang="zh-CN" sz="4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7492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LATCH_SR</a:t>
                      </a:r>
                      <a:endParaRPr lang="zh-CN" sz="4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概念模块</a:t>
                      </a:r>
                      <a:endParaRPr lang="zh-CN" sz="4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锁存器</a:t>
                      </a:r>
                      <a:endParaRPr lang="zh-CN" sz="4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SR</a:t>
                      </a:r>
                      <a:endParaRPr lang="zh-CN" sz="4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高</a:t>
                      </a:r>
                      <a:endParaRPr lang="zh-CN" sz="4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4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337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FF_D_CO</a:t>
                      </a:r>
                      <a:endParaRPr lang="zh-CN" sz="4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概念模块</a:t>
                      </a:r>
                      <a:endParaRPr lang="zh-CN" sz="4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触发器</a:t>
                      </a:r>
                      <a:endParaRPr lang="zh-CN" sz="4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D</a:t>
                      </a:r>
                      <a:endParaRPr lang="zh-CN" sz="4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↑</a:t>
                      </a:r>
                      <a:endParaRPr lang="zh-CN" sz="4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4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9412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FF_D_PCLR_CO</a:t>
                      </a:r>
                      <a:endParaRPr lang="zh-CN" sz="4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74XX74</a:t>
                      </a:r>
                      <a:endParaRPr lang="zh-CN" sz="4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触发器</a:t>
                      </a:r>
                      <a:endParaRPr lang="zh-CN" sz="4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D</a:t>
                      </a:r>
                      <a:endParaRPr lang="zh-CN" sz="4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↑</a:t>
                      </a:r>
                      <a:endParaRPr lang="zh-CN" sz="4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4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0627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FF_D4_CLR_CO</a:t>
                      </a:r>
                      <a:endParaRPr lang="zh-CN" sz="4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74XX175</a:t>
                      </a:r>
                      <a:endParaRPr lang="zh-CN" sz="4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触发器</a:t>
                      </a:r>
                      <a:endParaRPr lang="zh-CN" sz="4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D</a:t>
                      </a:r>
                      <a:endParaRPr lang="zh-CN" sz="4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↑</a:t>
                      </a:r>
                      <a:endParaRPr lang="zh-CN" sz="4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4</a:t>
                      </a:r>
                      <a:endParaRPr lang="zh-CN" sz="4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045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FF_JK_NSCLR_CO</a:t>
                      </a:r>
                      <a:endParaRPr lang="zh-CN" sz="4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74XX112</a:t>
                      </a:r>
                      <a:endParaRPr lang="zh-CN" sz="4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触发器</a:t>
                      </a:r>
                      <a:endParaRPr lang="zh-CN" sz="4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JK</a:t>
                      </a:r>
                      <a:endParaRPr lang="zh-CN" sz="4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↓</a:t>
                      </a:r>
                      <a:endParaRPr lang="zh-CN" sz="4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4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0482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FF_JK_PSCLR_CO</a:t>
                      </a:r>
                      <a:endParaRPr lang="zh-CN" sz="4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4027</a:t>
                      </a:r>
                      <a:endParaRPr lang="zh-CN" sz="4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触发器</a:t>
                      </a:r>
                      <a:endParaRPr lang="zh-CN" sz="4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JK</a:t>
                      </a:r>
                      <a:endParaRPr lang="zh-CN" sz="4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↑</a:t>
                      </a:r>
                      <a:endParaRPr lang="zh-CN" sz="4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4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0766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FF_T_CLR_CO</a:t>
                      </a:r>
                      <a:endParaRPr lang="zh-CN" sz="4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概念模块</a:t>
                      </a:r>
                      <a:endParaRPr lang="zh-CN" sz="4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触发器</a:t>
                      </a:r>
                      <a:endParaRPr lang="zh-CN" sz="4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T</a:t>
                      </a:r>
                      <a:endParaRPr lang="zh-CN" sz="4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↑</a:t>
                      </a:r>
                      <a:endParaRPr lang="zh-CN" sz="4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</a:t>
                      </a:r>
                      <a:endParaRPr lang="zh-CN" sz="4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1773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01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</a:t>
            </a:r>
            <a:r>
              <a:rPr lang="zh-CN" altLang="zh-CN" dirty="0" smtClean="0"/>
              <a:t>要求</a:t>
            </a:r>
            <a:r>
              <a:rPr lang="en-US" altLang="zh-CN" dirty="0" smtClean="0"/>
              <a:t>-</a:t>
            </a:r>
            <a:r>
              <a:rPr lang="zh-CN" altLang="en-US" dirty="0" smtClean="0"/>
              <a:t>功能设计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.</a:t>
            </a:r>
            <a:r>
              <a:rPr lang="zh-CN" altLang="zh-CN" dirty="0"/>
              <a:t>独立设计不以参考电路为基础，自行设计，自行绘制原理图，并最终实现目标</a:t>
            </a:r>
            <a:r>
              <a:rPr lang="zh-CN" altLang="zh-CN" dirty="0" smtClean="0"/>
              <a:t>设计。</a:t>
            </a:r>
            <a:endParaRPr lang="zh-CN" altLang="zh-CN" dirty="0"/>
          </a:p>
          <a:p>
            <a:r>
              <a:rPr lang="en-US" altLang="zh-CN" dirty="0" smtClean="0"/>
              <a:t>B.</a:t>
            </a:r>
            <a:r>
              <a:rPr lang="zh-CN" altLang="zh-CN" dirty="0"/>
              <a:t>基于范例电路</a:t>
            </a:r>
            <a:r>
              <a:rPr lang="en-US" altLang="zh-CN" dirty="0"/>
              <a:t>b</a:t>
            </a:r>
            <a:r>
              <a:rPr lang="zh-CN" altLang="zh-CN" dirty="0"/>
              <a:t>，进行修正错误，改善电路。范例电路</a:t>
            </a:r>
            <a:r>
              <a:rPr lang="en-US" altLang="zh-CN" dirty="0"/>
              <a:t>b</a:t>
            </a:r>
            <a:r>
              <a:rPr lang="zh-CN" altLang="zh-CN" dirty="0"/>
              <a:t>包括且不限于如下问题，请尝试修正</a:t>
            </a:r>
            <a:r>
              <a:rPr lang="zh-CN" altLang="zh-CN" dirty="0" smtClean="0"/>
              <a:t>：</a:t>
            </a:r>
            <a:endParaRPr lang="zh-CN" altLang="zh-CN" dirty="0"/>
          </a:p>
          <a:p>
            <a:r>
              <a:rPr lang="zh-CN" altLang="zh-CN" dirty="0"/>
              <a:t>① 按键处理设计比较粗糙，可以改善，如没有暂停和没区别，随时可清零；最优方案：提供更多按键功能。同时选用最少的按键。功能按键应采用按键实现，而不是拨码开关。</a:t>
            </a:r>
          </a:p>
          <a:p>
            <a:r>
              <a:rPr lang="zh-CN" altLang="zh-CN" dirty="0" smtClean="0"/>
              <a:t>② </a:t>
            </a:r>
            <a:r>
              <a:rPr lang="zh-CN" altLang="zh-CN" dirty="0"/>
              <a:t>秒表计数中，实际仅仅是一个</a:t>
            </a:r>
            <a:r>
              <a:rPr lang="en-US" altLang="zh-CN" dirty="0"/>
              <a:t>1000</a:t>
            </a:r>
            <a:r>
              <a:rPr lang="zh-CN" altLang="zh-CN" dirty="0"/>
              <a:t>进制的计数器，没有体现一分钟</a:t>
            </a:r>
            <a:r>
              <a:rPr lang="en-US" altLang="zh-CN" dirty="0"/>
              <a:t>60</a:t>
            </a:r>
            <a:r>
              <a:rPr lang="zh-CN" altLang="zh-CN" dirty="0"/>
              <a:t>秒的特点；</a:t>
            </a:r>
          </a:p>
          <a:p>
            <a:r>
              <a:rPr lang="zh-CN" altLang="zh-CN" dirty="0" smtClean="0"/>
              <a:t>③ </a:t>
            </a:r>
            <a:r>
              <a:rPr lang="zh-CN" altLang="zh-CN" dirty="0"/>
              <a:t>其他于电路设计及工作中发现的新</a:t>
            </a:r>
            <a:r>
              <a:rPr lang="en-US" altLang="zh-CN" dirty="0"/>
              <a:t>bug</a:t>
            </a:r>
            <a:r>
              <a:rPr lang="zh-CN" altLang="zh-CN" dirty="0"/>
              <a:t>等等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290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实验要求</a:t>
            </a:r>
            <a:r>
              <a:rPr lang="en-US" altLang="zh-CN" dirty="0" smtClean="0"/>
              <a:t>-</a:t>
            </a:r>
            <a:r>
              <a:rPr lang="zh-CN" altLang="en-US" dirty="0" smtClean="0"/>
              <a:t>原理图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合理导线颜色配置；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位计数器部分子电路化；</a:t>
            </a:r>
            <a:endParaRPr lang="en-US" altLang="zh-CN" dirty="0" smtClean="0"/>
          </a:p>
          <a:p>
            <a:r>
              <a:rPr lang="zh-CN" altLang="en-US" dirty="0" smtClean="0"/>
              <a:t>控制按键处理子电路化；</a:t>
            </a:r>
            <a:endParaRPr lang="en-US" altLang="zh-CN" dirty="0" smtClean="0"/>
          </a:p>
          <a:p>
            <a:r>
              <a:rPr lang="zh-CN" altLang="en-US" dirty="0"/>
              <a:t>子</a:t>
            </a:r>
            <a:r>
              <a:rPr lang="zh-CN" altLang="en-US" dirty="0" smtClean="0"/>
              <a:t>电路引脚美观性调整；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130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zh-CN" smtClean="0"/>
              <a:t>① </a:t>
            </a:r>
            <a:r>
              <a:rPr lang="zh-CN" altLang="zh-CN" dirty="0"/>
              <a:t>在电路运行过程中，</a:t>
            </a:r>
            <a:r>
              <a:rPr lang="en-US" altLang="zh-CN" dirty="0"/>
              <a:t>0.1s</a:t>
            </a:r>
            <a:r>
              <a:rPr lang="zh-CN" altLang="zh-CN" dirty="0"/>
              <a:t>比较快，常常想关注某个现象时，一闪而过。添加一个慢动作控制，使电路能够实现慢时流速工作状态，用于关注电路时序上的工作细节；</a:t>
            </a:r>
          </a:p>
          <a:p>
            <a:r>
              <a:rPr lang="zh-CN" altLang="zh-CN" dirty="0" smtClean="0"/>
              <a:t>② </a:t>
            </a:r>
            <a:r>
              <a:rPr lang="zh-CN" altLang="zh-CN" dirty="0"/>
              <a:t>在电路验收过程中，时常需要如</a:t>
            </a:r>
            <a:r>
              <a:rPr lang="en-US" altLang="zh-CN" dirty="0"/>
              <a:t>59</a:t>
            </a:r>
            <a:r>
              <a:rPr lang="zh-CN" altLang="zh-CN" dirty="0"/>
              <a:t>秒→</a:t>
            </a:r>
            <a:r>
              <a:rPr lang="en-US" altLang="zh-CN" dirty="0"/>
              <a:t>1</a:t>
            </a:r>
            <a:r>
              <a:rPr lang="zh-CN" altLang="zh-CN" dirty="0"/>
              <a:t>分钟的跳变状态观察。正常的时间流速下，会大大降低实验验收效率，添加一个快流速开关，切换提供更快的时间流速，以提高实验验收效率，这个实现需求应在第一次提交时已设计完成。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304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完成一个</a:t>
            </a:r>
            <a:r>
              <a:rPr lang="en-US" altLang="zh-CN" dirty="0"/>
              <a:t>4</a:t>
            </a:r>
            <a:r>
              <a:rPr lang="zh-CN" altLang="zh-CN" dirty="0"/>
              <a:t>位显示的秒表设计。显示位从高到低为</a:t>
            </a:r>
            <a:r>
              <a:rPr lang="en-US" altLang="zh-CN" dirty="0"/>
              <a:t>D</a:t>
            </a:r>
            <a:r>
              <a:rPr lang="en-US" altLang="zh-CN" baseline="-25000" dirty="0"/>
              <a:t>3</a:t>
            </a:r>
            <a:r>
              <a:rPr lang="en-US" altLang="zh-CN" dirty="0"/>
              <a:t>~D</a:t>
            </a:r>
            <a:r>
              <a:rPr lang="en-US" altLang="zh-CN" baseline="-25000" dirty="0"/>
              <a:t>0</a:t>
            </a:r>
            <a:r>
              <a:rPr lang="zh-CN" altLang="zh-CN" dirty="0"/>
              <a:t>，显示最低位</a:t>
            </a:r>
            <a:r>
              <a:rPr lang="en-US" altLang="zh-CN" dirty="0"/>
              <a:t>D</a:t>
            </a:r>
            <a:r>
              <a:rPr lang="en-US" altLang="zh-CN" baseline="-25000" dirty="0"/>
              <a:t>0</a:t>
            </a:r>
            <a:r>
              <a:rPr lang="zh-CN" altLang="zh-CN" dirty="0"/>
              <a:t>每</a:t>
            </a:r>
            <a:r>
              <a:rPr lang="en-US" altLang="zh-CN" dirty="0"/>
              <a:t>0.1</a:t>
            </a:r>
            <a:r>
              <a:rPr lang="zh-CN" altLang="zh-CN" dirty="0"/>
              <a:t>秒计一次数，逢十</a:t>
            </a:r>
            <a:r>
              <a:rPr lang="en-US" altLang="zh-CN" dirty="0"/>
              <a:t>D</a:t>
            </a:r>
            <a:r>
              <a:rPr lang="en-US" altLang="zh-CN" baseline="-25000" dirty="0"/>
              <a:t>1</a:t>
            </a:r>
            <a:r>
              <a:rPr lang="zh-CN" altLang="zh-CN" dirty="0"/>
              <a:t>进一，单位为</a:t>
            </a:r>
            <a:r>
              <a:rPr lang="en-US" altLang="zh-CN" dirty="0"/>
              <a:t>1</a:t>
            </a:r>
            <a:r>
              <a:rPr lang="zh-CN" altLang="zh-CN" dirty="0"/>
              <a:t>秒，</a:t>
            </a:r>
            <a:r>
              <a:rPr lang="en-US" altLang="zh-CN" dirty="0"/>
              <a:t>D</a:t>
            </a:r>
            <a:r>
              <a:rPr lang="en-US" altLang="zh-CN" baseline="-25000" dirty="0"/>
              <a:t>2</a:t>
            </a:r>
            <a:r>
              <a:rPr lang="en-US" altLang="zh-CN" dirty="0"/>
              <a:t>D</a:t>
            </a:r>
            <a:r>
              <a:rPr lang="en-US" altLang="zh-CN" baseline="-25000" dirty="0"/>
              <a:t>1</a:t>
            </a:r>
            <a:r>
              <a:rPr lang="zh-CN" altLang="zh-CN" dirty="0"/>
              <a:t>满</a:t>
            </a:r>
            <a:r>
              <a:rPr lang="en-US" altLang="zh-CN" dirty="0"/>
              <a:t>60</a:t>
            </a:r>
            <a:r>
              <a:rPr lang="zh-CN" altLang="zh-CN" dirty="0"/>
              <a:t>秒进位</a:t>
            </a:r>
            <a:r>
              <a:rPr lang="en-US" altLang="zh-CN" dirty="0"/>
              <a:t>D</a:t>
            </a:r>
            <a:r>
              <a:rPr lang="en-US" altLang="zh-CN" baseline="-25000" dirty="0"/>
              <a:t>3</a:t>
            </a:r>
            <a:r>
              <a:rPr lang="zh-CN" altLang="zh-CN" dirty="0"/>
              <a:t>。</a:t>
            </a:r>
          </a:p>
          <a:p>
            <a:r>
              <a:rPr lang="zh-CN" altLang="zh-CN" dirty="0" smtClean="0"/>
              <a:t>秒表</a:t>
            </a:r>
            <a:r>
              <a:rPr lang="zh-CN" altLang="zh-CN" dirty="0"/>
              <a:t>至少响应使用者的几个按键命令：开始，停止，清零。</a:t>
            </a:r>
          </a:p>
          <a:p>
            <a:r>
              <a:rPr lang="zh-CN" altLang="zh-CN" dirty="0" smtClean="0"/>
              <a:t>可</a:t>
            </a:r>
            <a:r>
              <a:rPr lang="zh-CN" altLang="zh-CN" dirty="0"/>
              <a:t>自行考虑功能的优化，如暂停等。</a:t>
            </a:r>
          </a:p>
          <a:p>
            <a:r>
              <a:rPr lang="zh-CN" altLang="zh-CN" dirty="0" smtClean="0"/>
              <a:t>提供</a:t>
            </a:r>
            <a:r>
              <a:rPr lang="zh-CN" altLang="zh-CN" dirty="0"/>
              <a:t>演示</a:t>
            </a:r>
            <a:r>
              <a:rPr lang="en-US" altLang="zh-CN" dirty="0"/>
              <a:t>bit</a:t>
            </a:r>
            <a:r>
              <a:rPr lang="zh-CN" altLang="zh-CN" dirty="0"/>
              <a:t>文件用以下载理解范例电路</a:t>
            </a:r>
            <a:r>
              <a:rPr lang="en-US" altLang="zh-CN" dirty="0"/>
              <a:t>(</a:t>
            </a:r>
            <a:r>
              <a:rPr lang="zh-CN" altLang="zh-CN" dirty="0"/>
              <a:t>电路</a:t>
            </a:r>
            <a:r>
              <a:rPr lang="en-US" altLang="zh-CN" dirty="0"/>
              <a:t>b)</a:t>
            </a:r>
            <a:r>
              <a:rPr lang="zh-CN" altLang="zh-CN" dirty="0"/>
              <a:t>完成的功能。</a:t>
            </a:r>
          </a:p>
          <a:p>
            <a:r>
              <a:rPr lang="zh-CN" altLang="zh-CN" dirty="0" smtClean="0"/>
              <a:t>提供</a:t>
            </a:r>
            <a:r>
              <a:rPr lang="zh-CN" altLang="zh-CN" dirty="0"/>
              <a:t>一个带</a:t>
            </a:r>
            <a:r>
              <a:rPr lang="en-US" altLang="zh-CN" dirty="0"/>
              <a:t>bug</a:t>
            </a:r>
            <a:r>
              <a:rPr lang="zh-CN" altLang="zh-CN" dirty="0"/>
              <a:t>的秒表参考电路</a:t>
            </a:r>
            <a:r>
              <a:rPr lang="en-US" altLang="zh-CN" dirty="0"/>
              <a:t>(</a:t>
            </a:r>
            <a:r>
              <a:rPr lang="zh-CN" altLang="zh-CN" dirty="0"/>
              <a:t>电路</a:t>
            </a:r>
            <a:r>
              <a:rPr lang="en-US" altLang="zh-CN" dirty="0"/>
              <a:t>a)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818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实验原理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17884" y="2210636"/>
            <a:ext cx="4479758" cy="4351338"/>
          </a:xfrm>
        </p:spPr>
        <p:txBody>
          <a:bodyPr/>
          <a:lstStyle/>
          <a:p>
            <a:r>
              <a:rPr lang="zh-CN" altLang="zh-CN" dirty="0" smtClean="0"/>
              <a:t>作为</a:t>
            </a:r>
            <a:r>
              <a:rPr lang="zh-CN" altLang="zh-CN" dirty="0"/>
              <a:t>基于综合</a:t>
            </a:r>
            <a:r>
              <a:rPr lang="zh-CN" altLang="zh-CN" dirty="0" smtClean="0"/>
              <a:t>板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/>
              <a:t>的</a:t>
            </a:r>
            <a:r>
              <a:rPr lang="zh-CN" altLang="zh-CN" dirty="0"/>
              <a:t>秒表电路设计</a:t>
            </a:r>
            <a:r>
              <a:rPr lang="zh-CN" altLang="zh-CN" dirty="0" smtClean="0"/>
              <a:t>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/>
              <a:t>核心</a:t>
            </a:r>
            <a:r>
              <a:rPr lang="zh-CN" altLang="zh-CN" dirty="0"/>
              <a:t>是基于</a:t>
            </a:r>
            <a:r>
              <a:rPr lang="en-US" altLang="zh-CN" dirty="0"/>
              <a:t>0.1</a:t>
            </a:r>
            <a:r>
              <a:rPr lang="zh-CN" altLang="zh-CN" dirty="0" smtClean="0"/>
              <a:t>秒的</a:t>
            </a:r>
            <a:r>
              <a:rPr lang="en-US" altLang="zh-CN" dirty="0"/>
              <a:t>4</a:t>
            </a:r>
            <a:r>
              <a:rPr lang="zh-CN" altLang="zh-CN" dirty="0" smtClean="0"/>
              <a:t>位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/>
              <a:t>计数器</a:t>
            </a:r>
            <a:r>
              <a:rPr lang="zh-CN" altLang="zh-CN" dirty="0"/>
              <a:t>（可显示位）</a:t>
            </a:r>
            <a:r>
              <a:rPr lang="zh-CN" altLang="zh-CN" dirty="0" smtClean="0"/>
              <a:t>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/>
              <a:t>作为</a:t>
            </a:r>
            <a:r>
              <a:rPr lang="zh-CN" altLang="zh-CN" dirty="0"/>
              <a:t>一个具有一般</a:t>
            </a:r>
            <a:r>
              <a:rPr lang="zh-CN" altLang="zh-CN" dirty="0" smtClean="0"/>
              <a:t>功能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/>
              <a:t>的</a:t>
            </a:r>
            <a:r>
              <a:rPr lang="zh-CN" altLang="zh-CN" dirty="0"/>
              <a:t>秒表，除显示以外</a:t>
            </a:r>
            <a:r>
              <a:rPr lang="zh-CN" altLang="zh-CN" dirty="0" smtClean="0"/>
              <a:t>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/>
              <a:t>还</a:t>
            </a:r>
            <a:r>
              <a:rPr lang="zh-CN" altLang="zh-CN" dirty="0"/>
              <a:t>需要提供</a:t>
            </a:r>
            <a:r>
              <a:rPr lang="en-US" altLang="zh-CN" dirty="0"/>
              <a:t>0.1</a:t>
            </a:r>
            <a:r>
              <a:rPr lang="zh-CN" altLang="zh-CN" dirty="0"/>
              <a:t>秒的降</a:t>
            </a:r>
            <a:r>
              <a:rPr lang="zh-CN" altLang="zh-CN" dirty="0" smtClean="0"/>
              <a:t>频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/>
              <a:t>模块</a:t>
            </a:r>
            <a:r>
              <a:rPr lang="zh-CN" altLang="zh-CN" dirty="0"/>
              <a:t>，以及用户按键</a:t>
            </a:r>
            <a:r>
              <a:rPr lang="zh-CN" altLang="zh-CN" dirty="0" smtClean="0"/>
              <a:t>指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/>
              <a:t>令</a:t>
            </a:r>
            <a:r>
              <a:rPr lang="zh-CN" altLang="zh-CN" dirty="0"/>
              <a:t>处理模块。</a:t>
            </a:r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901235"/>
              </p:ext>
            </p:extLst>
          </p:nvPr>
        </p:nvGraphicFramePr>
        <p:xfrm>
          <a:off x="3444208" y="196683"/>
          <a:ext cx="8467056" cy="4832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Visio" r:id="rId3" imgW="4857801" imgH="2762370" progId="Visio.Drawing.15">
                  <p:embed/>
                </p:oleObj>
              </mc:Choice>
              <mc:Fallback>
                <p:oleObj name="Visio" r:id="rId3" imgW="4857801" imgH="2762370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208" y="196683"/>
                        <a:ext cx="8467056" cy="48325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565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四位计数器设计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9126" y="1690688"/>
            <a:ext cx="4499490" cy="4454080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很多教材中给出基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于</a:t>
            </a:r>
            <a:r>
              <a:rPr lang="en-US" altLang="zh-CN" dirty="0" smtClean="0"/>
              <a:t>74LS160</a:t>
            </a:r>
            <a:r>
              <a:rPr lang="zh-CN" altLang="en-US" dirty="0" smtClean="0"/>
              <a:t>的同步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模</a:t>
            </a:r>
            <a:r>
              <a:rPr lang="en-US" altLang="zh-CN" dirty="0" smtClean="0"/>
              <a:t>1</a:t>
            </a:r>
            <a:r>
              <a:rPr lang="zh-CN" altLang="en-US" dirty="0" smtClean="0"/>
              <a:t>万</a:t>
            </a:r>
            <a:r>
              <a:rPr lang="en-US" altLang="zh-CN" dirty="0" smtClean="0"/>
              <a:t>(0~9999)</a:t>
            </a:r>
            <a:r>
              <a:rPr lang="zh-CN" altLang="en-US" dirty="0" smtClean="0"/>
              <a:t>的计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数器原理图，该原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理图可用于秒表电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路的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位有显示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计数器实现；</a:t>
            </a:r>
            <a:endParaRPr lang="en-US" altLang="zh-CN" dirty="0" smtClean="0"/>
          </a:p>
          <a:p>
            <a:r>
              <a:rPr lang="zh-CN" altLang="en-US" dirty="0" smtClean="0"/>
              <a:t>本设计中需要对中间两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位进行改造，实现</a:t>
            </a:r>
            <a:r>
              <a:rPr lang="en-US" altLang="zh-CN" dirty="0" smtClean="0"/>
              <a:t>60</a:t>
            </a:r>
            <a:r>
              <a:rPr lang="zh-CN" altLang="en-US" dirty="0" smtClean="0"/>
              <a:t>进制，并保持同步结构。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641898"/>
              </p:ext>
            </p:extLst>
          </p:nvPr>
        </p:nvGraphicFramePr>
        <p:xfrm>
          <a:off x="3380873" y="1203157"/>
          <a:ext cx="8633315" cy="3801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Picture" r:id="rId3" imgW="4963248" imgH="2180703" progId="Word.Picture.8">
                  <p:embed/>
                </p:oleObj>
              </mc:Choice>
              <mc:Fallback>
                <p:oleObj name="Picture" r:id="rId3" imgW="4963248" imgH="2180703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0873" y="1203157"/>
                        <a:ext cx="8633315" cy="38019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198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动态显示模块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动态显示是可编程电路中非常重要的子模块，复用性极高。</a:t>
            </a:r>
            <a:endParaRPr lang="en-US" altLang="zh-CN" dirty="0" smtClean="0"/>
          </a:p>
          <a:p>
            <a:r>
              <a:rPr lang="zh-CN" altLang="zh-CN" dirty="0" smtClean="0"/>
              <a:t>中</a:t>
            </a:r>
            <a:r>
              <a:rPr lang="zh-CN" altLang="zh-CN" dirty="0"/>
              <a:t>小规模集成芯片设计的电路，可以毫无顾忌的使用一个译码驱动连接一个数码管的接线模型，但对于</a:t>
            </a:r>
            <a:r>
              <a:rPr lang="en-US" altLang="zh-CN" dirty="0"/>
              <a:t>IO</a:t>
            </a:r>
            <a:r>
              <a:rPr lang="zh-CN" altLang="zh-CN" dirty="0"/>
              <a:t>端口资源有限的可编程器件，必须采用动态显示来节省</a:t>
            </a:r>
            <a:r>
              <a:rPr lang="en-US" altLang="zh-CN" dirty="0"/>
              <a:t>IO</a:t>
            </a:r>
            <a:r>
              <a:rPr lang="zh-CN" altLang="zh-CN" dirty="0"/>
              <a:t>端口资源。</a:t>
            </a:r>
          </a:p>
          <a:p>
            <a:r>
              <a:rPr lang="zh-CN" altLang="zh-CN" dirty="0" smtClean="0"/>
              <a:t>动态显示</a:t>
            </a:r>
            <a:r>
              <a:rPr lang="zh-CN" altLang="zh-CN" dirty="0"/>
              <a:t>利用人眼视觉暂存的原理，通过高速轮扫不同数码管，同时驱动分配对应数据于译码驱动模块，可使得多个数码管同时显示不同数字。事实上，中小规模集成芯片设计的电路采用动态显示，也是可以降低成本的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04218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2411" y="156410"/>
            <a:ext cx="6340642" cy="659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0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用户命令处理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根据</a:t>
            </a:r>
            <a:r>
              <a:rPr lang="zh-CN" altLang="zh-CN" dirty="0"/>
              <a:t>命令定义不同，用户命令处理有很多解决方案，如范例电路</a:t>
            </a:r>
            <a:r>
              <a:rPr lang="en-US" altLang="zh-CN" dirty="0"/>
              <a:t>a</a:t>
            </a:r>
            <a:r>
              <a:rPr lang="zh-CN" altLang="zh-CN" dirty="0"/>
              <a:t>和</a:t>
            </a:r>
            <a:r>
              <a:rPr lang="en-US" altLang="zh-CN" dirty="0"/>
              <a:t>b</a:t>
            </a:r>
            <a:r>
              <a:rPr lang="zh-CN" altLang="zh-CN" dirty="0"/>
              <a:t>就是两种不同的解决方案。</a:t>
            </a:r>
            <a:endParaRPr lang="zh-CN" altLang="en-US" dirty="0"/>
          </a:p>
        </p:txBody>
      </p:sp>
      <p:pic>
        <p:nvPicPr>
          <p:cNvPr id="4" name="内容占位符 6"/>
          <p:cNvPicPr/>
          <p:nvPr/>
        </p:nvPicPr>
        <p:blipFill>
          <a:blip r:embed="rId2"/>
          <a:stretch>
            <a:fillRect/>
          </a:stretch>
        </p:blipFill>
        <p:spPr>
          <a:xfrm>
            <a:off x="1720516" y="2926147"/>
            <a:ext cx="3949031" cy="2500096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155" y="3204343"/>
            <a:ext cx="3297037" cy="21256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3358848" y="5807631"/>
            <a:ext cx="5835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范例电路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中秒表用户按键命令处理状态机与自定义模块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816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303741"/>
              </p:ext>
            </p:extLst>
          </p:nvPr>
        </p:nvGraphicFramePr>
        <p:xfrm>
          <a:off x="1191126" y="2945522"/>
          <a:ext cx="4191142" cy="2769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Visio" r:id="rId3" imgW="2495774" imgH="1638244" progId="Visio.Drawing.15">
                  <p:embed/>
                </p:oleObj>
              </mc:Choice>
              <mc:Fallback>
                <p:oleObj name="Visio" r:id="rId3" imgW="2495774" imgH="1638244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126" y="2945522"/>
                        <a:ext cx="4191142" cy="27694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348" y="3286809"/>
            <a:ext cx="4362735" cy="262069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/>
          <p:cNvSpPr/>
          <p:nvPr/>
        </p:nvSpPr>
        <p:spPr>
          <a:xfrm>
            <a:off x="4207405" y="6311900"/>
            <a:ext cx="4692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范例电路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中控制电路与对应命令处理状态机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290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“</a:t>
            </a:r>
            <a:r>
              <a:rPr lang="zh-CN" altLang="zh-CN" dirty="0"/>
              <a:t>分秒</a:t>
            </a:r>
            <a:r>
              <a:rPr lang="en-US" altLang="zh-CN" dirty="0"/>
              <a:t>”</a:t>
            </a:r>
            <a:r>
              <a:rPr lang="zh-CN" altLang="zh-CN" dirty="0"/>
              <a:t>获得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除了显示位，从</a:t>
            </a:r>
            <a:r>
              <a:rPr lang="en-US" altLang="zh-CN" dirty="0" smtClean="0"/>
              <a:t>100MHz</a:t>
            </a:r>
            <a:r>
              <a:rPr lang="zh-CN" altLang="en-US" dirty="0" smtClean="0"/>
              <a:t>分频到</a:t>
            </a:r>
            <a:r>
              <a:rPr lang="en-US" altLang="zh-CN" dirty="0" smtClean="0"/>
              <a:t>10Hz</a:t>
            </a:r>
            <a:r>
              <a:rPr lang="zh-CN" altLang="en-US" dirty="0" smtClean="0"/>
              <a:t>，也需要</a:t>
            </a:r>
            <a:r>
              <a:rPr lang="en-US" altLang="zh-CN" dirty="0" smtClean="0"/>
              <a:t>7</a:t>
            </a:r>
            <a:r>
              <a:rPr lang="zh-CN" altLang="en-US" dirty="0" smtClean="0"/>
              <a:t>位</a:t>
            </a:r>
            <a:r>
              <a:rPr lang="en-US" altLang="zh-CN" dirty="0" smtClean="0"/>
              <a:t>10</a:t>
            </a:r>
            <a:r>
              <a:rPr lang="zh-CN" altLang="en-US" dirty="0" smtClean="0"/>
              <a:t>进制计数器提供降频，采用硬件描述语言可以很方便的描述实现全同步的模</a:t>
            </a:r>
            <a:r>
              <a:rPr lang="en-US" altLang="zh-CN" dirty="0" smtClean="0"/>
              <a:t>10000000</a:t>
            </a:r>
            <a:r>
              <a:rPr lang="zh-CN" altLang="en-US" dirty="0" smtClean="0"/>
              <a:t>的计数，而采用模块化实现此规模的同步计数器则略显复杂。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576" y="4242848"/>
            <a:ext cx="2668333" cy="1596798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3877056" y="4416552"/>
            <a:ext cx="731520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04488" y="4069080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100MHz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7249477" y="4599432"/>
            <a:ext cx="731520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7249477" y="4782312"/>
            <a:ext cx="731520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120641" y="4202668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10Hz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120641" y="4965192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1kHz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014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999</Words>
  <Application>Microsoft Office PowerPoint</Application>
  <PresentationFormat>宽屏</PresentationFormat>
  <Paragraphs>105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等线</vt:lpstr>
      <vt:lpstr>等线 Light</vt:lpstr>
      <vt:lpstr>宋体</vt:lpstr>
      <vt:lpstr>Arial</vt:lpstr>
      <vt:lpstr>Calibri</vt:lpstr>
      <vt:lpstr>Times New Roman</vt:lpstr>
      <vt:lpstr>Office 主题​​</vt:lpstr>
      <vt:lpstr>Visio</vt:lpstr>
      <vt:lpstr>Picture</vt:lpstr>
      <vt:lpstr>秒表电路设计与实现</vt:lpstr>
      <vt:lpstr>实验任务</vt:lpstr>
      <vt:lpstr>实验原理</vt:lpstr>
      <vt:lpstr>四位计数器设计</vt:lpstr>
      <vt:lpstr>动态显示模块</vt:lpstr>
      <vt:lpstr>PowerPoint 演示文稿</vt:lpstr>
      <vt:lpstr>用户命令处理</vt:lpstr>
      <vt:lpstr>PowerPoint 演示文稿</vt:lpstr>
      <vt:lpstr>“分秒”获得</vt:lpstr>
      <vt:lpstr>原理图布线提升</vt:lpstr>
      <vt:lpstr> PLD锁存器/触发器模块</vt:lpstr>
      <vt:lpstr>实验要求-功能设计</vt:lpstr>
      <vt:lpstr>实验要求-原理图</vt:lpstr>
      <vt:lpstr>实验要求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秒表电路设计与实现</dc:title>
  <dc:creator>lenovo</dc:creator>
  <cp:lastModifiedBy>Jeng Shawn</cp:lastModifiedBy>
  <cp:revision>12</cp:revision>
  <dcterms:created xsi:type="dcterms:W3CDTF">2022-10-18T09:58:40Z</dcterms:created>
  <dcterms:modified xsi:type="dcterms:W3CDTF">2023-11-25T14:05:30Z</dcterms:modified>
</cp:coreProperties>
</file>