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887" r:id="rId2"/>
    <p:sldId id="921" r:id="rId3"/>
    <p:sldId id="922" r:id="rId4"/>
    <p:sldId id="888" r:id="rId5"/>
    <p:sldId id="886" r:id="rId6"/>
    <p:sldId id="890" r:id="rId7"/>
    <p:sldId id="892" r:id="rId8"/>
    <p:sldId id="893" r:id="rId9"/>
    <p:sldId id="909" r:id="rId10"/>
    <p:sldId id="889" r:id="rId11"/>
    <p:sldId id="891" r:id="rId12"/>
    <p:sldId id="898" r:id="rId13"/>
    <p:sldId id="895" r:id="rId14"/>
    <p:sldId id="897" r:id="rId15"/>
    <p:sldId id="894" r:id="rId16"/>
    <p:sldId id="905" r:id="rId17"/>
    <p:sldId id="906" r:id="rId18"/>
    <p:sldId id="908" r:id="rId19"/>
    <p:sldId id="940" r:id="rId20"/>
    <p:sldId id="943" r:id="rId21"/>
    <p:sldId id="90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0">
          <p15:clr>
            <a:srgbClr val="A4A3A4"/>
          </p15:clr>
        </p15:guide>
        <p15:guide id="2" pos="36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93F3E2"/>
    <a:srgbClr val="96EBF1"/>
    <a:srgbClr val="FFC000"/>
    <a:srgbClr val="060F1E"/>
    <a:srgbClr val="D53C4C"/>
    <a:srgbClr val="B0590A"/>
    <a:srgbClr val="FFC435"/>
    <a:srgbClr val="FDE977"/>
    <a:srgbClr val="FC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59" y="72"/>
      </p:cViewPr>
      <p:guideLst>
        <p:guide orient="horz" pos="2360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锦鲤动画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680" y="1522095"/>
            <a:ext cx="78409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</a:rPr>
              <a:t>分析效果：</a:t>
            </a: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小鱼的身体各个部件都是简单的半透明几何图形</a:t>
            </a: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各个部件都可以活动</a:t>
            </a: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从头到尾方向的部件摆动幅度越来越大、频率越来越高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计算宽高</a:t>
            </a:r>
          </a:p>
        </p:txBody>
      </p:sp>
      <p:pic>
        <p:nvPicPr>
          <p:cNvPr id="5" name="图片 4" descr="鱼旋转需要的空间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1404620"/>
            <a:ext cx="5934075" cy="4048125"/>
          </a:xfrm>
          <a:prstGeom prst="rect">
            <a:avLst/>
          </a:prstGeom>
        </p:spPr>
      </p:pic>
      <p:pic>
        <p:nvPicPr>
          <p:cNvPr id="3" name="图片 2" descr="小鱼旋转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930" y="1404620"/>
            <a:ext cx="4086225" cy="410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Drawable 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重写方法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80" y="1329055"/>
            <a:ext cx="7534275" cy="420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分解图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30" y="925195"/>
            <a:ext cx="7419975" cy="567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计算坐标</a:t>
            </a:r>
          </a:p>
        </p:txBody>
      </p:sp>
      <p:pic>
        <p:nvPicPr>
          <p:cNvPr id="2" name="图片 1" descr="clipbo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" y="1273810"/>
            <a:ext cx="6858000" cy="4457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64045" y="2236470"/>
            <a:ext cx="50565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sinA = a/c --&gt; sinA * c = a --&gt; 得到B点的y坐标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cosA = b/c --&gt; cosA * c = b --&gt; 得到B点的x坐标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Math.sin()、Math.cos()的参数是弧度。坐标是按数学中的坐标。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Math.toRadians() 将角度转成弧度。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圆是360度，也是2π弧度，即360°=2π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坐标计算方式</a:t>
            </a:r>
          </a:p>
        </p:txBody>
      </p:sp>
      <p:pic>
        <p:nvPicPr>
          <p:cNvPr id="4" name="图片 3" descr="鱼鳍定位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05" y="1030605"/>
            <a:ext cx="6346190" cy="4797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98515" y="3363595"/>
            <a:ext cx="595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1.3R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属性动画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(ValueAnimator)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680" y="741045"/>
            <a:ext cx="72853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ValueAnimator 没有重绘，所以需要自己调用addUpdateListener方法，需要结合AnimatorUpdateListener使用。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操作的对象的属性不一定要有getter和setter方法。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默认插值器为AccelerateDecelerateInterpolator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2628900"/>
            <a:ext cx="7658100" cy="422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00" y="1130300"/>
            <a:ext cx="2807335" cy="459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属性动画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(ObjectAnimator)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680" y="1129030"/>
            <a:ext cx="10725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继承自ValueAnimator，相对于ValueAnimatior，可以直接操作控件。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原理：通过改变 View 的属性值来改变控件的形态，说白了就是通过反射技术来获取控件的一些属性如alpha、scaleY等的 get 和 set 方法，从而实现所谓的动画效果。所以，这就需要我们的 View （如自定义 View 中）具有 set 和 get 方法，如果没有则会导致程序的 Clash 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0680" y="3335020"/>
            <a:ext cx="47936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具体步骤:</a:t>
            </a: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首先，系统通过 get 方法获得属性值</a:t>
            </a: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系统在时间插值器的作用下，变更属性值</a:t>
            </a: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系统调用 set 方法，将属性值重新赋予控件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78575" y="3474085"/>
            <a:ext cx="47078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// 透明度动画 --- 需要有setAlpha,getAlpha方法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ObjectAnimator.ofFloat(</a:t>
            </a:r>
            <a:r>
              <a:rPr lang="en-US" altLang="zh-CN">
                <a:solidFill>
                  <a:schemeClr val="bg1"/>
                </a:solidFill>
              </a:rPr>
              <a:t>ivFish</a:t>
            </a:r>
            <a:r>
              <a:rPr lang="zh-CN" altLang="en-US">
                <a:solidFill>
                  <a:schemeClr val="bg1"/>
                </a:solidFill>
              </a:rPr>
              <a:t>, "alpha", 1, 0, 1)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.setDuration(4000)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.start();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鱼的游动路线</a:t>
            </a:r>
          </a:p>
        </p:txBody>
      </p:sp>
      <p:pic>
        <p:nvPicPr>
          <p:cNvPr id="2" name="图片 1" descr="三阶贝塞尔曲线确定过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30" y="741045"/>
            <a:ext cx="6931025" cy="4882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0680" y="5786755"/>
            <a:ext cx="915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利用头部圆心、鱼身的重心以及点击点坐标来唯一确定一个特征三角形。</a:t>
            </a: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确定鱼身需要向左还是向右转弯，知道三角形内角AOB的大小，就知道转动的方向了。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向量夹角计算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0680" y="1432560"/>
            <a:ext cx="115824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</a:rPr>
              <a:t>向量的夹角公式计算夹角cosAOB = (OA*OB)/(|OA|*|OB|)其中OA*OB是向量的数量积,计算过程如下：</a:t>
            </a: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OA=(Ax-Ox,Ay-Oy)</a:t>
            </a: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OB=(Bx-Ox,By-Oy)</a:t>
            </a: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OA</a:t>
            </a:r>
            <a:r>
              <a:rPr lang="en-US" altLang="zh-CN" sz="2400">
                <a:solidFill>
                  <a:schemeClr val="bg1"/>
                </a:solidFill>
              </a:rPr>
              <a:t>*</a:t>
            </a:r>
            <a:r>
              <a:rPr lang="zh-CN" altLang="en-US" sz="2400">
                <a:solidFill>
                  <a:schemeClr val="bg1"/>
                </a:solidFill>
              </a:rPr>
              <a:t>OB=(Ax-Ox)(Bx-Ox)+(Ay-Oy)*(By-Oy)</a:t>
            </a: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|OA|表示线段OA的模即OA的长度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三角函数图</a:t>
            </a:r>
          </a:p>
        </p:txBody>
      </p:sp>
      <p:pic>
        <p:nvPicPr>
          <p:cNvPr id="2" name="图片 1" descr="正弦函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1598295"/>
            <a:ext cx="6286500" cy="1885950"/>
          </a:xfrm>
          <a:prstGeom prst="rect">
            <a:avLst/>
          </a:prstGeom>
        </p:spPr>
      </p:pic>
      <p:pic>
        <p:nvPicPr>
          <p:cNvPr id="3" name="图片 2" descr="余弦函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" y="4182745"/>
            <a:ext cx="4686300" cy="1971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680" y="11658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正弦函数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0680" y="3814445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余弦函数</a:t>
            </a:r>
          </a:p>
        </p:txBody>
      </p:sp>
      <p:pic>
        <p:nvPicPr>
          <p:cNvPr id="7" name="图片 6" descr="反余弦函数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455" y="4106545"/>
            <a:ext cx="2095500" cy="2047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2455" y="36709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反余弦</a:t>
            </a:r>
          </a:p>
        </p:txBody>
      </p:sp>
      <p:pic>
        <p:nvPicPr>
          <p:cNvPr id="4" name="图片 3" descr="正切函数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950" y="336550"/>
            <a:ext cx="3463290" cy="314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锦鲤动画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83030" y="1418590"/>
            <a:ext cx="32689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</a:rPr>
              <a:t>实现步骤：</a:t>
            </a: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实现小鱼的绘制</a:t>
            </a: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实现小鱼的原地摆动</a:t>
            </a: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实现小鱼点击游动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30" y="3554730"/>
            <a:ext cx="1713865" cy="2937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010" y="3543935"/>
            <a:ext cx="1800225" cy="2948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095" y="3784600"/>
            <a:ext cx="3791585" cy="233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5010" y="0"/>
            <a:ext cx="2895600" cy="6877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940" y="0"/>
            <a:ext cx="4622800" cy="3182620"/>
          </a:xfrm>
          <a:prstGeom prst="rect">
            <a:avLst/>
          </a:prstGeom>
        </p:spPr>
      </p:pic>
      <p:pic>
        <p:nvPicPr>
          <p:cNvPr id="6" name="图片 5" descr="[V$1(JFQSF7CXYD(]N$IMR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940" y="3441065"/>
            <a:ext cx="5542280" cy="3064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PathMeasure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680" y="1429385"/>
            <a:ext cx="106019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</a:rPr>
              <a:t>mPathMeasure.getPosTan(float distance, float pos[], float tan[])，参数信息：</a:t>
            </a: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distance : 这个参数就是确定要获取路径上哪个位置的点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pos[] ：根据distance返回点的坐标信息并保存在传入的pos[]内， X保存在pos[0], Y则在pos[1]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tan[] : 根据distance返回点的角度信息并保存传入tan[]内 ，主要结合float degree = (float) (Math.atan2(mTan[1], mTan[0]) * 180 / Math.PI);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分解图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30" y="925195"/>
            <a:ext cx="7419975" cy="567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Drawable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2465" y="983615"/>
            <a:ext cx="934466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Drawable是什么？</a:t>
            </a: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一种可以在Canvas上进行绘制的抽象的概念</a:t>
            </a: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颜色、图片等都可以是一个Drawable</a:t>
            </a: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Drawable可以通过XML定义，或者通过代码创建</a:t>
            </a: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Android中Drawable是一个抽象类，每个具体的Drawable都是其子类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2465" y="4051300"/>
            <a:ext cx="104317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Drawable的优点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使用简单，比自定义View成本低</a:t>
            </a: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非图片类的Drawable所占空间小，能减小apk大小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Drawable 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重写方法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7705" y="1125855"/>
            <a:ext cx="5819775" cy="2114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928110"/>
            <a:ext cx="7705725" cy="212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Drawable 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重写方法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1090295"/>
            <a:ext cx="8820150" cy="2914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" y="4396740"/>
            <a:ext cx="4295775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Paint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1080135"/>
            <a:ext cx="2924175" cy="136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390" y="1118235"/>
            <a:ext cx="2000250" cy="1619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80" y="3293745"/>
            <a:ext cx="6848475" cy="2590800"/>
          </a:xfrm>
          <a:prstGeom prst="rect">
            <a:avLst/>
          </a:prstGeom>
        </p:spPr>
      </p:pic>
      <p:pic>
        <p:nvPicPr>
          <p:cNvPr id="10" name="图片 9" descr="Paint_防抖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2715" y="829945"/>
            <a:ext cx="2876550" cy="2876550"/>
          </a:xfrm>
          <a:prstGeom prst="rect">
            <a:avLst/>
          </a:prstGeom>
        </p:spPr>
      </p:pic>
      <p:pic>
        <p:nvPicPr>
          <p:cNvPr id="11" name="图片 10" descr="Paint_防抖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1765" y="3903980"/>
            <a:ext cx="2857500" cy="2867025"/>
          </a:xfrm>
          <a:prstGeom prst="rect">
            <a:avLst/>
          </a:prstGeom>
        </p:spPr>
      </p:pic>
      <p:pic>
        <p:nvPicPr>
          <p:cNvPr id="12" name="图片 11" descr="Paint_抗锯齿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150" y="1413510"/>
            <a:ext cx="2333625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Path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680" y="922655"/>
            <a:ext cx="9780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Path封装了由直线和曲线(二次，三次贝塞尔曲线)构成的几何路径。你能用Canvas中的drawPath来把这条路径画出来(同样支持Paint的不同绘制模式)，也可以用于剪裁画布和根据路径绘制文字。</a:t>
            </a:r>
          </a:p>
        </p:txBody>
      </p:sp>
      <p:pic>
        <p:nvPicPr>
          <p:cNvPr id="3" name="图片 2" descr="clipbo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40" y="1809750"/>
            <a:ext cx="3067050" cy="1466850"/>
          </a:xfrm>
          <a:prstGeom prst="rect">
            <a:avLst/>
          </a:prstGeom>
        </p:spPr>
      </p:pic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160" y="2348865"/>
            <a:ext cx="3257550" cy="2705100"/>
          </a:xfrm>
          <a:prstGeom prst="rect">
            <a:avLst/>
          </a:prstGeom>
        </p:spPr>
      </p:pic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560" y="3792855"/>
            <a:ext cx="2085975" cy="1924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680" y="5984240"/>
            <a:ext cx="1151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注意：用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drawPath绘制了后，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的路径还是存在的，所以如果需要绘制新的路径，需要先调用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reset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方法。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Canvas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4180" y="1145540"/>
            <a:ext cx="108839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Canvas 在一般的情况下可以看作是一张画布，所有的绘图操作如drawBitmap, drawCircle都发生在这张画布上，这张画板还定义了一些属性比如Matrix，颜色等等。但是如果需要实现一些相对复杂的绘图操作，比如多层动画，地图（地图可以有多个地图层叠加而成，比如：政区层，道路层，兴趣点层）。Canvas提供了图层（Layer）支持，缺省情况可以看作是只有一个图层Layer。如果需要按层次来绘图，Android的Canvas可以使用saveLayerXXX, restore 来创建一些中间层，对于这些Layer是按照“栈结构“来管理的：</a:t>
            </a:r>
          </a:p>
        </p:txBody>
      </p:sp>
      <p:pic>
        <p:nvPicPr>
          <p:cNvPr id="8" name="图片 7" descr="697285-9c1b367d6cc34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" y="3111500"/>
            <a:ext cx="2657475" cy="1905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7375" y="5422900"/>
            <a:ext cx="11017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创建一个新的Layer到“栈”中，可以使用saveLayer, savaLayerAlpha, 从“栈”中推出一个Layer，可以使用restore,restoreToCount。当Layer入栈时，后续的DrawXXX操作都发生在这个 Layer上，而Layer退栈时，就会把本层绘制的图像“绘制”到上层或是Canvas上。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30,&quot;width&quot;:916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30,&quot;width&quot;:4560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宽屏</PresentationFormat>
  <Paragraphs>106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思源黑体 CN Medium</vt:lpstr>
      <vt:lpstr>Arial</vt:lpstr>
      <vt:lpstr>Calibri</vt:lpstr>
      <vt:lpstr>Calibri Light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湛 添友</cp:lastModifiedBy>
  <cp:revision>769</cp:revision>
  <dcterms:created xsi:type="dcterms:W3CDTF">2014-11-04T04:04:00Z</dcterms:created>
  <dcterms:modified xsi:type="dcterms:W3CDTF">2020-11-25T11:05:00Z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