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797675" cy="9926638"/>
  <p:embeddedFontLst>
    <p:embeddedFont>
      <p:font typeface="AU Passata" panose="020B0604020202020204" charset="0"/>
      <p:regular r:id="rId12"/>
      <p:bold r:id="rId13"/>
    </p:embeddedFont>
  </p:embeddedFontLst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4258">
          <p15:clr>
            <a:srgbClr val="A4A3A4"/>
          </p15:clr>
        </p15:guide>
        <p15:guide id="4" pos="272">
          <p15:clr>
            <a:srgbClr val="A4A3A4"/>
          </p15:clr>
        </p15:guide>
        <p15:guide id="5" pos="5534">
          <p15:clr>
            <a:srgbClr val="A4A3A4"/>
          </p15:clr>
        </p15:guide>
        <p15:guide id="6" pos="47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73E"/>
    <a:srgbClr val="001E42"/>
    <a:srgbClr val="0E133E"/>
    <a:srgbClr val="00152E"/>
    <a:srgbClr val="003D8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481" autoAdjust="0"/>
  </p:normalViewPr>
  <p:slideViewPr>
    <p:cSldViewPr>
      <p:cViewPr varScale="1">
        <p:scale>
          <a:sx n="109" d="100"/>
          <a:sy n="109" d="100"/>
        </p:scale>
        <p:origin x="1296" y="96"/>
      </p:cViewPr>
      <p:guideLst>
        <p:guide orient="horz" pos="232"/>
        <p:guide orient="horz" pos="4116"/>
        <p:guide orient="horz" pos="4258"/>
        <p:guide pos="272"/>
        <p:guide pos="5534"/>
        <p:guide pos="4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1" d="100"/>
          <a:sy n="71" d="100"/>
        </p:scale>
        <p:origin x="-3091" y="-8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C5790D-A0D9-43F2-B106-3C77FDEF417F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11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CC5E5A3-84F4-45F4-9266-8B1FF0F80A6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Siig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Mikkel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 (</a:t>
            </a:r>
            <a:r>
              <a:rPr lang="da-DK" dirty="0" err="1" smtClean="0"/>
              <a:t>Schmitty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Stuff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9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Mathis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Witt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5E5A3-84F4-45F4-9266-8B1FF0F80A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Pr>
        <a:solidFill>
          <a:srgbClr val="000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31800" y="2753925"/>
            <a:ext cx="1403350" cy="0"/>
          </a:xfrm>
          <a:prstGeom prst="line">
            <a:avLst/>
          </a:prstGeom>
          <a:noFill/>
          <a:ln w="1778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6" name="bmkFldDate"/>
          <p:cNvSpPr txBox="1">
            <a:spLocks noChangeArrowheads="1"/>
          </p:cNvSpPr>
          <p:nvPr/>
        </p:nvSpPr>
        <p:spPr bwMode="auto">
          <a:xfrm>
            <a:off x="7556500" y="476250"/>
            <a:ext cx="1223963" cy="22225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25BBA8E-C4E5-4BC7-8E18-9245F55C5EFE}" type="datetime4">
              <a:rPr lang="en-GB" sz="900" smtClean="0">
                <a:solidFill>
                  <a:schemeClr val="bg1"/>
                </a:solidFill>
              </a:rPr>
              <a:t>28 June 2015</a:t>
            </a:fld>
            <a:endParaRPr lang="da-DK" sz="900" dirty="0">
              <a:solidFill>
                <a:schemeClr val="bg1"/>
              </a:solidFill>
            </a:endParaRPr>
          </a:p>
        </p:txBody>
      </p:sp>
      <p:sp>
        <p:nvSpPr>
          <p:cNvPr id="3074" name="bmkFldPresentationTitle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628800"/>
            <a:ext cx="8348663" cy="949325"/>
          </a:xfrm>
        </p:spPr>
        <p:txBody>
          <a:bodyPr/>
          <a:lstStyle>
            <a:lvl1pPr>
              <a:lnSpc>
                <a:spcPts val="36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TITEL PÅ PRÆSENTATION</a:t>
            </a:r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2924944"/>
            <a:ext cx="8353425" cy="334962"/>
          </a:xfrm>
        </p:spPr>
        <p:txBody>
          <a:bodyPr/>
          <a:lstStyle>
            <a:lvl1pPr marL="0" indent="0">
              <a:lnSpc>
                <a:spcPct val="97000"/>
              </a:lnSpc>
              <a:buFont typeface="AU Passata" pitchFamily="34" charset="0"/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da-DK" dirty="0" smtClean="0"/>
              <a:t>UNDERTITEL MED STORE BOGSTAVER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94494"/>
            <a:ext cx="2123728" cy="39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955675"/>
            <a:ext cx="8353426" cy="9493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smtClean="0"/>
              <a:t>TITEL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tilføje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…</a:t>
            </a:r>
            <a:endParaRPr lang="da-DK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err="1" smtClean="0"/>
              <a:t>Klik</a:t>
            </a:r>
            <a:r>
              <a:rPr lang="en-US" dirty="0" smtClean="0"/>
              <a:t> for at </a:t>
            </a:r>
            <a:r>
              <a:rPr lang="en-US" dirty="0" err="1" smtClean="0"/>
              <a:t>redigere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her for at </a:t>
            </a:r>
            <a:r>
              <a:rPr lang="en-US" dirty="0" err="1" smtClean="0"/>
              <a:t>redigere</a:t>
            </a:r>
            <a:endParaRPr lang="en-US" dirty="0" smtClean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360" y="800708"/>
            <a:ext cx="972865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2000"/>
              </a:lnSpc>
              <a:defRPr sz="900" smtClean="0">
                <a:solidFill>
                  <a:srgbClr val="001E42"/>
                </a:solidFill>
              </a:defRPr>
            </a:lvl1pPr>
          </a:lstStyle>
          <a:p>
            <a:pPr>
              <a:defRPr/>
            </a:pPr>
            <a:r>
              <a:rPr lang="da-DK" dirty="0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mkSekundærtLogo"/>
          <p:cNvSpPr>
            <a:spLocks noChangeArrowheads="1"/>
          </p:cNvSpPr>
          <p:nvPr/>
        </p:nvSpPr>
        <p:spPr bwMode="auto">
          <a:xfrm>
            <a:off x="358775" y="6203950"/>
            <a:ext cx="584200" cy="287338"/>
          </a:xfrm>
          <a:prstGeom prst="rect">
            <a:avLst/>
          </a:prstGeom>
          <a:solidFill>
            <a:schemeClr val="bg1"/>
          </a:solidFill>
          <a:ln w="1778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27" name="bmkFldPresentationTitle0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955675"/>
            <a:ext cx="83486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da-DK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297113"/>
            <a:ext cx="8348663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556500" y="358775"/>
            <a:ext cx="122396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749800" y="358775"/>
            <a:ext cx="2627313" cy="71438"/>
          </a:xfrm>
          <a:prstGeom prst="rect">
            <a:avLst/>
          </a:prstGeom>
          <a:solidFill>
            <a:srgbClr val="00073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ts val="3600"/>
              </a:lnSpc>
              <a:buFont typeface="AU Passata" pitchFamily="34" charset="0"/>
              <a:buNone/>
            </a:pPr>
            <a:endParaRPr lang="da-DK"/>
          </a:p>
        </p:txBody>
      </p:sp>
      <p:sp>
        <p:nvSpPr>
          <p:cNvPr id="1032" name="Line 13"/>
          <p:cNvSpPr>
            <a:spLocks noChangeShapeType="1"/>
          </p:cNvSpPr>
          <p:nvPr/>
        </p:nvSpPr>
        <p:spPr bwMode="auto">
          <a:xfrm>
            <a:off x="431800" y="2078850"/>
            <a:ext cx="1403350" cy="0"/>
          </a:xfrm>
          <a:prstGeom prst="line">
            <a:avLst/>
          </a:prstGeom>
          <a:noFill/>
          <a:ln w="1778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1033" name="bmkFld2PresentationTitle"/>
          <p:cNvSpPr txBox="1">
            <a:spLocks noChangeArrowheads="1"/>
          </p:cNvSpPr>
          <p:nvPr/>
        </p:nvSpPr>
        <p:spPr bwMode="auto">
          <a:xfrm>
            <a:off x="4767263" y="554038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SmartFridge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4" name="bmkADName"/>
          <p:cNvSpPr txBox="1">
            <a:spLocks noChangeArrowheads="1"/>
          </p:cNvSpPr>
          <p:nvPr/>
        </p:nvSpPr>
        <p:spPr bwMode="auto">
          <a:xfrm>
            <a:off x="4767263" y="682625"/>
            <a:ext cx="2609850" cy="144463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err="1" smtClean="0">
                <a:solidFill>
                  <a:srgbClr val="0E133E"/>
                </a:solidFill>
              </a:rPr>
              <a:t>Gruppe</a:t>
            </a:r>
            <a:r>
              <a:rPr lang="en-US" sz="900" dirty="0" smtClean="0">
                <a:solidFill>
                  <a:srgbClr val="0E133E"/>
                </a:solidFill>
              </a:rPr>
              <a:t> 5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5" name="bmkADTitle"/>
          <p:cNvSpPr txBox="1">
            <a:spLocks noChangeArrowheads="1"/>
          </p:cNvSpPr>
          <p:nvPr/>
        </p:nvSpPr>
        <p:spPr bwMode="auto">
          <a:xfrm>
            <a:off x="4767263" y="811213"/>
            <a:ext cx="2609850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r>
              <a:rPr lang="en-US" sz="900" dirty="0" smtClean="0">
                <a:solidFill>
                  <a:srgbClr val="0E133E"/>
                </a:solidFill>
              </a:rPr>
              <a:t>I4PRJ4</a:t>
            </a:r>
            <a:endParaRPr lang="en-US" sz="900" dirty="0">
              <a:solidFill>
                <a:srgbClr val="0E133E"/>
              </a:solidFill>
            </a:endParaRPr>
          </a:p>
        </p:txBody>
      </p:sp>
      <p:sp>
        <p:nvSpPr>
          <p:cNvPr id="1036" name="bmkFld2Date"/>
          <p:cNvSpPr txBox="1">
            <a:spLocks noChangeArrowheads="1"/>
          </p:cNvSpPr>
          <p:nvPr/>
        </p:nvSpPr>
        <p:spPr bwMode="auto">
          <a:xfrm>
            <a:off x="7556500" y="554038"/>
            <a:ext cx="1223963" cy="14446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102000"/>
              </a:lnSpc>
              <a:buFont typeface="AU Passata" pitchFamily="34" charset="0"/>
              <a:buNone/>
            </a:pPr>
            <a:fld id="{86A5EC81-BC82-44A2-8D52-0E93D7D0F58E}" type="datetime4">
              <a:rPr lang="en-GB" sz="900" smtClean="0">
                <a:solidFill>
                  <a:srgbClr val="0E133E"/>
                </a:solidFill>
              </a:rPr>
              <a:t>28 June 2015</a:t>
            </a:fld>
            <a:endParaRPr lang="da-DK" sz="900" dirty="0">
              <a:solidFill>
                <a:srgbClr val="0E133E"/>
              </a:solidFill>
            </a:endParaRPr>
          </a:p>
        </p:txBody>
      </p:sp>
      <p:pic>
        <p:nvPicPr>
          <p:cNvPr id="4" name="Picture 4" descr="http://ase.medarbejdere.au.dk/fileadmin/www.ase.au.dk/Filer/Brevpapir_og_logo/au-ingenioerhoejskolen_da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94494"/>
            <a:ext cx="2197000" cy="41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E133E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003D85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U Passata" pitchFamily="34" charset="0"/>
        </a:defRPr>
      </a:lvl9pPr>
    </p:titleStyle>
    <p:bodyStyle>
      <a:lvl1pPr marL="174625" indent="-174625" algn="l" rtl="0" eaLnBrk="1" fontAlgn="base" hangingPunct="1">
        <a:lnSpc>
          <a:spcPts val="21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>
          <a:solidFill>
            <a:srgbClr val="001E42"/>
          </a:solidFill>
          <a:latin typeface="+mn-lt"/>
          <a:ea typeface="+mn-ea"/>
          <a:cs typeface="+mn-cs"/>
        </a:defRPr>
      </a:lvl1pPr>
      <a:lvl2pPr marL="360363" indent="-184150" algn="l" rtl="0" eaLnBrk="1" fontAlgn="base" hangingPunct="1">
        <a:lnSpc>
          <a:spcPct val="101000"/>
        </a:lnSpc>
        <a:spcBef>
          <a:spcPct val="0"/>
        </a:spcBef>
        <a:spcAft>
          <a:spcPct val="0"/>
        </a:spcAft>
        <a:buFont typeface="AU Passata" pitchFamily="34" charset="0"/>
        <a:buChar char="›"/>
        <a:defRPr sz="1400">
          <a:solidFill>
            <a:srgbClr val="001E42"/>
          </a:solidFill>
          <a:latin typeface="+mn-lt"/>
        </a:defRPr>
      </a:lvl2pPr>
      <a:lvl3pPr marL="544513" indent="-182563" algn="l" rtl="0" eaLnBrk="1" fontAlgn="base" hangingPunct="1">
        <a:lnSpc>
          <a:spcPct val="97000"/>
        </a:lnSpc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3pPr>
      <a:lvl4pPr marL="711200" indent="-165100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4pPr>
      <a:lvl5pPr marL="8953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rgbClr val="001E42"/>
          </a:solidFill>
          <a:latin typeface="+mn-lt"/>
        </a:defRPr>
      </a:lvl5pPr>
      <a:lvl6pPr marL="13525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18097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22669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2724150" indent="-176213" algn="l" rtl="0" eaLnBrk="1" fontAlgn="base" hangingPunct="1">
        <a:spcBef>
          <a:spcPct val="20000"/>
        </a:spcBef>
        <a:spcAft>
          <a:spcPct val="0"/>
        </a:spcAft>
        <a:buFont typeface="AU Passat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SmartFridge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5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61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smtClean="0"/>
              <a:t>Introduktion</a:t>
            </a:r>
          </a:p>
          <a:p>
            <a:pPr lvl="0"/>
            <a:r>
              <a:rPr lang="da-DK" dirty="0" smtClean="0"/>
              <a:t>Fremvisning</a:t>
            </a:r>
          </a:p>
          <a:p>
            <a:pPr lvl="0"/>
            <a:r>
              <a:rPr lang="da-DK" dirty="0" smtClean="0"/>
              <a:t>Projektstyring</a:t>
            </a:r>
          </a:p>
          <a:p>
            <a:pPr lvl="0"/>
            <a:r>
              <a:rPr lang="da-DK" dirty="0" smtClean="0"/>
              <a:t>Design</a:t>
            </a:r>
          </a:p>
          <a:p>
            <a:pPr lvl="0"/>
            <a:r>
              <a:rPr lang="da-DK" dirty="0" smtClean="0"/>
              <a:t>Implementering</a:t>
            </a:r>
          </a:p>
          <a:p>
            <a:pPr lvl="0"/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5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Introduktion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</a:t>
            </a:r>
          </a:p>
          <a:p>
            <a:endParaRPr lang="da-DK" dirty="0" smtClean="0"/>
          </a:p>
          <a:p>
            <a:r>
              <a:rPr lang="da-DK" smtClean="0"/>
              <a:t>Vision</a:t>
            </a:r>
          </a:p>
          <a:p>
            <a:endParaRPr lang="da-DK" dirty="0"/>
          </a:p>
          <a:p>
            <a:r>
              <a:rPr lang="da-DK" dirty="0" smtClean="0"/>
              <a:t>Produkt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68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Fremvisning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WPF</a:t>
            </a:r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 smtClean="0"/>
          </a:p>
          <a:p>
            <a:r>
              <a:rPr lang="da-DK" dirty="0" err="1" smtClean="0"/>
              <a:t>Web-applikation</a:t>
            </a:r>
            <a:endParaRPr lang="da-DK" dirty="0" smtClean="0"/>
          </a:p>
          <a:p>
            <a:pPr lvl="1"/>
            <a:r>
              <a:rPr lang="da-DK" dirty="0" smtClean="0"/>
              <a:t>Gennemgang af </a:t>
            </a:r>
            <a:r>
              <a:rPr lang="da-DK" dirty="0" err="1" smtClean="0"/>
              <a:t>UC’s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8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Projektstyring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Scrum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869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Fridge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pPr lvl="1"/>
            <a:r>
              <a:rPr lang="da-DK" dirty="0" err="1" smtClean="0"/>
              <a:t>Layered</a:t>
            </a:r>
            <a:endParaRPr lang="da-DK" dirty="0" smtClean="0"/>
          </a:p>
          <a:p>
            <a:pPr lvl="2"/>
            <a:r>
              <a:rPr lang="da-DK" dirty="0" smtClean="0"/>
              <a:t>Application </a:t>
            </a:r>
            <a:r>
              <a:rPr lang="da-DK" dirty="0" err="1" smtClean="0"/>
              <a:t>Layer</a:t>
            </a:r>
            <a:endParaRPr lang="da-DK" dirty="0" smtClean="0"/>
          </a:p>
          <a:p>
            <a:pPr lvl="2"/>
            <a:r>
              <a:rPr lang="da-DK" dirty="0" smtClean="0"/>
              <a:t>Business </a:t>
            </a:r>
            <a:r>
              <a:rPr lang="da-DK" dirty="0" err="1" smtClean="0"/>
              <a:t>Logic</a:t>
            </a:r>
            <a:r>
              <a:rPr lang="da-DK" dirty="0" smtClean="0"/>
              <a:t> </a:t>
            </a:r>
            <a:r>
              <a:rPr lang="da-DK" dirty="0" err="1" smtClean="0"/>
              <a:t>Layer</a:t>
            </a:r>
            <a:endParaRPr lang="da-DK" dirty="0" smtClean="0"/>
          </a:p>
          <a:p>
            <a:pPr lvl="2"/>
            <a:r>
              <a:rPr lang="da-DK" dirty="0" smtClean="0"/>
              <a:t>Data Access </a:t>
            </a:r>
            <a:r>
              <a:rPr lang="da-DK" dirty="0" err="1" smtClean="0"/>
              <a:t>Layer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Web </a:t>
            </a:r>
            <a:r>
              <a:rPr lang="da-DK" dirty="0" err="1" smtClean="0"/>
              <a:t>app</a:t>
            </a:r>
            <a:endParaRPr lang="da-DK" dirty="0" smtClean="0"/>
          </a:p>
          <a:p>
            <a:pPr lvl="1"/>
            <a:r>
              <a:rPr lang="da-DK" dirty="0" smtClean="0"/>
              <a:t>ASP.NET MVC</a:t>
            </a:r>
          </a:p>
          <a:p>
            <a:pPr lvl="2"/>
            <a:r>
              <a:rPr lang="da-DK" dirty="0" smtClean="0"/>
              <a:t>Genbrug af DAL</a:t>
            </a:r>
          </a:p>
          <a:p>
            <a:pPr lvl="2"/>
            <a:r>
              <a:rPr lang="da-DK" dirty="0" smtClean="0"/>
              <a:t>Ikke helt efter bogen</a:t>
            </a:r>
          </a:p>
          <a:p>
            <a:endParaRPr lang="da-DK" dirty="0"/>
          </a:p>
          <a:p>
            <a:r>
              <a:rPr lang="da-DK" dirty="0" smtClean="0"/>
              <a:t>Databehandling</a:t>
            </a:r>
          </a:p>
          <a:p>
            <a:pPr lvl="1"/>
            <a:r>
              <a:rPr lang="da-DK" dirty="0" err="1" smtClean="0"/>
              <a:t>GoF</a:t>
            </a:r>
            <a:r>
              <a:rPr lang="da-DK" dirty="0" smtClean="0"/>
              <a:t> Repository Pattern</a:t>
            </a:r>
            <a:endParaRPr lang="da-DK" dirty="0" smtClean="0"/>
          </a:p>
          <a:p>
            <a:pPr lvl="1"/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Façade</a:t>
            </a:r>
            <a:r>
              <a:rPr lang="da-DK" dirty="0"/>
              <a:t> </a:t>
            </a:r>
            <a:r>
              <a:rPr lang="da-DK" dirty="0" smtClean="0"/>
              <a:t>Pattern</a:t>
            </a:r>
          </a:p>
          <a:p>
            <a:pPr lvl="2"/>
            <a:r>
              <a:rPr lang="da-DK" dirty="0" smtClean="0"/>
              <a:t>Kun på web </a:t>
            </a:r>
            <a:r>
              <a:rPr lang="da-DK" dirty="0" err="1" smtClean="0"/>
              <a:t>app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6</a:t>
            </a:fld>
            <a:endParaRPr lang="da-DK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37063" y="189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525796"/>
              </p:ext>
            </p:extLst>
          </p:nvPr>
        </p:nvGraphicFramePr>
        <p:xfrm>
          <a:off x="3955392" y="2060848"/>
          <a:ext cx="434340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4347093" imgH="3669238" progId="Visio.Drawing.15">
                  <p:embed/>
                </p:oleObj>
              </mc:Choice>
              <mc:Fallback>
                <p:oleObj name="Visio" r:id="rId4" imgW="4347093" imgH="366923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869"/>
                      <a:stretch>
                        <a:fillRect/>
                      </a:stretch>
                    </p:blipFill>
                    <p:spPr bwMode="auto">
                      <a:xfrm>
                        <a:off x="3955392" y="2060848"/>
                        <a:ext cx="4343400" cy="345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1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Anvendte teknologier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89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89" y="4684146"/>
            <a:ext cx="3370936" cy="1892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2276873"/>
            <a:ext cx="2916064" cy="2808312"/>
          </a:xfrm>
        </p:spPr>
        <p:txBody>
          <a:bodyPr/>
          <a:lstStyle/>
          <a:p>
            <a:r>
              <a:rPr lang="da-DK" u="sng" dirty="0" err="1" smtClean="0"/>
              <a:t>Acceptest</a:t>
            </a:r>
            <a:endParaRPr lang="da-DK" u="sng" dirty="0" smtClean="0"/>
          </a:p>
          <a:p>
            <a:pPr marL="0" indent="0">
              <a:buNone/>
            </a:pPr>
            <a:endParaRPr lang="da-DK" u="sng" dirty="0" smtClean="0"/>
          </a:p>
          <a:p>
            <a:r>
              <a:rPr lang="da-DK" u="sng" dirty="0" err="1" smtClean="0"/>
              <a:t>Mo</a:t>
            </a:r>
            <a:r>
              <a:rPr lang="da-DK" b="1" u="sng" dirty="0" err="1" smtClean="0"/>
              <a:t>S</a:t>
            </a:r>
            <a:r>
              <a:rPr lang="da-DK" u="sng" dirty="0" err="1" smtClean="0"/>
              <a:t>CoW</a:t>
            </a:r>
            <a:endParaRPr lang="da-DK" u="sng" dirty="0" smtClean="0"/>
          </a:p>
          <a:p>
            <a:pPr marL="0" indent="0">
              <a:buNone/>
            </a:pPr>
            <a:endParaRPr lang="da-DK" u="sng" dirty="0" smtClean="0"/>
          </a:p>
          <a:p>
            <a:r>
              <a:rPr lang="da-DK" u="sng" dirty="0" smtClean="0"/>
              <a:t>Produktet</a:t>
            </a:r>
            <a:r>
              <a:rPr lang="da-DK" dirty="0" smtClean="0"/>
              <a:t>	</a:t>
            </a:r>
          </a:p>
          <a:p>
            <a:pPr lvl="1"/>
            <a:r>
              <a:rPr lang="da-DK" dirty="0" smtClean="0"/>
              <a:t>WPF</a:t>
            </a:r>
          </a:p>
          <a:p>
            <a:pPr lvl="2"/>
            <a:r>
              <a:rPr lang="da-DK" dirty="0" smtClean="0"/>
              <a:t>Implementering</a:t>
            </a:r>
          </a:p>
          <a:p>
            <a:pPr lvl="2"/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Web</a:t>
            </a:r>
          </a:p>
          <a:p>
            <a:pPr lvl="2"/>
            <a:r>
              <a:rPr lang="da-DK" dirty="0" smtClean="0"/>
              <a:t>Implementering</a:t>
            </a:r>
          </a:p>
          <a:p>
            <a:pPr lvl="2"/>
            <a:r>
              <a:rPr lang="da-DK" dirty="0" smtClean="0"/>
              <a:t>Test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SLIDE </a:t>
            </a:r>
            <a:fld id="{7FD275C9-4D9F-4A63-8FA5-7F168B5983C1}" type="slidenum">
              <a:rPr lang="da-DK" smtClean="0"/>
              <a:pPr>
                <a:defRPr/>
              </a:pPr>
              <a:t>8</a:t>
            </a:fld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32416" y="2276872"/>
            <a:ext cx="2916064" cy="28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baseline="0">
                <a:solidFill>
                  <a:srgbClr val="001E42"/>
                </a:solidFill>
                <a:latin typeface="+mn-lt"/>
                <a:ea typeface="+mn-ea"/>
                <a:cs typeface="+mn-cs"/>
              </a:defRPr>
            </a:lvl1pPr>
            <a:lvl2pPr marL="360363" indent="-184150" algn="l" rtl="0" eaLnBrk="1" fontAlgn="base" hangingPunct="1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AU Passata" pitchFamily="34" charset="0"/>
              <a:buChar char="›"/>
              <a:defRPr sz="1400">
                <a:solidFill>
                  <a:srgbClr val="001E42"/>
                </a:solidFill>
                <a:latin typeface="+mn-lt"/>
              </a:defRPr>
            </a:lvl2pPr>
            <a:lvl3pPr marL="544513" indent="-182563" algn="l" rtl="0" eaLnBrk="1" fontAlgn="base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3pPr>
            <a:lvl4pPr marL="711200" indent="-1651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4pPr>
            <a:lvl5pPr marL="8953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rgbClr val="001E42"/>
                </a:solidFill>
                <a:latin typeface="+mn-lt"/>
              </a:defRPr>
            </a:lvl5pPr>
            <a:lvl6pPr marL="13525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20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da-DK" sz="1800" u="sng" kern="0" dirty="0" smtClean="0"/>
              <a:t>Fremtidig udvikling</a:t>
            </a:r>
          </a:p>
          <a:p>
            <a:pPr lvl="1"/>
            <a:r>
              <a:rPr lang="da-DK" kern="0" dirty="0" smtClean="0"/>
              <a:t>WPF</a:t>
            </a:r>
          </a:p>
          <a:p>
            <a:pPr lvl="2"/>
            <a:r>
              <a:rPr lang="da-DK" kern="0" dirty="0" smtClean="0"/>
              <a:t>User </a:t>
            </a:r>
            <a:r>
              <a:rPr lang="da-DK" kern="0" dirty="0" err="1" smtClean="0"/>
              <a:t>controls</a:t>
            </a:r>
            <a:endParaRPr lang="da-DK" kern="0" dirty="0" smtClean="0"/>
          </a:p>
          <a:p>
            <a:pPr lvl="1"/>
            <a:r>
              <a:rPr lang="da-DK" kern="0" dirty="0" smtClean="0"/>
              <a:t>Web</a:t>
            </a:r>
          </a:p>
          <a:p>
            <a:pPr lvl="2"/>
            <a:r>
              <a:rPr lang="da-DK" kern="0" dirty="0" smtClean="0"/>
              <a:t>MVC</a:t>
            </a:r>
          </a:p>
          <a:p>
            <a:pPr lvl="2"/>
            <a:endParaRPr lang="da-DK" kern="0" dirty="0" smtClean="0"/>
          </a:p>
          <a:p>
            <a:r>
              <a:rPr lang="da-DK" sz="1800" u="sng" kern="0" dirty="0" smtClean="0"/>
              <a:t>Projektstyringen</a:t>
            </a:r>
          </a:p>
          <a:p>
            <a:pPr lvl="1"/>
            <a:r>
              <a:rPr lang="da-DK" kern="0" dirty="0" smtClean="0"/>
              <a:t>Arbejdsfordeling</a:t>
            </a:r>
          </a:p>
          <a:p>
            <a:pPr lvl="1"/>
            <a:r>
              <a:rPr lang="da-DK" kern="0" dirty="0" smtClean="0"/>
              <a:t>Agil</a:t>
            </a:r>
          </a:p>
          <a:p>
            <a:pPr lvl="1"/>
            <a:r>
              <a:rPr lang="da-DK" kern="0" dirty="0" smtClean="0"/>
              <a:t>Git &amp; </a:t>
            </a:r>
            <a:r>
              <a:rPr lang="da-DK" kern="0" dirty="0" err="1" smtClean="0"/>
              <a:t>Jenkins</a:t>
            </a:r>
            <a:endParaRPr lang="da-DK" kern="0" dirty="0" smtClean="0"/>
          </a:p>
          <a:p>
            <a:endParaRPr lang="da-DK" sz="18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5725361"/>
            <a:ext cx="4776247" cy="8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True"/>
</p:tagLst>
</file>

<file path=ppt/theme/theme1.xml><?xml version="1.0" encoding="utf-8"?>
<a:theme xmlns:a="http://schemas.openxmlformats.org/drawingml/2006/main" name="BSS_TEMPLATE_2013_DA">
  <a:themeElements>
    <a:clrScheme name="Custom 1">
      <a:dk1>
        <a:srgbClr val="002060"/>
      </a:dk1>
      <a:lt1>
        <a:srgbClr val="FFFFFF"/>
      </a:lt1>
      <a:dk2>
        <a:srgbClr val="81A0C6"/>
      </a:dk2>
      <a:lt2>
        <a:srgbClr val="03428E"/>
      </a:lt2>
      <a:accent1>
        <a:srgbClr val="FFFFFF"/>
      </a:accent1>
      <a:accent2>
        <a:srgbClr val="808092"/>
      </a:accent2>
      <a:accent3>
        <a:srgbClr val="FFFFFF"/>
      </a:accent3>
      <a:accent4>
        <a:srgbClr val="000000"/>
      </a:accent4>
      <a:accent5>
        <a:srgbClr val="FFFFFF"/>
      </a:accent5>
      <a:accent6>
        <a:srgbClr val="737384"/>
      </a:accent6>
      <a:hlink>
        <a:srgbClr val="03428E"/>
      </a:hlink>
      <a:folHlink>
        <a:srgbClr val="03428E"/>
      </a:folHlink>
    </a:clrScheme>
    <a:fontScheme name="AU2003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</a:objectDefaults>
  <a:extraClrSchemeLst>
    <a:extraClrScheme>
      <a:clrScheme name="AU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200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4">
        <a:dk1>
          <a:srgbClr val="000000"/>
        </a:dk1>
        <a:lt1>
          <a:srgbClr val="0066FF"/>
        </a:lt1>
        <a:dk2>
          <a:srgbClr val="000000"/>
        </a:dk2>
        <a:lt2>
          <a:srgbClr val="808080"/>
        </a:lt2>
        <a:accent1>
          <a:srgbClr val="03428E"/>
        </a:accent1>
        <a:accent2>
          <a:srgbClr val="333399"/>
        </a:accent2>
        <a:accent3>
          <a:srgbClr val="AAB8FF"/>
        </a:accent3>
        <a:accent4>
          <a:srgbClr val="000000"/>
        </a:accent4>
        <a:accent5>
          <a:srgbClr val="AAB0C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97932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BBE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2003 16">
        <a:dk1>
          <a:srgbClr val="000000"/>
        </a:dk1>
        <a:lt1>
          <a:srgbClr val="FFFFFF"/>
        </a:lt1>
        <a:dk2>
          <a:srgbClr val="000000"/>
        </a:dk2>
        <a:lt2>
          <a:srgbClr val="808092"/>
        </a:lt2>
        <a:accent1>
          <a:srgbClr val="03428E"/>
        </a:accent1>
        <a:accent2>
          <a:srgbClr val="81A0C6"/>
        </a:accent2>
        <a:accent3>
          <a:srgbClr val="FFFFFF"/>
        </a:accent3>
        <a:accent4>
          <a:srgbClr val="000000"/>
        </a:accent4>
        <a:accent5>
          <a:srgbClr val="AAB0C6"/>
        </a:accent5>
        <a:accent6>
          <a:srgbClr val="7491B3"/>
        </a:accent6>
        <a:hlink>
          <a:srgbClr val="E6ECF4"/>
        </a:hlink>
        <a:folHlink>
          <a:srgbClr val="E5E5E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BSS_TEMPLATE_2013_DA</Template>
  <TotalTime>105</TotalTime>
  <Words>110</Words>
  <Application>Microsoft Office PowerPoint</Application>
  <PresentationFormat>Skærmshow (4:3)</PresentationFormat>
  <Paragraphs>83</Paragraphs>
  <Slides>8</Slides>
  <Notes>7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AU Passata</vt:lpstr>
      <vt:lpstr>BSS_TEMPLATE_2013_DA</vt:lpstr>
      <vt:lpstr>Microsoft Visio Drawing</vt:lpstr>
      <vt:lpstr>SmartFridge</vt:lpstr>
      <vt:lpstr>Agenda</vt:lpstr>
      <vt:lpstr>Introduktion</vt:lpstr>
      <vt:lpstr>Fremvisning</vt:lpstr>
      <vt:lpstr>Projektstyring</vt:lpstr>
      <vt:lpstr>Design</vt:lpstr>
      <vt:lpstr>Implementering</vt:lpstr>
      <vt:lpstr>Konklusion</vt:lpstr>
    </vt:vector>
  </TitlesOfParts>
  <Company>Business and Social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Lukas Hedegaard</dc:creator>
  <cp:lastModifiedBy>Kristoffer Pedersen</cp:lastModifiedBy>
  <cp:revision>19</cp:revision>
  <cp:lastPrinted>2013-08-20T08:37:10Z</cp:lastPrinted>
  <dcterms:created xsi:type="dcterms:W3CDTF">2015-01-19T09:38:46Z</dcterms:created>
  <dcterms:modified xsi:type="dcterms:W3CDTF">2015-06-28T15:15:26Z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By">
    <vt:lpwstr>SkabelonDesign</vt:lpwstr>
  </property>
  <property fmtid="{D5CDD505-2E9C-101B-9397-08002B2CF9AE}" pid="3" name="CurrentUser">
    <vt:lpwstr>Standard Profile</vt:lpwstr>
  </property>
  <property fmtid="{D5CDD505-2E9C-101B-9397-08002B2CF9AE}" pid="4" name="CurrentOffice">
    <vt:lpwstr>1152</vt:lpwstr>
  </property>
</Properties>
</file>