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1_6FA096D8.xml" ContentType="application/vnd.ms-powerpoint.comment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678F719-919F-E3F1-2C46-0EC500D726E7}" name="Luka Zuanovic" initials="LZ" userId="S::luka.zuanovic@ua.pt::25f85935-9e84-4d32-aa3d-6a40b92e9f8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726E5-E3B8-4899-BC32-299507C93740}" v="188" dt="2025-10-20T12:07:28.059"/>
    <p1510:client id="{908C6947-4AC5-013C-E94F-5314F2677027}" v="48" dt="2025-10-19T19:06:54.329"/>
    <p1510:client id="{9A5AE58A-3019-61E2-C57C-3A06323A5607}" v="15" dt="2025-10-19T19:04:49.120"/>
    <p1510:client id="{D68D906D-42C6-6753-BD9E-5A51290E784A}" v="209" dt="2025-10-19T18:25:56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 Zuanović" userId="1d390c9c-2e7e-452a-af11-11727cc65367" providerId="ADAL" clId="{C78747B7-A0FA-4FB6-82A3-4E8F2D03FF44}"/>
    <pc:docChg chg="custSel modSld">
      <pc:chgData name="Luka Zuanović" userId="1d390c9c-2e7e-452a-af11-11727cc65367" providerId="ADAL" clId="{C78747B7-A0FA-4FB6-82A3-4E8F2D03FF44}" dt="2025-10-20T14:03:22.466" v="615" actId="20577"/>
      <pc:docMkLst>
        <pc:docMk/>
      </pc:docMkLst>
      <pc:sldChg chg="modSp mod">
        <pc:chgData name="Luka Zuanović" userId="1d390c9c-2e7e-452a-af11-11727cc65367" providerId="ADAL" clId="{C78747B7-A0FA-4FB6-82A3-4E8F2D03FF44}" dt="2025-10-20T14:03:22.466" v="615" actId="20577"/>
        <pc:sldMkLst>
          <pc:docMk/>
          <pc:sldMk cId="1872795352" sldId="257"/>
        </pc:sldMkLst>
        <pc:spChg chg="mod">
          <ac:chgData name="Luka Zuanović" userId="1d390c9c-2e7e-452a-af11-11727cc65367" providerId="ADAL" clId="{C78747B7-A0FA-4FB6-82A3-4E8F2D03FF44}" dt="2025-10-20T14:03:22.466" v="615" actId="20577"/>
          <ac:spMkLst>
            <pc:docMk/>
            <pc:sldMk cId="1872795352" sldId="257"/>
            <ac:spMk id="3" creationId="{8B840BEA-8A69-6665-1EF3-E40CE2E0546A}"/>
          </ac:spMkLst>
        </pc:spChg>
      </pc:sldChg>
      <pc:sldChg chg="addSp delSp modSp mod delAnim modAnim">
        <pc:chgData name="Luka Zuanović" userId="1d390c9c-2e7e-452a-af11-11727cc65367" providerId="ADAL" clId="{C78747B7-A0FA-4FB6-82A3-4E8F2D03FF44}" dt="2025-10-20T12:01:13.435" v="475" actId="1076"/>
        <pc:sldMkLst>
          <pc:docMk/>
          <pc:sldMk cId="2052448907" sldId="258"/>
        </pc:sldMkLst>
        <pc:spChg chg="add mod ord">
          <ac:chgData name="Luka Zuanović" userId="1d390c9c-2e7e-452a-af11-11727cc65367" providerId="ADAL" clId="{C78747B7-A0FA-4FB6-82A3-4E8F2D03FF44}" dt="2025-10-20T11:59:07.845" v="454" actId="14100"/>
          <ac:spMkLst>
            <pc:docMk/>
            <pc:sldMk cId="2052448907" sldId="258"/>
            <ac:spMk id="5" creationId="{2869A6DB-AACD-B4A7-DDDF-0C9B88A658EE}"/>
          </ac:spMkLst>
        </pc:spChg>
        <pc:spChg chg="add del mod">
          <ac:chgData name="Luka Zuanović" userId="1d390c9c-2e7e-452a-af11-11727cc65367" providerId="ADAL" clId="{C78747B7-A0FA-4FB6-82A3-4E8F2D03FF44}" dt="2025-10-20T11:57:47.733" v="434"/>
          <ac:spMkLst>
            <pc:docMk/>
            <pc:sldMk cId="2052448907" sldId="258"/>
            <ac:spMk id="7" creationId="{9C8ECE09-7258-3BE0-DD34-98E3E4E03AAB}"/>
          </ac:spMkLst>
        </pc:spChg>
        <pc:spChg chg="add del mod">
          <ac:chgData name="Luka Zuanović" userId="1d390c9c-2e7e-452a-af11-11727cc65367" providerId="ADAL" clId="{C78747B7-A0FA-4FB6-82A3-4E8F2D03FF44}" dt="2025-10-20T11:57:59.062" v="436"/>
          <ac:spMkLst>
            <pc:docMk/>
            <pc:sldMk cId="2052448907" sldId="258"/>
            <ac:spMk id="10" creationId="{BA62F084-8ED5-F4E4-2B5F-917522C4FDDD}"/>
          </ac:spMkLst>
        </pc:spChg>
        <pc:spChg chg="add del mod">
          <ac:chgData name="Luka Zuanović" userId="1d390c9c-2e7e-452a-af11-11727cc65367" providerId="ADAL" clId="{C78747B7-A0FA-4FB6-82A3-4E8F2D03FF44}" dt="2025-10-20T11:58:06.730" v="438"/>
          <ac:spMkLst>
            <pc:docMk/>
            <pc:sldMk cId="2052448907" sldId="258"/>
            <ac:spMk id="13" creationId="{AF02895F-ABFA-74FE-1B3F-91487C0AF049}"/>
          </ac:spMkLst>
        </pc:spChg>
        <pc:picChg chg="add del mod">
          <ac:chgData name="Luka Zuanović" userId="1d390c9c-2e7e-452a-af11-11727cc65367" providerId="ADAL" clId="{C78747B7-A0FA-4FB6-82A3-4E8F2D03FF44}" dt="2025-10-20T11:57:45.805" v="433" actId="21"/>
          <ac:picMkLst>
            <pc:docMk/>
            <pc:sldMk cId="2052448907" sldId="258"/>
            <ac:picMk id="3" creationId="{025CE521-F6DD-9EB2-9061-2FFF56A04EED}"/>
          </ac:picMkLst>
        </pc:picChg>
        <pc:picChg chg="del mod">
          <ac:chgData name="Luka Zuanović" userId="1d390c9c-2e7e-452a-af11-11727cc65367" providerId="ADAL" clId="{C78747B7-A0FA-4FB6-82A3-4E8F2D03FF44}" dt="2025-10-20T11:57:42.665" v="432" actId="21"/>
          <ac:picMkLst>
            <pc:docMk/>
            <pc:sldMk cId="2052448907" sldId="258"/>
            <ac:picMk id="4" creationId="{C28DF686-1EDC-A548-CBAD-F3A41D026945}"/>
          </ac:picMkLst>
        </pc:picChg>
        <pc:picChg chg="add del mod">
          <ac:chgData name="Luka Zuanović" userId="1d390c9c-2e7e-452a-af11-11727cc65367" providerId="ADAL" clId="{C78747B7-A0FA-4FB6-82A3-4E8F2D03FF44}" dt="2025-10-20T11:57:57.776" v="435" actId="21"/>
          <ac:picMkLst>
            <pc:docMk/>
            <pc:sldMk cId="2052448907" sldId="258"/>
            <ac:picMk id="8" creationId="{A3D0C30A-2927-FD87-6929-62F7DAB3B2B9}"/>
          </ac:picMkLst>
        </pc:picChg>
        <pc:picChg chg="add del mod">
          <ac:chgData name="Luka Zuanović" userId="1d390c9c-2e7e-452a-af11-11727cc65367" providerId="ADAL" clId="{C78747B7-A0FA-4FB6-82A3-4E8F2D03FF44}" dt="2025-10-20T11:58:01.321" v="437" actId="21"/>
          <ac:picMkLst>
            <pc:docMk/>
            <pc:sldMk cId="2052448907" sldId="258"/>
            <ac:picMk id="11" creationId="{91F9C084-7D19-ECB1-99A5-BD6A767D0069}"/>
          </ac:picMkLst>
        </pc:picChg>
        <pc:picChg chg="add mod">
          <ac:chgData name="Luka Zuanović" userId="1d390c9c-2e7e-452a-af11-11727cc65367" providerId="ADAL" clId="{C78747B7-A0FA-4FB6-82A3-4E8F2D03FF44}" dt="2025-10-20T12:00:32.057" v="468" actId="1076"/>
          <ac:picMkLst>
            <pc:docMk/>
            <pc:sldMk cId="2052448907" sldId="258"/>
            <ac:picMk id="14" creationId="{DB5972AA-615F-A9FA-0B52-C4BB448722F1}"/>
          </ac:picMkLst>
        </pc:picChg>
        <pc:picChg chg="add mod">
          <ac:chgData name="Luka Zuanović" userId="1d390c9c-2e7e-452a-af11-11727cc65367" providerId="ADAL" clId="{C78747B7-A0FA-4FB6-82A3-4E8F2D03FF44}" dt="2025-10-20T12:01:13.435" v="475" actId="1076"/>
          <ac:picMkLst>
            <pc:docMk/>
            <pc:sldMk cId="2052448907" sldId="258"/>
            <ac:picMk id="15" creationId="{3C546FB9-DEF2-78C2-5819-887ACE862F0F}"/>
          </ac:picMkLst>
        </pc:picChg>
      </pc:sldChg>
      <pc:sldChg chg="addSp delSp modSp mod delAnim modAnim">
        <pc:chgData name="Luka Zuanović" userId="1d390c9c-2e7e-452a-af11-11727cc65367" providerId="ADAL" clId="{C78747B7-A0FA-4FB6-82A3-4E8F2D03FF44}" dt="2025-10-20T12:09:06.381" v="551" actId="1036"/>
        <pc:sldMkLst>
          <pc:docMk/>
          <pc:sldMk cId="1133203939" sldId="259"/>
        </pc:sldMkLst>
        <pc:spChg chg="add del mod">
          <ac:chgData name="Luka Zuanović" userId="1d390c9c-2e7e-452a-af11-11727cc65367" providerId="ADAL" clId="{C78747B7-A0FA-4FB6-82A3-4E8F2D03FF44}" dt="2025-10-20T11:45:50.619" v="310"/>
          <ac:spMkLst>
            <pc:docMk/>
            <pc:sldMk cId="1133203939" sldId="259"/>
            <ac:spMk id="4" creationId="{20203FC1-2E17-121F-B1DA-069C8C5E5EDE}"/>
          </ac:spMkLst>
        </pc:spChg>
        <pc:spChg chg="add mod ord">
          <ac:chgData name="Luka Zuanović" userId="1d390c9c-2e7e-452a-af11-11727cc65367" providerId="ADAL" clId="{C78747B7-A0FA-4FB6-82A3-4E8F2D03FF44}" dt="2025-10-20T12:02:03.842" v="482" actId="170"/>
          <ac:spMkLst>
            <pc:docMk/>
            <pc:sldMk cId="1133203939" sldId="259"/>
            <ac:spMk id="5" creationId="{2561E9BD-BCE2-8B4B-4B87-19079223184B}"/>
          </ac:spMkLst>
        </pc:spChg>
        <pc:spChg chg="add mod">
          <ac:chgData name="Luka Zuanović" userId="1d390c9c-2e7e-452a-af11-11727cc65367" providerId="ADAL" clId="{C78747B7-A0FA-4FB6-82A3-4E8F2D03FF44}" dt="2025-10-20T12:01:35.154" v="477" actId="21"/>
          <ac:spMkLst>
            <pc:docMk/>
            <pc:sldMk cId="1133203939" sldId="259"/>
            <ac:spMk id="7" creationId="{D3F9943E-440F-6CDC-F06E-382B1A94E552}"/>
          </ac:spMkLst>
        </pc:spChg>
        <pc:picChg chg="add del mod">
          <ac:chgData name="Luka Zuanović" userId="1d390c9c-2e7e-452a-af11-11727cc65367" providerId="ADAL" clId="{C78747B7-A0FA-4FB6-82A3-4E8F2D03FF44}" dt="2025-10-20T12:01:33.208" v="476" actId="21"/>
          <ac:picMkLst>
            <pc:docMk/>
            <pc:sldMk cId="1133203939" sldId="259"/>
            <ac:picMk id="3" creationId="{B0CCE622-B0EC-FC46-98F6-1ACB2E05C46C}"/>
          </ac:picMkLst>
        </pc:picChg>
        <pc:picChg chg="add mod">
          <ac:chgData name="Luka Zuanović" userId="1d390c9c-2e7e-452a-af11-11727cc65367" providerId="ADAL" clId="{C78747B7-A0FA-4FB6-82A3-4E8F2D03FF44}" dt="2025-10-20T12:09:06.381" v="551" actId="1036"/>
          <ac:picMkLst>
            <pc:docMk/>
            <pc:sldMk cId="1133203939" sldId="259"/>
            <ac:picMk id="8" creationId="{736C0CC1-9937-9EDA-FE6C-5599C2B20E4C}"/>
          </ac:picMkLst>
        </pc:picChg>
        <pc:picChg chg="del">
          <ac:chgData name="Luka Zuanović" userId="1d390c9c-2e7e-452a-af11-11727cc65367" providerId="ADAL" clId="{C78747B7-A0FA-4FB6-82A3-4E8F2D03FF44}" dt="2025-10-20T12:01:35.154" v="477" actId="21"/>
          <ac:picMkLst>
            <pc:docMk/>
            <pc:sldMk cId="1133203939" sldId="259"/>
            <ac:picMk id="9" creationId="{D6AC4876-18DF-DB09-8BA8-9492BF3F3191}"/>
          </ac:picMkLst>
        </pc:picChg>
        <pc:picChg chg="add mod">
          <ac:chgData name="Luka Zuanović" userId="1d390c9c-2e7e-452a-af11-11727cc65367" providerId="ADAL" clId="{C78747B7-A0FA-4FB6-82A3-4E8F2D03FF44}" dt="2025-10-20T12:02:30.639" v="488" actId="1076"/>
          <ac:picMkLst>
            <pc:docMk/>
            <pc:sldMk cId="1133203939" sldId="259"/>
            <ac:picMk id="10" creationId="{C1D9AD57-264A-3C8E-7436-E7F887DED0A9}"/>
          </ac:picMkLst>
        </pc:picChg>
      </pc:sldChg>
      <pc:sldChg chg="addSp delSp modSp mod modAnim">
        <pc:chgData name="Luka Zuanović" userId="1d390c9c-2e7e-452a-af11-11727cc65367" providerId="ADAL" clId="{C78747B7-A0FA-4FB6-82A3-4E8F2D03FF44}" dt="2025-10-20T12:07:55.545" v="536" actId="14100"/>
        <pc:sldMkLst>
          <pc:docMk/>
          <pc:sldMk cId="4049340731" sldId="260"/>
        </pc:sldMkLst>
        <pc:spChg chg="add del mod">
          <ac:chgData name="Luka Zuanović" userId="1d390c9c-2e7e-452a-af11-11727cc65367" providerId="ADAL" clId="{C78747B7-A0FA-4FB6-82A3-4E8F2D03FF44}" dt="2025-10-20T12:03:26.340" v="494"/>
          <ac:spMkLst>
            <pc:docMk/>
            <pc:sldMk cId="4049340731" sldId="260"/>
            <ac:spMk id="4" creationId="{31551866-E7CA-D87B-D8EE-5F5E795DFDD6}"/>
          </ac:spMkLst>
        </pc:spChg>
        <pc:spChg chg="add mod">
          <ac:chgData name="Luka Zuanović" userId="1d390c9c-2e7e-452a-af11-11727cc65367" providerId="ADAL" clId="{C78747B7-A0FA-4FB6-82A3-4E8F2D03FF44}" dt="2025-10-20T12:07:28.059" v="535" actId="20577"/>
          <ac:spMkLst>
            <pc:docMk/>
            <pc:sldMk cId="4049340731" sldId="260"/>
            <ac:spMk id="8" creationId="{C2F4F130-E4D0-551A-15EA-4F3E7EEA7E2D}"/>
          </ac:spMkLst>
        </pc:spChg>
        <pc:picChg chg="del">
          <ac:chgData name="Luka Zuanović" userId="1d390c9c-2e7e-452a-af11-11727cc65367" providerId="ADAL" clId="{C78747B7-A0FA-4FB6-82A3-4E8F2D03FF44}" dt="2025-10-20T12:03:13.806" v="493" actId="21"/>
          <ac:picMkLst>
            <pc:docMk/>
            <pc:sldMk cId="4049340731" sldId="260"/>
            <ac:picMk id="5" creationId="{1236C2F9-C994-591E-0B64-0299805CBEC4}"/>
          </ac:picMkLst>
        </pc:picChg>
        <pc:picChg chg="add mod">
          <ac:chgData name="Luka Zuanović" userId="1d390c9c-2e7e-452a-af11-11727cc65367" providerId="ADAL" clId="{C78747B7-A0FA-4FB6-82A3-4E8F2D03FF44}" dt="2025-10-20T12:03:59.730" v="503" actId="1076"/>
          <ac:picMkLst>
            <pc:docMk/>
            <pc:sldMk cId="4049340731" sldId="260"/>
            <ac:picMk id="6" creationId="{0D5BC977-9BF0-71EA-7F71-B4971877CF24}"/>
          </ac:picMkLst>
        </pc:picChg>
        <pc:picChg chg="add mod">
          <ac:chgData name="Luka Zuanović" userId="1d390c9c-2e7e-452a-af11-11727cc65367" providerId="ADAL" clId="{C78747B7-A0FA-4FB6-82A3-4E8F2D03FF44}" dt="2025-10-20T12:07:55.545" v="536" actId="14100"/>
          <ac:picMkLst>
            <pc:docMk/>
            <pc:sldMk cId="4049340731" sldId="260"/>
            <ac:picMk id="7" creationId="{DB5F3715-CA1E-6E36-D49E-094D74F707FE}"/>
          </ac:picMkLst>
        </pc:picChg>
      </pc:sldChg>
    </pc:docChg>
  </pc:docChgLst>
</pc:chgInfo>
</file>

<file path=ppt/comments/modernComment_101_6FA096D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8C8EB66-D97C-4540-BA48-1D02B19282EE}" authorId="{8678F719-919F-E3F1-2C46-0EC500D726E7}" created="2025-10-19T17:33:25.677">
    <pc:sldMkLst xmlns:pc="http://schemas.microsoft.com/office/powerpoint/2013/main/command">
      <pc:docMk/>
      <pc:sldMk cId="1872795352" sldId="257"/>
    </pc:sldMkLst>
    <p188:txBody>
      <a:bodyPr/>
      <a:lstStyle/>
      <a:p>
        <a:r>
          <a:rPr lang="en-US"/>
          <a:t>1. The goal of our project is to build an interactive NBA data visualization system that helps users - especially basketball fans and sports bettors - better understand trends, performance metrics, and probabilities.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9599A-F55A-43CD-BD42-27C7A89EA2FB}" type="datetimeFigureOut">
              <a:rPr lang="hr-HR" smtClean="0"/>
              <a:t>20.10.2025.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DE8A-0D1C-4207-9305-34D1513655E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623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ADE8A-0D1C-4207-9305-34D1513655E1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367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Uredite stil podnaslova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20.10.2025.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6567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20.10.2025.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2097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20.10.2025.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760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20.10.2025.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970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20.10.2025.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82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20.10.2025.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317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20.10.2025.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807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20.10.2025.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3971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20.10.2025.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795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20.10.2025.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856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20.10.2025.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1209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1FB43-724D-437A-A5E8-1D673BA80D2D}" type="datetimeFigureOut">
              <a:rPr lang="hr-HR" smtClean="0"/>
              <a:t>20.10.2025.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8525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6FA096D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05 Dark Basketball Court Stock Videos, Footage, &amp; 4K Video Clips - Getty  Images | Dark basketball court no people">
            <a:extLst>
              <a:ext uri="{FF2B5EF4-FFF2-40B4-BE49-F238E27FC236}">
                <a16:creationId xmlns:a16="http://schemas.microsoft.com/office/drawing/2014/main" id="{DF1839B8-75EA-13CE-CE86-484BF52DAE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458585" y="2785410"/>
            <a:ext cx="10058400" cy="9974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r-HR" sz="5200">
                <a:solidFill>
                  <a:srgbClr val="FFFFFF"/>
                </a:solidFill>
                <a:ea typeface="+mj-lt"/>
                <a:cs typeface="+mj-lt"/>
              </a:rPr>
              <a:t>NBA </a:t>
            </a:r>
            <a:r>
              <a:rPr lang="hr-HR" sz="5200" err="1">
                <a:solidFill>
                  <a:srgbClr val="FFFFFF"/>
                </a:solidFill>
                <a:ea typeface="+mj-lt"/>
                <a:cs typeface="+mj-lt"/>
              </a:rPr>
              <a:t>betting</a:t>
            </a:r>
            <a:r>
              <a:rPr lang="hr-HR" sz="520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hr-HR" sz="5200" err="1">
                <a:solidFill>
                  <a:srgbClr val="FFFFFF"/>
                </a:solidFill>
                <a:ea typeface="+mj-lt"/>
                <a:cs typeface="+mj-lt"/>
              </a:rPr>
              <a:t>insights</a:t>
            </a:r>
            <a:endParaRPr lang="en-US" err="1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229168" y="4240131"/>
            <a:ext cx="10058400" cy="18766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hr-HR" sz="2000" b="1" err="1">
                <a:solidFill>
                  <a:schemeClr val="bg1"/>
                </a:solidFill>
              </a:rPr>
              <a:t>Presented</a:t>
            </a:r>
            <a:r>
              <a:rPr lang="hr-HR" sz="2000" b="1">
                <a:solidFill>
                  <a:schemeClr val="bg1"/>
                </a:solidFill>
              </a:rPr>
              <a:t> </a:t>
            </a:r>
            <a:r>
              <a:rPr lang="hr-HR" sz="2000" b="1" err="1">
                <a:solidFill>
                  <a:schemeClr val="bg1"/>
                </a:solidFill>
              </a:rPr>
              <a:t>by</a:t>
            </a:r>
            <a:r>
              <a:rPr lang="hr-HR" sz="2000" b="1">
                <a:solidFill>
                  <a:schemeClr val="bg1"/>
                </a:solidFill>
              </a:rPr>
              <a:t>: </a:t>
            </a:r>
            <a:r>
              <a:rPr lang="hr-HR" sz="2000">
                <a:solidFill>
                  <a:schemeClr val="bg1"/>
                </a:solidFill>
              </a:rPr>
              <a:t>Luka </a:t>
            </a:r>
            <a:r>
              <a:rPr lang="hr-HR" sz="2000" err="1">
                <a:solidFill>
                  <a:schemeClr val="bg1"/>
                </a:solidFill>
              </a:rPr>
              <a:t>Zuanović</a:t>
            </a:r>
            <a:r>
              <a:rPr lang="hr-HR" sz="2000">
                <a:solidFill>
                  <a:schemeClr val="bg1"/>
                </a:solidFill>
              </a:rPr>
              <a:t> (130275) Computer </a:t>
            </a:r>
            <a:r>
              <a:rPr lang="hr-HR" sz="2000" err="1">
                <a:solidFill>
                  <a:schemeClr val="bg1"/>
                </a:solidFill>
              </a:rPr>
              <a:t>Engineering</a:t>
            </a:r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hr-HR" sz="2000">
                <a:solidFill>
                  <a:schemeClr val="bg1"/>
                </a:solidFill>
              </a:rPr>
              <a:t>                               Marko Pongrac (130288) Data Science</a:t>
            </a:r>
          </a:p>
          <a:p>
            <a:pPr algn="l"/>
            <a:r>
              <a:rPr lang="hr-HR" sz="2000" b="1" err="1">
                <a:solidFill>
                  <a:schemeClr val="bg1"/>
                </a:solidFill>
              </a:rPr>
              <a:t>Course</a:t>
            </a:r>
            <a:r>
              <a:rPr lang="hr-HR" sz="2000" b="1">
                <a:solidFill>
                  <a:schemeClr val="bg1"/>
                </a:solidFill>
              </a:rPr>
              <a:t>:</a:t>
            </a:r>
            <a:r>
              <a:rPr lang="hr-HR" sz="2000">
                <a:solidFill>
                  <a:schemeClr val="bg1"/>
                </a:solidFill>
              </a:rPr>
              <a:t> </a:t>
            </a:r>
            <a:r>
              <a:rPr lang="hr-HR" sz="2000" err="1">
                <a:solidFill>
                  <a:schemeClr val="bg1"/>
                </a:solidFill>
              </a:rPr>
              <a:t>Information</a:t>
            </a:r>
            <a:r>
              <a:rPr lang="hr-HR" sz="2000">
                <a:solidFill>
                  <a:schemeClr val="bg1"/>
                </a:solidFill>
              </a:rPr>
              <a:t> </a:t>
            </a:r>
            <a:r>
              <a:rPr lang="hr-HR" sz="2000" err="1">
                <a:solidFill>
                  <a:schemeClr val="bg1"/>
                </a:solidFill>
              </a:rPr>
              <a:t>Visualization</a:t>
            </a:r>
            <a:r>
              <a:rPr lang="hr-HR" sz="200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hr-HR" sz="2000" b="1">
                <a:solidFill>
                  <a:schemeClr val="bg1"/>
                </a:solidFill>
              </a:rPr>
              <a:t>Date:</a:t>
            </a:r>
            <a:r>
              <a:rPr lang="hr-HR" sz="2000">
                <a:solidFill>
                  <a:schemeClr val="bg1"/>
                </a:solidFill>
              </a:rPr>
              <a:t> 20.10.2025.</a:t>
            </a:r>
          </a:p>
          <a:p>
            <a:endParaRPr lang="hr-HR" sz="2000">
              <a:solidFill>
                <a:schemeClr val="bg1"/>
              </a:solidFill>
            </a:endParaRPr>
          </a:p>
        </p:txBody>
      </p:sp>
      <p:pic>
        <p:nvPicPr>
          <p:cNvPr id="5" name="Picture 4" descr="NBA Logo PNG Transparent &amp; SVG Vector - Freebie Supply">
            <a:extLst>
              <a:ext uri="{FF2B5EF4-FFF2-40B4-BE49-F238E27FC236}">
                <a16:creationId xmlns:a16="http://schemas.microsoft.com/office/drawing/2014/main" id="{5F6151BA-9AFB-7B61-4C35-DF60467DA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340" y="441341"/>
            <a:ext cx="1144025" cy="25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7E55-5C55-6AF9-D85D-A898860E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76" y="275478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🏀  Project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0BEA-8A69-6665-1EF3-E40CE2E0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566"/>
            <a:ext cx="10515600" cy="476595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To build an interactive </a:t>
            </a:r>
            <a:r>
              <a:rPr lang="en-US" b="1" dirty="0">
                <a:ea typeface="+mn-lt"/>
                <a:cs typeface="+mn-lt"/>
              </a:rPr>
              <a:t>NBA data visualization system</a:t>
            </a:r>
            <a:r>
              <a:rPr lang="hr-HR" b="1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based</a:t>
            </a:r>
            <a:r>
              <a:rPr lang="hr-HR" dirty="0">
                <a:ea typeface="+mn-lt"/>
                <a:cs typeface="+mn-lt"/>
              </a:rPr>
              <a:t> on </a:t>
            </a:r>
            <a:r>
              <a:rPr lang="hr-HR" dirty="0" err="1">
                <a:ea typeface="+mn-lt"/>
                <a:cs typeface="+mn-lt"/>
              </a:rPr>
              <a:t>the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official</a:t>
            </a:r>
            <a:r>
              <a:rPr lang="hr-HR" dirty="0">
                <a:ea typeface="+mn-lt"/>
                <a:cs typeface="+mn-lt"/>
              </a:rPr>
              <a:t> NBA </a:t>
            </a:r>
            <a:r>
              <a:rPr lang="hr-HR" dirty="0" err="1">
                <a:ea typeface="+mn-lt"/>
                <a:cs typeface="+mn-lt"/>
              </a:rPr>
              <a:t>dataset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from</a:t>
            </a:r>
            <a:r>
              <a:rPr lang="hr-HR" dirty="0">
                <a:ea typeface="+mn-lt"/>
                <a:cs typeface="+mn-lt"/>
              </a:rPr>
              <a:t> 1947. - </a:t>
            </a:r>
            <a:r>
              <a:rPr lang="hr-HR" dirty="0" err="1">
                <a:ea typeface="+mn-lt"/>
                <a:cs typeface="+mn-lt"/>
              </a:rPr>
              <a:t>today</a:t>
            </a:r>
            <a:endParaRPr lang="en-US" dirty="0"/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Empower </a:t>
            </a:r>
            <a:r>
              <a:rPr lang="en-US" b="1" dirty="0">
                <a:ea typeface="+mn-lt"/>
                <a:cs typeface="+mn-lt"/>
              </a:rPr>
              <a:t>basketball fans and sports bettors</a:t>
            </a:r>
            <a:r>
              <a:rPr lang="en-US" dirty="0">
                <a:ea typeface="+mn-lt"/>
                <a:cs typeface="+mn-lt"/>
              </a:rPr>
              <a:t> with actionable insights</a:t>
            </a:r>
            <a:endParaRPr lang="en-US" b="1" dirty="0"/>
          </a:p>
          <a:p>
            <a:endParaRPr lang="en-US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Through dynamic and customizable </a:t>
            </a:r>
            <a:r>
              <a:rPr lang="en-US" b="1" dirty="0">
                <a:ea typeface="+mn-lt"/>
                <a:cs typeface="+mn-lt"/>
              </a:rPr>
              <a:t>visualizations</a:t>
            </a:r>
            <a:r>
              <a:rPr lang="en-US" dirty="0">
                <a:ea typeface="+mn-lt"/>
                <a:cs typeface="+mn-lt"/>
              </a:rPr>
              <a:t>, users will be able to: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Filter data by players, teams, seasons and statistics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Compare historical and current performance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Identify patterns that support smarter betting decisions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279535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7923-70E3-BE6F-3F95-9F4EC316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53" y="73772"/>
            <a:ext cx="10515600" cy="1325563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Graph: team points trend</a:t>
            </a:r>
          </a:p>
        </p:txBody>
      </p:sp>
      <p:pic>
        <p:nvPicPr>
          <p:cNvPr id="14" name="Rezervirano mjesto sadržaja 13">
            <a:extLst>
              <a:ext uri="{FF2B5EF4-FFF2-40B4-BE49-F238E27FC236}">
                <a16:creationId xmlns:a16="http://schemas.microsoft.com/office/drawing/2014/main" id="{DB5972AA-615F-A9FA-0B52-C4BB44872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067" y="1068473"/>
            <a:ext cx="10851865" cy="5526880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2869A6DB-AACD-B4A7-DDDF-0C9B88A658EE}"/>
              </a:ext>
            </a:extLst>
          </p:cNvPr>
          <p:cNvSpPr txBox="1"/>
          <p:nvPr/>
        </p:nvSpPr>
        <p:spPr>
          <a:xfrm>
            <a:off x="591289" y="5038274"/>
            <a:ext cx="739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u="sng" dirty="0" err="1"/>
              <a:t>Questions</a:t>
            </a:r>
            <a:r>
              <a:rPr lang="hr-HR" dirty="0"/>
              <a:t>:</a:t>
            </a:r>
          </a:p>
          <a:p>
            <a:pPr marL="342900" indent="-342900">
              <a:buAutoNum type="arabicPeriod"/>
            </a:pPr>
            <a:r>
              <a:rPr lang="hr-HR" dirty="0" err="1"/>
              <a:t>Which</a:t>
            </a:r>
            <a:r>
              <a:rPr lang="hr-HR" dirty="0"/>
              <a:t> </a:t>
            </a:r>
            <a:r>
              <a:rPr lang="hr-HR" dirty="0" err="1"/>
              <a:t>team</a:t>
            </a:r>
            <a:r>
              <a:rPr lang="hr-HR" dirty="0"/>
              <a:t> </a:t>
            </a:r>
            <a:r>
              <a:rPr lang="hr-HR" dirty="0" err="1"/>
              <a:t>scored</a:t>
            </a:r>
            <a:r>
              <a:rPr lang="hr-HR" dirty="0"/>
              <a:t> more </a:t>
            </a:r>
            <a:r>
              <a:rPr lang="hr-HR" dirty="0" err="1"/>
              <a:t>points</a:t>
            </a:r>
            <a:r>
              <a:rPr lang="hr-HR" dirty="0"/>
              <a:t> on 21.4.2018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second</a:t>
            </a:r>
            <a:r>
              <a:rPr lang="hr-HR" dirty="0"/>
              <a:t> </a:t>
            </a:r>
            <a:r>
              <a:rPr lang="hr-HR" dirty="0" err="1"/>
              <a:t>quarter</a:t>
            </a:r>
            <a:r>
              <a:rPr lang="hr-HR" dirty="0"/>
              <a:t>?</a:t>
            </a:r>
          </a:p>
          <a:p>
            <a:pPr marL="342900" indent="-342900">
              <a:buAutoNum type="arabicPeriod"/>
            </a:pPr>
            <a:r>
              <a:rPr lang="hr-HR" dirty="0"/>
              <a:t>How </a:t>
            </a:r>
            <a:r>
              <a:rPr lang="hr-HR" dirty="0" err="1"/>
              <a:t>many</a:t>
            </a:r>
            <a:r>
              <a:rPr lang="hr-HR" dirty="0"/>
              <a:t> </a:t>
            </a:r>
            <a:r>
              <a:rPr lang="hr-HR" dirty="0" err="1"/>
              <a:t>times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last</a:t>
            </a:r>
            <a:r>
              <a:rPr lang="hr-HR" dirty="0"/>
              <a:t> 10 </a:t>
            </a:r>
            <a:r>
              <a:rPr lang="hr-HR" dirty="0" err="1"/>
              <a:t>matches</a:t>
            </a:r>
            <a:r>
              <a:rPr lang="hr-HR" dirty="0"/>
              <a:t> </a:t>
            </a:r>
            <a:r>
              <a:rPr lang="hr-HR" dirty="0" err="1"/>
              <a:t>between</a:t>
            </a:r>
            <a:r>
              <a:rPr lang="hr-HR" dirty="0"/>
              <a:t> </a:t>
            </a:r>
            <a:r>
              <a:rPr lang="hr-HR" dirty="0" err="1"/>
              <a:t>team</a:t>
            </a:r>
            <a:r>
              <a:rPr lang="hr-HR" dirty="0"/>
              <a:t> A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team</a:t>
            </a:r>
            <a:r>
              <a:rPr lang="hr-HR" dirty="0"/>
              <a:t> B </a:t>
            </a:r>
            <a:r>
              <a:rPr lang="hr-HR" dirty="0" err="1"/>
              <a:t>was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sum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points</a:t>
            </a:r>
            <a:r>
              <a:rPr lang="hr-HR" dirty="0"/>
              <a:t> </a:t>
            </a:r>
            <a:r>
              <a:rPr lang="hr-HR" dirty="0" err="1"/>
              <a:t>higher</a:t>
            </a:r>
            <a:r>
              <a:rPr lang="hr-HR" dirty="0"/>
              <a:t> </a:t>
            </a:r>
            <a:r>
              <a:rPr lang="hr-HR" dirty="0" err="1"/>
              <a:t>than</a:t>
            </a:r>
            <a:r>
              <a:rPr lang="hr-HR" dirty="0"/>
              <a:t> 240 </a:t>
            </a:r>
            <a:r>
              <a:rPr lang="hr-HR" dirty="0" err="1"/>
              <a:t>points</a:t>
            </a:r>
            <a:r>
              <a:rPr lang="hr-HR" dirty="0"/>
              <a:t>?</a:t>
            </a:r>
          </a:p>
        </p:txBody>
      </p:sp>
      <p:pic>
        <p:nvPicPr>
          <p:cNvPr id="15" name="Slika 14">
            <a:extLst>
              <a:ext uri="{FF2B5EF4-FFF2-40B4-BE49-F238E27FC236}">
                <a16:creationId xmlns:a16="http://schemas.microsoft.com/office/drawing/2014/main" id="{3C546FB9-DEF2-78C2-5819-887ACE862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89" y="1068473"/>
            <a:ext cx="7792408" cy="396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4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3445-A650-3C3F-D74B-72BB5E3E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53" y="387537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2.  Graph: player statistics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/>
          </a:p>
        </p:txBody>
      </p:sp>
      <p:sp>
        <p:nvSpPr>
          <p:cNvPr id="7" name="Rezervirano mjesto sadržaja 6">
            <a:extLst>
              <a:ext uri="{FF2B5EF4-FFF2-40B4-BE49-F238E27FC236}">
                <a16:creationId xmlns:a16="http://schemas.microsoft.com/office/drawing/2014/main" id="{D3F9943E-440F-6CDC-F06E-382B1A94E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736C0CC1-9937-9EDA-FE6C-5599C2B2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63842"/>
            <a:ext cx="9842770" cy="5775019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2561E9BD-BCE2-8B4B-4B87-19079223184B}"/>
              </a:ext>
            </a:extLst>
          </p:cNvPr>
          <p:cNvSpPr txBox="1"/>
          <p:nvPr/>
        </p:nvSpPr>
        <p:spPr>
          <a:xfrm>
            <a:off x="933855" y="4989122"/>
            <a:ext cx="6916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u="sng" dirty="0" err="1"/>
              <a:t>Questions</a:t>
            </a:r>
            <a:r>
              <a:rPr lang="hr-HR" dirty="0"/>
              <a:t>:</a:t>
            </a:r>
          </a:p>
          <a:p>
            <a:pPr marL="342900" indent="-342900">
              <a:buAutoNum type="arabicPeriod"/>
            </a:pPr>
            <a:r>
              <a:rPr lang="hr-HR" dirty="0"/>
              <a:t>How </a:t>
            </a:r>
            <a:r>
              <a:rPr lang="hr-HR" dirty="0" err="1"/>
              <a:t>many</a:t>
            </a:r>
            <a:r>
              <a:rPr lang="hr-HR" dirty="0"/>
              <a:t> </a:t>
            </a:r>
            <a:r>
              <a:rPr lang="hr-HR" dirty="0" err="1"/>
              <a:t>players</a:t>
            </a:r>
            <a:r>
              <a:rPr lang="hr-HR" dirty="0"/>
              <a:t> </a:t>
            </a:r>
            <a:r>
              <a:rPr lang="hr-HR" dirty="0" err="1"/>
              <a:t>that</a:t>
            </a:r>
            <a:r>
              <a:rPr lang="hr-HR" dirty="0"/>
              <a:t> are </a:t>
            </a:r>
            <a:r>
              <a:rPr lang="hr-HR" dirty="0" err="1"/>
              <a:t>shown</a:t>
            </a:r>
            <a:r>
              <a:rPr lang="hr-HR" dirty="0"/>
              <a:t> on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graph</a:t>
            </a:r>
            <a:r>
              <a:rPr lang="hr-HR" dirty="0"/>
              <a:t> had more </a:t>
            </a:r>
            <a:r>
              <a:rPr lang="hr-HR" dirty="0" err="1"/>
              <a:t>than</a:t>
            </a:r>
            <a:r>
              <a:rPr lang="hr-HR" dirty="0"/>
              <a:t> 6 </a:t>
            </a:r>
            <a:r>
              <a:rPr lang="hr-HR" dirty="0" err="1"/>
              <a:t>assists</a:t>
            </a:r>
            <a:r>
              <a:rPr lang="hr-HR" dirty="0"/>
              <a:t> </a:t>
            </a:r>
            <a:r>
              <a:rPr lang="hr-HR" dirty="0" err="1"/>
              <a:t>average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last</a:t>
            </a:r>
            <a:r>
              <a:rPr lang="hr-HR" dirty="0"/>
              <a:t> </a:t>
            </a:r>
            <a:r>
              <a:rPr lang="hr-HR" dirty="0" err="1"/>
              <a:t>month</a:t>
            </a:r>
            <a:r>
              <a:rPr lang="hr-HR" dirty="0"/>
              <a:t>?</a:t>
            </a:r>
          </a:p>
          <a:p>
            <a:pPr marL="342900" indent="-342900">
              <a:buAutoNum type="arabicPeriod"/>
            </a:pPr>
            <a:r>
              <a:rPr lang="en-US" dirty="0"/>
              <a:t>Which player shows the most balanced performance across all five categories?</a:t>
            </a:r>
            <a:endParaRPr lang="hr-HR" dirty="0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C1D9AD57-264A-3C8E-7436-E7F887DED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050318"/>
            <a:ext cx="6604445" cy="387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0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D9B6-71D1-6064-8306-7E99C8BF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71" y="454772"/>
            <a:ext cx="10829364" cy="1863446"/>
          </a:xfrm>
        </p:spPr>
        <p:txBody>
          <a:bodyPr/>
          <a:lstStyle/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3.  Graph: clutch factor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0D5BC977-9BF0-71EA-7F71-B4971877C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879" y="1134157"/>
            <a:ext cx="11514693" cy="5603132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DB5F3715-CA1E-6E36-D49E-094D74F7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98" y="1113040"/>
            <a:ext cx="8188634" cy="3984254"/>
          </a:xfrm>
          <a:prstGeom prst="rect">
            <a:avLst/>
          </a:prstGeom>
        </p:spPr>
      </p:pic>
      <p:sp>
        <p:nvSpPr>
          <p:cNvPr id="8" name="TekstniOkvir 7">
            <a:extLst>
              <a:ext uri="{FF2B5EF4-FFF2-40B4-BE49-F238E27FC236}">
                <a16:creationId xmlns:a16="http://schemas.microsoft.com/office/drawing/2014/main" id="{C2F4F130-E4D0-551A-15EA-4F3E7EEA7E2D}"/>
              </a:ext>
            </a:extLst>
          </p:cNvPr>
          <p:cNvSpPr txBox="1"/>
          <p:nvPr/>
        </p:nvSpPr>
        <p:spPr>
          <a:xfrm>
            <a:off x="778213" y="5029200"/>
            <a:ext cx="7694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u="sng" dirty="0" err="1"/>
              <a:t>Questions</a:t>
            </a:r>
            <a:r>
              <a:rPr lang="hr-HR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Which player has the highest win percentage in clutch games?</a:t>
            </a:r>
            <a:endParaRPr lang="hr-HR" dirty="0"/>
          </a:p>
          <a:p>
            <a:pPr marL="342900" indent="-342900">
              <a:buAutoNum type="arabicPeriod"/>
            </a:pPr>
            <a:r>
              <a:rPr lang="en-US" dirty="0"/>
              <a:t>Among players with more than 25 PPG in clutch games, who has the lowest </a:t>
            </a:r>
            <a:r>
              <a:rPr lang="hr-HR" dirty="0" err="1"/>
              <a:t>field</a:t>
            </a:r>
            <a:r>
              <a:rPr lang="hr-HR" dirty="0"/>
              <a:t> </a:t>
            </a:r>
            <a:r>
              <a:rPr lang="hr-HR" dirty="0" err="1"/>
              <a:t>goal</a:t>
            </a:r>
            <a:r>
              <a:rPr lang="en-US" dirty="0"/>
              <a:t> percentage?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4934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216</Words>
  <Application>Microsoft Office PowerPoint</Application>
  <PresentationFormat>Široki zaslon</PresentationFormat>
  <Paragraphs>27</Paragraphs>
  <Slides>5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sustava Office</vt:lpstr>
      <vt:lpstr>NBA betting insights</vt:lpstr>
      <vt:lpstr>🏀  Project goal</vt:lpstr>
      <vt:lpstr>Graph: team points trend</vt:lpstr>
      <vt:lpstr>2.  Graph: player statistics </vt:lpstr>
      <vt:lpstr>3.  Graph: clutch factor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Luka Zuanović</cp:lastModifiedBy>
  <cp:revision>27</cp:revision>
  <dcterms:created xsi:type="dcterms:W3CDTF">2025-10-19T17:17:09Z</dcterms:created>
  <dcterms:modified xsi:type="dcterms:W3CDTF">2025-10-20T14:03:26Z</dcterms:modified>
</cp:coreProperties>
</file>