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8" r:id="rId12"/>
    <p:sldId id="267" r:id="rId13"/>
    <p:sldId id="269" r:id="rId14"/>
    <p:sldId id="266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nknown Us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70" d="100"/>
          <a:sy n="70" d="100"/>
        </p:scale>
        <p:origin x="1386" y="-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9-28T17:59:23.461"/>
    </inkml:context>
    <inkml:brush xml:id="br0">
      <inkml:brushProperty name="width" value="0.05" units="cm"/>
      <inkml:brushProperty name="height" value="0.05" units="cm"/>
      <inkml:brushProperty name="color" value="#FA0684"/>
    </inkml:brush>
  </inkml:definitions>
  <inkml:traceGroup>
    <inkml:annotationXML>
      <emma:emma xmlns:emma="http://www.w3.org/2003/04/emma" version="1.0">
        <emma:interpretation id="{8F274AA5-ABFB-D844-9A54-0DA72F1F6CFC}" emma:medium="tactile" emma:mode="ink">
          <msink:context xmlns:msink="http://schemas.microsoft.com/ink/2010/main" type="writingRegion" rotatedBoundingBox="12813,7944 12828,7944 12828,7959 12813,7959"/>
        </emma:interpretation>
      </emma:emma>
    </inkml:annotationXML>
    <inkml:traceGroup>
      <inkml:annotationXML>
        <emma:emma xmlns:emma="http://www.w3.org/2003/04/emma" version="1.0">
          <emma:interpretation id="{8BC95FAC-08EF-1D48-AF18-930B44D4D874}" emma:medium="tactile" emma:mode="ink">
            <msink:context xmlns:msink="http://schemas.microsoft.com/ink/2010/main" type="paragraph" rotatedBoundingBox="12813,7944 12828,7944 12828,7959 12813,79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9B07272-ECF9-8649-9214-95E1CA37230F}" emma:medium="tactile" emma:mode="ink">
              <msink:context xmlns:msink="http://schemas.microsoft.com/ink/2010/main" type="line" rotatedBoundingBox="12813,7944 12828,7944 12828,7959 12813,7959"/>
            </emma:interpretation>
          </emma:emma>
        </inkml:annotationXML>
        <inkml:traceGroup>
          <inkml:annotationXML>
            <emma:emma xmlns:emma="http://www.w3.org/2003/04/emma" version="1.0">
              <emma:interpretation id="{E26FF381-E9CF-104A-8515-0AE6F397311D}" emma:medium="tactile" emma:mode="ink">
                <msink:context xmlns:msink="http://schemas.microsoft.com/ink/2010/main" type="inkWord" rotatedBoundingBox="12813,7944 12828,7944 12828,7959 12813,7959"/>
              </emma:interpretation>
            </emma:emma>
          </inkml:annotationXML>
          <inkml:trace contextRef="#ctx0" brushRef="#br0">0 1,'0'0,"0"0,0 0,0 0,0 0,0 0,0 0,0 0,0 0,0 0,0 0,0 0,0 0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465735"/>
            <a:ext cx="8707279" cy="5138247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accent4">
                    <a:lumMod val="75000"/>
                  </a:schemeClr>
                </a:solidFill>
              </a:rPr>
              <a:t>HOSPITAL    MANAGEMENT</a:t>
            </a:r>
            <a:br>
              <a:rPr lang="en-US" sz="54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5400" dirty="0">
                <a:solidFill>
                  <a:schemeClr val="accent4">
                    <a:lumMod val="75000"/>
                  </a:schemeClr>
                </a:solidFill>
              </a:rPr>
              <a:t>SYSTEM</a:t>
            </a:r>
            <a:r>
              <a:rPr lang="en-US" sz="5400" dirty="0">
                <a:solidFill>
                  <a:srgbClr val="002060"/>
                </a:solidFill>
              </a:rPr>
              <a:t>(HMS)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5">
                <a:extLst>
                  <a:ext uri="{FF2B5EF4-FFF2-40B4-BE49-F238E27FC236}">
                    <a16:creationId xmlns:a16="http://schemas.microsoft.com/office/drawing/2014/main" xmlns="" id="{584EC869-3E47-2F47-8F28-ADBB5A693BDA}"/>
                  </a:ext>
                </a:extLst>
              </p14:cNvPr>
              <p14:cNvContentPartPr/>
              <p14:nvPr/>
            </p14:nvContentPartPr>
            <p14:xfrm>
              <a:off x="4612961" y="2859747"/>
              <a:ext cx="360" cy="360"/>
            </p14:xfrm>
          </p:contentPart>
        </mc:Choice>
        <mc:Fallback xmlns="">
          <p:pic>
            <p:nvPicPr>
              <p:cNvPr id="15" name="Ink 15">
                <a:extLst>
                  <a:ext uri="{FF2B5EF4-FFF2-40B4-BE49-F238E27FC236}">
                    <a16:creationId xmlns:a16="http://schemas.microsoft.com/office/drawing/2014/main" id="{584EC869-3E47-2F47-8F28-ADBB5A693B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03961" y="2851107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Subtitle 17">
            <a:extLst>
              <a:ext uri="{FF2B5EF4-FFF2-40B4-BE49-F238E27FC236}">
                <a16:creationId xmlns:a16="http://schemas.microsoft.com/office/drawing/2014/main" xmlns="" id="{F7F2ACB3-76B6-9246-AEB7-D153671DA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8872437">
            <a:off x="3702197" y="7908636"/>
            <a:ext cx="2518481" cy="1487421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7030A0"/>
                </a:solidFill>
              </a:rPr>
              <a:t>Dev. Process—Implementation: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4864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Input any record from user in several parts of patient or employee and inventory item.</a:t>
            </a:r>
          </a:p>
          <a:p>
            <a:r>
              <a:rPr lang="en-US" sz="2400" dirty="0">
                <a:solidFill>
                  <a:srgbClr val="002060"/>
                </a:solidFill>
              </a:rPr>
              <a:t>Read all the record from the different txt file and show on the console, of the patients or the employees and  Inventory item that is input from the user  .</a:t>
            </a:r>
          </a:p>
          <a:p>
            <a:r>
              <a:rPr lang="en-US" sz="2400" dirty="0">
                <a:solidFill>
                  <a:srgbClr val="002060"/>
                </a:solidFill>
              </a:rPr>
              <a:t>To modify can any record to file from the user on the console.</a:t>
            </a:r>
          </a:p>
          <a:p>
            <a:r>
              <a:rPr lang="en-US" sz="2400" dirty="0">
                <a:solidFill>
                  <a:srgbClr val="002060"/>
                </a:solidFill>
              </a:rPr>
              <a:t>To search  can any record to file from the user on the console.</a:t>
            </a:r>
          </a:p>
          <a:p>
            <a:r>
              <a:rPr lang="en-US" sz="2400" dirty="0">
                <a:solidFill>
                  <a:srgbClr val="002060"/>
                </a:solidFill>
              </a:rPr>
              <a:t>To show all record from the different file on the console.</a:t>
            </a:r>
          </a:p>
          <a:p>
            <a:r>
              <a:rPr lang="en-US" sz="2400" dirty="0">
                <a:solidFill>
                  <a:srgbClr val="002060"/>
                </a:solidFill>
              </a:rPr>
              <a:t>To delete any record from the file .</a:t>
            </a:r>
          </a:p>
          <a:p>
            <a:r>
              <a:rPr lang="en-US" sz="2400" dirty="0">
                <a:solidFill>
                  <a:srgbClr val="002060"/>
                </a:solidFill>
              </a:rPr>
              <a:t>We can back from any  menu to previous menu.</a:t>
            </a:r>
          </a:p>
          <a:p>
            <a:r>
              <a:rPr lang="en-US" sz="2400" dirty="0">
                <a:solidFill>
                  <a:srgbClr val="002060"/>
                </a:solidFill>
              </a:rPr>
              <a:t>We can exit from any menu .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endParaRPr lang="en-US" sz="2400" dirty="0">
              <a:solidFill>
                <a:srgbClr val="002060"/>
              </a:solidFill>
            </a:endParaRPr>
          </a:p>
          <a:p>
            <a:pPr>
              <a:buNone/>
            </a:pPr>
            <a:endParaRPr lang="en-US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B9097A-6391-6645-97AB-3B5E6498E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z="3200" dirty="0">
                <a:solidFill>
                  <a:srgbClr val="7030A0"/>
                </a:solidFill>
              </a:rPr>
              <a:t>Dev. Process—Implementation:        </a:t>
            </a:r>
            <a:r>
              <a:rPr lang="en-US" sz="3200" dirty="0">
                <a:solidFill>
                  <a:schemeClr val="tx1">
                    <a:lumMod val="50000"/>
                  </a:schemeClr>
                </a:solidFill>
              </a:rPr>
              <a:t>.</a:t>
            </a:r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89AAAE65-4B34-3A49-90B0-EAFC088A3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70916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We can sign up and log in .</a:t>
            </a:r>
          </a:p>
          <a:p>
            <a:r>
              <a:rPr lang="en-US" sz="2400" dirty="0">
                <a:solidFill>
                  <a:srgbClr val="002060"/>
                </a:solidFill>
              </a:rPr>
              <a:t>If we go  log in menu  without sign up then we can back first menu.</a:t>
            </a:r>
          </a:p>
          <a:p>
            <a:r>
              <a:rPr lang="en-US" sz="2400" dirty="0">
                <a:solidFill>
                  <a:srgbClr val="002060"/>
                </a:solidFill>
              </a:rPr>
              <a:t>When  we wrong choose then we can back previous menu.</a:t>
            </a:r>
          </a:p>
          <a:p>
            <a:r>
              <a:rPr lang="en-US" sz="2400" dirty="0">
                <a:solidFill>
                  <a:srgbClr val="002060"/>
                </a:solidFill>
              </a:rPr>
              <a:t>When we choose exit option :  </a:t>
            </a:r>
          </a:p>
          <a:p>
            <a:pPr marL="13716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                1. Yes (press one then we can exit)    </a:t>
            </a:r>
          </a:p>
          <a:p>
            <a:pPr marL="13716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                2.  No (press two then we can back main</a:t>
            </a:r>
          </a:p>
          <a:p>
            <a:pPr marL="13716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                     menu.</a:t>
            </a:r>
          </a:p>
        </p:txBody>
      </p:sp>
    </p:spTree>
    <p:extLst>
      <p:ext uri="{BB962C8B-B14F-4D97-AF65-F5344CB8AC3E}">
        <p14:creationId xmlns:p14="http://schemas.microsoft.com/office/powerpoint/2010/main" val="95175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4CBCB8-EB16-924B-965E-85E7EC8F8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48858" y="-10825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Dev. Process—Testing: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BADBEFB5-F608-6741-9CE2-F730E57DC9AF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913" t="-3232" r="40156" b="-6779"/>
          <a:stretch/>
        </p:blipFill>
        <p:spPr>
          <a:xfrm>
            <a:off x="-1192143" y="3352800"/>
            <a:ext cx="5399033" cy="3293760"/>
          </a:xfrm>
          <a:prstGeom prst="rect">
            <a:avLst/>
          </a:prstGeom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xmlns="" id="{F951B2C5-B116-2143-9A33-928E0031F4E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050"/>
          <a:stretch/>
        </p:blipFill>
        <p:spPr>
          <a:xfrm>
            <a:off x="4572000" y="3429000"/>
            <a:ext cx="4498975" cy="30124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6C7E5B4-81FA-2246-9D74-8F3BABAFC7B4}"/>
              </a:ext>
            </a:extLst>
          </p:cNvPr>
          <p:cNvSpPr txBox="1"/>
          <p:nvPr/>
        </p:nvSpPr>
        <p:spPr>
          <a:xfrm>
            <a:off x="170141" y="6488668"/>
            <a:ext cx="5022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[Fig: To input of employee record option</a:t>
            </a:r>
            <a:r>
              <a:rPr lang="en-US" dirty="0">
                <a:solidFill>
                  <a:srgbClr val="002060"/>
                </a:solidFill>
              </a:rPr>
              <a:t>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28D8337-0F78-7B4C-9453-7B6D8CB8EF35}"/>
              </a:ext>
            </a:extLst>
          </p:cNvPr>
          <p:cNvSpPr txBox="1"/>
          <p:nvPr/>
        </p:nvSpPr>
        <p:spPr>
          <a:xfrm>
            <a:off x="4572000" y="6441485"/>
            <a:ext cx="60404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[Fig: To output of employee record option]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FD535D2-B6C5-8749-8579-E4ADD3ABC672}"/>
              </a:ext>
            </a:extLst>
          </p:cNvPr>
          <p:cNvSpPr txBox="1"/>
          <p:nvPr/>
        </p:nvSpPr>
        <p:spPr>
          <a:xfrm rot="10800000" flipV="1">
            <a:off x="0" y="1020776"/>
            <a:ext cx="420689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2060"/>
                </a:solidFill>
              </a:rPr>
              <a:t>Input of a employee to record with some data (ID, name, guardian name, gender , blood group , age , salary ,      address , phone  no. and designation 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2060"/>
                </a:solidFill>
              </a:rPr>
              <a:t>Input of a patient to record the same way to employee with some data (ID, name, guardian name, gender, blood group , age , address ,phone  no. ,treatment record ,reference Dr name  and current treatment record to modify ).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B138F8D-5D08-2C4F-B6E4-0CBFFC8AF437}"/>
              </a:ext>
            </a:extLst>
          </p:cNvPr>
          <p:cNvSpPr txBox="1"/>
          <p:nvPr/>
        </p:nvSpPr>
        <p:spPr>
          <a:xfrm>
            <a:off x="5193045" y="1671445"/>
            <a:ext cx="5963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5C3AD483-D6DD-534C-914B-742378432619}"/>
              </a:ext>
            </a:extLst>
          </p:cNvPr>
          <p:cNvSpPr txBox="1"/>
          <p:nvPr/>
        </p:nvSpPr>
        <p:spPr>
          <a:xfrm rot="10800000" flipV="1">
            <a:off x="4572000" y="1020777"/>
            <a:ext cx="420689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2060"/>
                </a:solidFill>
              </a:rPr>
              <a:t>Output of a employee to record with search some data (ID, name, guardian name, gender , blood group , age , salary ,      address , phone  no. and designation 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2060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2060"/>
                </a:solidFill>
              </a:rPr>
              <a:t> Output of a patient to record with search  the same way to employee with some data (ID, name, guardian name, gender, blood group , age , address ,phone  no. ,treatment record ,reference Dr name  and current treatment record to modify ).</a:t>
            </a:r>
          </a:p>
        </p:txBody>
      </p:sp>
    </p:spTree>
    <p:extLst>
      <p:ext uri="{BB962C8B-B14F-4D97-AF65-F5344CB8AC3E}">
        <p14:creationId xmlns:p14="http://schemas.microsoft.com/office/powerpoint/2010/main" val="139682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75A6E8-48AE-324D-ADAB-C037B3A87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08" y="-379837"/>
            <a:ext cx="8229600" cy="1143000"/>
          </a:xfrm>
        </p:spPr>
        <p:txBody>
          <a:bodyPr/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Dev. Process—Testing:</a:t>
            </a:r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xmlns="" id="{2E36D098-0B3C-EE44-9872-D82024812A2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313" b="27263"/>
          <a:stretch/>
        </p:blipFill>
        <p:spPr>
          <a:xfrm>
            <a:off x="120095" y="2238328"/>
            <a:ext cx="4135875" cy="1733263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xmlns="" id="{67770234-9096-6B48-83CF-00C1CED8B6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26438" b="43148"/>
          <a:stretch/>
        </p:blipFill>
        <p:spPr>
          <a:xfrm>
            <a:off x="225401" y="4992934"/>
            <a:ext cx="3996278" cy="17211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B111D64-F5D8-534E-A498-F80BB941AAB1}"/>
              </a:ext>
            </a:extLst>
          </p:cNvPr>
          <p:cNvSpPr txBox="1"/>
          <p:nvPr/>
        </p:nvSpPr>
        <p:spPr>
          <a:xfrm rot="10800000" flipV="1">
            <a:off x="4613508" y="3123112"/>
            <a:ext cx="42068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>
              <a:solidFill>
                <a:schemeClr val="accent5">
                  <a:lumMod val="75000"/>
                </a:schemeClr>
              </a:solidFill>
            </a:endParaRPr>
          </a:p>
          <a:p>
            <a:endParaRPr lang="en-US"/>
          </a:p>
        </p:txBody>
      </p:sp>
      <p:pic>
        <p:nvPicPr>
          <p:cNvPr id="14" name="Picture 14">
            <a:extLst>
              <a:ext uri="{FF2B5EF4-FFF2-40B4-BE49-F238E27FC236}">
                <a16:creationId xmlns:a16="http://schemas.microsoft.com/office/drawing/2014/main" xmlns="" id="{EAC59B65-BA74-A741-83A4-B9C05B3527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889"/>
          <a:stretch/>
        </p:blipFill>
        <p:spPr>
          <a:xfrm>
            <a:off x="4827018" y="2238328"/>
            <a:ext cx="4170965" cy="446256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E2E8123-8915-E24C-86B9-D824816EF02F}"/>
              </a:ext>
            </a:extLst>
          </p:cNvPr>
          <p:cNvSpPr txBox="1"/>
          <p:nvPr/>
        </p:nvSpPr>
        <p:spPr>
          <a:xfrm rot="10800000" flipV="1">
            <a:off x="-61013" y="1114609"/>
            <a:ext cx="43169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2060"/>
                </a:solidFill>
              </a:rPr>
              <a:t>Input of a inventory item to record with some data(item </a:t>
            </a:r>
            <a:r>
              <a:rPr lang="en-US" sz="1400" dirty="0" smtClean="0">
                <a:solidFill>
                  <a:srgbClr val="002060"/>
                </a:solidFill>
              </a:rPr>
              <a:t>name, record date, quantity </a:t>
            </a:r>
            <a:r>
              <a:rPr lang="en-US" sz="1400" dirty="0">
                <a:solidFill>
                  <a:srgbClr val="002060"/>
                </a:solidFill>
              </a:rPr>
              <a:t>of </a:t>
            </a:r>
            <a:r>
              <a:rPr lang="en-US" sz="1400" dirty="0" smtClean="0">
                <a:solidFill>
                  <a:srgbClr val="002060"/>
                </a:solidFill>
              </a:rPr>
              <a:t>item, price </a:t>
            </a:r>
            <a:r>
              <a:rPr lang="en-US" sz="1400" dirty="0">
                <a:solidFill>
                  <a:srgbClr val="002060"/>
                </a:solidFill>
              </a:rPr>
              <a:t>of one item and show total amount of the item.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4FD153F-87DF-674D-9979-F77BED50713D}"/>
              </a:ext>
            </a:extLst>
          </p:cNvPr>
          <p:cNvSpPr txBox="1"/>
          <p:nvPr/>
        </p:nvSpPr>
        <p:spPr>
          <a:xfrm rot="10800000" flipV="1">
            <a:off x="120094" y="4174487"/>
            <a:ext cx="4135875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2060"/>
                </a:solidFill>
              </a:rPr>
              <a:t>Input of another inventory item to record with some data(item </a:t>
            </a:r>
            <a:r>
              <a:rPr lang="en-US" sz="1400" dirty="0" smtClean="0">
                <a:solidFill>
                  <a:srgbClr val="002060"/>
                </a:solidFill>
              </a:rPr>
              <a:t>name, record date, quantity </a:t>
            </a:r>
            <a:r>
              <a:rPr lang="en-US" sz="1400" dirty="0">
                <a:solidFill>
                  <a:srgbClr val="002060"/>
                </a:solidFill>
              </a:rPr>
              <a:t>of </a:t>
            </a:r>
            <a:r>
              <a:rPr lang="en-US" sz="1400" dirty="0" smtClean="0">
                <a:solidFill>
                  <a:srgbClr val="002060"/>
                </a:solidFill>
              </a:rPr>
              <a:t>item, price </a:t>
            </a:r>
            <a:r>
              <a:rPr lang="en-US" sz="1400" dirty="0">
                <a:solidFill>
                  <a:srgbClr val="002060"/>
                </a:solidFill>
              </a:rPr>
              <a:t>of one item and show total amount of the item.</a:t>
            </a:r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3042159-E73D-8144-A1B7-9F0153C89644}"/>
              </a:ext>
            </a:extLst>
          </p:cNvPr>
          <p:cNvSpPr txBox="1"/>
          <p:nvPr/>
        </p:nvSpPr>
        <p:spPr>
          <a:xfrm rot="10800000" flipV="1">
            <a:off x="4827018" y="1052901"/>
            <a:ext cx="43169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2060"/>
                </a:solidFill>
              </a:rPr>
              <a:t>Output of all inventory item to record with some data(item </a:t>
            </a:r>
            <a:r>
              <a:rPr lang="en-US" sz="1400" dirty="0" smtClean="0">
                <a:solidFill>
                  <a:srgbClr val="002060"/>
                </a:solidFill>
              </a:rPr>
              <a:t>name, record date, quantity </a:t>
            </a:r>
            <a:r>
              <a:rPr lang="en-US" sz="1400" dirty="0">
                <a:solidFill>
                  <a:srgbClr val="002060"/>
                </a:solidFill>
              </a:rPr>
              <a:t>of </a:t>
            </a:r>
            <a:r>
              <a:rPr lang="en-US" sz="1400" dirty="0" smtClean="0">
                <a:solidFill>
                  <a:srgbClr val="002060"/>
                </a:solidFill>
              </a:rPr>
              <a:t>item, price </a:t>
            </a:r>
            <a:r>
              <a:rPr lang="en-US" sz="1400" dirty="0">
                <a:solidFill>
                  <a:srgbClr val="002060"/>
                </a:solidFill>
              </a:rPr>
              <a:t>of one item and show total amount of the item.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0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E8A9CE-5CFD-584A-8775-95EDDA3F8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66800" y="-93930"/>
            <a:ext cx="8361715" cy="849156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Dev. Process—Testing:</a:t>
            </a:r>
            <a:endParaRPr lang="en-US" dirty="0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xmlns="" id="{AE0F7F97-0131-B94E-B86B-F01D4E8D49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4" r="30740" b="44820"/>
          <a:stretch/>
        </p:blipFill>
        <p:spPr>
          <a:xfrm>
            <a:off x="3499745" y="3036305"/>
            <a:ext cx="5187056" cy="1572258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xmlns="" id="{E4CD36F9-06E6-DF4B-862F-3BEF96E7A1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588" b="31411"/>
          <a:stretch/>
        </p:blipFill>
        <p:spPr>
          <a:xfrm>
            <a:off x="3499745" y="4805257"/>
            <a:ext cx="5310466" cy="16548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2AF1FC0-B31A-2640-AA85-62D998E959FD}"/>
              </a:ext>
            </a:extLst>
          </p:cNvPr>
          <p:cNvSpPr txBox="1"/>
          <p:nvPr/>
        </p:nvSpPr>
        <p:spPr>
          <a:xfrm rot="10800000" flipV="1">
            <a:off x="43625" y="840210"/>
            <a:ext cx="345612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If we are  choose any wrong option then show this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To search any record if we write any wrong name then show this output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When  we choose the option for exit from any menu then show this option.</a:t>
            </a: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xmlns="" id="{FC48CE63-D3BD-4641-89B6-4ECD8D1DE3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09" b="24060"/>
          <a:stretch/>
        </p:blipFill>
        <p:spPr>
          <a:xfrm>
            <a:off x="3499745" y="1117208"/>
            <a:ext cx="5310466" cy="174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94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D9FA9C-AB27-A149-B5D4-3F6DF0353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14493" y="0"/>
            <a:ext cx="8229600" cy="150019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accent6">
                    <a:lumMod val="75000"/>
                  </a:schemeClr>
                </a:solidFill>
              </a:rPr>
              <a:t>Benifits: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EF8165-7AA0-3541-A15F-033BD1879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01603"/>
            <a:ext cx="8686800" cy="514338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To make a better offline  Hospital Management interface.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Easy to operate.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It is less time consuming.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Very effective in offline hospital management application.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It is more faster, error free and reliable.</a:t>
            </a:r>
          </a:p>
        </p:txBody>
      </p:sp>
    </p:spTree>
    <p:extLst>
      <p:ext uri="{BB962C8B-B14F-4D97-AF65-F5344CB8AC3E}">
        <p14:creationId xmlns:p14="http://schemas.microsoft.com/office/powerpoint/2010/main" val="23517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CC77B5-10F7-A14E-886D-A6A26E1C8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42836" y="0"/>
            <a:ext cx="8229600" cy="125464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accent6">
                    <a:lumMod val="75000"/>
                  </a:schemeClr>
                </a:solidFill>
              </a:rPr>
              <a:t>Limitations: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5CEB7F-9AEB-C544-8429-19B8E3760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File System not secured at all.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Some unwanted file operation error might not be shown.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A thread operation not perform thus project may not work properly sometimes.</a:t>
            </a:r>
          </a:p>
        </p:txBody>
      </p:sp>
    </p:spTree>
    <p:extLst>
      <p:ext uri="{BB962C8B-B14F-4D97-AF65-F5344CB8AC3E}">
        <p14:creationId xmlns:p14="http://schemas.microsoft.com/office/powerpoint/2010/main" val="187009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31EB81-1001-4B42-9AFB-34C8CECFD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19706" y="-372695"/>
            <a:ext cx="8229600" cy="1660700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accent6">
                    <a:lumMod val="75000"/>
                  </a:schemeClr>
                </a:solidFill>
              </a:rPr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41B386-DE9F-374C-9AF8-78D0D2D74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The project “Hospital Management System” is a complete, decent solution for hospital management  application.</a:t>
            </a:r>
          </a:p>
          <a:p>
            <a:r>
              <a:rPr lang="en-US" sz="2400" dirty="0">
                <a:solidFill>
                  <a:srgbClr val="002060"/>
                </a:solidFill>
              </a:rPr>
              <a:t>We are working for further development of this application and on that note, we come the end of the project.</a:t>
            </a:r>
          </a:p>
          <a:p>
            <a:r>
              <a:rPr lang="en-US" sz="2400" dirty="0">
                <a:solidFill>
                  <a:srgbClr val="002060"/>
                </a:solidFill>
              </a:rPr>
              <a:t>We are not yet experience system analyst but we are confident enough to announce that our Hospital Management  application  works better. </a:t>
            </a:r>
          </a:p>
        </p:txBody>
      </p:sp>
    </p:spTree>
    <p:extLst>
      <p:ext uri="{BB962C8B-B14F-4D97-AF65-F5344CB8AC3E}">
        <p14:creationId xmlns:p14="http://schemas.microsoft.com/office/powerpoint/2010/main" val="5159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4FADC6-E7FC-8643-A62A-077B44409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042" y="904073"/>
            <a:ext cx="8229600" cy="5049854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rgbClr val="002060"/>
                </a:solidFill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DCE3B0-354E-CE49-9F7B-994108220054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2372478" y="8493831"/>
            <a:ext cx="6314322" cy="380320"/>
          </a:xfrm>
        </p:spPr>
        <p:txBody>
          <a:bodyPr>
            <a:normAutofit fontScale="77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4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-13716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7030A0"/>
                </a:solidFill>
              </a:rPr>
              <a:t>Presentation  Layout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52400" y="2438400"/>
            <a:ext cx="8229600" cy="47091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b="1" dirty="0">
                <a:solidFill>
                  <a:srgbClr val="002060"/>
                </a:solidFill>
              </a:rPr>
              <a:t>Introduction</a:t>
            </a:r>
          </a:p>
          <a:p>
            <a:pPr>
              <a:buFont typeface="Wingdings" pitchFamily="2" charset="2"/>
              <a:buChar char="q"/>
            </a:pPr>
            <a:r>
              <a:rPr lang="en-US" sz="2400" b="1" dirty="0">
                <a:solidFill>
                  <a:srgbClr val="002060"/>
                </a:solidFill>
              </a:rPr>
              <a:t>Motivation</a:t>
            </a:r>
          </a:p>
          <a:p>
            <a:pPr>
              <a:buFont typeface="Wingdings" pitchFamily="2" charset="2"/>
              <a:buChar char="q"/>
            </a:pPr>
            <a:r>
              <a:rPr lang="en-US" sz="2400" b="1" dirty="0">
                <a:solidFill>
                  <a:srgbClr val="002060"/>
                </a:solidFill>
              </a:rPr>
              <a:t>Objectives</a:t>
            </a:r>
          </a:p>
          <a:p>
            <a:pPr>
              <a:buFont typeface="Wingdings" pitchFamily="2" charset="2"/>
              <a:buChar char="q"/>
            </a:pPr>
            <a:r>
              <a:rPr lang="en-US" sz="2400" b="1" dirty="0">
                <a:solidFill>
                  <a:srgbClr val="002060"/>
                </a:solidFill>
              </a:rPr>
              <a:t>Development    Process</a:t>
            </a:r>
          </a:p>
          <a:p>
            <a:pPr>
              <a:buFont typeface="Wingdings" pitchFamily="2" charset="2"/>
              <a:buChar char="q"/>
            </a:pPr>
            <a:r>
              <a:rPr lang="en-US" sz="2400" b="1" dirty="0">
                <a:solidFill>
                  <a:srgbClr val="002060"/>
                </a:solidFill>
              </a:rPr>
              <a:t>Benefits</a:t>
            </a:r>
          </a:p>
          <a:p>
            <a:pPr>
              <a:buFont typeface="Wingdings" pitchFamily="2" charset="2"/>
              <a:buChar char="q"/>
            </a:pPr>
            <a:r>
              <a:rPr lang="en-US" sz="2400" b="1" dirty="0">
                <a:solidFill>
                  <a:srgbClr val="002060"/>
                </a:solidFill>
              </a:rPr>
              <a:t>Limitations</a:t>
            </a:r>
          </a:p>
          <a:p>
            <a:pPr>
              <a:buFont typeface="Wingdings" pitchFamily="2" charset="2"/>
              <a:buChar char="q"/>
            </a:pPr>
            <a:r>
              <a:rPr lang="en-US" sz="2400" b="1" dirty="0">
                <a:solidFill>
                  <a:srgbClr val="002060"/>
                </a:solidFill>
              </a:rPr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28800" y="5334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362200"/>
            <a:ext cx="8915400" cy="3962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b="1" dirty="0">
                <a:solidFill>
                  <a:srgbClr val="002060"/>
                </a:solidFill>
              </a:rPr>
              <a:t>Hospital is one of the important parts of our life.</a:t>
            </a:r>
          </a:p>
          <a:p>
            <a:pPr>
              <a:buFont typeface="Wingdings" pitchFamily="2" charset="2"/>
              <a:buChar char="q"/>
            </a:pPr>
            <a:r>
              <a:rPr lang="en-US" sz="2400" b="1" dirty="0">
                <a:solidFill>
                  <a:srgbClr val="002060"/>
                </a:solidFill>
              </a:rPr>
              <a:t>We can admit  any  time for  disease in a hospital.</a:t>
            </a:r>
          </a:p>
          <a:p>
            <a:pPr>
              <a:buFont typeface="Wingdings" pitchFamily="2" charset="2"/>
              <a:buChar char="q"/>
            </a:pPr>
            <a:r>
              <a:rPr lang="en-US" sz="2400" b="1" dirty="0">
                <a:solidFill>
                  <a:srgbClr val="002060"/>
                </a:solidFill>
              </a:rPr>
              <a:t>For  this purpose we are prepared to make  project in C  language.</a:t>
            </a:r>
          </a:p>
          <a:p>
            <a:pPr>
              <a:buFont typeface="Wingdings" pitchFamily="2" charset="2"/>
              <a:buChar char="q"/>
            </a:pPr>
            <a:r>
              <a:rPr lang="en-US" sz="2400" b="1" dirty="0">
                <a:solidFill>
                  <a:srgbClr val="002060"/>
                </a:solidFill>
              </a:rPr>
              <a:t>We have tried to implement all features of  a complete registration and inventory system</a:t>
            </a:r>
          </a:p>
          <a:p>
            <a:pPr>
              <a:buFont typeface="Wingdings" pitchFamily="2" charset="2"/>
              <a:buChar char="q"/>
            </a:pPr>
            <a:endParaRPr lang="en-US" sz="2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81200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763000" cy="4800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b="1" dirty="0">
                <a:solidFill>
                  <a:srgbClr val="002060"/>
                </a:solidFill>
              </a:rPr>
              <a:t>HMS</a:t>
            </a:r>
            <a:r>
              <a:rPr lang="en-US" sz="2400" dirty="0">
                <a:solidFill>
                  <a:srgbClr val="002060"/>
                </a:solidFill>
              </a:rPr>
              <a:t>  helps  us  to the registration and inventory  which we select.</a:t>
            </a:r>
          </a:p>
          <a:p>
            <a:pPr>
              <a:buFont typeface="Wingdings" pitchFamily="2" charset="2"/>
              <a:buChar char="q"/>
            </a:pPr>
            <a:endParaRPr lang="en-US" sz="2400" dirty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>
                <a:solidFill>
                  <a:srgbClr val="002060"/>
                </a:solidFill>
              </a:rPr>
              <a:t>It plays an important role in our real life but it is quite difficult to use paper based  task.</a:t>
            </a:r>
          </a:p>
          <a:p>
            <a:pPr>
              <a:buFont typeface="Wingdings" pitchFamily="2" charset="2"/>
              <a:buChar char="q"/>
            </a:pPr>
            <a:endParaRPr lang="en-US" sz="2400" dirty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>
                <a:solidFill>
                  <a:srgbClr val="002060"/>
                </a:solidFill>
              </a:rPr>
              <a:t>Paper based task also error prone and difficult to manage.</a:t>
            </a:r>
          </a:p>
          <a:p>
            <a:pPr>
              <a:buFont typeface="Wingdings" pitchFamily="2" charset="2"/>
              <a:buChar char="q"/>
            </a:pPr>
            <a:endParaRPr lang="en-US" sz="2400" dirty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>
                <a:solidFill>
                  <a:srgbClr val="002060"/>
                </a:solidFill>
              </a:rPr>
              <a:t>We wish  to make error free and efficient computer based </a:t>
            </a:r>
            <a:r>
              <a:rPr lang="en-US" sz="2400" b="1" dirty="0">
                <a:solidFill>
                  <a:srgbClr val="002060"/>
                </a:solidFill>
              </a:rPr>
              <a:t>HMS</a:t>
            </a:r>
            <a:r>
              <a:rPr lang="en-US" sz="2400" dirty="0">
                <a:solidFill>
                  <a:srgbClr val="002060"/>
                </a:solidFill>
              </a:rPr>
              <a:t> to the registration  of a patient or employee and inventory task.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33600" y="8382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514600"/>
            <a:ext cx="8229600" cy="470916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Mainly it helps  us   to  the registration  and the inventory without paper works.</a:t>
            </a:r>
          </a:p>
          <a:p>
            <a:endParaRPr lang="en-US" sz="2400" b="1" dirty="0">
              <a:solidFill>
                <a:srgbClr val="002060"/>
              </a:solidFill>
            </a:endParaRPr>
          </a:p>
          <a:p>
            <a:r>
              <a:rPr lang="en-US" sz="2400" b="1" dirty="0">
                <a:solidFill>
                  <a:srgbClr val="002060"/>
                </a:solidFill>
              </a:rPr>
              <a:t>In this project , we know how the registration and the inventory works in the HMS.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90600" y="5334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57400"/>
            <a:ext cx="9144000" cy="4800600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The development process composed of 5 steps: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pPr lvl="2">
              <a:buFont typeface="Wingdings" pitchFamily="2" charset="2"/>
              <a:buChar char="q"/>
            </a:pPr>
            <a:r>
              <a:rPr lang="en-US" b="1" dirty="0">
                <a:solidFill>
                  <a:srgbClr val="002060"/>
                </a:solidFill>
              </a:rPr>
              <a:t>Problem Definition</a:t>
            </a:r>
          </a:p>
          <a:p>
            <a:pPr lvl="2">
              <a:buFont typeface="Wingdings" pitchFamily="2" charset="2"/>
              <a:buChar char="q"/>
            </a:pPr>
            <a:r>
              <a:rPr lang="en-US" b="1" dirty="0">
                <a:solidFill>
                  <a:srgbClr val="002060"/>
                </a:solidFill>
              </a:rPr>
              <a:t>Requirement Analysis</a:t>
            </a:r>
          </a:p>
          <a:p>
            <a:pPr lvl="2">
              <a:buFont typeface="Wingdings" pitchFamily="2" charset="2"/>
              <a:buChar char="q"/>
            </a:pPr>
            <a:r>
              <a:rPr lang="en-US" b="1" dirty="0">
                <a:solidFill>
                  <a:srgbClr val="002060"/>
                </a:solidFill>
              </a:rPr>
              <a:t>Design</a:t>
            </a:r>
          </a:p>
          <a:p>
            <a:pPr lvl="2">
              <a:buFont typeface="Wingdings" pitchFamily="2" charset="2"/>
              <a:buChar char="q"/>
            </a:pPr>
            <a:r>
              <a:rPr lang="en-US" b="1" dirty="0">
                <a:solidFill>
                  <a:srgbClr val="002060"/>
                </a:solidFill>
              </a:rPr>
              <a:t>Implementation</a:t>
            </a:r>
          </a:p>
          <a:p>
            <a:pPr lvl="2">
              <a:buFont typeface="Wingdings" pitchFamily="2" charset="2"/>
              <a:buChar char="q"/>
            </a:pPr>
            <a:r>
              <a:rPr lang="en-US" b="1" dirty="0">
                <a:solidFill>
                  <a:srgbClr val="002060"/>
                </a:solidFill>
              </a:rPr>
              <a:t>Testing</a:t>
            </a:r>
          </a:p>
          <a:p>
            <a:pPr lvl="2"/>
            <a:endParaRPr 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85800" y="228600"/>
            <a:ext cx="9144000" cy="102076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7030A0"/>
                </a:solidFill>
              </a:rPr>
              <a:t>Dev. Process—Problem Definition: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953000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The project works for the fulfillment  of the following features---</a:t>
            </a:r>
          </a:p>
          <a:p>
            <a:endParaRPr lang="en-US" sz="2400" b="1" dirty="0">
              <a:solidFill>
                <a:srgbClr val="002060"/>
              </a:solidFill>
            </a:endParaRPr>
          </a:p>
          <a:p>
            <a:pPr lvl="1">
              <a:buFont typeface="Wingdings" pitchFamily="2" charset="2"/>
              <a:buChar char="q"/>
            </a:pPr>
            <a:r>
              <a:rPr lang="en-US" b="1" dirty="0">
                <a:solidFill>
                  <a:srgbClr val="002060"/>
                </a:solidFill>
              </a:rPr>
              <a:t>Adding new record .</a:t>
            </a:r>
          </a:p>
          <a:p>
            <a:pPr lvl="1">
              <a:buFont typeface="Wingdings" pitchFamily="2" charset="2"/>
              <a:buChar char="q"/>
            </a:pPr>
            <a:r>
              <a:rPr lang="en-US" b="1" dirty="0">
                <a:solidFill>
                  <a:srgbClr val="002060"/>
                </a:solidFill>
              </a:rPr>
              <a:t>Modifying any record.</a:t>
            </a:r>
          </a:p>
          <a:p>
            <a:pPr lvl="1">
              <a:buFont typeface="Wingdings" pitchFamily="2" charset="2"/>
              <a:buChar char="q"/>
            </a:pPr>
            <a:r>
              <a:rPr lang="en-US" b="1" dirty="0">
                <a:solidFill>
                  <a:srgbClr val="002060"/>
                </a:solidFill>
              </a:rPr>
              <a:t>Searching a record  .</a:t>
            </a:r>
          </a:p>
          <a:p>
            <a:pPr lvl="1">
              <a:buFont typeface="Wingdings" pitchFamily="2" charset="2"/>
              <a:buChar char="q"/>
            </a:pPr>
            <a:r>
              <a:rPr lang="en-US" b="1" dirty="0">
                <a:solidFill>
                  <a:srgbClr val="002060"/>
                </a:solidFill>
              </a:rPr>
              <a:t>To show all record.</a:t>
            </a:r>
          </a:p>
          <a:p>
            <a:pPr lvl="1">
              <a:buFont typeface="Wingdings" pitchFamily="2" charset="2"/>
              <a:buChar char="q"/>
            </a:pPr>
            <a:r>
              <a:rPr lang="en-US" b="1" dirty="0">
                <a:solidFill>
                  <a:srgbClr val="002060"/>
                </a:solidFill>
              </a:rPr>
              <a:t>Delete a record.</a:t>
            </a:r>
          </a:p>
          <a:p>
            <a:pPr lvl="1">
              <a:buFont typeface="Wingdings" pitchFamily="2" charset="2"/>
              <a:buChar char="q"/>
            </a:pPr>
            <a:r>
              <a:rPr lang="en-US" b="1" dirty="0">
                <a:solidFill>
                  <a:srgbClr val="002060"/>
                </a:solidFill>
              </a:rPr>
              <a:t>About to HMS.</a:t>
            </a:r>
          </a:p>
          <a:p>
            <a:pPr lvl="1">
              <a:buFont typeface="Wingdings" pitchFamily="2" charset="2"/>
              <a:buChar char="q"/>
            </a:pPr>
            <a:r>
              <a:rPr lang="en-US" b="1" dirty="0">
                <a:solidFill>
                  <a:srgbClr val="002060"/>
                </a:solidFill>
              </a:rPr>
              <a:t>Password to enrich security.</a:t>
            </a:r>
          </a:p>
          <a:p>
            <a:pPr lvl="1">
              <a:buFont typeface="Wingdings" pitchFamily="2" charset="2"/>
              <a:buChar char="q"/>
            </a:pPr>
            <a:r>
              <a:rPr lang="en-US" b="1" dirty="0">
                <a:solidFill>
                  <a:srgbClr val="002060"/>
                </a:solidFill>
              </a:rPr>
              <a:t>Back from the current menu .</a:t>
            </a:r>
          </a:p>
          <a:p>
            <a:pPr lvl="1">
              <a:buFont typeface="Wingdings" pitchFamily="2" charset="2"/>
              <a:buChar char="q"/>
            </a:pPr>
            <a:r>
              <a:rPr lang="en-US" b="1" dirty="0">
                <a:solidFill>
                  <a:srgbClr val="002060"/>
                </a:solidFill>
              </a:rPr>
              <a:t>Exit from  the HMS.</a:t>
            </a:r>
          </a:p>
          <a:p>
            <a:pPr lvl="1">
              <a:buFont typeface="Wingdings" pitchFamily="2" charset="2"/>
              <a:buChar char="q"/>
            </a:pPr>
            <a:endParaRPr lang="en-US" sz="2000" b="1" dirty="0">
              <a:solidFill>
                <a:srgbClr val="002060"/>
              </a:solidFill>
            </a:endParaRPr>
          </a:p>
          <a:p>
            <a:pPr lvl="1">
              <a:buFont typeface="Wingdings" pitchFamily="2" charset="2"/>
              <a:buChar char="q"/>
            </a:pPr>
            <a:endParaRPr lang="en-US" sz="2000" b="1" dirty="0">
              <a:solidFill>
                <a:srgbClr val="002060"/>
              </a:solidFill>
            </a:endParaRPr>
          </a:p>
          <a:p>
            <a:pPr lvl="2">
              <a:buFont typeface="Wingdings" pitchFamily="2" charset="2"/>
              <a:buChar char="q"/>
            </a:pPr>
            <a:endParaRPr lang="en-US" sz="2000" b="1" dirty="0">
              <a:solidFill>
                <a:srgbClr val="002060"/>
              </a:solidFill>
            </a:endParaRPr>
          </a:p>
          <a:p>
            <a:pPr lvl="2">
              <a:buFont typeface="Wingdings" pitchFamily="2" charset="2"/>
              <a:buChar char="q"/>
            </a:pPr>
            <a:endParaRPr lang="en-US" sz="2000" b="1" dirty="0">
              <a:solidFill>
                <a:srgbClr val="002060"/>
              </a:solidFill>
            </a:endParaRPr>
          </a:p>
          <a:p>
            <a:pPr lvl="2">
              <a:buNone/>
            </a:pPr>
            <a:endParaRPr lang="en-US" sz="2000" b="1" dirty="0">
              <a:solidFill>
                <a:srgbClr val="002060"/>
              </a:solidFill>
            </a:endParaRPr>
          </a:p>
          <a:p>
            <a:pPr lvl="2">
              <a:buFont typeface="Wingdings" pitchFamily="2" charset="2"/>
              <a:buChar char="q"/>
            </a:pPr>
            <a:endParaRPr lang="en-US" sz="2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696200" cy="685800"/>
          </a:xfrm>
        </p:spPr>
        <p:txBody>
          <a:bodyPr>
            <a:no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Dev. Process—Requirement Analysis: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105400"/>
          </a:xfrm>
          <a:solidFill>
            <a:schemeClr val="bg1">
              <a:lumMod val="50000"/>
              <a:lumOff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85800"/>
            <a:ext cx="9144000" cy="762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SL             Name of                                       Requirements   Details                                       </a:t>
            </a:r>
            <a:r>
              <a:rPr lang="en-US" b="1" dirty="0">
                <a:solidFill>
                  <a:srgbClr val="FFC000"/>
                </a:solidFill>
              </a:rPr>
              <a:t>.</a:t>
            </a:r>
            <a:r>
              <a:rPr lang="en-US" b="1" dirty="0">
                <a:solidFill>
                  <a:srgbClr val="002060"/>
                </a:solidFill>
              </a:rPr>
              <a:t>                        </a:t>
            </a:r>
          </a:p>
          <a:p>
            <a:pPr algn="ctr"/>
            <a:r>
              <a:rPr lang="en-US" b="1" dirty="0">
                <a:solidFill>
                  <a:srgbClr val="002060"/>
                </a:solidFill>
              </a:rPr>
              <a:t>No.       Requirements                                                                                                           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dirty="0"/>
              <a:t>                                                                                                                                                                                                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dirty="0"/>
              <a:t>                      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828800"/>
            <a:ext cx="91440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02.          </a:t>
            </a:r>
            <a:r>
              <a:rPr lang="en-US" sz="1600" b="1" dirty="0">
                <a:solidFill>
                  <a:srgbClr val="002060"/>
                </a:solidFill>
              </a:rPr>
              <a:t>Modify</a:t>
            </a:r>
            <a:r>
              <a:rPr lang="en-US" sz="1600" dirty="0">
                <a:solidFill>
                  <a:srgbClr val="002060"/>
                </a:solidFill>
              </a:rPr>
              <a:t>  Any Entry                Modifying Any Record of Patient or  Employee and Inventory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1295400"/>
            <a:ext cx="9144000" cy="533400"/>
          </a:xfrm>
          <a:prstGeom prst="rect">
            <a:avLst/>
          </a:prstGeom>
          <a:solidFill>
            <a:schemeClr val="tx2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sz="1600" dirty="0">
                <a:solidFill>
                  <a:srgbClr val="002060"/>
                </a:solidFill>
              </a:rPr>
              <a:t>01.          </a:t>
            </a:r>
            <a:r>
              <a:rPr lang="en-US" sz="1600" b="1" dirty="0">
                <a:solidFill>
                  <a:srgbClr val="002060"/>
                </a:solidFill>
              </a:rPr>
              <a:t>Add</a:t>
            </a:r>
            <a:r>
              <a:rPr lang="en-US" sz="1600" dirty="0">
                <a:solidFill>
                  <a:srgbClr val="002060"/>
                </a:solidFill>
              </a:rPr>
              <a:t>  New  Entry                   Adding  New Record  of  Patient  or  Employee  and  Inventory     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2514600"/>
            <a:ext cx="9144000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03.         </a:t>
            </a:r>
            <a:r>
              <a:rPr lang="en-US" sz="1600" b="1" dirty="0">
                <a:solidFill>
                  <a:srgbClr val="002060"/>
                </a:solidFill>
              </a:rPr>
              <a:t>Search</a:t>
            </a:r>
            <a:r>
              <a:rPr lang="en-US" sz="1600" dirty="0">
                <a:solidFill>
                  <a:srgbClr val="002060"/>
                </a:solidFill>
              </a:rPr>
              <a:t>  Any  Entry                 Searching  Any Record of  Patient or Employee and Inventory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3048000"/>
            <a:ext cx="9144000" cy="6096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04.           </a:t>
            </a:r>
            <a:r>
              <a:rPr lang="en-US" sz="1600" b="1" dirty="0">
                <a:solidFill>
                  <a:srgbClr val="002060"/>
                </a:solidFill>
              </a:rPr>
              <a:t>View</a:t>
            </a:r>
            <a:r>
              <a:rPr lang="en-US" sz="1600" dirty="0">
                <a:solidFill>
                  <a:srgbClr val="002060"/>
                </a:solidFill>
              </a:rPr>
              <a:t>  All  Record                  Viewing  All  Record  of  Patient  or  Employee  and  Inventor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3657600"/>
            <a:ext cx="9144000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05.         </a:t>
            </a:r>
            <a:r>
              <a:rPr lang="en-US" sz="1600" b="1" dirty="0">
                <a:solidFill>
                  <a:srgbClr val="002060"/>
                </a:solidFill>
              </a:rPr>
              <a:t>Delete</a:t>
            </a:r>
            <a:r>
              <a:rPr lang="en-US" sz="1600" dirty="0">
                <a:solidFill>
                  <a:srgbClr val="002060"/>
                </a:solidFill>
              </a:rPr>
              <a:t>  Any  Record              Delete   Any  Record  of  Patient   or  Employee  and  Inventory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42672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06.            </a:t>
            </a:r>
            <a:r>
              <a:rPr lang="en-US" sz="1600" b="1" dirty="0">
                <a:solidFill>
                  <a:srgbClr val="002060"/>
                </a:solidFill>
              </a:rPr>
              <a:t>About</a:t>
            </a:r>
            <a:r>
              <a:rPr lang="en-US" sz="1600" dirty="0">
                <a:solidFill>
                  <a:srgbClr val="002060"/>
                </a:solidFill>
              </a:rPr>
              <a:t>  of   HMS                     Showing  About  the  Project  of   </a:t>
            </a:r>
            <a:r>
              <a:rPr lang="en-US" sz="1600" b="1" dirty="0">
                <a:solidFill>
                  <a:srgbClr val="002060"/>
                </a:solidFill>
              </a:rPr>
              <a:t>HMS </a:t>
            </a:r>
            <a:r>
              <a:rPr lang="en-US" sz="1600" dirty="0">
                <a:solidFill>
                  <a:srgbClr val="002060"/>
                </a:solidFill>
              </a:rPr>
              <a:t>                                     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4800600"/>
            <a:ext cx="91440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07.            Password                                       Set  Password  for Authentication                                         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5334000"/>
            <a:ext cx="9144000" cy="5334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US" sz="1600" dirty="0">
                <a:solidFill>
                  <a:srgbClr val="002060"/>
                </a:solidFill>
              </a:rPr>
              <a:t>08.          </a:t>
            </a:r>
            <a:r>
              <a:rPr lang="en-US" sz="1600" b="1" dirty="0">
                <a:solidFill>
                  <a:srgbClr val="002060"/>
                </a:solidFill>
              </a:rPr>
              <a:t>Back</a:t>
            </a:r>
            <a:r>
              <a:rPr lang="en-US" sz="1600" dirty="0">
                <a:solidFill>
                  <a:srgbClr val="002060"/>
                </a:solidFill>
              </a:rPr>
              <a:t>  Menu                             Back From the  Current  Menu in the  </a:t>
            </a:r>
            <a:r>
              <a:rPr lang="en-US" sz="1600" b="1" dirty="0">
                <a:solidFill>
                  <a:srgbClr val="002060"/>
                </a:solidFill>
              </a:rPr>
              <a:t>HMS</a:t>
            </a:r>
            <a:r>
              <a:rPr lang="en-US" sz="1600" dirty="0">
                <a:solidFill>
                  <a:srgbClr val="002060"/>
                </a:solidFill>
              </a:rPr>
              <a:t>                                 </a:t>
            </a:r>
            <a:r>
              <a:rPr lang="en-US" sz="2000" dirty="0">
                <a:solidFill>
                  <a:schemeClr val="bg2"/>
                </a:solidFill>
              </a:rPr>
              <a:t>.</a:t>
            </a:r>
          </a:p>
          <a:p>
            <a:pPr algn="ctr"/>
            <a:r>
              <a:rPr lang="en-US" sz="1600" dirty="0">
                <a:solidFill>
                  <a:srgbClr val="002060"/>
                </a:solidFill>
              </a:rPr>
              <a:t>                                    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5867400"/>
            <a:ext cx="9144000" cy="685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09.              </a:t>
            </a:r>
            <a:r>
              <a:rPr lang="en-US" sz="1600" b="1" dirty="0">
                <a:solidFill>
                  <a:srgbClr val="002060"/>
                </a:solidFill>
              </a:rPr>
              <a:t>Exit </a:t>
            </a:r>
            <a:r>
              <a:rPr lang="en-US" sz="1600" dirty="0">
                <a:solidFill>
                  <a:srgbClr val="002060"/>
                </a:solidFill>
              </a:rPr>
              <a:t>                                      </a:t>
            </a:r>
            <a:r>
              <a:rPr lang="en-US" sz="1600" dirty="0" err="1">
                <a:solidFill>
                  <a:srgbClr val="002060"/>
                </a:solidFill>
              </a:rPr>
              <a:t>Exit</a:t>
            </a:r>
            <a:r>
              <a:rPr lang="en-US" sz="1600" dirty="0">
                <a:solidFill>
                  <a:srgbClr val="002060"/>
                </a:solidFill>
              </a:rPr>
              <a:t>  From  the Current  Menu  in  the   </a:t>
            </a:r>
            <a:r>
              <a:rPr lang="en-US" sz="1600" b="1" dirty="0">
                <a:solidFill>
                  <a:srgbClr val="002060"/>
                </a:solidFill>
              </a:rPr>
              <a:t>HMS                            . </a:t>
            </a:r>
            <a:r>
              <a:rPr lang="en-US" sz="1600" dirty="0">
                <a:solidFill>
                  <a:srgbClr val="002060"/>
                </a:solidFill>
              </a:rPr>
              <a:t>                                </a:t>
            </a:r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-2362200" y="3581400"/>
            <a:ext cx="5867400" cy="7620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-38100" y="3619500"/>
            <a:ext cx="5867400" cy="1588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7030A0"/>
                </a:solidFill>
              </a:rPr>
              <a:t>Dev. Process—System Flowchart:</a:t>
            </a:r>
          </a:p>
        </p:txBody>
      </p:sp>
      <p:sp>
        <p:nvSpPr>
          <p:cNvPr id="4" name="Oval 3"/>
          <p:cNvSpPr/>
          <p:nvPr/>
        </p:nvSpPr>
        <p:spPr>
          <a:xfrm>
            <a:off x="3124200" y="838200"/>
            <a:ext cx="16764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Start</a:t>
            </a:r>
          </a:p>
        </p:txBody>
      </p:sp>
      <p:cxnSp>
        <p:nvCxnSpPr>
          <p:cNvPr id="6" name="Straight Arrow Connector 5"/>
          <p:cNvCxnSpPr>
            <a:stCxn id="4" idx="4"/>
          </p:cNvCxnSpPr>
          <p:nvPr/>
        </p:nvCxnSpPr>
        <p:spPr>
          <a:xfrm rot="5400000">
            <a:off x="3848100" y="1409700"/>
            <a:ext cx="228600" cy="158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438400" y="1600200"/>
            <a:ext cx="3429000" cy="685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Read    of All  Record to Patient or Employee  and Inventory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3810794" y="2438400"/>
            <a:ext cx="304006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819400" y="2590800"/>
            <a:ext cx="243840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Save  Data in File</a:t>
            </a:r>
          </a:p>
        </p:txBody>
      </p:sp>
      <p:sp>
        <p:nvSpPr>
          <p:cNvPr id="14" name="Flowchart: Decision 13"/>
          <p:cNvSpPr/>
          <p:nvPr/>
        </p:nvSpPr>
        <p:spPr>
          <a:xfrm>
            <a:off x="1828800" y="3352800"/>
            <a:ext cx="4191000" cy="1676400"/>
          </a:xfrm>
          <a:prstGeom prst="flowChartDecisi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Is the saved data     matched with  system data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5400000">
            <a:off x="3696494" y="3161506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4" idx="2"/>
          </p:cNvCxnSpPr>
          <p:nvPr/>
        </p:nvCxnSpPr>
        <p:spPr>
          <a:xfrm rot="5400000">
            <a:off x="3790950" y="5124450"/>
            <a:ext cx="2286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2971800" y="5257800"/>
            <a:ext cx="2057400" cy="5334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Give   Record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 rot="5400000">
            <a:off x="3696494" y="5981700"/>
            <a:ext cx="380206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3429000" y="6172200"/>
            <a:ext cx="10668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End</a:t>
            </a:r>
          </a:p>
        </p:txBody>
      </p:sp>
      <p:sp>
        <p:nvSpPr>
          <p:cNvPr id="103" name="Rectangle 102"/>
          <p:cNvSpPr/>
          <p:nvPr/>
        </p:nvSpPr>
        <p:spPr>
          <a:xfrm rot="10447792" flipV="1">
            <a:off x="4734326" y="4724400"/>
            <a:ext cx="970488" cy="43356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Yes</a:t>
            </a:r>
          </a:p>
        </p:txBody>
      </p:sp>
      <p:cxnSp>
        <p:nvCxnSpPr>
          <p:cNvPr id="105" name="Straight Connector 104"/>
          <p:cNvCxnSpPr>
            <a:stCxn id="14" idx="3"/>
          </p:cNvCxnSpPr>
          <p:nvPr/>
        </p:nvCxnSpPr>
        <p:spPr>
          <a:xfrm>
            <a:off x="6019800" y="4191000"/>
            <a:ext cx="1524000" cy="158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5400000">
            <a:off x="6477794" y="5257800"/>
            <a:ext cx="2132806" cy="79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endCxn id="92" idx="6"/>
          </p:cNvCxnSpPr>
          <p:nvPr/>
        </p:nvCxnSpPr>
        <p:spPr>
          <a:xfrm rot="10800000" flipV="1">
            <a:off x="4495800" y="6324600"/>
            <a:ext cx="3048000" cy="76200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6415063" y="3803234"/>
            <a:ext cx="967961" cy="33576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No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502</TotalTime>
  <Words>1062</Words>
  <Application>Microsoft Office PowerPoint</Application>
  <PresentationFormat>On-screen Show (4:3)</PresentationFormat>
  <Paragraphs>137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Book Antiqua</vt:lpstr>
      <vt:lpstr>Lucida Sans</vt:lpstr>
      <vt:lpstr>Wingdings</vt:lpstr>
      <vt:lpstr>Wingdings 2</vt:lpstr>
      <vt:lpstr>Wingdings 3</vt:lpstr>
      <vt:lpstr>Apex</vt:lpstr>
      <vt:lpstr>HOSPITAL    MANAGEMENT SYSTEM(HMS)</vt:lpstr>
      <vt:lpstr>Presentation  Layout</vt:lpstr>
      <vt:lpstr>Introduction</vt:lpstr>
      <vt:lpstr>Motivation</vt:lpstr>
      <vt:lpstr>Objectives</vt:lpstr>
      <vt:lpstr>Development Process</vt:lpstr>
      <vt:lpstr>Dev. Process—Problem Definition:</vt:lpstr>
      <vt:lpstr>Dev. Process—Requirement Analysis:</vt:lpstr>
      <vt:lpstr>Dev. Process—System Flowchart:</vt:lpstr>
      <vt:lpstr>Dev. Process—Implementation:</vt:lpstr>
      <vt:lpstr>Dev. Process—Implementation:        .</vt:lpstr>
      <vt:lpstr>Dev. Process—Testing:</vt:lpstr>
      <vt:lpstr>Dev. Process—Testing:</vt:lpstr>
      <vt:lpstr>Dev. Process—Testing:</vt:lpstr>
      <vt:lpstr>Benifits:</vt:lpstr>
      <vt:lpstr>Limitations:</vt:lpstr>
      <vt:lpstr>Conclusion: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 MANAGEMENT</dc:title>
  <dc:creator>pc</dc:creator>
  <cp:lastModifiedBy>Windows User</cp:lastModifiedBy>
  <cp:revision>50</cp:revision>
  <dcterms:created xsi:type="dcterms:W3CDTF">2006-08-16T00:00:00Z</dcterms:created>
  <dcterms:modified xsi:type="dcterms:W3CDTF">2017-10-07T06:14:50Z</dcterms:modified>
</cp:coreProperties>
</file>