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6"/>
  </p:notes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Lst>
  <p:sldSz cx="9144000" cy="5143500" type="screen16x9"/>
  <p:notesSz cx="6858000" cy="9144000"/>
  <p:embeddedFontLst>
    <p:embeddedFont>
      <p:font typeface="Cambria" panose="02040503050406030204" pitchFamily="18" charset="0"/>
      <p:regular r:id="rId17"/>
      <p:bold r:id="rId18"/>
      <p:italic r:id="rId19"/>
      <p:boldItalic r:id="rId20"/>
    </p:embeddedFont>
    <p:embeddedFont>
      <p:font typeface="Outfit" panose="020B0604020202020204" charset="0"/>
      <p:regular r:id="rId21"/>
      <p:bold r:id="rId22"/>
    </p:embeddedFont>
    <p:embeddedFont>
      <p:font typeface="Quire Sans" panose="020B0502040400020003" pitchFamily="34" charset="0"/>
      <p:regular r:id="rId23"/>
      <p:bold r:id="rId24"/>
      <p:italic r:id="rId25"/>
      <p:boldItalic r:id="rId26"/>
    </p:embeddedFont>
    <p:embeddedFont>
      <p:font typeface="Raleway Medium"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A10ACA-20EB-4BD3-BCF9-5232D49895C9}">
  <a:tblStyle styleId="{74A10ACA-20EB-4BD3-BCF9-5232D49895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777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414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805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202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9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51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390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667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02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9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685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51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96250" y="1333950"/>
            <a:ext cx="6751500" cy="24756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10" name="Google Shape;10;p2"/>
          <p:cNvGrpSpPr/>
          <p:nvPr/>
        </p:nvGrpSpPr>
        <p:grpSpPr>
          <a:xfrm rot="-5400000">
            <a:off x="7401195" y="-225663"/>
            <a:ext cx="1532774" cy="1984088"/>
            <a:chOff x="2063675" y="205425"/>
            <a:chExt cx="1262062" cy="1633666"/>
          </a:xfrm>
        </p:grpSpPr>
        <p:sp>
          <p:nvSpPr>
            <p:cNvPr id="11" name="Google Shape;11;p2"/>
            <p:cNvSpPr/>
            <p:nvPr/>
          </p:nvSpPr>
          <p:spPr>
            <a:xfrm>
              <a:off x="2063675" y="595946"/>
              <a:ext cx="1262062" cy="1243135"/>
            </a:xfrm>
            <a:custGeom>
              <a:avLst/>
              <a:gdLst/>
              <a:ahLst/>
              <a:cxnLst/>
              <a:rect l="l" t="t" r="r" b="b"/>
              <a:pathLst>
                <a:path w="39675" h="39080" extrusionOk="0">
                  <a:moveTo>
                    <a:pt x="28578" y="6399"/>
                  </a:moveTo>
                  <a:cubicBezTo>
                    <a:pt x="20675" y="5137"/>
                    <a:pt x="3356" y="1"/>
                    <a:pt x="1067" y="12344"/>
                  </a:cubicBezTo>
                  <a:cubicBezTo>
                    <a:pt x="1" y="18086"/>
                    <a:pt x="5028" y="21269"/>
                    <a:pt x="8286" y="25066"/>
                  </a:cubicBezTo>
                  <a:cubicBezTo>
                    <a:pt x="11749" y="29105"/>
                    <a:pt x="13413" y="33801"/>
                    <a:pt x="12026" y="39080"/>
                  </a:cubicBezTo>
                  <a:lnTo>
                    <a:pt x="39674" y="39080"/>
                  </a:lnTo>
                  <a:lnTo>
                    <a:pt x="39674" y="6569"/>
                  </a:lnTo>
                  <a:cubicBezTo>
                    <a:pt x="36130" y="7546"/>
                    <a:pt x="32067" y="6956"/>
                    <a:pt x="28578" y="63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186076" y="205425"/>
              <a:ext cx="1139657" cy="1633666"/>
            </a:xfrm>
            <a:custGeom>
              <a:avLst/>
              <a:gdLst/>
              <a:ahLst/>
              <a:cxnLst/>
              <a:rect l="l" t="t" r="r" b="b"/>
              <a:pathLst>
                <a:path w="35827" h="51357" extrusionOk="0">
                  <a:moveTo>
                    <a:pt x="29362" y="7571"/>
                  </a:moveTo>
                  <a:cubicBezTo>
                    <a:pt x="24640" y="3223"/>
                    <a:pt x="18292" y="1"/>
                    <a:pt x="11795" y="2011"/>
                  </a:cubicBezTo>
                  <a:cubicBezTo>
                    <a:pt x="1382" y="5234"/>
                    <a:pt x="1" y="16982"/>
                    <a:pt x="4477" y="25557"/>
                  </a:cubicBezTo>
                  <a:cubicBezTo>
                    <a:pt x="7251" y="30869"/>
                    <a:pt x="11567" y="35219"/>
                    <a:pt x="13917" y="40771"/>
                  </a:cubicBezTo>
                  <a:cubicBezTo>
                    <a:pt x="14967" y="43255"/>
                    <a:pt x="15560" y="45926"/>
                    <a:pt x="15339" y="48630"/>
                  </a:cubicBezTo>
                  <a:cubicBezTo>
                    <a:pt x="15262" y="49560"/>
                    <a:pt x="15094" y="50469"/>
                    <a:pt x="14857" y="51357"/>
                  </a:cubicBezTo>
                  <a:lnTo>
                    <a:pt x="35826" y="51357"/>
                  </a:lnTo>
                  <a:lnTo>
                    <a:pt x="35826" y="12593"/>
                  </a:lnTo>
                  <a:cubicBezTo>
                    <a:pt x="33495" y="11168"/>
                    <a:pt x="31387" y="9435"/>
                    <a:pt x="29362" y="75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79755" y="715549"/>
              <a:ext cx="645966" cy="1046963"/>
            </a:xfrm>
            <a:custGeom>
              <a:avLst/>
              <a:gdLst/>
              <a:ahLst/>
              <a:cxnLst/>
              <a:rect l="l" t="t" r="r" b="b"/>
              <a:pathLst>
                <a:path w="20307" h="32913" extrusionOk="0">
                  <a:moveTo>
                    <a:pt x="20306" y="32315"/>
                  </a:moveTo>
                  <a:lnTo>
                    <a:pt x="20306" y="5623"/>
                  </a:lnTo>
                  <a:cubicBezTo>
                    <a:pt x="20306" y="5443"/>
                    <a:pt x="13169" y="2406"/>
                    <a:pt x="12459" y="2116"/>
                  </a:cubicBezTo>
                  <a:cubicBezTo>
                    <a:pt x="7302" y="0"/>
                    <a:pt x="631" y="1220"/>
                    <a:pt x="133" y="7851"/>
                  </a:cubicBezTo>
                  <a:cubicBezTo>
                    <a:pt x="1" y="9622"/>
                    <a:pt x="558" y="11455"/>
                    <a:pt x="1733" y="12787"/>
                  </a:cubicBezTo>
                  <a:cubicBezTo>
                    <a:pt x="3782" y="15109"/>
                    <a:pt x="6862" y="15254"/>
                    <a:pt x="9515" y="16449"/>
                  </a:cubicBezTo>
                  <a:cubicBezTo>
                    <a:pt x="13116" y="18070"/>
                    <a:pt x="12034" y="22310"/>
                    <a:pt x="11818" y="25425"/>
                  </a:cubicBezTo>
                  <a:cubicBezTo>
                    <a:pt x="11470" y="30422"/>
                    <a:pt x="15663" y="32912"/>
                    <a:pt x="20306" y="3231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rot="-5400000">
            <a:off x="-55799" y="-13486"/>
            <a:ext cx="1466441" cy="1421781"/>
            <a:chOff x="664771" y="249894"/>
            <a:chExt cx="1207444" cy="1170672"/>
          </a:xfrm>
        </p:grpSpPr>
        <p:sp>
          <p:nvSpPr>
            <p:cNvPr id="15" name="Google Shape;15;p2"/>
            <p:cNvSpPr/>
            <p:nvPr/>
          </p:nvSpPr>
          <p:spPr>
            <a:xfrm>
              <a:off x="664771" y="249894"/>
              <a:ext cx="1207444" cy="1120285"/>
            </a:xfrm>
            <a:custGeom>
              <a:avLst/>
              <a:gdLst/>
              <a:ahLst/>
              <a:cxnLst/>
              <a:rect l="l" t="t" r="r" b="b"/>
              <a:pathLst>
                <a:path w="37958" h="35218" extrusionOk="0">
                  <a:moveTo>
                    <a:pt x="3861" y="4367"/>
                  </a:moveTo>
                  <a:cubicBezTo>
                    <a:pt x="5660" y="7116"/>
                    <a:pt x="6580" y="10210"/>
                    <a:pt x="7223" y="13405"/>
                  </a:cubicBezTo>
                  <a:cubicBezTo>
                    <a:pt x="8416" y="19329"/>
                    <a:pt x="8952" y="26239"/>
                    <a:pt x="13609" y="30643"/>
                  </a:cubicBezTo>
                  <a:cubicBezTo>
                    <a:pt x="18447" y="35217"/>
                    <a:pt x="25507" y="34649"/>
                    <a:pt x="31364" y="32656"/>
                  </a:cubicBezTo>
                  <a:cubicBezTo>
                    <a:pt x="33632" y="31883"/>
                    <a:pt x="35806" y="30886"/>
                    <a:pt x="37957" y="29835"/>
                  </a:cubicBezTo>
                  <a:lnTo>
                    <a:pt x="37957" y="0"/>
                  </a:lnTo>
                  <a:lnTo>
                    <a:pt x="1" y="0"/>
                  </a:lnTo>
                  <a:cubicBezTo>
                    <a:pt x="1472" y="1274"/>
                    <a:pt x="2785" y="2721"/>
                    <a:pt x="3861" y="4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34322" y="249894"/>
              <a:ext cx="537875" cy="1170672"/>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7086086" y="-56325"/>
            <a:ext cx="2262435" cy="1390268"/>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310661" y="2826888"/>
            <a:ext cx="1231666" cy="2348283"/>
            <a:chOff x="3656933" y="420360"/>
            <a:chExt cx="1014134" cy="1933539"/>
          </a:xfrm>
        </p:grpSpPr>
        <p:sp>
          <p:nvSpPr>
            <p:cNvPr id="19" name="Google Shape;19;p2"/>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1531801" y="-35836"/>
            <a:ext cx="583671" cy="635942"/>
            <a:chOff x="2251762" y="2566875"/>
            <a:chExt cx="480585" cy="523624"/>
          </a:xfrm>
        </p:grpSpPr>
        <p:sp>
          <p:nvSpPr>
            <p:cNvPr id="22" name="Google Shape;22;p2"/>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solidFill>
              <a:srgbClr val="4F3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51762" y="2566875"/>
              <a:ext cx="480585" cy="523624"/>
            </a:xfrm>
            <a:custGeom>
              <a:avLst/>
              <a:gdLst/>
              <a:ahLst/>
              <a:cxnLst/>
              <a:rect l="l" t="t" r="r" b="b"/>
              <a:pathLst>
                <a:path w="15108" h="16461" extrusionOk="0">
                  <a:moveTo>
                    <a:pt x="3251" y="12046"/>
                  </a:moveTo>
                  <a:cubicBezTo>
                    <a:pt x="3958" y="15029"/>
                    <a:pt x="7339" y="16461"/>
                    <a:pt x="10185" y="15667"/>
                  </a:cubicBezTo>
                  <a:cubicBezTo>
                    <a:pt x="13813" y="14654"/>
                    <a:pt x="15100" y="10743"/>
                    <a:pt x="15105" y="7353"/>
                  </a:cubicBezTo>
                  <a:cubicBezTo>
                    <a:pt x="15108" y="5065"/>
                    <a:pt x="13753" y="1856"/>
                    <a:pt x="12659" y="0"/>
                  </a:cubicBezTo>
                  <a:lnTo>
                    <a:pt x="0" y="0"/>
                  </a:lnTo>
                  <a:cubicBezTo>
                    <a:pt x="1334" y="945"/>
                    <a:pt x="2733" y="3533"/>
                    <a:pt x="2933" y="5356"/>
                  </a:cubicBezTo>
                  <a:cubicBezTo>
                    <a:pt x="3174" y="7571"/>
                    <a:pt x="2732" y="9861"/>
                    <a:pt x="3251" y="12046"/>
                  </a:cubicBezTo>
                  <a:close/>
                </a:path>
              </a:pathLst>
            </a:custGeom>
            <a:solidFill>
              <a:srgbClr val="DFD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310649" y="-111050"/>
            <a:ext cx="1558860" cy="2324981"/>
          </a:xfrm>
          <a:custGeom>
            <a:avLst/>
            <a:gdLst/>
            <a:ahLst/>
            <a:cxnLst/>
            <a:rect l="l" t="t" r="r" b="b"/>
            <a:pathLst>
              <a:path w="40351" h="60182" extrusionOk="0">
                <a:moveTo>
                  <a:pt x="38414" y="151"/>
                </a:moveTo>
                <a:cubicBezTo>
                  <a:pt x="40257" y="4987"/>
                  <a:pt x="39474" y="10432"/>
                  <a:pt x="37215" y="14991"/>
                </a:cubicBezTo>
                <a:cubicBezTo>
                  <a:pt x="34911" y="19641"/>
                  <a:pt x="31054" y="23328"/>
                  <a:pt x="26848" y="26272"/>
                </a:cubicBezTo>
                <a:cubicBezTo>
                  <a:pt x="24728" y="27756"/>
                  <a:pt x="22496" y="29066"/>
                  <a:pt x="20224" y="30301"/>
                </a:cubicBezTo>
                <a:cubicBezTo>
                  <a:pt x="17906" y="31562"/>
                  <a:pt x="15553" y="32767"/>
                  <a:pt x="13295" y="34136"/>
                </a:cubicBezTo>
                <a:cubicBezTo>
                  <a:pt x="11111" y="35460"/>
                  <a:pt x="9009" y="36947"/>
                  <a:pt x="7190" y="38747"/>
                </a:cubicBezTo>
                <a:cubicBezTo>
                  <a:pt x="5482" y="40437"/>
                  <a:pt x="4062" y="42410"/>
                  <a:pt x="2979" y="44555"/>
                </a:cubicBezTo>
                <a:cubicBezTo>
                  <a:pt x="848" y="48776"/>
                  <a:pt x="0" y="53650"/>
                  <a:pt x="679" y="58336"/>
                </a:cubicBezTo>
                <a:cubicBezTo>
                  <a:pt x="763" y="58919"/>
                  <a:pt x="873" y="59497"/>
                  <a:pt x="1003" y="60072"/>
                </a:cubicBezTo>
                <a:cubicBezTo>
                  <a:pt x="1029" y="60181"/>
                  <a:pt x="1198" y="60135"/>
                  <a:pt x="1173" y="60025"/>
                </a:cubicBezTo>
                <a:cubicBezTo>
                  <a:pt x="86" y="55251"/>
                  <a:pt x="651" y="50159"/>
                  <a:pt x="2633" y="45693"/>
                </a:cubicBezTo>
                <a:cubicBezTo>
                  <a:pt x="3616" y="43478"/>
                  <a:pt x="4943" y="41415"/>
                  <a:pt x="6581" y="39630"/>
                </a:cubicBezTo>
                <a:cubicBezTo>
                  <a:pt x="8347" y="37707"/>
                  <a:pt x="10450" y="36126"/>
                  <a:pt x="12652" y="34739"/>
                </a:cubicBezTo>
                <a:cubicBezTo>
                  <a:pt x="17081" y="31951"/>
                  <a:pt x="21894" y="29840"/>
                  <a:pt x="26237" y="26905"/>
                </a:cubicBezTo>
                <a:cubicBezTo>
                  <a:pt x="30411" y="24085"/>
                  <a:pt x="34297" y="20593"/>
                  <a:pt x="36794" y="16162"/>
                </a:cubicBezTo>
                <a:cubicBezTo>
                  <a:pt x="39204" y="11885"/>
                  <a:pt x="40351" y="6686"/>
                  <a:pt x="39137" y="1856"/>
                </a:cubicBezTo>
                <a:cubicBezTo>
                  <a:pt x="38987" y="1262"/>
                  <a:pt x="38802" y="678"/>
                  <a:pt x="38584" y="104"/>
                </a:cubicBezTo>
                <a:cubicBezTo>
                  <a:pt x="38543" y="0"/>
                  <a:pt x="38373" y="45"/>
                  <a:pt x="38414"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19528" y="4661826"/>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rot="10800000">
            <a:off x="7701943" y="4028638"/>
            <a:ext cx="1457671" cy="1159886"/>
            <a:chOff x="3648694" y="2557077"/>
            <a:chExt cx="1200223" cy="955032"/>
          </a:xfrm>
        </p:grpSpPr>
        <p:sp>
          <p:nvSpPr>
            <p:cNvPr id="28" name="Google Shape;28;p2"/>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2">
    <p:spTree>
      <p:nvGrpSpPr>
        <p:cNvPr id="1" name="Shape 265"/>
        <p:cNvGrpSpPr/>
        <p:nvPr/>
      </p:nvGrpSpPr>
      <p:grpSpPr>
        <a:xfrm>
          <a:off x="0" y="0"/>
          <a:ext cx="0" cy="0"/>
          <a:chOff x="0" y="0"/>
          <a:chExt cx="0" cy="0"/>
        </a:xfrm>
      </p:grpSpPr>
      <p:grpSp>
        <p:nvGrpSpPr>
          <p:cNvPr id="266" name="Google Shape;266;p21"/>
          <p:cNvGrpSpPr/>
          <p:nvPr/>
        </p:nvGrpSpPr>
        <p:grpSpPr>
          <a:xfrm>
            <a:off x="7890845" y="3159412"/>
            <a:ext cx="1532774" cy="1984088"/>
            <a:chOff x="2063675" y="205425"/>
            <a:chExt cx="1262062" cy="1633666"/>
          </a:xfrm>
        </p:grpSpPr>
        <p:sp>
          <p:nvSpPr>
            <p:cNvPr id="267" name="Google Shape;267;p21"/>
            <p:cNvSpPr/>
            <p:nvPr/>
          </p:nvSpPr>
          <p:spPr>
            <a:xfrm>
              <a:off x="2063675" y="595946"/>
              <a:ext cx="1262062" cy="1243135"/>
            </a:xfrm>
            <a:custGeom>
              <a:avLst/>
              <a:gdLst/>
              <a:ahLst/>
              <a:cxnLst/>
              <a:rect l="l" t="t" r="r" b="b"/>
              <a:pathLst>
                <a:path w="39675" h="39080" extrusionOk="0">
                  <a:moveTo>
                    <a:pt x="28578" y="6399"/>
                  </a:moveTo>
                  <a:cubicBezTo>
                    <a:pt x="20675" y="5137"/>
                    <a:pt x="3356" y="1"/>
                    <a:pt x="1067" y="12344"/>
                  </a:cubicBezTo>
                  <a:cubicBezTo>
                    <a:pt x="1" y="18086"/>
                    <a:pt x="5028" y="21269"/>
                    <a:pt x="8286" y="25066"/>
                  </a:cubicBezTo>
                  <a:cubicBezTo>
                    <a:pt x="11749" y="29105"/>
                    <a:pt x="13413" y="33801"/>
                    <a:pt x="12026" y="39080"/>
                  </a:cubicBezTo>
                  <a:lnTo>
                    <a:pt x="39674" y="39080"/>
                  </a:lnTo>
                  <a:lnTo>
                    <a:pt x="39674" y="6569"/>
                  </a:lnTo>
                  <a:cubicBezTo>
                    <a:pt x="36130" y="7546"/>
                    <a:pt x="32067" y="6956"/>
                    <a:pt x="28578" y="63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2186076" y="205425"/>
              <a:ext cx="1139657" cy="1633666"/>
            </a:xfrm>
            <a:custGeom>
              <a:avLst/>
              <a:gdLst/>
              <a:ahLst/>
              <a:cxnLst/>
              <a:rect l="l" t="t" r="r" b="b"/>
              <a:pathLst>
                <a:path w="35827" h="51357" extrusionOk="0">
                  <a:moveTo>
                    <a:pt x="29362" y="7571"/>
                  </a:moveTo>
                  <a:cubicBezTo>
                    <a:pt x="24640" y="3223"/>
                    <a:pt x="18292" y="1"/>
                    <a:pt x="11795" y="2011"/>
                  </a:cubicBezTo>
                  <a:cubicBezTo>
                    <a:pt x="1382" y="5234"/>
                    <a:pt x="1" y="16982"/>
                    <a:pt x="4477" y="25557"/>
                  </a:cubicBezTo>
                  <a:cubicBezTo>
                    <a:pt x="7251" y="30869"/>
                    <a:pt x="11567" y="35219"/>
                    <a:pt x="13917" y="40771"/>
                  </a:cubicBezTo>
                  <a:cubicBezTo>
                    <a:pt x="14967" y="43255"/>
                    <a:pt x="15560" y="45926"/>
                    <a:pt x="15339" y="48630"/>
                  </a:cubicBezTo>
                  <a:cubicBezTo>
                    <a:pt x="15262" y="49560"/>
                    <a:pt x="15094" y="50469"/>
                    <a:pt x="14857" y="51357"/>
                  </a:cubicBezTo>
                  <a:lnTo>
                    <a:pt x="35826" y="51357"/>
                  </a:lnTo>
                  <a:lnTo>
                    <a:pt x="35826" y="12593"/>
                  </a:lnTo>
                  <a:cubicBezTo>
                    <a:pt x="33495" y="11168"/>
                    <a:pt x="31387" y="9435"/>
                    <a:pt x="29362" y="75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679755" y="715549"/>
              <a:ext cx="645966" cy="1046963"/>
            </a:xfrm>
            <a:custGeom>
              <a:avLst/>
              <a:gdLst/>
              <a:ahLst/>
              <a:cxnLst/>
              <a:rect l="l" t="t" r="r" b="b"/>
              <a:pathLst>
                <a:path w="20307" h="32913" extrusionOk="0">
                  <a:moveTo>
                    <a:pt x="20306" y="32315"/>
                  </a:moveTo>
                  <a:lnTo>
                    <a:pt x="20306" y="5623"/>
                  </a:lnTo>
                  <a:cubicBezTo>
                    <a:pt x="20306" y="5443"/>
                    <a:pt x="13169" y="2406"/>
                    <a:pt x="12459" y="2116"/>
                  </a:cubicBezTo>
                  <a:cubicBezTo>
                    <a:pt x="7302" y="0"/>
                    <a:pt x="631" y="1220"/>
                    <a:pt x="133" y="7851"/>
                  </a:cubicBezTo>
                  <a:cubicBezTo>
                    <a:pt x="1" y="9622"/>
                    <a:pt x="558" y="11455"/>
                    <a:pt x="1733" y="12787"/>
                  </a:cubicBezTo>
                  <a:cubicBezTo>
                    <a:pt x="3782" y="15109"/>
                    <a:pt x="6862" y="15254"/>
                    <a:pt x="9515" y="16449"/>
                  </a:cubicBezTo>
                  <a:cubicBezTo>
                    <a:pt x="13116" y="18070"/>
                    <a:pt x="12034" y="22310"/>
                    <a:pt x="11818" y="25425"/>
                  </a:cubicBezTo>
                  <a:cubicBezTo>
                    <a:pt x="11470" y="30422"/>
                    <a:pt x="15663" y="32912"/>
                    <a:pt x="20306" y="3231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1"/>
          <p:cNvGrpSpPr/>
          <p:nvPr/>
        </p:nvGrpSpPr>
        <p:grpSpPr>
          <a:xfrm rot="10800000">
            <a:off x="-24386" y="3858689"/>
            <a:ext cx="1466441" cy="1421781"/>
            <a:chOff x="664771" y="249894"/>
            <a:chExt cx="1207444" cy="1170672"/>
          </a:xfrm>
        </p:grpSpPr>
        <p:sp>
          <p:nvSpPr>
            <p:cNvPr id="271" name="Google Shape;271;p21"/>
            <p:cNvSpPr/>
            <p:nvPr/>
          </p:nvSpPr>
          <p:spPr>
            <a:xfrm>
              <a:off x="664771" y="249894"/>
              <a:ext cx="1207444" cy="1120285"/>
            </a:xfrm>
            <a:custGeom>
              <a:avLst/>
              <a:gdLst/>
              <a:ahLst/>
              <a:cxnLst/>
              <a:rect l="l" t="t" r="r" b="b"/>
              <a:pathLst>
                <a:path w="37958" h="35218" extrusionOk="0">
                  <a:moveTo>
                    <a:pt x="3861" y="4367"/>
                  </a:moveTo>
                  <a:cubicBezTo>
                    <a:pt x="5660" y="7116"/>
                    <a:pt x="6580" y="10210"/>
                    <a:pt x="7223" y="13405"/>
                  </a:cubicBezTo>
                  <a:cubicBezTo>
                    <a:pt x="8416" y="19329"/>
                    <a:pt x="8952" y="26239"/>
                    <a:pt x="13609" y="30643"/>
                  </a:cubicBezTo>
                  <a:cubicBezTo>
                    <a:pt x="18447" y="35217"/>
                    <a:pt x="25507" y="34649"/>
                    <a:pt x="31364" y="32656"/>
                  </a:cubicBezTo>
                  <a:cubicBezTo>
                    <a:pt x="33632" y="31883"/>
                    <a:pt x="35806" y="30886"/>
                    <a:pt x="37957" y="29835"/>
                  </a:cubicBezTo>
                  <a:lnTo>
                    <a:pt x="37957" y="0"/>
                  </a:lnTo>
                  <a:lnTo>
                    <a:pt x="1" y="0"/>
                  </a:lnTo>
                  <a:cubicBezTo>
                    <a:pt x="1472" y="1274"/>
                    <a:pt x="2785" y="2721"/>
                    <a:pt x="3861" y="4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1334322" y="249894"/>
              <a:ext cx="537875" cy="1170672"/>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21"/>
          <p:cNvSpPr/>
          <p:nvPr/>
        </p:nvSpPr>
        <p:spPr>
          <a:xfrm>
            <a:off x="7161186" y="-40425"/>
            <a:ext cx="2262435" cy="1390268"/>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1"/>
          <p:cNvGrpSpPr/>
          <p:nvPr/>
        </p:nvGrpSpPr>
        <p:grpSpPr>
          <a:xfrm>
            <a:off x="-379010" y="-183837"/>
            <a:ext cx="1231666" cy="2348283"/>
            <a:chOff x="3656933" y="420360"/>
            <a:chExt cx="1014134" cy="1933539"/>
          </a:xfrm>
        </p:grpSpPr>
        <p:sp>
          <p:nvSpPr>
            <p:cNvPr id="275" name="Google Shape;275;p21"/>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1"/>
          <p:cNvGrpSpPr/>
          <p:nvPr/>
        </p:nvGrpSpPr>
        <p:grpSpPr>
          <a:xfrm>
            <a:off x="926238" y="-20530"/>
            <a:ext cx="583671" cy="635942"/>
            <a:chOff x="2251762" y="2566875"/>
            <a:chExt cx="480585" cy="523624"/>
          </a:xfrm>
        </p:grpSpPr>
        <p:sp>
          <p:nvSpPr>
            <p:cNvPr id="278" name="Google Shape;278;p21"/>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solidFill>
              <a:srgbClr val="4F3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2251762" y="2566875"/>
              <a:ext cx="480585" cy="523624"/>
            </a:xfrm>
            <a:custGeom>
              <a:avLst/>
              <a:gdLst/>
              <a:ahLst/>
              <a:cxnLst/>
              <a:rect l="l" t="t" r="r" b="b"/>
              <a:pathLst>
                <a:path w="15108" h="16461" extrusionOk="0">
                  <a:moveTo>
                    <a:pt x="3251" y="12046"/>
                  </a:moveTo>
                  <a:cubicBezTo>
                    <a:pt x="3958" y="15029"/>
                    <a:pt x="7339" y="16461"/>
                    <a:pt x="10185" y="15667"/>
                  </a:cubicBezTo>
                  <a:cubicBezTo>
                    <a:pt x="13813" y="14654"/>
                    <a:pt x="15100" y="10743"/>
                    <a:pt x="15105" y="7353"/>
                  </a:cubicBezTo>
                  <a:cubicBezTo>
                    <a:pt x="15108" y="5065"/>
                    <a:pt x="13753" y="1856"/>
                    <a:pt x="12659" y="0"/>
                  </a:cubicBezTo>
                  <a:lnTo>
                    <a:pt x="0" y="0"/>
                  </a:lnTo>
                  <a:cubicBezTo>
                    <a:pt x="1334" y="945"/>
                    <a:pt x="2733" y="3533"/>
                    <a:pt x="2933" y="5356"/>
                  </a:cubicBezTo>
                  <a:cubicBezTo>
                    <a:pt x="3174" y="7571"/>
                    <a:pt x="2732" y="9861"/>
                    <a:pt x="3251" y="12046"/>
                  </a:cubicBezTo>
                  <a:close/>
                </a:path>
              </a:pathLst>
            </a:custGeom>
            <a:solidFill>
              <a:srgbClr val="DFD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21"/>
          <p:cNvSpPr/>
          <p:nvPr/>
        </p:nvSpPr>
        <p:spPr>
          <a:xfrm>
            <a:off x="-1189812" y="2433375"/>
            <a:ext cx="1558860" cy="2324981"/>
          </a:xfrm>
          <a:custGeom>
            <a:avLst/>
            <a:gdLst/>
            <a:ahLst/>
            <a:cxnLst/>
            <a:rect l="l" t="t" r="r" b="b"/>
            <a:pathLst>
              <a:path w="40351" h="60182" extrusionOk="0">
                <a:moveTo>
                  <a:pt x="38414" y="151"/>
                </a:moveTo>
                <a:cubicBezTo>
                  <a:pt x="40257" y="4987"/>
                  <a:pt x="39474" y="10432"/>
                  <a:pt x="37215" y="14991"/>
                </a:cubicBezTo>
                <a:cubicBezTo>
                  <a:pt x="34911" y="19641"/>
                  <a:pt x="31054" y="23328"/>
                  <a:pt x="26848" y="26272"/>
                </a:cubicBezTo>
                <a:cubicBezTo>
                  <a:pt x="24728" y="27756"/>
                  <a:pt x="22496" y="29066"/>
                  <a:pt x="20224" y="30301"/>
                </a:cubicBezTo>
                <a:cubicBezTo>
                  <a:pt x="17906" y="31562"/>
                  <a:pt x="15553" y="32767"/>
                  <a:pt x="13295" y="34136"/>
                </a:cubicBezTo>
                <a:cubicBezTo>
                  <a:pt x="11111" y="35460"/>
                  <a:pt x="9009" y="36947"/>
                  <a:pt x="7190" y="38747"/>
                </a:cubicBezTo>
                <a:cubicBezTo>
                  <a:pt x="5482" y="40437"/>
                  <a:pt x="4062" y="42410"/>
                  <a:pt x="2979" y="44555"/>
                </a:cubicBezTo>
                <a:cubicBezTo>
                  <a:pt x="848" y="48776"/>
                  <a:pt x="0" y="53650"/>
                  <a:pt x="679" y="58336"/>
                </a:cubicBezTo>
                <a:cubicBezTo>
                  <a:pt x="763" y="58919"/>
                  <a:pt x="873" y="59497"/>
                  <a:pt x="1003" y="60072"/>
                </a:cubicBezTo>
                <a:cubicBezTo>
                  <a:pt x="1029" y="60181"/>
                  <a:pt x="1198" y="60135"/>
                  <a:pt x="1173" y="60025"/>
                </a:cubicBezTo>
                <a:cubicBezTo>
                  <a:pt x="86" y="55251"/>
                  <a:pt x="651" y="50159"/>
                  <a:pt x="2633" y="45693"/>
                </a:cubicBezTo>
                <a:cubicBezTo>
                  <a:pt x="3616" y="43478"/>
                  <a:pt x="4943" y="41415"/>
                  <a:pt x="6581" y="39630"/>
                </a:cubicBezTo>
                <a:cubicBezTo>
                  <a:pt x="8347" y="37707"/>
                  <a:pt x="10450" y="36126"/>
                  <a:pt x="12652" y="34739"/>
                </a:cubicBezTo>
                <a:cubicBezTo>
                  <a:pt x="17081" y="31951"/>
                  <a:pt x="21894" y="29840"/>
                  <a:pt x="26237" y="26905"/>
                </a:cubicBezTo>
                <a:cubicBezTo>
                  <a:pt x="30411" y="24085"/>
                  <a:pt x="34297" y="20593"/>
                  <a:pt x="36794" y="16162"/>
                </a:cubicBezTo>
                <a:cubicBezTo>
                  <a:pt x="39204" y="11885"/>
                  <a:pt x="40351" y="6686"/>
                  <a:pt x="39137" y="1856"/>
                </a:cubicBezTo>
                <a:cubicBezTo>
                  <a:pt x="38987" y="1262"/>
                  <a:pt x="38802" y="678"/>
                  <a:pt x="38584" y="104"/>
                </a:cubicBezTo>
                <a:cubicBezTo>
                  <a:pt x="38543" y="0"/>
                  <a:pt x="38373" y="45"/>
                  <a:pt x="38414"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rot="5400000">
            <a:off x="-283147" y="1930551"/>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1"/>
          <p:cNvGrpSpPr/>
          <p:nvPr/>
        </p:nvGrpSpPr>
        <p:grpSpPr>
          <a:xfrm flipH="1">
            <a:off x="7701930" y="-40437"/>
            <a:ext cx="1457671" cy="1159886"/>
            <a:chOff x="3648694" y="2557077"/>
            <a:chExt cx="1200223" cy="955032"/>
          </a:xfrm>
        </p:grpSpPr>
        <p:sp>
          <p:nvSpPr>
            <p:cNvPr id="284" name="Google Shape;284;p21"/>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3">
    <p:spTree>
      <p:nvGrpSpPr>
        <p:cNvPr id="1" name="Shape 286"/>
        <p:cNvGrpSpPr/>
        <p:nvPr/>
      </p:nvGrpSpPr>
      <p:grpSpPr>
        <a:xfrm>
          <a:off x="0" y="0"/>
          <a:ext cx="0" cy="0"/>
          <a:chOff x="0" y="0"/>
          <a:chExt cx="0" cy="0"/>
        </a:xfrm>
      </p:grpSpPr>
      <p:sp>
        <p:nvSpPr>
          <p:cNvPr id="287" name="Google Shape;287;p22"/>
          <p:cNvSpPr/>
          <p:nvPr/>
        </p:nvSpPr>
        <p:spPr>
          <a:xfrm flipH="1">
            <a:off x="7345037"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21621" y="-44288"/>
            <a:ext cx="1469696" cy="1167590"/>
          </a:xfrm>
          <a:custGeom>
            <a:avLst/>
            <a:gdLst/>
            <a:ahLst/>
            <a:cxnLst/>
            <a:rect l="l" t="t" r="r" b="b"/>
            <a:pathLst>
              <a:path w="38043" h="30223" extrusionOk="0">
                <a:moveTo>
                  <a:pt x="185" y="30072"/>
                </a:moveTo>
                <a:cubicBezTo>
                  <a:pt x="2158" y="28363"/>
                  <a:pt x="3182" y="25873"/>
                  <a:pt x="3635" y="23351"/>
                </a:cubicBezTo>
                <a:cubicBezTo>
                  <a:pt x="4087" y="20833"/>
                  <a:pt x="4074" y="18340"/>
                  <a:pt x="5068" y="15934"/>
                </a:cubicBezTo>
                <a:cubicBezTo>
                  <a:pt x="5886" y="13953"/>
                  <a:pt x="7217" y="12260"/>
                  <a:pt x="8974" y="11029"/>
                </a:cubicBezTo>
                <a:cubicBezTo>
                  <a:pt x="12024" y="8895"/>
                  <a:pt x="15814" y="8399"/>
                  <a:pt x="19399" y="7836"/>
                </a:cubicBezTo>
                <a:cubicBezTo>
                  <a:pt x="23442" y="7200"/>
                  <a:pt x="27578" y="6665"/>
                  <a:pt x="31444" y="5264"/>
                </a:cubicBezTo>
                <a:cubicBezTo>
                  <a:pt x="34225" y="4255"/>
                  <a:pt x="36883" y="2633"/>
                  <a:pt x="38042" y="0"/>
                </a:cubicBezTo>
                <a:lnTo>
                  <a:pt x="0" y="0"/>
                </a:lnTo>
                <a:lnTo>
                  <a:pt x="0" y="30223"/>
                </a:lnTo>
                <a:cubicBezTo>
                  <a:pt x="61" y="30172"/>
                  <a:pt x="124" y="30125"/>
                  <a:pt x="185" y="30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rot="1332789">
            <a:off x="8389020" y="2515692"/>
            <a:ext cx="821589" cy="2567800"/>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6615581" y="4630151"/>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22"/>
          <p:cNvGrpSpPr/>
          <p:nvPr/>
        </p:nvGrpSpPr>
        <p:grpSpPr>
          <a:xfrm rot="5400000">
            <a:off x="471666" y="3839944"/>
            <a:ext cx="906568" cy="1947187"/>
            <a:chOff x="5038278" y="2362628"/>
            <a:chExt cx="746453" cy="1603283"/>
          </a:xfrm>
        </p:grpSpPr>
        <p:sp>
          <p:nvSpPr>
            <p:cNvPr id="292" name="Google Shape;292;p22"/>
            <p:cNvSpPr/>
            <p:nvPr/>
          </p:nvSpPr>
          <p:spPr>
            <a:xfrm>
              <a:off x="5038278" y="2556505"/>
              <a:ext cx="746453" cy="1409406"/>
            </a:xfrm>
            <a:custGeom>
              <a:avLst/>
              <a:gdLst/>
              <a:ahLst/>
              <a:cxnLst/>
              <a:rect l="l" t="t" r="r" b="b"/>
              <a:pathLst>
                <a:path w="23466" h="44307" extrusionOk="0">
                  <a:moveTo>
                    <a:pt x="17593" y="5741"/>
                  </a:moveTo>
                  <a:cubicBezTo>
                    <a:pt x="13881" y="8007"/>
                    <a:pt x="9771" y="9555"/>
                    <a:pt x="6116" y="11919"/>
                  </a:cubicBezTo>
                  <a:cubicBezTo>
                    <a:pt x="2655" y="14156"/>
                    <a:pt x="0" y="17315"/>
                    <a:pt x="635" y="21674"/>
                  </a:cubicBezTo>
                  <a:cubicBezTo>
                    <a:pt x="1128" y="25057"/>
                    <a:pt x="3384" y="27027"/>
                    <a:pt x="6023" y="28925"/>
                  </a:cubicBezTo>
                  <a:cubicBezTo>
                    <a:pt x="8349" y="30599"/>
                    <a:pt x="10622" y="32276"/>
                    <a:pt x="11659" y="35058"/>
                  </a:cubicBezTo>
                  <a:cubicBezTo>
                    <a:pt x="12804" y="38133"/>
                    <a:pt x="12439" y="41536"/>
                    <a:pt x="10927" y="44306"/>
                  </a:cubicBezTo>
                  <a:lnTo>
                    <a:pt x="23466" y="44306"/>
                  </a:lnTo>
                  <a:lnTo>
                    <a:pt x="23466" y="0"/>
                  </a:lnTo>
                  <a:cubicBezTo>
                    <a:pt x="22230" y="2406"/>
                    <a:pt x="20019" y="4261"/>
                    <a:pt x="17593" y="5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5254199" y="2362628"/>
              <a:ext cx="530527" cy="1305101"/>
            </a:xfrm>
            <a:custGeom>
              <a:avLst/>
              <a:gdLst/>
              <a:ahLst/>
              <a:cxnLst/>
              <a:rect l="l" t="t" r="r" b="b"/>
              <a:pathLst>
                <a:path w="16678" h="41028" extrusionOk="0">
                  <a:moveTo>
                    <a:pt x="1652" y="15597"/>
                  </a:moveTo>
                  <a:cubicBezTo>
                    <a:pt x="0" y="20540"/>
                    <a:pt x="3015" y="26058"/>
                    <a:pt x="6432" y="29657"/>
                  </a:cubicBezTo>
                  <a:cubicBezTo>
                    <a:pt x="9893" y="33303"/>
                    <a:pt x="14198" y="36745"/>
                    <a:pt x="16678" y="41028"/>
                  </a:cubicBezTo>
                  <a:lnTo>
                    <a:pt x="16678" y="1"/>
                  </a:lnTo>
                  <a:cubicBezTo>
                    <a:pt x="14319" y="7787"/>
                    <a:pt x="4427" y="7292"/>
                    <a:pt x="1652" y="15597"/>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22"/>
          <p:cNvSpPr/>
          <p:nvPr/>
        </p:nvSpPr>
        <p:spPr>
          <a:xfrm rot="5400000">
            <a:off x="-99164" y="-150655"/>
            <a:ext cx="651421" cy="864132"/>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3344925" y="1938475"/>
            <a:ext cx="3723600" cy="1256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2075475" y="2145900"/>
            <a:ext cx="11172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sp>
        <p:nvSpPr>
          <p:cNvPr id="33" name="Google Shape;33;p3"/>
          <p:cNvSpPr/>
          <p:nvPr/>
        </p:nvSpPr>
        <p:spPr>
          <a:xfrm rot="5400000" flipH="1">
            <a:off x="361559"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rot="10800000">
            <a:off x="7701943" y="3983613"/>
            <a:ext cx="1457671" cy="1159886"/>
            <a:chOff x="3648694" y="2557077"/>
            <a:chExt cx="1200223" cy="955032"/>
          </a:xfrm>
        </p:grpSpPr>
        <p:sp>
          <p:nvSpPr>
            <p:cNvPr id="35" name="Google Shape;35;p3"/>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p:nvPr/>
        </p:nvSpPr>
        <p:spPr>
          <a:xfrm>
            <a:off x="9"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4325420">
            <a:off x="7729080"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rot="-5400000" flipH="1">
            <a:off x="7360854" y="-578818"/>
            <a:ext cx="1231666" cy="2348283"/>
            <a:chOff x="3656933" y="420360"/>
            <a:chExt cx="1014134" cy="1933539"/>
          </a:xfrm>
        </p:grpSpPr>
        <p:sp>
          <p:nvSpPr>
            <p:cNvPr id="40" name="Google Shape;40;p3"/>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5400000">
            <a:off x="1458844" y="-197058"/>
            <a:ext cx="982907" cy="1336014"/>
            <a:chOff x="6948642" y="1126523"/>
            <a:chExt cx="809310" cy="1100053"/>
          </a:xfrm>
        </p:grpSpPr>
        <p:sp>
          <p:nvSpPr>
            <p:cNvPr id="43" name="Google Shape;43;p3"/>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rot="-6300127">
            <a:off x="516400"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6307633"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121325"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3237327">
            <a:off x="7342490"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1" name="Google Shape;51;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2" name="Google Shape;52;p4"/>
          <p:cNvSpPr/>
          <p:nvPr/>
        </p:nvSpPr>
        <p:spPr>
          <a:xfrm rot="1189540">
            <a:off x="-314634" y="3794704"/>
            <a:ext cx="1798951" cy="1517399"/>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9564919">
            <a:off x="112477" y="2737335"/>
            <a:ext cx="821576" cy="2567757"/>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a:off x="8161094" y="1143605"/>
            <a:ext cx="982907" cy="1336014"/>
            <a:chOff x="6948642" y="1126523"/>
            <a:chExt cx="809310" cy="1100053"/>
          </a:xfrm>
        </p:grpSpPr>
        <p:sp>
          <p:nvSpPr>
            <p:cNvPr id="55" name="Google Shape;55;p4"/>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a:off x="713225"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1" name="Google Shape;81;p7"/>
          <p:cNvSpPr txBox="1">
            <a:spLocks noGrp="1"/>
          </p:cNvSpPr>
          <p:nvPr>
            <p:ph type="body" idx="1"/>
          </p:nvPr>
        </p:nvSpPr>
        <p:spPr>
          <a:xfrm>
            <a:off x="713225"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2" name="Google Shape;82;p7"/>
          <p:cNvSpPr/>
          <p:nvPr/>
        </p:nvSpPr>
        <p:spPr>
          <a:xfrm rot="5400000">
            <a:off x="-248834" y="155414"/>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7"/>
          <p:cNvGrpSpPr/>
          <p:nvPr/>
        </p:nvGrpSpPr>
        <p:grpSpPr>
          <a:xfrm rot="-5400000">
            <a:off x="-189170" y="3883630"/>
            <a:ext cx="1457671" cy="1159886"/>
            <a:chOff x="3648694" y="2557077"/>
            <a:chExt cx="1200223" cy="955032"/>
          </a:xfrm>
        </p:grpSpPr>
        <p:sp>
          <p:nvSpPr>
            <p:cNvPr id="84" name="Google Shape;84;p7"/>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7"/>
          <p:cNvGrpSpPr/>
          <p:nvPr/>
        </p:nvGrpSpPr>
        <p:grpSpPr>
          <a:xfrm rot="-5400000">
            <a:off x="7876039" y="-561506"/>
            <a:ext cx="906568" cy="1947187"/>
            <a:chOff x="5038278" y="2362628"/>
            <a:chExt cx="746453" cy="1603283"/>
          </a:xfrm>
        </p:grpSpPr>
        <p:sp>
          <p:nvSpPr>
            <p:cNvPr id="87" name="Google Shape;87;p7"/>
            <p:cNvSpPr/>
            <p:nvPr/>
          </p:nvSpPr>
          <p:spPr>
            <a:xfrm>
              <a:off x="5038278" y="2556505"/>
              <a:ext cx="746453" cy="1409406"/>
            </a:xfrm>
            <a:custGeom>
              <a:avLst/>
              <a:gdLst/>
              <a:ahLst/>
              <a:cxnLst/>
              <a:rect l="l" t="t" r="r" b="b"/>
              <a:pathLst>
                <a:path w="23466" h="44307" extrusionOk="0">
                  <a:moveTo>
                    <a:pt x="17593" y="5741"/>
                  </a:moveTo>
                  <a:cubicBezTo>
                    <a:pt x="13881" y="8007"/>
                    <a:pt x="9771" y="9555"/>
                    <a:pt x="6116" y="11919"/>
                  </a:cubicBezTo>
                  <a:cubicBezTo>
                    <a:pt x="2655" y="14156"/>
                    <a:pt x="0" y="17315"/>
                    <a:pt x="635" y="21674"/>
                  </a:cubicBezTo>
                  <a:cubicBezTo>
                    <a:pt x="1128" y="25057"/>
                    <a:pt x="3384" y="27027"/>
                    <a:pt x="6023" y="28925"/>
                  </a:cubicBezTo>
                  <a:cubicBezTo>
                    <a:pt x="8349" y="30599"/>
                    <a:pt x="10622" y="32276"/>
                    <a:pt x="11659" y="35058"/>
                  </a:cubicBezTo>
                  <a:cubicBezTo>
                    <a:pt x="12804" y="38133"/>
                    <a:pt x="12439" y="41536"/>
                    <a:pt x="10927" y="44306"/>
                  </a:cubicBezTo>
                  <a:lnTo>
                    <a:pt x="23466" y="44306"/>
                  </a:lnTo>
                  <a:lnTo>
                    <a:pt x="23466" y="0"/>
                  </a:lnTo>
                  <a:cubicBezTo>
                    <a:pt x="22230" y="2406"/>
                    <a:pt x="20019" y="4261"/>
                    <a:pt x="17593" y="5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5254199" y="2362628"/>
              <a:ext cx="530527" cy="1305101"/>
            </a:xfrm>
            <a:custGeom>
              <a:avLst/>
              <a:gdLst/>
              <a:ahLst/>
              <a:cxnLst/>
              <a:rect l="l" t="t" r="r" b="b"/>
              <a:pathLst>
                <a:path w="16678" h="41028" extrusionOk="0">
                  <a:moveTo>
                    <a:pt x="1652" y="15597"/>
                  </a:moveTo>
                  <a:cubicBezTo>
                    <a:pt x="0" y="20540"/>
                    <a:pt x="3015" y="26058"/>
                    <a:pt x="6432" y="29657"/>
                  </a:cubicBezTo>
                  <a:cubicBezTo>
                    <a:pt x="9893" y="33303"/>
                    <a:pt x="14198" y="36745"/>
                    <a:pt x="16678" y="41028"/>
                  </a:cubicBezTo>
                  <a:lnTo>
                    <a:pt x="16678" y="1"/>
                  </a:lnTo>
                  <a:cubicBezTo>
                    <a:pt x="14319" y="7787"/>
                    <a:pt x="4427" y="7292"/>
                    <a:pt x="1652" y="15597"/>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713225" y="1538900"/>
            <a:ext cx="6367800" cy="1913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1" name="Google Shape;91;p8"/>
          <p:cNvSpPr/>
          <p:nvPr/>
        </p:nvSpPr>
        <p:spPr>
          <a:xfrm flipH="1">
            <a:off x="7339615"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154541"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8"/>
          <p:cNvGrpSpPr/>
          <p:nvPr/>
        </p:nvGrpSpPr>
        <p:grpSpPr>
          <a:xfrm rot="5400000">
            <a:off x="546065" y="-578818"/>
            <a:ext cx="1231666" cy="2348283"/>
            <a:chOff x="3656933" y="420360"/>
            <a:chExt cx="1014134" cy="1933539"/>
          </a:xfrm>
        </p:grpSpPr>
        <p:sp>
          <p:nvSpPr>
            <p:cNvPr id="94" name="Google Shape;94;p8"/>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rot="10800000" flipH="1">
            <a:off x="-21028" y="3983613"/>
            <a:ext cx="1457671" cy="1159886"/>
            <a:chOff x="3648694" y="2557077"/>
            <a:chExt cx="1200223" cy="955032"/>
          </a:xfrm>
        </p:grpSpPr>
        <p:sp>
          <p:nvSpPr>
            <p:cNvPr id="97" name="Google Shape;97;p8"/>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8"/>
          <p:cNvSpPr/>
          <p:nvPr/>
        </p:nvSpPr>
        <p:spPr>
          <a:xfrm rot="-4325420" flipH="1">
            <a:off x="-852901"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5400000" flipH="1">
            <a:off x="2334177"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flipH="1">
            <a:off x="7017312"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8"/>
          <p:cNvGrpSpPr/>
          <p:nvPr/>
        </p:nvGrpSpPr>
        <p:grpSpPr>
          <a:xfrm rot="5400000" flipH="1">
            <a:off x="6696834" y="-197058"/>
            <a:ext cx="982907" cy="1336014"/>
            <a:chOff x="6948642" y="1126523"/>
            <a:chExt cx="809310" cy="1100053"/>
          </a:xfrm>
        </p:grpSpPr>
        <p:sp>
          <p:nvSpPr>
            <p:cNvPr id="103" name="Google Shape;103;p8"/>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8"/>
          <p:cNvSpPr/>
          <p:nvPr/>
        </p:nvSpPr>
        <p:spPr>
          <a:xfrm rot="6300127" flipH="1">
            <a:off x="7800605"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3237327" flipH="1">
            <a:off x="1144657"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713225" y="1233175"/>
            <a:ext cx="3858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9" name="Google Shape;109;p9"/>
          <p:cNvSpPr txBox="1">
            <a:spLocks noGrp="1"/>
          </p:cNvSpPr>
          <p:nvPr>
            <p:ph type="subTitle" idx="1"/>
          </p:nvPr>
        </p:nvSpPr>
        <p:spPr>
          <a:xfrm>
            <a:off x="713225" y="2803075"/>
            <a:ext cx="3858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0" name="Google Shape;110;p9"/>
          <p:cNvSpPr txBox="1">
            <a:spLocks noGrp="1"/>
          </p:cNvSpPr>
          <p:nvPr>
            <p:ph type="body" idx="2"/>
          </p:nvPr>
        </p:nvSpPr>
        <p:spPr>
          <a:xfrm>
            <a:off x="4572125"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1" name="Google Shape;111;p9"/>
          <p:cNvSpPr/>
          <p:nvPr/>
        </p:nvSpPr>
        <p:spPr>
          <a:xfrm rot="1189540">
            <a:off x="-314634" y="3794704"/>
            <a:ext cx="1798951" cy="1517399"/>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9"/>
          <p:cNvGrpSpPr/>
          <p:nvPr/>
        </p:nvGrpSpPr>
        <p:grpSpPr>
          <a:xfrm>
            <a:off x="8472294" y="1601130"/>
            <a:ext cx="982907" cy="1336014"/>
            <a:chOff x="6948642" y="1126523"/>
            <a:chExt cx="809310" cy="1100053"/>
          </a:xfrm>
        </p:grpSpPr>
        <p:sp>
          <p:nvSpPr>
            <p:cNvPr id="113" name="Google Shape;113;p9"/>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9"/>
          <p:cNvSpPr/>
          <p:nvPr/>
        </p:nvSpPr>
        <p:spPr>
          <a:xfrm rot="5400000" flipH="1">
            <a:off x="370549" y="-407788"/>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10"/>
          <p:cNvSpPr txBox="1">
            <a:spLocks noGrp="1"/>
          </p:cNvSpPr>
          <p:nvPr>
            <p:ph type="body" idx="1"/>
          </p:nvPr>
        </p:nvSpPr>
        <p:spPr>
          <a:xfrm>
            <a:off x="1572600" y="4003475"/>
            <a:ext cx="5998800" cy="6051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500"/>
              <a:buNone/>
              <a:defRPr sz="2500"/>
            </a:lvl1pPr>
          </a:lstStyle>
          <a:p>
            <a:endParaRPr/>
          </a:p>
        </p:txBody>
      </p:sp>
      <p:sp>
        <p:nvSpPr>
          <p:cNvPr id="118" name="Google Shape;118;p10"/>
          <p:cNvSpPr/>
          <p:nvPr/>
        </p:nvSpPr>
        <p:spPr>
          <a:xfrm>
            <a:off x="-685791"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0"/>
          <p:cNvGrpSpPr/>
          <p:nvPr/>
        </p:nvGrpSpPr>
        <p:grpSpPr>
          <a:xfrm rot="-5400000" flipH="1">
            <a:off x="7360854" y="-578818"/>
            <a:ext cx="1231666" cy="2348283"/>
            <a:chOff x="3656933" y="420360"/>
            <a:chExt cx="1014134" cy="1933539"/>
          </a:xfrm>
        </p:grpSpPr>
        <p:sp>
          <p:nvSpPr>
            <p:cNvPr id="120" name="Google Shape;120;p10"/>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0"/>
          <p:cNvSpPr/>
          <p:nvPr/>
        </p:nvSpPr>
        <p:spPr>
          <a:xfrm rot="-5400000">
            <a:off x="6307633"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435525"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4"/>
        <p:cNvGrpSpPr/>
        <p:nvPr/>
      </p:nvGrpSpPr>
      <p:grpSpPr>
        <a:xfrm>
          <a:off x="0" y="0"/>
          <a:ext cx="0" cy="0"/>
          <a:chOff x="0" y="0"/>
          <a:chExt cx="0" cy="0"/>
        </a:xfrm>
      </p:grpSpPr>
      <p:sp>
        <p:nvSpPr>
          <p:cNvPr id="125" name="Google Shape;125;p11"/>
          <p:cNvSpPr txBox="1">
            <a:spLocks noGrp="1"/>
          </p:cNvSpPr>
          <p:nvPr>
            <p:ph type="title" hasCustomPrompt="1"/>
          </p:nvPr>
        </p:nvSpPr>
        <p:spPr>
          <a:xfrm>
            <a:off x="1531950" y="898300"/>
            <a:ext cx="60801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6" name="Google Shape;126;p11"/>
          <p:cNvSpPr txBox="1">
            <a:spLocks noGrp="1"/>
          </p:cNvSpPr>
          <p:nvPr>
            <p:ph type="body" idx="1"/>
          </p:nvPr>
        </p:nvSpPr>
        <p:spPr>
          <a:xfrm>
            <a:off x="1531950" y="2944400"/>
            <a:ext cx="60801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27" name="Google Shape;127;p11"/>
          <p:cNvSpPr/>
          <p:nvPr/>
        </p:nvSpPr>
        <p:spPr>
          <a:xfrm flipH="1">
            <a:off x="7339615"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154541"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1"/>
          <p:cNvGrpSpPr/>
          <p:nvPr/>
        </p:nvGrpSpPr>
        <p:grpSpPr>
          <a:xfrm rot="5400000">
            <a:off x="546065" y="-578818"/>
            <a:ext cx="1231666" cy="2348283"/>
            <a:chOff x="3656933" y="420360"/>
            <a:chExt cx="1014134" cy="1933539"/>
          </a:xfrm>
        </p:grpSpPr>
        <p:sp>
          <p:nvSpPr>
            <p:cNvPr id="130" name="Google Shape;130;p11"/>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1"/>
          <p:cNvGrpSpPr/>
          <p:nvPr/>
        </p:nvGrpSpPr>
        <p:grpSpPr>
          <a:xfrm rot="10800000" flipH="1">
            <a:off x="-21028" y="3983613"/>
            <a:ext cx="1457671" cy="1159886"/>
            <a:chOff x="3648694" y="2557077"/>
            <a:chExt cx="1200223" cy="955032"/>
          </a:xfrm>
        </p:grpSpPr>
        <p:sp>
          <p:nvSpPr>
            <p:cNvPr id="133" name="Google Shape;133;p11"/>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1"/>
          <p:cNvSpPr/>
          <p:nvPr/>
        </p:nvSpPr>
        <p:spPr>
          <a:xfrm rot="-4325420" flipH="1">
            <a:off x="-852901"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rot="5400000" flipH="1">
            <a:off x="2334177"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flipH="1">
            <a:off x="7017312"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1"/>
          <p:cNvGrpSpPr/>
          <p:nvPr/>
        </p:nvGrpSpPr>
        <p:grpSpPr>
          <a:xfrm rot="5400000" flipH="1">
            <a:off x="6696834" y="-197058"/>
            <a:ext cx="982907" cy="1336014"/>
            <a:chOff x="6948642" y="1126523"/>
            <a:chExt cx="809310" cy="1100053"/>
          </a:xfrm>
        </p:grpSpPr>
        <p:sp>
          <p:nvSpPr>
            <p:cNvPr id="139" name="Google Shape;139;p11"/>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1"/>
          <p:cNvSpPr/>
          <p:nvPr/>
        </p:nvSpPr>
        <p:spPr>
          <a:xfrm rot="6300127" flipH="1">
            <a:off x="7800605"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3237327" flipH="1">
            <a:off x="1144657"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1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1pPr>
            <a:lvl2pPr lvl="1">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2pPr>
            <a:lvl3pPr lvl="2">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3pPr>
            <a:lvl4pPr lvl="3">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4pPr>
            <a:lvl5pPr lvl="4">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5pPr>
            <a:lvl6pPr lvl="5">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6pPr>
            <a:lvl7pPr lvl="6">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7pPr>
            <a:lvl8pPr lvl="7">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8pPr>
            <a:lvl9pPr lvl="8">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1pPr>
            <a:lvl2pPr marL="914400" lvl="1"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2pPr>
            <a:lvl3pPr marL="1371600" lvl="2"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3pPr>
            <a:lvl4pPr marL="1828800" lvl="3"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4pPr>
            <a:lvl5pPr marL="2286000" lvl="4"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5pPr>
            <a:lvl6pPr marL="2743200" lvl="5"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6pPr>
            <a:lvl7pPr marL="3200400" lvl="6"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7pPr>
            <a:lvl8pPr marL="3657600" lvl="7"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8pPr>
            <a:lvl9pPr marL="4114800" lvl="8"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46962"/>
          </p15:clr>
        </p15:guide>
        <p15:guide id="2" pos="5311">
          <p15:clr>
            <a:srgbClr val="E46962"/>
          </p15:clr>
        </p15:guide>
        <p15:guide id="3" orient="horz" pos="340">
          <p15:clr>
            <a:srgbClr val="E46962"/>
          </p15:clr>
        </p15:guide>
        <p15:guide id="4" orient="horz" pos="2903">
          <p15:clr>
            <a:srgbClr val="E46962"/>
          </p15:clr>
        </p15:guide>
        <p15:guide id="5" pos="2880">
          <p15:clr>
            <a:srgbClr val="E46962"/>
          </p15:clr>
        </p15:guide>
        <p15:guide id="6" orient="horz" pos="162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6"/>
          <p:cNvSpPr txBox="1">
            <a:spLocks noGrp="1"/>
          </p:cNvSpPr>
          <p:nvPr>
            <p:ph type="ctrTitle"/>
          </p:nvPr>
        </p:nvSpPr>
        <p:spPr>
          <a:xfrm>
            <a:off x="1196250" y="1333950"/>
            <a:ext cx="6751500" cy="2475600"/>
          </a:xfrm>
          <a:prstGeom prst="rect">
            <a:avLst/>
          </a:prstGeom>
        </p:spPr>
        <p:txBody>
          <a:bodyPr spcFirstLastPara="1" wrap="square" lIns="91425" tIns="91425" rIns="91425" bIns="91425" anchor="t" anchorCtr="0">
            <a:noAutofit/>
          </a:bodyPr>
          <a:lstStyle/>
          <a:p>
            <a:pPr>
              <a:lnSpc>
                <a:spcPct val="100000"/>
              </a:lnSpc>
            </a:pPr>
            <a:r>
              <a:rPr lang="en-US" sz="4800" cap="none" spc="50" dirty="0">
                <a:ln w="0"/>
                <a:solidFill>
                  <a:schemeClr val="tx1"/>
                </a:solidFill>
                <a:effectLst>
                  <a:innerShdw blurRad="63500" dist="50800" dir="13500000">
                    <a:srgbClr val="000000">
                      <a:alpha val="50000"/>
                    </a:srgbClr>
                  </a:innerShdw>
                </a:effectLst>
                <a:latin typeface="Cambria"/>
                <a:ea typeface="Cambria"/>
              </a:rPr>
              <a:t>Superstore Sales Analysis</a:t>
            </a:r>
            <a:endParaRPr lang="en-IN" sz="4800" dirty="0">
              <a:solidFill>
                <a:schemeClr val="tx1"/>
              </a:solidFill>
            </a:endParaRPr>
          </a:p>
        </p:txBody>
      </p:sp>
      <p:sp>
        <p:nvSpPr>
          <p:cNvPr id="2" name="Google Shape;322;p28">
            <a:extLst>
              <a:ext uri="{FF2B5EF4-FFF2-40B4-BE49-F238E27FC236}">
                <a16:creationId xmlns:a16="http://schemas.microsoft.com/office/drawing/2014/main" id="{FFF15D2C-A13C-9423-90CC-65E91627121F}"/>
              </a:ext>
            </a:extLst>
          </p:cNvPr>
          <p:cNvSpPr txBox="1">
            <a:spLocks/>
          </p:cNvSpPr>
          <p:nvPr/>
        </p:nvSpPr>
        <p:spPr>
          <a:xfrm>
            <a:off x="2979420" y="2689860"/>
            <a:ext cx="5592894" cy="21183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Outfit"/>
              <a:buNone/>
              <a:defRPr sz="5000" b="1" i="0" u="none" strike="noStrike" cap="none">
                <a:solidFill>
                  <a:schemeClr val="dk1"/>
                </a:solidFill>
                <a:latin typeface="Outfit"/>
                <a:ea typeface="Outfit"/>
                <a:cs typeface="Outfit"/>
                <a:sym typeface="Outfit"/>
              </a:defRPr>
            </a:lvl1pPr>
            <a:lvl2pPr marR="0" lvl="1" algn="ctr" rtl="0">
              <a:lnSpc>
                <a:spcPct val="100000"/>
              </a:lnSpc>
              <a:spcBef>
                <a:spcPts val="0"/>
              </a:spcBef>
              <a:spcAft>
                <a:spcPts val="0"/>
              </a:spcAft>
              <a:buClr>
                <a:schemeClr val="dk1"/>
              </a:buClr>
              <a:buSzPts val="5200"/>
              <a:buFont typeface="Outfit"/>
              <a:buNone/>
              <a:defRPr sz="5200" b="1" i="0" u="none" strike="noStrike" cap="none">
                <a:solidFill>
                  <a:schemeClr val="dk1"/>
                </a:solidFill>
                <a:latin typeface="Outfit"/>
                <a:ea typeface="Outfit"/>
                <a:cs typeface="Outfit"/>
                <a:sym typeface="Outfit"/>
              </a:defRPr>
            </a:lvl2pPr>
            <a:lvl3pPr marR="0" lvl="2" algn="ctr" rtl="0">
              <a:lnSpc>
                <a:spcPct val="100000"/>
              </a:lnSpc>
              <a:spcBef>
                <a:spcPts val="0"/>
              </a:spcBef>
              <a:spcAft>
                <a:spcPts val="0"/>
              </a:spcAft>
              <a:buClr>
                <a:schemeClr val="dk1"/>
              </a:buClr>
              <a:buSzPts val="5200"/>
              <a:buFont typeface="Outfit"/>
              <a:buNone/>
              <a:defRPr sz="5200" b="1" i="0" u="none" strike="noStrike" cap="none">
                <a:solidFill>
                  <a:schemeClr val="dk1"/>
                </a:solidFill>
                <a:latin typeface="Outfit"/>
                <a:ea typeface="Outfit"/>
                <a:cs typeface="Outfit"/>
                <a:sym typeface="Outfit"/>
              </a:defRPr>
            </a:lvl3pPr>
            <a:lvl4pPr marR="0" lvl="3" algn="ctr" rtl="0">
              <a:lnSpc>
                <a:spcPct val="100000"/>
              </a:lnSpc>
              <a:spcBef>
                <a:spcPts val="0"/>
              </a:spcBef>
              <a:spcAft>
                <a:spcPts val="0"/>
              </a:spcAft>
              <a:buClr>
                <a:schemeClr val="dk1"/>
              </a:buClr>
              <a:buSzPts val="5200"/>
              <a:buFont typeface="Outfit"/>
              <a:buNone/>
              <a:defRPr sz="5200" b="1" i="0" u="none" strike="noStrike" cap="none">
                <a:solidFill>
                  <a:schemeClr val="dk1"/>
                </a:solidFill>
                <a:latin typeface="Outfit"/>
                <a:ea typeface="Outfit"/>
                <a:cs typeface="Outfit"/>
                <a:sym typeface="Outfit"/>
              </a:defRPr>
            </a:lvl4pPr>
            <a:lvl5pPr marR="0" lvl="4" algn="ctr" rtl="0">
              <a:lnSpc>
                <a:spcPct val="100000"/>
              </a:lnSpc>
              <a:spcBef>
                <a:spcPts val="0"/>
              </a:spcBef>
              <a:spcAft>
                <a:spcPts val="0"/>
              </a:spcAft>
              <a:buClr>
                <a:schemeClr val="dk1"/>
              </a:buClr>
              <a:buSzPts val="5200"/>
              <a:buFont typeface="Outfit"/>
              <a:buNone/>
              <a:defRPr sz="5200" b="1" i="0" u="none" strike="noStrike" cap="none">
                <a:solidFill>
                  <a:schemeClr val="dk1"/>
                </a:solidFill>
                <a:latin typeface="Outfit"/>
                <a:ea typeface="Outfit"/>
                <a:cs typeface="Outfit"/>
                <a:sym typeface="Outfit"/>
              </a:defRPr>
            </a:lvl5pPr>
            <a:lvl6pPr marR="0" lvl="5" algn="ctr" rtl="0">
              <a:lnSpc>
                <a:spcPct val="100000"/>
              </a:lnSpc>
              <a:spcBef>
                <a:spcPts val="0"/>
              </a:spcBef>
              <a:spcAft>
                <a:spcPts val="0"/>
              </a:spcAft>
              <a:buClr>
                <a:schemeClr val="dk1"/>
              </a:buClr>
              <a:buSzPts val="5200"/>
              <a:buFont typeface="Outfit"/>
              <a:buNone/>
              <a:defRPr sz="5200" b="1" i="0" u="none" strike="noStrike" cap="none">
                <a:solidFill>
                  <a:schemeClr val="dk1"/>
                </a:solidFill>
                <a:latin typeface="Outfit"/>
                <a:ea typeface="Outfit"/>
                <a:cs typeface="Outfit"/>
                <a:sym typeface="Outfit"/>
              </a:defRPr>
            </a:lvl6pPr>
            <a:lvl7pPr marR="0" lvl="6" algn="ctr" rtl="0">
              <a:lnSpc>
                <a:spcPct val="100000"/>
              </a:lnSpc>
              <a:spcBef>
                <a:spcPts val="0"/>
              </a:spcBef>
              <a:spcAft>
                <a:spcPts val="0"/>
              </a:spcAft>
              <a:buClr>
                <a:schemeClr val="dk1"/>
              </a:buClr>
              <a:buSzPts val="5200"/>
              <a:buFont typeface="Outfit"/>
              <a:buNone/>
              <a:defRPr sz="5200" b="1" i="0" u="none" strike="noStrike" cap="none">
                <a:solidFill>
                  <a:schemeClr val="dk1"/>
                </a:solidFill>
                <a:latin typeface="Outfit"/>
                <a:ea typeface="Outfit"/>
                <a:cs typeface="Outfit"/>
                <a:sym typeface="Outfit"/>
              </a:defRPr>
            </a:lvl7pPr>
            <a:lvl8pPr marR="0" lvl="7" algn="ctr" rtl="0">
              <a:lnSpc>
                <a:spcPct val="100000"/>
              </a:lnSpc>
              <a:spcBef>
                <a:spcPts val="0"/>
              </a:spcBef>
              <a:spcAft>
                <a:spcPts val="0"/>
              </a:spcAft>
              <a:buClr>
                <a:schemeClr val="dk1"/>
              </a:buClr>
              <a:buSzPts val="5200"/>
              <a:buFont typeface="Outfit"/>
              <a:buNone/>
              <a:defRPr sz="5200" b="1" i="0" u="none" strike="noStrike" cap="none">
                <a:solidFill>
                  <a:schemeClr val="dk1"/>
                </a:solidFill>
                <a:latin typeface="Outfit"/>
                <a:ea typeface="Outfit"/>
                <a:cs typeface="Outfit"/>
                <a:sym typeface="Outfit"/>
              </a:defRPr>
            </a:lvl8pPr>
            <a:lvl9pPr marR="0" lvl="8" algn="ctr" rtl="0">
              <a:lnSpc>
                <a:spcPct val="100000"/>
              </a:lnSpc>
              <a:spcBef>
                <a:spcPts val="0"/>
              </a:spcBef>
              <a:spcAft>
                <a:spcPts val="0"/>
              </a:spcAft>
              <a:buClr>
                <a:schemeClr val="dk1"/>
              </a:buClr>
              <a:buSzPts val="5200"/>
              <a:buFont typeface="Outfit"/>
              <a:buNone/>
              <a:defRPr sz="5200" b="1" i="0" u="none" strike="noStrike" cap="none">
                <a:solidFill>
                  <a:schemeClr val="dk1"/>
                </a:solidFill>
                <a:latin typeface="Outfit"/>
                <a:ea typeface="Outfit"/>
                <a:cs typeface="Outfit"/>
                <a:sym typeface="Outfit"/>
              </a:defRPr>
            </a:lvl9pPr>
          </a:lstStyle>
          <a:p>
            <a:pPr algn="l"/>
            <a:r>
              <a:rPr lang="en-IN" sz="1400" dirty="0">
                <a:solidFill>
                  <a:schemeClr val="tx1"/>
                </a:solidFill>
              </a:rPr>
              <a:t>Prepared By</a:t>
            </a:r>
          </a:p>
          <a:p>
            <a:pPr algn="l"/>
            <a:r>
              <a:rPr lang="en-IN" sz="1600" dirty="0">
                <a:solidFill>
                  <a:schemeClr val="tx1"/>
                </a:solidFill>
              </a:rPr>
              <a:t>RANA ZUBAIR AHMAD</a:t>
            </a:r>
            <a:endParaRPr lang="en-GB" sz="1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8"/>
          <p:cNvSpPr txBox="1">
            <a:spLocks noGrp="1"/>
          </p:cNvSpPr>
          <p:nvPr>
            <p:ph type="title"/>
          </p:nvPr>
        </p:nvSpPr>
        <p:spPr>
          <a:xfrm>
            <a:off x="2326446" y="481382"/>
            <a:ext cx="5910588" cy="93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solidFill>
                  <a:schemeClr val="tx1"/>
                </a:solidFill>
              </a:rPr>
              <a:t>FORMULATE  HYPOTHESES</a:t>
            </a:r>
            <a:endParaRPr lang="en-GB" sz="2800" dirty="0">
              <a:solidFill>
                <a:schemeClr val="tx1"/>
              </a:solidFill>
            </a:endParaRPr>
          </a:p>
        </p:txBody>
      </p:sp>
      <p:sp>
        <p:nvSpPr>
          <p:cNvPr id="4" name="Google Shape;328;p29">
            <a:extLst>
              <a:ext uri="{FF2B5EF4-FFF2-40B4-BE49-F238E27FC236}">
                <a16:creationId xmlns:a16="http://schemas.microsoft.com/office/drawing/2014/main" id="{2C9A5DB6-99C4-3049-91EA-180E95D88960}"/>
              </a:ext>
            </a:extLst>
          </p:cNvPr>
          <p:cNvSpPr txBox="1">
            <a:spLocks/>
          </p:cNvSpPr>
          <p:nvPr/>
        </p:nvSpPr>
        <p:spPr>
          <a:xfrm>
            <a:off x="906966" y="1251369"/>
            <a:ext cx="3368122" cy="264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algn="just"/>
            <a:r>
              <a:rPr lang="en-US" sz="1600" b="1" i="1" dirty="0">
                <a:latin typeface="Quire Sans" panose="020B0502040400020003" pitchFamily="34" charset="0"/>
                <a:cs typeface="Quire Sans" panose="020B0502040400020003" pitchFamily="34" charset="0"/>
              </a:rPr>
              <a:t>Hypothesis 4: Orders with same-day shipping have the lowest rate of returned products</a:t>
            </a:r>
            <a:r>
              <a:rPr lang="en-US" sz="1600" dirty="0">
                <a:latin typeface="Quire Sans" panose="020B0502040400020003" pitchFamily="34" charset="0"/>
                <a:cs typeface="Quire Sans" panose="020B0502040400020003" pitchFamily="34" charset="0"/>
              </a:rPr>
              <a:t>.</a:t>
            </a:r>
          </a:p>
          <a:p>
            <a:pPr algn="just"/>
            <a:r>
              <a:rPr lang="en-US" dirty="0"/>
              <a:t>The hypothesis is supported as orders with same-day shipping have the lowest rate of returned products.</a:t>
            </a:r>
          </a:p>
        </p:txBody>
      </p:sp>
      <p:pic>
        <p:nvPicPr>
          <p:cNvPr id="3" name="Content Placeholder 4" descr="A picture containing text, clipart&#10;&#10;Description automatically generated">
            <a:extLst>
              <a:ext uri="{FF2B5EF4-FFF2-40B4-BE49-F238E27FC236}">
                <a16:creationId xmlns:a16="http://schemas.microsoft.com/office/drawing/2014/main" id="{43CA5159-EE12-2240-1FC7-A38311674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903" y="1508759"/>
            <a:ext cx="4122557" cy="27764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4965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8"/>
          <p:cNvSpPr txBox="1">
            <a:spLocks noGrp="1"/>
          </p:cNvSpPr>
          <p:nvPr>
            <p:ph type="title"/>
          </p:nvPr>
        </p:nvSpPr>
        <p:spPr>
          <a:xfrm>
            <a:off x="2326446" y="481382"/>
            <a:ext cx="5910588" cy="93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solidFill>
                  <a:schemeClr val="tx1"/>
                </a:solidFill>
              </a:rPr>
              <a:t>FORMULATE  HYPOTHESES</a:t>
            </a:r>
            <a:endParaRPr lang="en-GB" sz="2800" dirty="0">
              <a:solidFill>
                <a:schemeClr val="tx1"/>
              </a:solidFill>
            </a:endParaRPr>
          </a:p>
        </p:txBody>
      </p:sp>
      <p:sp>
        <p:nvSpPr>
          <p:cNvPr id="4" name="Google Shape;328;p29">
            <a:extLst>
              <a:ext uri="{FF2B5EF4-FFF2-40B4-BE49-F238E27FC236}">
                <a16:creationId xmlns:a16="http://schemas.microsoft.com/office/drawing/2014/main" id="{2C9A5DB6-99C4-3049-91EA-180E95D88960}"/>
              </a:ext>
            </a:extLst>
          </p:cNvPr>
          <p:cNvSpPr txBox="1">
            <a:spLocks/>
          </p:cNvSpPr>
          <p:nvPr/>
        </p:nvSpPr>
        <p:spPr>
          <a:xfrm>
            <a:off x="906966" y="1251369"/>
            <a:ext cx="3368122" cy="264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r>
              <a:rPr lang="en-US" sz="1600" b="1" i="1" dirty="0">
                <a:latin typeface="Quire Sans" panose="020B0502040400020003" pitchFamily="34" charset="0"/>
                <a:cs typeface="Quire Sans" panose="020B0502040400020003" pitchFamily="34" charset="0"/>
              </a:rPr>
              <a:t>Hypothesis 5: The Company's profit is more on weekdays than on weekends.</a:t>
            </a:r>
            <a:endParaRPr lang="en-US" sz="1600" dirty="0">
              <a:latin typeface="Quire Sans" panose="020B0502040400020003" pitchFamily="34" charset="0"/>
              <a:cs typeface="Quire Sans" panose="020B0502040400020003" pitchFamily="34" charset="0"/>
            </a:endParaRPr>
          </a:p>
          <a:p>
            <a:r>
              <a:rPr lang="en-US" dirty="0"/>
              <a:t>The hypothesis is supported as the company's profit is higher on weekdays compared to weekends.</a:t>
            </a:r>
          </a:p>
        </p:txBody>
      </p:sp>
      <p:pic>
        <p:nvPicPr>
          <p:cNvPr id="2" name="Picture 1">
            <a:extLst>
              <a:ext uri="{FF2B5EF4-FFF2-40B4-BE49-F238E27FC236}">
                <a16:creationId xmlns:a16="http://schemas.microsoft.com/office/drawing/2014/main" id="{F790A3FB-0847-0FCE-D585-14A238D51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601" y="1554480"/>
            <a:ext cx="3995947" cy="32006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8580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8"/>
          <p:cNvSpPr txBox="1">
            <a:spLocks noGrp="1"/>
          </p:cNvSpPr>
          <p:nvPr>
            <p:ph type="title"/>
          </p:nvPr>
        </p:nvSpPr>
        <p:spPr>
          <a:xfrm>
            <a:off x="2326446" y="481382"/>
            <a:ext cx="5910588" cy="93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solidFill>
                  <a:schemeClr val="tx1"/>
                </a:solidFill>
              </a:rPr>
              <a:t>COMMUNICATE THE RESULTS</a:t>
            </a:r>
            <a:endParaRPr lang="en-GB" sz="2400" dirty="0">
              <a:solidFill>
                <a:schemeClr val="tx1"/>
              </a:solidFill>
            </a:endParaRPr>
          </a:p>
        </p:txBody>
      </p:sp>
      <p:sp>
        <p:nvSpPr>
          <p:cNvPr id="4" name="Google Shape;328;p29">
            <a:extLst>
              <a:ext uri="{FF2B5EF4-FFF2-40B4-BE49-F238E27FC236}">
                <a16:creationId xmlns:a16="http://schemas.microsoft.com/office/drawing/2014/main" id="{2C9A5DB6-99C4-3049-91EA-180E95D88960}"/>
              </a:ext>
            </a:extLst>
          </p:cNvPr>
          <p:cNvSpPr txBox="1">
            <a:spLocks/>
          </p:cNvSpPr>
          <p:nvPr/>
        </p:nvSpPr>
        <p:spPr>
          <a:xfrm>
            <a:off x="1359995" y="1589267"/>
            <a:ext cx="6706054" cy="264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algn="just"/>
            <a:r>
              <a:rPr lang="en-US" dirty="0"/>
              <a:t>Based on the analysis, it can be concluded that technology products have the highest profit margin compared to other product categories. </a:t>
            </a:r>
          </a:p>
          <a:p>
            <a:pPr algn="just"/>
            <a:r>
              <a:rPr lang="en-US" dirty="0"/>
              <a:t>The company's profit is higher on weekdays than on weekends. Sales are higher during certain months of the year. </a:t>
            </a:r>
          </a:p>
          <a:p>
            <a:pPr algn="just"/>
            <a:r>
              <a:rPr lang="en-US" dirty="0"/>
              <a:t>Orders with same-day shipping have the lowest rate of returned products. However, the hypothesis that the East region has the highest sales compared to other regions is not supported by the data. </a:t>
            </a:r>
          </a:p>
          <a:p>
            <a:pPr algn="just"/>
            <a:r>
              <a:rPr lang="en-US" dirty="0"/>
              <a:t>These conclusions provide valuable insights into the company's performance and can guide future decision-making processes. </a:t>
            </a:r>
          </a:p>
          <a:p>
            <a:pPr algn="just"/>
            <a:r>
              <a:rPr lang="en-US" dirty="0"/>
              <a:t>It is important to note that further investigation may be required to fully understand the underlying factors influencing these observations.</a:t>
            </a:r>
            <a:endParaRPr lang="en-IN" dirty="0"/>
          </a:p>
        </p:txBody>
      </p:sp>
    </p:spTree>
    <p:extLst>
      <p:ext uri="{BB962C8B-B14F-4D97-AF65-F5344CB8AC3E}">
        <p14:creationId xmlns:p14="http://schemas.microsoft.com/office/powerpoint/2010/main" val="389069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8"/>
          <p:cNvSpPr txBox="1">
            <a:spLocks noGrp="1"/>
          </p:cNvSpPr>
          <p:nvPr>
            <p:ph type="title"/>
          </p:nvPr>
        </p:nvSpPr>
        <p:spPr>
          <a:xfrm>
            <a:off x="3096066" y="298502"/>
            <a:ext cx="5910588" cy="93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solidFill>
                  <a:schemeClr val="tx1"/>
                </a:solidFill>
              </a:rPr>
              <a:t>SUGGESTIONS</a:t>
            </a:r>
            <a:endParaRPr lang="en-GB" sz="2400" dirty="0">
              <a:solidFill>
                <a:schemeClr val="tx1"/>
              </a:solidFill>
            </a:endParaRPr>
          </a:p>
        </p:txBody>
      </p:sp>
      <p:sp>
        <p:nvSpPr>
          <p:cNvPr id="4" name="Google Shape;328;p29">
            <a:extLst>
              <a:ext uri="{FF2B5EF4-FFF2-40B4-BE49-F238E27FC236}">
                <a16:creationId xmlns:a16="http://schemas.microsoft.com/office/drawing/2014/main" id="{2C9A5DB6-99C4-3049-91EA-180E95D88960}"/>
              </a:ext>
            </a:extLst>
          </p:cNvPr>
          <p:cNvSpPr txBox="1">
            <a:spLocks/>
          </p:cNvSpPr>
          <p:nvPr/>
        </p:nvSpPr>
        <p:spPr>
          <a:xfrm>
            <a:off x="1375235" y="1090252"/>
            <a:ext cx="6706054" cy="264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algn="just"/>
            <a:r>
              <a:rPr lang="en-US" dirty="0"/>
              <a:t>The company should focus on developing and promoting technology products to increase its profits. They could also consider reducing the production and promotion of products with lower profit margins.</a:t>
            </a:r>
          </a:p>
          <a:p>
            <a:pPr algn="just"/>
            <a:r>
              <a:rPr lang="en-US" dirty="0"/>
              <a:t>Central region has the highest sales compared to other regions; the company could consider increasing its focus on this region. then the company should re-evaluate its marketing and sales strategies in other regions. </a:t>
            </a:r>
          </a:p>
          <a:p>
            <a:pPr algn="just"/>
            <a:r>
              <a:rPr lang="en-US" dirty="0"/>
              <a:t>The company should focus on maximizing sales during the months of November and December. This could involve increasing the inventory of popular products during this time, running targeted marketing campaigns, and offering promotions or discounts to customers. However, the company should also consider strategies to maintain sales during other months, such as introducing new products or services or offering promotions and discounts during slower months.</a:t>
            </a:r>
            <a:endParaRPr lang="en-IN" dirty="0"/>
          </a:p>
        </p:txBody>
      </p:sp>
    </p:spTree>
    <p:extLst>
      <p:ext uri="{BB962C8B-B14F-4D97-AF65-F5344CB8AC3E}">
        <p14:creationId xmlns:p14="http://schemas.microsoft.com/office/powerpoint/2010/main" val="112707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8"/>
          <p:cNvSpPr txBox="1">
            <a:spLocks noGrp="1"/>
          </p:cNvSpPr>
          <p:nvPr>
            <p:ph type="title"/>
          </p:nvPr>
        </p:nvSpPr>
        <p:spPr>
          <a:xfrm>
            <a:off x="3096066" y="298502"/>
            <a:ext cx="5910588" cy="93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solidFill>
                  <a:schemeClr val="tx1"/>
                </a:solidFill>
              </a:rPr>
              <a:t>SUGGESTIONS</a:t>
            </a:r>
            <a:endParaRPr lang="en-GB" sz="2400" dirty="0">
              <a:solidFill>
                <a:schemeClr val="tx1"/>
              </a:solidFill>
            </a:endParaRPr>
          </a:p>
        </p:txBody>
      </p:sp>
      <p:sp>
        <p:nvSpPr>
          <p:cNvPr id="4" name="Google Shape;328;p29">
            <a:extLst>
              <a:ext uri="{FF2B5EF4-FFF2-40B4-BE49-F238E27FC236}">
                <a16:creationId xmlns:a16="http://schemas.microsoft.com/office/drawing/2014/main" id="{2C9A5DB6-99C4-3049-91EA-180E95D88960}"/>
              </a:ext>
            </a:extLst>
          </p:cNvPr>
          <p:cNvSpPr txBox="1">
            <a:spLocks/>
          </p:cNvSpPr>
          <p:nvPr/>
        </p:nvSpPr>
        <p:spPr>
          <a:xfrm>
            <a:off x="1375235" y="1090252"/>
            <a:ext cx="6706054" cy="264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r>
              <a:rPr lang="en-US" dirty="0"/>
              <a:t>The company could consider offering more same-day shipping options to customers. This might involve optimizing inventory and supply chain processes to ensure that products can be shipped quickly and efficiently.</a:t>
            </a:r>
          </a:p>
          <a:p>
            <a:pPr algn="just"/>
            <a:r>
              <a:rPr lang="en-US" dirty="0"/>
              <a:t>The company could consider focusing on different types of promotions or sales during the weekends to increase sales. For example, the company could offer weekend-only promotions or discounts or run targeted marketing campaigns aimed at weekend shoppers. The company could also consider offering special events or activities in-store on weekends to attract customers and increase sales. Additionally, the company could focus on offering products and services that are particularly popular among weekend shoppers, such as home entertainment or outdoor products.</a:t>
            </a:r>
          </a:p>
          <a:p>
            <a:endParaRPr lang="en-IN" dirty="0"/>
          </a:p>
        </p:txBody>
      </p:sp>
    </p:spTree>
    <p:extLst>
      <p:ext uri="{BB962C8B-B14F-4D97-AF65-F5344CB8AC3E}">
        <p14:creationId xmlns:p14="http://schemas.microsoft.com/office/powerpoint/2010/main" val="334282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8"/>
          <p:cNvSpPr txBox="1">
            <a:spLocks noGrp="1"/>
          </p:cNvSpPr>
          <p:nvPr>
            <p:ph type="title"/>
          </p:nvPr>
        </p:nvSpPr>
        <p:spPr>
          <a:xfrm>
            <a:off x="2326446" y="481382"/>
            <a:ext cx="5910588" cy="93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solidFill>
                  <a:schemeClr val="tx1"/>
                </a:solidFill>
              </a:rPr>
              <a:t>PROBLEM STATEMENT</a:t>
            </a:r>
            <a:endParaRPr lang="en-GB" sz="2400" dirty="0">
              <a:solidFill>
                <a:schemeClr val="tx1"/>
              </a:solidFill>
            </a:endParaRPr>
          </a:p>
        </p:txBody>
      </p:sp>
      <p:sp>
        <p:nvSpPr>
          <p:cNvPr id="4" name="Google Shape;328;p29">
            <a:extLst>
              <a:ext uri="{FF2B5EF4-FFF2-40B4-BE49-F238E27FC236}">
                <a16:creationId xmlns:a16="http://schemas.microsoft.com/office/drawing/2014/main" id="{2C9A5DB6-99C4-3049-91EA-180E95D88960}"/>
              </a:ext>
            </a:extLst>
          </p:cNvPr>
          <p:cNvSpPr txBox="1">
            <a:spLocks/>
          </p:cNvSpPr>
          <p:nvPr/>
        </p:nvSpPr>
        <p:spPr>
          <a:xfrm>
            <a:off x="1359995" y="1589267"/>
            <a:ext cx="6706054" cy="264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algn="just"/>
            <a:r>
              <a:rPr lang="en-US" dirty="0"/>
              <a:t>The Superstore dataset provides sales and profit data for a variety of products across different categories and regions.</a:t>
            </a:r>
          </a:p>
          <a:p>
            <a:pPr algn="just"/>
            <a:r>
              <a:rPr lang="en-US" dirty="0"/>
              <a:t>The goal of this project is to analyze the data and identify insights that can help the company improve its business performance. </a:t>
            </a:r>
          </a:p>
          <a:p>
            <a:pPr algn="just"/>
            <a:r>
              <a:rPr lang="en-US" dirty="0"/>
              <a:t>Specifically, we aim to answer questions such as: which product categories are the most profitable? Which regions have the highest sales and profit? What are the most profitable products? </a:t>
            </a:r>
          </a:p>
          <a:p>
            <a:pPr algn="just"/>
            <a:r>
              <a:rPr lang="en-US" dirty="0"/>
              <a:t>By answering these questions, we hope to provide recommendations for the company on how to optimize its product offerings and improve its revenue and profitability.</a:t>
            </a:r>
            <a:endParaRPr lang="en-IN" dirty="0"/>
          </a:p>
          <a:p>
            <a:pPr marL="0" indent="0">
              <a:buFont typeface="Raleway Medium"/>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8"/>
          <p:cNvSpPr txBox="1">
            <a:spLocks noGrp="1"/>
          </p:cNvSpPr>
          <p:nvPr>
            <p:ph type="title"/>
          </p:nvPr>
        </p:nvSpPr>
        <p:spPr>
          <a:xfrm>
            <a:off x="1873417" y="658161"/>
            <a:ext cx="5910588" cy="93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tx1"/>
                </a:solidFill>
              </a:rPr>
              <a:t>GATHER AND CLEAN THE DATA</a:t>
            </a:r>
            <a:endParaRPr lang="en-GB" sz="2400" dirty="0">
              <a:solidFill>
                <a:schemeClr val="tx1"/>
              </a:solidFill>
            </a:endParaRPr>
          </a:p>
        </p:txBody>
      </p:sp>
      <p:sp>
        <p:nvSpPr>
          <p:cNvPr id="4" name="Google Shape;328;p29">
            <a:extLst>
              <a:ext uri="{FF2B5EF4-FFF2-40B4-BE49-F238E27FC236}">
                <a16:creationId xmlns:a16="http://schemas.microsoft.com/office/drawing/2014/main" id="{2C9A5DB6-99C4-3049-91EA-180E95D88960}"/>
              </a:ext>
            </a:extLst>
          </p:cNvPr>
          <p:cNvSpPr txBox="1">
            <a:spLocks/>
          </p:cNvSpPr>
          <p:nvPr/>
        </p:nvSpPr>
        <p:spPr>
          <a:xfrm>
            <a:off x="1359995" y="1589267"/>
            <a:ext cx="6706054" cy="264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algn="just"/>
            <a:r>
              <a:rPr lang="en-US" dirty="0"/>
              <a:t>Once you have defined the problem or question, you need to gather the data you'll need to analyze. </a:t>
            </a:r>
          </a:p>
          <a:p>
            <a:pPr algn="just"/>
            <a:r>
              <a:rPr lang="en-US" dirty="0"/>
              <a:t>This could involve collecting data from various sources or accessing existing data sets. You'll also need to clean the data to ensure it's accurate, complete, and consistent.</a:t>
            </a:r>
            <a:endParaRPr lang="en-IN" dirty="0"/>
          </a:p>
        </p:txBody>
      </p:sp>
    </p:spTree>
    <p:extLst>
      <p:ext uri="{BB962C8B-B14F-4D97-AF65-F5344CB8AC3E}">
        <p14:creationId xmlns:p14="http://schemas.microsoft.com/office/powerpoint/2010/main" val="293420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8"/>
          <p:cNvSpPr txBox="1">
            <a:spLocks noGrp="1"/>
          </p:cNvSpPr>
          <p:nvPr>
            <p:ph type="title"/>
          </p:nvPr>
        </p:nvSpPr>
        <p:spPr>
          <a:xfrm>
            <a:off x="2326446" y="481382"/>
            <a:ext cx="5910588" cy="93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solidFill>
                  <a:schemeClr val="tx1"/>
                </a:solidFill>
              </a:rPr>
              <a:t>EXPLORE THE DATA</a:t>
            </a:r>
            <a:endParaRPr lang="en-GB" sz="2400" dirty="0">
              <a:solidFill>
                <a:schemeClr val="tx1"/>
              </a:solidFill>
            </a:endParaRPr>
          </a:p>
        </p:txBody>
      </p:sp>
      <p:sp>
        <p:nvSpPr>
          <p:cNvPr id="4" name="Google Shape;328;p29">
            <a:extLst>
              <a:ext uri="{FF2B5EF4-FFF2-40B4-BE49-F238E27FC236}">
                <a16:creationId xmlns:a16="http://schemas.microsoft.com/office/drawing/2014/main" id="{2C9A5DB6-99C4-3049-91EA-180E95D88960}"/>
              </a:ext>
            </a:extLst>
          </p:cNvPr>
          <p:cNvSpPr txBox="1">
            <a:spLocks/>
          </p:cNvSpPr>
          <p:nvPr/>
        </p:nvSpPr>
        <p:spPr>
          <a:xfrm>
            <a:off x="1359995" y="1589267"/>
            <a:ext cx="6706054" cy="264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r>
              <a:rPr lang="en-US" dirty="0"/>
              <a:t>Once you have your data, you'll need to explore it to get a sense of what it contains. </a:t>
            </a:r>
          </a:p>
          <a:p>
            <a:r>
              <a:rPr lang="en-US" dirty="0"/>
              <a:t>This might involve creating visualizations, calculating basic statistics, or conducting other exploratory analysis techniques.</a:t>
            </a:r>
            <a:endParaRPr lang="en-IN" dirty="0"/>
          </a:p>
        </p:txBody>
      </p:sp>
    </p:spTree>
    <p:extLst>
      <p:ext uri="{BB962C8B-B14F-4D97-AF65-F5344CB8AC3E}">
        <p14:creationId xmlns:p14="http://schemas.microsoft.com/office/powerpoint/2010/main" val="63210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8"/>
          <p:cNvSpPr txBox="1">
            <a:spLocks noGrp="1"/>
          </p:cNvSpPr>
          <p:nvPr>
            <p:ph type="title"/>
          </p:nvPr>
        </p:nvSpPr>
        <p:spPr>
          <a:xfrm>
            <a:off x="2326446" y="481382"/>
            <a:ext cx="5910588" cy="93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solidFill>
                  <a:schemeClr val="tx1"/>
                </a:solidFill>
              </a:rPr>
              <a:t>RESEARCH QUESTIONS</a:t>
            </a:r>
            <a:endParaRPr lang="en-GB" sz="2400" dirty="0">
              <a:solidFill>
                <a:schemeClr val="tx1"/>
              </a:solidFill>
            </a:endParaRPr>
          </a:p>
        </p:txBody>
      </p:sp>
      <p:sp>
        <p:nvSpPr>
          <p:cNvPr id="4" name="Google Shape;328;p29">
            <a:extLst>
              <a:ext uri="{FF2B5EF4-FFF2-40B4-BE49-F238E27FC236}">
                <a16:creationId xmlns:a16="http://schemas.microsoft.com/office/drawing/2014/main" id="{2C9A5DB6-99C4-3049-91EA-180E95D88960}"/>
              </a:ext>
            </a:extLst>
          </p:cNvPr>
          <p:cNvSpPr txBox="1">
            <a:spLocks/>
          </p:cNvSpPr>
          <p:nvPr/>
        </p:nvSpPr>
        <p:spPr>
          <a:xfrm>
            <a:off x="1359995" y="1589267"/>
            <a:ext cx="6706054" cy="264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marL="0" indent="0" algn="just">
              <a:buNone/>
            </a:pPr>
            <a:r>
              <a:rPr lang="en-IN" dirty="0"/>
              <a:t>We’re </a:t>
            </a:r>
            <a:r>
              <a:rPr lang="en-US" dirty="0"/>
              <a:t>interested in understanding which factors contribute to high sales in the superstore.</a:t>
            </a:r>
          </a:p>
          <a:p>
            <a:r>
              <a:rPr lang="en-US" dirty="0"/>
              <a:t>Which product categories have the highest profit margins in the Super Store?</a:t>
            </a:r>
          </a:p>
          <a:p>
            <a:r>
              <a:rPr lang="en-US" dirty="0"/>
              <a:t>Are there any significant differences in sales between the East region and other regions?</a:t>
            </a:r>
          </a:p>
          <a:p>
            <a:r>
              <a:rPr lang="en-US" dirty="0"/>
              <a:t>How do sales vary by product category during different months of the year?</a:t>
            </a:r>
          </a:p>
          <a:p>
            <a:r>
              <a:rPr lang="en-US" dirty="0"/>
              <a:t>What is the rate of returned products for orders with same-day shipping compared to other shipping options?</a:t>
            </a:r>
          </a:p>
          <a:p>
            <a:r>
              <a:rPr lang="en-US" dirty="0"/>
              <a:t>How do sales and profit vary by product category on weekdays compared to weekends?</a:t>
            </a:r>
          </a:p>
          <a:p>
            <a:endParaRPr lang="en-US" dirty="0"/>
          </a:p>
          <a:p>
            <a:endParaRPr lang="en-US" dirty="0"/>
          </a:p>
          <a:p>
            <a:endParaRPr lang="en-IN" dirty="0"/>
          </a:p>
        </p:txBody>
      </p:sp>
    </p:spTree>
    <p:extLst>
      <p:ext uri="{BB962C8B-B14F-4D97-AF65-F5344CB8AC3E}">
        <p14:creationId xmlns:p14="http://schemas.microsoft.com/office/powerpoint/2010/main" val="103654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8"/>
          <p:cNvSpPr txBox="1">
            <a:spLocks noGrp="1"/>
          </p:cNvSpPr>
          <p:nvPr>
            <p:ph type="title"/>
          </p:nvPr>
        </p:nvSpPr>
        <p:spPr>
          <a:xfrm>
            <a:off x="2326446" y="481382"/>
            <a:ext cx="5910588" cy="93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solidFill>
                  <a:schemeClr val="tx1"/>
                </a:solidFill>
              </a:rPr>
              <a:t>FORMULATE HYPOTHESES</a:t>
            </a:r>
            <a:endParaRPr lang="en-GB" sz="2800" dirty="0">
              <a:solidFill>
                <a:schemeClr val="tx1"/>
              </a:solidFill>
            </a:endParaRPr>
          </a:p>
        </p:txBody>
      </p:sp>
      <p:sp>
        <p:nvSpPr>
          <p:cNvPr id="4" name="Google Shape;328;p29">
            <a:extLst>
              <a:ext uri="{FF2B5EF4-FFF2-40B4-BE49-F238E27FC236}">
                <a16:creationId xmlns:a16="http://schemas.microsoft.com/office/drawing/2014/main" id="{2C9A5DB6-99C4-3049-91EA-180E95D88960}"/>
              </a:ext>
            </a:extLst>
          </p:cNvPr>
          <p:cNvSpPr txBox="1">
            <a:spLocks/>
          </p:cNvSpPr>
          <p:nvPr/>
        </p:nvSpPr>
        <p:spPr>
          <a:xfrm>
            <a:off x="1359995" y="1589267"/>
            <a:ext cx="6706054" cy="264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r>
              <a:rPr lang="en-US" dirty="0"/>
              <a:t>Hypothesis 1: Technology products have the highest profit margin compared to other product categories.</a:t>
            </a:r>
          </a:p>
          <a:p>
            <a:r>
              <a:rPr lang="en-US" dirty="0"/>
              <a:t>Hypothesis 2: The East region has the highest sales compared to other regions.</a:t>
            </a:r>
          </a:p>
          <a:p>
            <a:r>
              <a:rPr lang="en-US" dirty="0"/>
              <a:t>Hypothesis 3: Sales are higher during certain months of the year.</a:t>
            </a:r>
          </a:p>
          <a:p>
            <a:r>
              <a:rPr lang="en-US" dirty="0"/>
              <a:t>Hypothesis 4: Orders with same-day shipping have the lowest rate of returned products.</a:t>
            </a:r>
          </a:p>
          <a:p>
            <a:r>
              <a:rPr lang="en-US" dirty="0"/>
              <a:t>Hypothesis 5: The company's profit is more on weekdays than on weekends.</a:t>
            </a:r>
            <a:endParaRPr lang="en-IN" dirty="0"/>
          </a:p>
        </p:txBody>
      </p:sp>
    </p:spTree>
    <p:extLst>
      <p:ext uri="{BB962C8B-B14F-4D97-AF65-F5344CB8AC3E}">
        <p14:creationId xmlns:p14="http://schemas.microsoft.com/office/powerpoint/2010/main" val="372325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8"/>
          <p:cNvSpPr txBox="1">
            <a:spLocks noGrp="1"/>
          </p:cNvSpPr>
          <p:nvPr>
            <p:ph type="title"/>
          </p:nvPr>
        </p:nvSpPr>
        <p:spPr>
          <a:xfrm>
            <a:off x="2326446" y="481382"/>
            <a:ext cx="5910588" cy="93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solidFill>
                  <a:schemeClr val="tx1"/>
                </a:solidFill>
              </a:rPr>
              <a:t>FORMULATE  HYPOTHESES</a:t>
            </a:r>
            <a:endParaRPr lang="en-GB" sz="2800" dirty="0">
              <a:solidFill>
                <a:schemeClr val="tx1"/>
              </a:solidFill>
            </a:endParaRPr>
          </a:p>
        </p:txBody>
      </p:sp>
      <p:sp>
        <p:nvSpPr>
          <p:cNvPr id="4" name="Google Shape;328;p29">
            <a:extLst>
              <a:ext uri="{FF2B5EF4-FFF2-40B4-BE49-F238E27FC236}">
                <a16:creationId xmlns:a16="http://schemas.microsoft.com/office/drawing/2014/main" id="{2C9A5DB6-99C4-3049-91EA-180E95D88960}"/>
              </a:ext>
            </a:extLst>
          </p:cNvPr>
          <p:cNvSpPr txBox="1">
            <a:spLocks/>
          </p:cNvSpPr>
          <p:nvPr/>
        </p:nvSpPr>
        <p:spPr>
          <a:xfrm>
            <a:off x="906966" y="1251369"/>
            <a:ext cx="3368122" cy="264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r>
              <a:rPr lang="en-US" sz="1600" b="1" i="1" dirty="0">
                <a:latin typeface="Quire Sans" panose="020B0502040204020203" pitchFamily="34" charset="0"/>
                <a:cs typeface="Quire Sans" panose="020B0502040204020203" pitchFamily="34" charset="0"/>
              </a:rPr>
              <a:t>Hypothesis 1:  Technology products have the highest profit margin compared to other product categories.</a:t>
            </a:r>
            <a:endParaRPr lang="en-US" sz="1600" b="1" dirty="0">
              <a:latin typeface="Quire Sans" panose="020B0502040204020203" pitchFamily="34" charset="0"/>
              <a:cs typeface="Quire Sans" panose="020B0502040204020203" pitchFamily="34" charset="0"/>
            </a:endParaRPr>
          </a:p>
          <a:p>
            <a:r>
              <a:rPr lang="en-US" dirty="0"/>
              <a:t>The Hypothesis is supported as technology products have the highest profit margin of the three categories.</a:t>
            </a:r>
            <a:endParaRPr lang="en-IN" dirty="0"/>
          </a:p>
          <a:p>
            <a:pPr marL="139700" indent="0">
              <a:buNone/>
            </a:pPr>
            <a:endParaRPr lang="en-IN" dirty="0"/>
          </a:p>
        </p:txBody>
      </p:sp>
      <p:pic>
        <p:nvPicPr>
          <p:cNvPr id="2" name="Picture 1" descr="Icon&#10;&#10;Description automatically generated">
            <a:extLst>
              <a:ext uri="{FF2B5EF4-FFF2-40B4-BE49-F238E27FC236}">
                <a16:creationId xmlns:a16="http://schemas.microsoft.com/office/drawing/2014/main" id="{26F3FA53-50A2-33DE-E109-6F6F39AC5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76687"/>
            <a:ext cx="3969380" cy="333700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15681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8"/>
          <p:cNvSpPr txBox="1">
            <a:spLocks noGrp="1"/>
          </p:cNvSpPr>
          <p:nvPr>
            <p:ph type="title"/>
          </p:nvPr>
        </p:nvSpPr>
        <p:spPr>
          <a:xfrm>
            <a:off x="2326446" y="481382"/>
            <a:ext cx="5910588" cy="93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solidFill>
                  <a:schemeClr val="tx1"/>
                </a:solidFill>
              </a:rPr>
              <a:t>FORMULATE  HYPOTHESES</a:t>
            </a:r>
            <a:endParaRPr lang="en-GB" sz="2800" dirty="0">
              <a:solidFill>
                <a:schemeClr val="tx1"/>
              </a:solidFill>
            </a:endParaRPr>
          </a:p>
        </p:txBody>
      </p:sp>
      <p:sp>
        <p:nvSpPr>
          <p:cNvPr id="4" name="Google Shape;328;p29">
            <a:extLst>
              <a:ext uri="{FF2B5EF4-FFF2-40B4-BE49-F238E27FC236}">
                <a16:creationId xmlns:a16="http://schemas.microsoft.com/office/drawing/2014/main" id="{2C9A5DB6-99C4-3049-91EA-180E95D88960}"/>
              </a:ext>
            </a:extLst>
          </p:cNvPr>
          <p:cNvSpPr txBox="1">
            <a:spLocks/>
          </p:cNvSpPr>
          <p:nvPr/>
        </p:nvSpPr>
        <p:spPr>
          <a:xfrm>
            <a:off x="906966" y="1251369"/>
            <a:ext cx="3368122" cy="264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algn="just"/>
            <a:r>
              <a:rPr lang="en-US" sz="1600" b="1" i="1" dirty="0">
                <a:latin typeface="Quire Sans" panose="020B0502040400020003" pitchFamily="34" charset="0"/>
                <a:cs typeface="Quire Sans" panose="020B0502040400020003" pitchFamily="34" charset="0"/>
              </a:rPr>
              <a:t>Hypothesis 2: The East region has the highest sales compared to other regions</a:t>
            </a:r>
            <a:r>
              <a:rPr lang="en-US" sz="1600" dirty="0">
                <a:latin typeface="Quire Sans" panose="020B0502040400020003" pitchFamily="34" charset="0"/>
                <a:cs typeface="Quire Sans" panose="020B0502040400020003" pitchFamily="34" charset="0"/>
              </a:rPr>
              <a:t>.</a:t>
            </a:r>
          </a:p>
          <a:p>
            <a:r>
              <a:rPr lang="en-US" dirty="0"/>
              <a:t>The hypothesis is not supported as the Central region has the highest sales</a:t>
            </a:r>
          </a:p>
        </p:txBody>
      </p:sp>
      <p:pic>
        <p:nvPicPr>
          <p:cNvPr id="5" name="Picture 4" descr="Chart, histogram&#10;&#10;Description automatically generated">
            <a:extLst>
              <a:ext uri="{FF2B5EF4-FFF2-40B4-BE49-F238E27FC236}">
                <a16:creationId xmlns:a16="http://schemas.microsoft.com/office/drawing/2014/main" id="{28B78440-9A3A-C532-FD16-89CFAD01A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05299"/>
            <a:ext cx="3957725" cy="35168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1627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8"/>
          <p:cNvSpPr txBox="1">
            <a:spLocks noGrp="1"/>
          </p:cNvSpPr>
          <p:nvPr>
            <p:ph type="title"/>
          </p:nvPr>
        </p:nvSpPr>
        <p:spPr>
          <a:xfrm>
            <a:off x="2326446" y="481382"/>
            <a:ext cx="5910588" cy="93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solidFill>
                  <a:schemeClr val="tx1"/>
                </a:solidFill>
              </a:rPr>
              <a:t>FORMULATE  HYPOTHESES</a:t>
            </a:r>
            <a:endParaRPr lang="en-GB" sz="2800" dirty="0">
              <a:solidFill>
                <a:schemeClr val="tx1"/>
              </a:solidFill>
            </a:endParaRPr>
          </a:p>
        </p:txBody>
      </p:sp>
      <p:sp>
        <p:nvSpPr>
          <p:cNvPr id="4" name="Google Shape;328;p29">
            <a:extLst>
              <a:ext uri="{FF2B5EF4-FFF2-40B4-BE49-F238E27FC236}">
                <a16:creationId xmlns:a16="http://schemas.microsoft.com/office/drawing/2014/main" id="{2C9A5DB6-99C4-3049-91EA-180E95D88960}"/>
              </a:ext>
            </a:extLst>
          </p:cNvPr>
          <p:cNvSpPr txBox="1">
            <a:spLocks/>
          </p:cNvSpPr>
          <p:nvPr/>
        </p:nvSpPr>
        <p:spPr>
          <a:xfrm>
            <a:off x="906966" y="1251369"/>
            <a:ext cx="3368122" cy="264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r>
              <a:rPr lang="en-US" sz="1600" b="1" i="1" dirty="0">
                <a:latin typeface="Quire Sans" panose="020B0502040400020003" pitchFamily="34" charset="0"/>
                <a:cs typeface="Quire Sans" panose="020B0502040400020003" pitchFamily="34" charset="0"/>
              </a:rPr>
              <a:t>Hypothesis 3: Sales are higher during certain months of the year.</a:t>
            </a:r>
            <a:endParaRPr lang="en-US" sz="1600" dirty="0">
              <a:latin typeface="Quire Sans" panose="020B0502040400020003" pitchFamily="34" charset="0"/>
              <a:cs typeface="Quire Sans" panose="020B0502040400020003" pitchFamily="34" charset="0"/>
            </a:endParaRPr>
          </a:p>
          <a:p>
            <a:r>
              <a:rPr lang="en-US" dirty="0"/>
              <a:t>Sales are higher in November and December. </a:t>
            </a:r>
          </a:p>
          <a:p>
            <a:r>
              <a:rPr lang="en-US" dirty="0"/>
              <a:t>This supports our hypothesis that sales are higher during certain months of the year.</a:t>
            </a:r>
          </a:p>
        </p:txBody>
      </p:sp>
      <p:pic>
        <p:nvPicPr>
          <p:cNvPr id="2" name="Picture 1" descr="Chart, line chart&#10;&#10;Description automatically generated">
            <a:extLst>
              <a:ext uri="{FF2B5EF4-FFF2-40B4-BE49-F238E27FC236}">
                <a16:creationId xmlns:a16="http://schemas.microsoft.com/office/drawing/2014/main" id="{C1E4E2CA-B4B9-911B-1EF2-911DD80F3BF2}"/>
              </a:ext>
            </a:extLst>
          </p:cNvPr>
          <p:cNvPicPr>
            <a:picLocks noChangeAspect="1"/>
          </p:cNvPicPr>
          <p:nvPr/>
        </p:nvPicPr>
        <p:blipFill rotWithShape="1">
          <a:blip r:embed="rId3">
            <a:extLst>
              <a:ext uri="{28A0092B-C50C-407E-A947-70E740481C1C}">
                <a14:useLocalDpi xmlns:a14="http://schemas.microsoft.com/office/drawing/2010/main" val="0"/>
              </a:ext>
            </a:extLst>
          </a:blip>
          <a:srcRect l="7893" r="2288" b="-1"/>
          <a:stretch/>
        </p:blipFill>
        <p:spPr>
          <a:xfrm>
            <a:off x="4638507" y="1412488"/>
            <a:ext cx="3895893" cy="31239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83192216"/>
      </p:ext>
    </p:extLst>
  </p:cSld>
  <p:clrMapOvr>
    <a:masterClrMapping/>
  </p:clrMapOvr>
</p:sld>
</file>

<file path=ppt/theme/theme1.xml><?xml version="1.0" encoding="utf-8"?>
<a:theme xmlns:a="http://schemas.openxmlformats.org/drawingml/2006/main" name="How to Convert Standard Form to Slope Intercept Form by Slidesgo">
  <a:themeElements>
    <a:clrScheme name="Simple Light">
      <a:dk1>
        <a:srgbClr val="25252C"/>
      </a:dk1>
      <a:lt1>
        <a:srgbClr val="EFEFF3"/>
      </a:lt1>
      <a:dk2>
        <a:srgbClr val="D0D0E2"/>
      </a:dk2>
      <a:lt2>
        <a:srgbClr val="D673AD"/>
      </a:lt2>
      <a:accent1>
        <a:srgbClr val="3C48A8"/>
      </a:accent1>
      <a:accent2>
        <a:srgbClr val="FFFFFF"/>
      </a:accent2>
      <a:accent3>
        <a:srgbClr val="FFFFFF"/>
      </a:accent3>
      <a:accent4>
        <a:srgbClr val="FFFFFF"/>
      </a:accent4>
      <a:accent5>
        <a:srgbClr val="FFFFFF"/>
      </a:accent5>
      <a:accent6>
        <a:srgbClr val="FFFFFF"/>
      </a:accent6>
      <a:hlink>
        <a:srgbClr val="2525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923</Words>
  <Application>Microsoft Office PowerPoint</Application>
  <PresentationFormat>On-screen Show (16:9)</PresentationFormat>
  <Paragraphs>57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Cambria</vt:lpstr>
      <vt:lpstr>Outfit</vt:lpstr>
      <vt:lpstr>Raleway Medium</vt:lpstr>
      <vt:lpstr>Quire Sans</vt:lpstr>
      <vt:lpstr>Arial</vt:lpstr>
      <vt:lpstr>How to Convert Standard Form to Slope Intercept Form by Slidesgo</vt:lpstr>
      <vt:lpstr>Superstore Sales Analysis</vt:lpstr>
      <vt:lpstr>PROBLEM STATEMENT</vt:lpstr>
      <vt:lpstr>GATHER AND CLEAN THE DATA</vt:lpstr>
      <vt:lpstr>EXPLORE THE DATA</vt:lpstr>
      <vt:lpstr>RESEARCH QUESTIONS</vt:lpstr>
      <vt:lpstr>FORMULATE HYPOTHESES</vt:lpstr>
      <vt:lpstr>FORMULATE  HYPOTHESES</vt:lpstr>
      <vt:lpstr>FORMULATE  HYPOTHESES</vt:lpstr>
      <vt:lpstr>FORMULATE  HYPOTHESES</vt:lpstr>
      <vt:lpstr>FORMULATE  HYPOTHESES</vt:lpstr>
      <vt:lpstr>FORMULATE  HYPOTHESES</vt:lpstr>
      <vt:lpstr>COMMUNICATE THE RESULTS</vt:lpstr>
      <vt:lpstr>SUGGESTIONS</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 Analysis</dc:title>
  <cp:lastModifiedBy>Rana Zubair Ahmad</cp:lastModifiedBy>
  <cp:revision>1</cp:revision>
  <dcterms:modified xsi:type="dcterms:W3CDTF">2023-07-06T21:20:58Z</dcterms:modified>
</cp:coreProperties>
</file>