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2"/>
    <p:sldId id="258" r:id="rId3"/>
    <p:sldId id="293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94" r:id="rId18"/>
    <p:sldId id="296" r:id="rId19"/>
    <p:sldId id="297" r:id="rId20"/>
    <p:sldId id="298" r:id="rId21"/>
    <p:sldId id="299" r:id="rId22"/>
    <p:sldId id="300" r:id="rId23"/>
    <p:sldId id="301" r:id="rId24"/>
    <p:sldId id="295" r:id="rId25"/>
    <p:sldId id="302" r:id="rId26"/>
    <p:sldId id="303" r:id="rId27"/>
    <p:sldId id="304" r:id="rId28"/>
    <p:sldId id="329" r:id="rId29"/>
    <p:sldId id="305" r:id="rId30"/>
    <p:sldId id="308" r:id="rId31"/>
    <p:sldId id="309" r:id="rId32"/>
    <p:sldId id="311" r:id="rId33"/>
    <p:sldId id="312" r:id="rId34"/>
    <p:sldId id="313" r:id="rId35"/>
    <p:sldId id="314" r:id="rId36"/>
    <p:sldId id="315" r:id="rId37"/>
    <p:sldId id="330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0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00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470"/>
              </a:lnSpc>
            </a:pPr>
            <a:r>
              <a:rPr dirty="0"/>
              <a:t>Alex</a:t>
            </a:r>
            <a:r>
              <a:rPr spc="40" dirty="0"/>
              <a:t> </a:t>
            </a:r>
            <a:r>
              <a:rPr spc="-35" dirty="0"/>
              <a:t>Lascarides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470"/>
              </a:lnSpc>
            </a:pPr>
            <a:r>
              <a:rPr spc="90" dirty="0"/>
              <a:t>FNLP</a:t>
            </a:r>
            <a:r>
              <a:rPr spc="-25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spc="-50"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47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00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470"/>
              </a:lnSpc>
            </a:pPr>
            <a:r>
              <a:rPr dirty="0"/>
              <a:t>Alex</a:t>
            </a:r>
            <a:r>
              <a:rPr spc="40" dirty="0"/>
              <a:t> </a:t>
            </a:r>
            <a:r>
              <a:rPr spc="-35" dirty="0"/>
              <a:t>Lascarides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470"/>
              </a:lnSpc>
            </a:pPr>
            <a:r>
              <a:rPr spc="90" dirty="0"/>
              <a:t>FNLP</a:t>
            </a:r>
            <a:r>
              <a:rPr spc="-25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spc="-50"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47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00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470"/>
              </a:lnSpc>
            </a:pPr>
            <a:r>
              <a:rPr dirty="0"/>
              <a:t>Alex</a:t>
            </a:r>
            <a:r>
              <a:rPr spc="40" dirty="0"/>
              <a:t> </a:t>
            </a:r>
            <a:r>
              <a:rPr spc="-35" dirty="0"/>
              <a:t>Lascarides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470"/>
              </a:lnSpc>
            </a:pPr>
            <a:r>
              <a:rPr spc="90" dirty="0"/>
              <a:t>FNLP</a:t>
            </a:r>
            <a:r>
              <a:rPr spc="-25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spc="-50" dirty="0"/>
              <a:t>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47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00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470"/>
              </a:lnSpc>
            </a:pPr>
            <a:r>
              <a:rPr dirty="0"/>
              <a:t>Alex</a:t>
            </a:r>
            <a:r>
              <a:rPr spc="40" dirty="0"/>
              <a:t> </a:t>
            </a:r>
            <a:r>
              <a:rPr spc="-35" dirty="0"/>
              <a:t>Lascarides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470"/>
              </a:lnSpc>
            </a:pPr>
            <a:r>
              <a:rPr spc="90" dirty="0"/>
              <a:t>FNLP</a:t>
            </a:r>
            <a:r>
              <a:rPr spc="-25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47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470"/>
              </a:lnSpc>
            </a:pPr>
            <a:r>
              <a:rPr dirty="0"/>
              <a:t>Alex</a:t>
            </a:r>
            <a:r>
              <a:rPr spc="40" dirty="0"/>
              <a:t> </a:t>
            </a:r>
            <a:r>
              <a:rPr spc="-35" dirty="0"/>
              <a:t>Lascarides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470"/>
              </a:lnSpc>
            </a:pPr>
            <a:r>
              <a:rPr spc="90" dirty="0"/>
              <a:t>FNLP</a:t>
            </a:r>
            <a:r>
              <a:rPr spc="-25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spc="-50" dirty="0"/>
              <a:t>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47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8465" y="202966"/>
            <a:ext cx="7917815" cy="478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00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0285" y="1167822"/>
            <a:ext cx="8830945" cy="5158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1700" y="6854611"/>
            <a:ext cx="118618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470"/>
              </a:lnSpc>
            </a:pPr>
            <a:r>
              <a:rPr dirty="0"/>
              <a:t>Alex</a:t>
            </a:r>
            <a:r>
              <a:rPr spc="40" dirty="0"/>
              <a:t> </a:t>
            </a:r>
            <a:r>
              <a:rPr spc="-35" dirty="0"/>
              <a:t>Lascarides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720835" y="6854611"/>
            <a:ext cx="1249679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470"/>
              </a:lnSpc>
            </a:pPr>
            <a:r>
              <a:rPr spc="90" dirty="0"/>
              <a:t>FNLP</a:t>
            </a:r>
            <a:r>
              <a:rPr spc="-25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spc="-50"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82463" y="6854611"/>
            <a:ext cx="245745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147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chantedlearning.com/wordlis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ottenTomatoes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RottenTomatoe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000292"/>
              </p:ext>
            </p:extLst>
          </p:nvPr>
        </p:nvGraphicFramePr>
        <p:xfrm>
          <a:off x="4432300" y="1495425"/>
          <a:ext cx="5893972" cy="4984965"/>
        </p:xfrm>
        <a:graphic>
          <a:graphicData uri="http://schemas.openxmlformats.org/drawingml/2006/table">
            <a:tbl>
              <a:tblPr/>
              <a:tblGrid>
                <a:gridCol w="294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0298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Dataset</a:t>
                      </a:r>
                      <a:endParaRPr lang="en-US" sz="600"/>
                    </a:p>
                  </a:txBody>
                  <a:tcPr marL="55695" marR="55695" marT="55695" marB="5569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Corpus</a:t>
                      </a:r>
                      <a:endParaRPr lang="en-US" sz="600" dirty="0"/>
                    </a:p>
                  </a:txBody>
                  <a:tcPr marL="55695" marR="55695" marT="55695" marB="55695" anchor="ctr">
                    <a:lnL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0298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Sentiment Analysis</a:t>
                      </a:r>
                      <a:endParaRPr lang="en-US" sz="600" dirty="0"/>
                    </a:p>
                  </a:txBody>
                  <a:tcPr marL="55695" marR="55695" marT="55695" marB="5569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92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Annotation </a:t>
                      </a:r>
                      <a:endParaRPr lang="en-US" sz="600" dirty="0"/>
                    </a:p>
                  </a:txBody>
                  <a:tcPr marL="55695" marR="55695" marT="55695" marB="55695" anchor="ctr">
                    <a:lnL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9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0298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Gold Standard</a:t>
                      </a:r>
                      <a:endParaRPr lang="en-US" sz="600" dirty="0"/>
                    </a:p>
                  </a:txBody>
                  <a:tcPr marL="55695" marR="55695" marT="55695" marB="5569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9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Word Frequencies</a:t>
                      </a:r>
                      <a:endParaRPr lang="en-US" sz="600" dirty="0"/>
                    </a:p>
                  </a:txBody>
                  <a:tcPr marL="55695" marR="55695" marT="55695" marB="55695" anchor="ctr">
                    <a:lnL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4071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ileron Bold"/>
                          <a:sym typeface="Aileron Bold"/>
                        </a:rPr>
                        <a:t>N-Gram</a:t>
                      </a:r>
                      <a:endParaRPr lang="en-US" sz="600" dirty="0"/>
                    </a:p>
                  </a:txBody>
                  <a:tcPr marL="55695" marR="55695" marT="55695" marB="55695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C4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1400" dirty="0" smtClean="0">
                          <a:solidFill>
                            <a:srgbClr val="FFFFFF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Language Modeling</a:t>
                      </a:r>
                      <a:endParaRPr lang="en-US" sz="600" dirty="0"/>
                    </a:p>
                  </a:txBody>
                  <a:tcPr marL="55695" marR="55695" marT="55695" marB="55695" anchor="ctr">
                    <a:lnL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F4B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C4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19652" y="1664734"/>
            <a:ext cx="3936448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55"/>
              </a:lnSpc>
            </a:pPr>
            <a:r>
              <a:rPr lang="en-US" sz="3215" b="1" spc="192" dirty="0" smtClean="0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CORPUS</a:t>
            </a:r>
            <a:br>
              <a:rPr lang="en-US" sz="3215" b="1" spc="192" dirty="0" smtClean="0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</a:br>
            <a:r>
              <a:rPr lang="en-US" sz="3215" b="1" spc="192" dirty="0" smtClean="0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LANGUAGE MODELS</a:t>
            </a:r>
            <a:endParaRPr lang="en-US" sz="3215" b="1" spc="192" dirty="0">
              <a:solidFill>
                <a:srgbClr val="191919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19652" y="3381536"/>
            <a:ext cx="2677478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2"/>
              </a:lnSpc>
            </a:pPr>
            <a:r>
              <a:rPr lang="en-US" sz="2221" b="1" spc="111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Week 3 </a:t>
            </a:r>
          </a:p>
        </p:txBody>
      </p:sp>
      <p:sp>
        <p:nvSpPr>
          <p:cNvPr id="5" name="AutoShape 5"/>
          <p:cNvSpPr/>
          <p:nvPr/>
        </p:nvSpPr>
        <p:spPr>
          <a:xfrm rot="-5400000">
            <a:off x="944483" y="430927"/>
            <a:ext cx="601504" cy="1287462"/>
          </a:xfrm>
          <a:prstGeom prst="rect">
            <a:avLst/>
          </a:prstGeom>
          <a:solidFill>
            <a:srgbClr val="3EDAD8"/>
          </a:solidFill>
        </p:spPr>
      </p:sp>
      <p:sp>
        <p:nvSpPr>
          <p:cNvPr id="6" name="TextBox 6"/>
          <p:cNvSpPr txBox="1"/>
          <p:nvPr/>
        </p:nvSpPr>
        <p:spPr>
          <a:xfrm>
            <a:off x="419652" y="5264793"/>
            <a:ext cx="2677478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17"/>
              </a:lnSpc>
            </a:pPr>
            <a:r>
              <a:rPr lang="en-US" sz="1344" b="1" spc="67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Dr. Shafiq Ur Rehman khan</a:t>
            </a:r>
          </a:p>
          <a:p>
            <a:pPr algn="l">
              <a:lnSpc>
                <a:spcPts val="2017"/>
              </a:lnSpc>
            </a:pPr>
            <a:r>
              <a:rPr lang="en-US" sz="1344" b="1" spc="67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Namal Univeristy, Mianwali</a:t>
            </a:r>
          </a:p>
        </p:txBody>
      </p:sp>
    </p:spTree>
    <p:extLst>
      <p:ext uri="{BB962C8B-B14F-4D97-AF65-F5344CB8AC3E}">
        <p14:creationId xmlns:p14="http://schemas.microsoft.com/office/powerpoint/2010/main" val="345655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873" y="211195"/>
            <a:ext cx="8705215" cy="82740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405504" marR="5080" indent="-3393440">
              <a:lnSpc>
                <a:spcPct val="77500"/>
              </a:lnSpc>
              <a:spcBef>
                <a:spcPts val="919"/>
              </a:spcBef>
            </a:pPr>
            <a:r>
              <a:rPr spc="50" dirty="0"/>
              <a:t>BEFORE</a:t>
            </a:r>
            <a:r>
              <a:rPr spc="5" dirty="0"/>
              <a:t> </a:t>
            </a:r>
            <a:r>
              <a:rPr spc="-150" dirty="0"/>
              <a:t>you</a:t>
            </a:r>
            <a:r>
              <a:rPr spc="10" dirty="0"/>
              <a:t> </a:t>
            </a:r>
            <a:r>
              <a:rPr spc="-120" dirty="0"/>
              <a:t>build</a:t>
            </a:r>
            <a:r>
              <a:rPr spc="5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spc="-145" dirty="0"/>
              <a:t>system,</a:t>
            </a:r>
            <a:r>
              <a:rPr spc="10" dirty="0"/>
              <a:t> </a:t>
            </a:r>
            <a:r>
              <a:rPr spc="-145" dirty="0"/>
              <a:t>choose</a:t>
            </a:r>
            <a:r>
              <a:rPr spc="5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spc="-140" dirty="0"/>
              <a:t>dataset</a:t>
            </a:r>
            <a:r>
              <a:rPr spc="5" dirty="0"/>
              <a:t> </a:t>
            </a:r>
            <a:r>
              <a:rPr spc="-90" dirty="0"/>
              <a:t>for </a:t>
            </a:r>
            <a:r>
              <a:rPr spc="-75" dirty="0"/>
              <a:t>evaluation!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321593"/>
            <a:ext cx="8888730" cy="32105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Why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is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data-</a:t>
            </a:r>
            <a:r>
              <a:rPr sz="2050" spc="-30" dirty="0">
                <a:latin typeface="Tahoma"/>
                <a:cs typeface="Tahoma"/>
              </a:rPr>
              <a:t>driven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evaluation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important?</a:t>
            </a:r>
            <a:endParaRPr sz="2050">
              <a:latin typeface="Tahoma"/>
              <a:cs typeface="Tahoma"/>
            </a:endParaRPr>
          </a:p>
          <a:p>
            <a:pPr marL="328295" indent="-257175">
              <a:lnSpc>
                <a:spcPct val="100000"/>
              </a:lnSpc>
              <a:spcBef>
                <a:spcPts val="2330"/>
              </a:spcBef>
              <a:buFont typeface="Lucida Sans Unicode"/>
              <a:buChar char="•"/>
              <a:tabLst>
                <a:tab pos="328295" algn="l"/>
              </a:tabLst>
            </a:pPr>
            <a:r>
              <a:rPr sz="2050" dirty="0">
                <a:latin typeface="Tahoma"/>
                <a:cs typeface="Tahoma"/>
              </a:rPr>
              <a:t>Good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science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requires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controlled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experimentation.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</a:pPr>
            <a:endParaRPr sz="2050">
              <a:latin typeface="Tahoma"/>
              <a:cs typeface="Tahoma"/>
            </a:endParaRPr>
          </a:p>
          <a:p>
            <a:pPr marL="328295" indent="-257175">
              <a:lnSpc>
                <a:spcPct val="100000"/>
              </a:lnSpc>
              <a:buFont typeface="Lucida Sans Unicode"/>
              <a:buChar char="•"/>
              <a:tabLst>
                <a:tab pos="328295" algn="l"/>
              </a:tabLst>
            </a:pPr>
            <a:r>
              <a:rPr sz="2050" dirty="0">
                <a:latin typeface="Tahoma"/>
                <a:cs typeface="Tahoma"/>
              </a:rPr>
              <a:t>Good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engineering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requires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benchmarks.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</a:pPr>
            <a:endParaRPr sz="2050">
              <a:latin typeface="Tahoma"/>
              <a:cs typeface="Tahoma"/>
            </a:endParaRPr>
          </a:p>
          <a:p>
            <a:pPr marL="328295" indent="-257175">
              <a:lnSpc>
                <a:spcPct val="100000"/>
              </a:lnSpc>
              <a:buFont typeface="Lucida Sans Unicode"/>
              <a:buChar char="•"/>
              <a:tabLst>
                <a:tab pos="328295" algn="l"/>
              </a:tabLst>
            </a:pPr>
            <a:r>
              <a:rPr sz="2050" dirty="0">
                <a:latin typeface="Tahoma"/>
                <a:cs typeface="Tahoma"/>
              </a:rPr>
              <a:t>Your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intuitions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about</a:t>
            </a:r>
            <a:r>
              <a:rPr sz="2050" spc="-11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typical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inputs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are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probably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wrong.</a:t>
            </a:r>
            <a:endParaRPr sz="2050">
              <a:latin typeface="Tahoma"/>
              <a:cs typeface="Tahoma"/>
            </a:endParaRPr>
          </a:p>
          <a:p>
            <a:pPr marL="12700" marR="5080">
              <a:lnSpc>
                <a:spcPct val="100800"/>
              </a:lnSpc>
              <a:spcBef>
                <a:spcPts val="2310"/>
              </a:spcBef>
            </a:pPr>
            <a:r>
              <a:rPr sz="2050" spc="-50" dirty="0">
                <a:latin typeface="Tahoma"/>
                <a:cs typeface="Tahoma"/>
              </a:rPr>
              <a:t>Sometimes</a:t>
            </a:r>
            <a:r>
              <a:rPr sz="2050" spc="-11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you</a:t>
            </a:r>
            <a:r>
              <a:rPr sz="2050" spc="-110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want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multiple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evaluation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datasets:</a:t>
            </a:r>
            <a:r>
              <a:rPr sz="2050" spc="9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e.g.,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one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for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b="1" spc="-130" dirty="0">
                <a:solidFill>
                  <a:srgbClr val="0000FF"/>
                </a:solidFill>
                <a:latin typeface="Tahoma"/>
                <a:cs typeface="Tahoma"/>
              </a:rPr>
              <a:t>development</a:t>
            </a:r>
            <a:r>
              <a:rPr sz="2050" b="1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as </a:t>
            </a:r>
            <a:r>
              <a:rPr sz="2050" spc="-50" dirty="0">
                <a:latin typeface="Tahoma"/>
                <a:cs typeface="Tahoma"/>
              </a:rPr>
              <a:t>you</a:t>
            </a:r>
            <a:r>
              <a:rPr sz="2050" spc="-11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hack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on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your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system,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and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one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reserved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for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final</a:t>
            </a:r>
            <a:r>
              <a:rPr sz="2050" spc="-110" dirty="0">
                <a:latin typeface="Tahoma"/>
                <a:cs typeface="Tahoma"/>
              </a:rPr>
              <a:t> </a:t>
            </a:r>
            <a:r>
              <a:rPr sz="2050" b="1" spc="-10" dirty="0">
                <a:solidFill>
                  <a:srgbClr val="0000FF"/>
                </a:solidFill>
                <a:latin typeface="Tahoma"/>
                <a:cs typeface="Tahoma"/>
              </a:rPr>
              <a:t>testing</a:t>
            </a:r>
            <a:r>
              <a:rPr sz="2050" spc="-10" dirty="0">
                <a:latin typeface="Tahoma"/>
                <a:cs typeface="Tahoma"/>
              </a:rPr>
              <a:t>.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842379"/>
            <a:ext cx="8863330" cy="17780"/>
          </a:xfrm>
          <a:custGeom>
            <a:avLst/>
            <a:gdLst/>
            <a:ahLst/>
            <a:cxnLst/>
            <a:rect l="l" t="t" r="r" b="b"/>
            <a:pathLst>
              <a:path w="8863330" h="17779">
                <a:moveTo>
                  <a:pt x="8863203" y="0"/>
                </a:moveTo>
                <a:lnTo>
                  <a:pt x="0" y="0"/>
                </a:lnTo>
                <a:lnTo>
                  <a:pt x="0" y="17716"/>
                </a:lnTo>
                <a:lnTo>
                  <a:pt x="8863203" y="17716"/>
                </a:lnTo>
                <a:lnTo>
                  <a:pt x="8863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22400">
              <a:lnSpc>
                <a:spcPct val="100000"/>
              </a:lnSpc>
              <a:spcBef>
                <a:spcPts val="125"/>
              </a:spcBef>
            </a:pPr>
            <a:r>
              <a:rPr spc="-114" dirty="0"/>
              <a:t>Where</a:t>
            </a:r>
            <a:r>
              <a:rPr spc="-85" dirty="0"/>
              <a:t> </a:t>
            </a:r>
            <a:r>
              <a:rPr spc="-55" dirty="0"/>
              <a:t>can</a:t>
            </a:r>
            <a:r>
              <a:rPr spc="-85" dirty="0"/>
              <a:t> </a:t>
            </a:r>
            <a:r>
              <a:rPr spc="-145" dirty="0"/>
              <a:t>you</a:t>
            </a:r>
            <a:r>
              <a:rPr spc="-70" dirty="0"/>
              <a:t> </a:t>
            </a:r>
            <a:r>
              <a:rPr spc="-40" dirty="0"/>
              <a:t>get</a:t>
            </a:r>
            <a:r>
              <a:rPr spc="-7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spc="-175" dirty="0"/>
              <a:t>corpus?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 algn="just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69875" algn="l"/>
              </a:tabLst>
            </a:pPr>
            <a:r>
              <a:rPr dirty="0"/>
              <a:t>Many</a:t>
            </a:r>
            <a:r>
              <a:rPr spc="75" dirty="0"/>
              <a:t> </a:t>
            </a:r>
            <a:r>
              <a:rPr spc="-20" dirty="0"/>
              <a:t>corpora</a:t>
            </a:r>
            <a:r>
              <a:rPr spc="70" dirty="0"/>
              <a:t> </a:t>
            </a:r>
            <a:r>
              <a:rPr dirty="0"/>
              <a:t>are</a:t>
            </a:r>
            <a:r>
              <a:rPr spc="75" dirty="0"/>
              <a:t> </a:t>
            </a:r>
            <a:r>
              <a:rPr spc="-70" dirty="0"/>
              <a:t>prepared</a:t>
            </a:r>
            <a:r>
              <a:rPr spc="75" dirty="0"/>
              <a:t> </a:t>
            </a:r>
            <a:r>
              <a:rPr spc="-10" dirty="0"/>
              <a:t>specifically</a:t>
            </a:r>
            <a:r>
              <a:rPr spc="70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dirty="0"/>
              <a:t>linguistic/NLP</a:t>
            </a:r>
            <a:r>
              <a:rPr spc="75" dirty="0"/>
              <a:t> </a:t>
            </a:r>
            <a:r>
              <a:rPr spc="-55" dirty="0"/>
              <a:t>research</a:t>
            </a:r>
            <a:r>
              <a:rPr spc="75" dirty="0"/>
              <a:t> </a:t>
            </a:r>
            <a:r>
              <a:rPr dirty="0"/>
              <a:t>with</a:t>
            </a:r>
            <a:r>
              <a:rPr spc="70" dirty="0"/>
              <a:t> </a:t>
            </a:r>
            <a:r>
              <a:rPr spc="-20" dirty="0"/>
              <a:t>text </a:t>
            </a:r>
            <a:r>
              <a:rPr dirty="0"/>
              <a:t>from</a:t>
            </a:r>
            <a:r>
              <a:rPr spc="-120" dirty="0"/>
              <a:t> </a:t>
            </a:r>
            <a:r>
              <a:rPr spc="-10" dirty="0"/>
              <a:t>content</a:t>
            </a:r>
            <a:r>
              <a:rPr spc="-105" dirty="0"/>
              <a:t> </a:t>
            </a:r>
            <a:r>
              <a:rPr spc="-55" dirty="0"/>
              <a:t>providers</a:t>
            </a:r>
            <a:r>
              <a:rPr spc="-105" dirty="0"/>
              <a:t> </a:t>
            </a:r>
            <a:r>
              <a:rPr spc="-30" dirty="0"/>
              <a:t>(e.g.,</a:t>
            </a:r>
            <a:r>
              <a:rPr spc="-95" dirty="0"/>
              <a:t> </a:t>
            </a:r>
            <a:r>
              <a:rPr spc="-40" dirty="0"/>
              <a:t>newspapers).</a:t>
            </a:r>
            <a:r>
              <a:rPr spc="160" dirty="0"/>
              <a:t> </a:t>
            </a:r>
            <a:r>
              <a:rPr dirty="0"/>
              <a:t>In</a:t>
            </a:r>
            <a:r>
              <a:rPr spc="-114" dirty="0"/>
              <a:t> </a:t>
            </a:r>
            <a:r>
              <a:rPr dirty="0"/>
              <a:t>fact,</a:t>
            </a:r>
            <a:r>
              <a:rPr spc="-95" dirty="0"/>
              <a:t> </a:t>
            </a:r>
            <a:r>
              <a:rPr spc="-25" dirty="0"/>
              <a:t>there</a:t>
            </a:r>
            <a:r>
              <a:rPr spc="-105" dirty="0"/>
              <a:t> </a:t>
            </a:r>
            <a:r>
              <a:rPr dirty="0"/>
              <a:t>is</a:t>
            </a:r>
            <a:r>
              <a:rPr spc="-110" dirty="0"/>
              <a:t> </a:t>
            </a:r>
            <a:r>
              <a:rPr dirty="0"/>
              <a:t>an</a:t>
            </a:r>
            <a:r>
              <a:rPr spc="-110" dirty="0"/>
              <a:t> </a:t>
            </a:r>
            <a:r>
              <a:rPr spc="-20" dirty="0"/>
              <a:t>entire</a:t>
            </a:r>
            <a:r>
              <a:rPr spc="-114" dirty="0"/>
              <a:t> </a:t>
            </a:r>
            <a:r>
              <a:rPr spc="-10" dirty="0"/>
              <a:t>subfield </a:t>
            </a:r>
            <a:r>
              <a:rPr spc="-70" dirty="0"/>
              <a:t>devoted</a:t>
            </a:r>
            <a:r>
              <a:rPr spc="-6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spc="-65" dirty="0"/>
              <a:t>developing</a:t>
            </a:r>
            <a:r>
              <a:rPr spc="-50" dirty="0"/>
              <a:t> </a:t>
            </a:r>
            <a:r>
              <a:rPr spc="-85" dirty="0"/>
              <a:t>new</a:t>
            </a:r>
            <a:r>
              <a:rPr spc="-45" dirty="0"/>
              <a:t> </a:t>
            </a:r>
            <a:r>
              <a:rPr b="1" spc="-125" dirty="0">
                <a:solidFill>
                  <a:srgbClr val="0000FF"/>
                </a:solidFill>
                <a:latin typeface="Tahoma"/>
                <a:cs typeface="Tahoma"/>
              </a:rPr>
              <a:t>language</a:t>
            </a:r>
            <a:r>
              <a:rPr b="1" spc="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b="1" spc="-30" dirty="0">
                <a:solidFill>
                  <a:srgbClr val="0000FF"/>
                </a:solidFill>
                <a:latin typeface="Tahoma"/>
                <a:cs typeface="Tahoma"/>
              </a:rPr>
              <a:t>resources</a:t>
            </a:r>
            <a:r>
              <a:rPr spc="-30" dirty="0"/>
              <a:t>.</a:t>
            </a:r>
          </a:p>
          <a:p>
            <a:pPr>
              <a:lnSpc>
                <a:spcPct val="100000"/>
              </a:lnSpc>
              <a:spcBef>
                <a:spcPts val="315"/>
              </a:spcBef>
              <a:buFont typeface="Lucida Sans Unicode"/>
              <a:buChar char="•"/>
            </a:pPr>
            <a:endParaRPr spc="-30" dirty="0"/>
          </a:p>
          <a:p>
            <a:pPr marL="269875" marR="5715" indent="-257810" algn="just">
              <a:lnSpc>
                <a:spcPct val="100800"/>
              </a:lnSpc>
              <a:buFont typeface="Lucida Sans Unicode"/>
              <a:buChar char="•"/>
              <a:tabLst>
                <a:tab pos="269875" algn="l"/>
              </a:tabLst>
            </a:pPr>
            <a:r>
              <a:rPr dirty="0"/>
              <a:t>You</a:t>
            </a:r>
            <a:r>
              <a:rPr spc="-170" dirty="0"/>
              <a:t> </a:t>
            </a:r>
            <a:r>
              <a:rPr spc="-80" dirty="0"/>
              <a:t>may </a:t>
            </a:r>
            <a:r>
              <a:rPr spc="-50" dirty="0"/>
              <a:t>instead</a:t>
            </a:r>
            <a:r>
              <a:rPr spc="-110" dirty="0"/>
              <a:t> </a:t>
            </a:r>
            <a:r>
              <a:rPr spc="-50" dirty="0"/>
              <a:t>want</a:t>
            </a:r>
            <a:r>
              <a:rPr spc="-100" dirty="0"/>
              <a:t> </a:t>
            </a:r>
            <a:r>
              <a:rPr dirty="0"/>
              <a:t>to</a:t>
            </a:r>
            <a:r>
              <a:rPr spc="-100" dirty="0"/>
              <a:t> </a:t>
            </a:r>
            <a:r>
              <a:rPr spc="-10" dirty="0"/>
              <a:t>collect</a:t>
            </a:r>
            <a:r>
              <a:rPr spc="-100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5" dirty="0"/>
              <a:t>new</a:t>
            </a:r>
            <a:r>
              <a:rPr spc="-50" dirty="0"/>
              <a:t> </a:t>
            </a:r>
            <a:r>
              <a:rPr spc="-75" dirty="0"/>
              <a:t>one,</a:t>
            </a:r>
            <a:r>
              <a:rPr spc="-90" dirty="0"/>
              <a:t> </a:t>
            </a:r>
            <a:r>
              <a:rPr spc="-70" dirty="0"/>
              <a:t>e.g.,</a:t>
            </a:r>
            <a:r>
              <a:rPr spc="-90" dirty="0"/>
              <a:t> </a:t>
            </a:r>
            <a:r>
              <a:rPr spc="-50" dirty="0"/>
              <a:t>by</a:t>
            </a:r>
            <a:r>
              <a:rPr spc="-95" dirty="0"/>
              <a:t> </a:t>
            </a:r>
            <a:r>
              <a:rPr spc="-60" dirty="0"/>
              <a:t>scraping</a:t>
            </a:r>
            <a:r>
              <a:rPr spc="-100" dirty="0"/>
              <a:t> </a:t>
            </a:r>
            <a:r>
              <a:rPr spc="-50" dirty="0"/>
              <a:t>websites.</a:t>
            </a:r>
            <a:r>
              <a:rPr spc="114" dirty="0"/>
              <a:t> </a:t>
            </a:r>
            <a:r>
              <a:rPr spc="-10" dirty="0"/>
              <a:t>(There </a:t>
            </a:r>
            <a:r>
              <a:rPr spc="-70" dirty="0"/>
              <a:t>are</a:t>
            </a:r>
            <a:r>
              <a:rPr spc="-85" dirty="0"/>
              <a:t> </a:t>
            </a:r>
            <a:r>
              <a:rPr dirty="0"/>
              <a:t>tools</a:t>
            </a:r>
            <a:r>
              <a:rPr spc="-85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spc="-35" dirty="0"/>
              <a:t>help</a:t>
            </a:r>
            <a:r>
              <a:rPr spc="-85" dirty="0"/>
              <a:t> </a:t>
            </a:r>
            <a:r>
              <a:rPr spc="-50" dirty="0"/>
              <a:t>you</a:t>
            </a:r>
            <a:r>
              <a:rPr spc="-90" dirty="0"/>
              <a:t> </a:t>
            </a:r>
            <a:r>
              <a:rPr dirty="0"/>
              <a:t>do</a:t>
            </a:r>
            <a:r>
              <a:rPr spc="-85" dirty="0"/>
              <a:t> </a:t>
            </a:r>
            <a:r>
              <a:rPr spc="-10" dirty="0"/>
              <a:t>this.)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" y="6842379"/>
            <a:ext cx="8863330" cy="17780"/>
          </a:xfrm>
          <a:custGeom>
            <a:avLst/>
            <a:gdLst/>
            <a:ahLst/>
            <a:cxnLst/>
            <a:rect l="l" t="t" r="r" b="b"/>
            <a:pathLst>
              <a:path w="8863330" h="17779">
                <a:moveTo>
                  <a:pt x="8863203" y="0"/>
                </a:moveTo>
                <a:lnTo>
                  <a:pt x="0" y="0"/>
                </a:lnTo>
                <a:lnTo>
                  <a:pt x="0" y="17716"/>
                </a:lnTo>
                <a:lnTo>
                  <a:pt x="8863203" y="17716"/>
                </a:lnTo>
                <a:lnTo>
                  <a:pt x="8863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Abstract workflow for corpus building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098" y="3400425"/>
            <a:ext cx="80962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13380">
              <a:lnSpc>
                <a:spcPct val="100000"/>
              </a:lnSpc>
              <a:spcBef>
                <a:spcPts val="125"/>
              </a:spcBef>
            </a:pPr>
            <a:r>
              <a:rPr spc="-140" dirty="0"/>
              <a:t>Annotations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973105"/>
            <a:ext cx="8889365" cy="36544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To</a:t>
            </a:r>
            <a:r>
              <a:rPr sz="2050" spc="-11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evaluate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and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compare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sentiment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analyzers,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we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need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reviews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with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b="1" spc="-75" dirty="0">
                <a:solidFill>
                  <a:srgbClr val="0000FF"/>
                </a:solidFill>
                <a:latin typeface="Tahoma"/>
                <a:cs typeface="Tahoma"/>
              </a:rPr>
              <a:t>gold</a:t>
            </a:r>
            <a:r>
              <a:rPr sz="2050" b="1" spc="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50" b="1" spc="-40" dirty="0">
                <a:solidFill>
                  <a:srgbClr val="0000FF"/>
                </a:solidFill>
                <a:latin typeface="Tahoma"/>
                <a:cs typeface="Tahoma"/>
              </a:rPr>
              <a:t>labels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50" spc="290" dirty="0">
                <a:latin typeface="Tahoma"/>
                <a:cs typeface="Tahoma"/>
              </a:rPr>
              <a:t>(</a:t>
            </a:r>
            <a:r>
              <a:rPr sz="2050" spc="290" dirty="0">
                <a:latin typeface="Calibri"/>
                <a:cs typeface="Calibri"/>
              </a:rPr>
              <a:t>+</a:t>
            </a:r>
            <a:r>
              <a:rPr sz="2050" spc="95" dirty="0">
                <a:latin typeface="Calibri"/>
                <a:cs typeface="Calibri"/>
              </a:rPr>
              <a:t> </a:t>
            </a:r>
            <a:r>
              <a:rPr sz="2050" dirty="0">
                <a:latin typeface="Tahoma"/>
                <a:cs typeface="Tahoma"/>
              </a:rPr>
              <a:t>or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dirty="0">
                <a:latin typeface="Lucida Sans Unicode"/>
                <a:cs typeface="Lucida Sans Unicode"/>
              </a:rPr>
              <a:t>−</a:t>
            </a:r>
            <a:r>
              <a:rPr sz="2050" dirty="0">
                <a:latin typeface="Tahoma"/>
                <a:cs typeface="Tahoma"/>
              </a:rPr>
              <a:t>)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attached.</a:t>
            </a:r>
            <a:r>
              <a:rPr sz="2050" spc="11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These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can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be</a:t>
            </a:r>
            <a:endParaRPr sz="2050">
              <a:latin typeface="Tahoma"/>
              <a:cs typeface="Tahoma"/>
            </a:endParaRPr>
          </a:p>
          <a:p>
            <a:pPr marL="328930" marR="5080" indent="-257810">
              <a:lnSpc>
                <a:spcPct val="100800"/>
              </a:lnSpc>
              <a:spcBef>
                <a:spcPts val="2310"/>
              </a:spcBef>
              <a:buFont typeface="Lucida Sans Unicode"/>
              <a:buChar char="•"/>
              <a:tabLst>
                <a:tab pos="328930" algn="l"/>
              </a:tabLst>
            </a:pPr>
            <a:r>
              <a:rPr sz="2050" spc="-55" dirty="0">
                <a:latin typeface="Tahoma"/>
                <a:cs typeface="Tahoma"/>
              </a:rPr>
              <a:t>derived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automatically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from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original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data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artifact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(</a:t>
            </a:r>
            <a:r>
              <a:rPr sz="2050" b="1" spc="-85" dirty="0">
                <a:solidFill>
                  <a:srgbClr val="0000FF"/>
                </a:solidFill>
                <a:latin typeface="Tahoma"/>
                <a:cs typeface="Tahoma"/>
              </a:rPr>
              <a:t>metadata</a:t>
            </a:r>
            <a:r>
              <a:rPr sz="2050" b="1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such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as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star </a:t>
            </a:r>
            <a:r>
              <a:rPr sz="2050" spc="-25" dirty="0">
                <a:latin typeface="Tahoma"/>
                <a:cs typeface="Tahoma"/>
              </a:rPr>
              <a:t>ratings),</a:t>
            </a:r>
            <a:r>
              <a:rPr sz="2050" spc="-110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or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</a:pPr>
            <a:endParaRPr sz="2050">
              <a:latin typeface="Tahoma"/>
              <a:cs typeface="Tahoma"/>
            </a:endParaRPr>
          </a:p>
          <a:p>
            <a:pPr marL="328295" indent="-257175">
              <a:lnSpc>
                <a:spcPct val="100000"/>
              </a:lnSpc>
              <a:buFont typeface="Lucida Sans Unicode"/>
              <a:buChar char="•"/>
              <a:tabLst>
                <a:tab pos="328295" algn="l"/>
              </a:tabLst>
            </a:pPr>
            <a:r>
              <a:rPr sz="2050" spc="-80" dirty="0">
                <a:latin typeface="Tahoma"/>
                <a:cs typeface="Tahoma"/>
              </a:rPr>
              <a:t>added </a:t>
            </a:r>
            <a:r>
              <a:rPr sz="2050" spc="-20" dirty="0">
                <a:latin typeface="Tahoma"/>
                <a:cs typeface="Tahoma"/>
              </a:rPr>
              <a:t>by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human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annotator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who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reads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text</a:t>
            </a:r>
            <a:endParaRPr sz="2050">
              <a:latin typeface="Tahoma"/>
              <a:cs typeface="Tahoma"/>
            </a:endParaRPr>
          </a:p>
          <a:p>
            <a:pPr marL="607060" marR="5715" indent="-271145">
              <a:lnSpc>
                <a:spcPct val="100800"/>
              </a:lnSpc>
              <a:spcBef>
                <a:spcPts val="1395"/>
              </a:spcBef>
              <a:tabLst>
                <a:tab pos="3683635" algn="l"/>
                <a:tab pos="8154670" algn="l"/>
              </a:tabLst>
            </a:pPr>
            <a:r>
              <a:rPr sz="2050" b="1" dirty="0">
                <a:latin typeface="Tahoma"/>
                <a:cs typeface="Tahoma"/>
              </a:rPr>
              <a:t>–</a:t>
            </a:r>
            <a:r>
              <a:rPr sz="2050" b="1" spc="23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Issue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consider/measure:</a:t>
            </a:r>
            <a:r>
              <a:rPr sz="2050" dirty="0">
                <a:latin typeface="Tahoma"/>
                <a:cs typeface="Tahoma"/>
              </a:rPr>
              <a:t>	How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consistent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are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human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annotators?</a:t>
            </a:r>
            <a:r>
              <a:rPr sz="2050" dirty="0">
                <a:latin typeface="Tahoma"/>
                <a:cs typeface="Tahoma"/>
              </a:rPr>
              <a:t>	If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they </a:t>
            </a:r>
            <a:r>
              <a:rPr sz="2050" spc="-25" dirty="0">
                <a:latin typeface="Tahoma"/>
                <a:cs typeface="Tahoma"/>
              </a:rPr>
              <a:t>often</a:t>
            </a:r>
            <a:r>
              <a:rPr sz="2050" spc="-13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have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trouble</a:t>
            </a:r>
            <a:r>
              <a:rPr sz="2050" spc="-11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deciding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or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agreeing,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how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can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this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be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addressed?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latin typeface="Tahoma"/>
                <a:cs typeface="Tahoma"/>
              </a:rPr>
              <a:t>More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on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spc="-65" dirty="0">
                <a:latin typeface="Tahoma"/>
                <a:cs typeface="Tahoma"/>
              </a:rPr>
              <a:t>these </a:t>
            </a:r>
            <a:r>
              <a:rPr sz="1700" spc="-70" dirty="0">
                <a:latin typeface="Tahoma"/>
                <a:cs typeface="Tahoma"/>
              </a:rPr>
              <a:t>issues</a:t>
            </a:r>
            <a:r>
              <a:rPr sz="1700" spc="-6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later</a:t>
            </a:r>
            <a:r>
              <a:rPr sz="1700" spc="-6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in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the</a:t>
            </a:r>
            <a:r>
              <a:rPr sz="1700" spc="-6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course!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2050" name="Picture 2" descr="The annotation process of developing the annotation guidelines and the final annotation. The annotation task was an iterative process that started with a subset of sentences. Two annotators annotated the subset of sentences, calculated the inter-annotator agreement, and checked the agreements. If disagreements existed, a third annotator resolved the disagreements between the two annotators. Then, the annotators revised and drafted the annotation guidelines. This was an iterative process until no further disagreements exis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647825"/>
            <a:ext cx="6978963" cy="440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84375">
              <a:lnSpc>
                <a:spcPct val="100000"/>
              </a:lnSpc>
              <a:spcBef>
                <a:spcPts val="125"/>
              </a:spcBef>
            </a:pPr>
            <a:r>
              <a:rPr dirty="0"/>
              <a:t>An</a:t>
            </a:r>
            <a:r>
              <a:rPr spc="75" dirty="0"/>
              <a:t> </a:t>
            </a:r>
            <a:r>
              <a:rPr spc="-165" dirty="0"/>
              <a:t>evaluation</a:t>
            </a:r>
            <a:r>
              <a:rPr spc="70" dirty="0"/>
              <a:t> </a:t>
            </a:r>
            <a:r>
              <a:rPr spc="-200" dirty="0"/>
              <a:t>measure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973105"/>
            <a:ext cx="8889365" cy="140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95"/>
              </a:spcBef>
            </a:pPr>
            <a:r>
              <a:rPr sz="2050" dirty="0">
                <a:latin typeface="Tahoma"/>
                <a:cs typeface="Tahoma"/>
              </a:rPr>
              <a:t>Once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we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have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dataset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with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gold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(correct)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labels,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we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can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give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text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each </a:t>
            </a:r>
            <a:r>
              <a:rPr sz="2050" spc="-85" dirty="0">
                <a:latin typeface="Tahoma"/>
                <a:cs typeface="Tahoma"/>
              </a:rPr>
              <a:t>review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as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input</a:t>
            </a:r>
            <a:r>
              <a:rPr sz="2050" spc="-14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our</a:t>
            </a:r>
            <a:r>
              <a:rPr sz="2050" spc="-80" dirty="0">
                <a:latin typeface="Tahoma"/>
                <a:cs typeface="Tahoma"/>
              </a:rPr>
              <a:t> system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and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measure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how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often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its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output</a:t>
            </a:r>
            <a:r>
              <a:rPr sz="2050" spc="-75" dirty="0">
                <a:latin typeface="Tahoma"/>
                <a:cs typeface="Tahoma"/>
              </a:rPr>
              <a:t> matches </a:t>
            </a:r>
            <a:r>
              <a:rPr sz="2050" spc="-25" dirty="0">
                <a:latin typeface="Tahoma"/>
                <a:cs typeface="Tahoma"/>
              </a:rPr>
              <a:t>the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gold </a:t>
            </a:r>
            <a:r>
              <a:rPr sz="2050" spc="-10" dirty="0">
                <a:latin typeface="Tahoma"/>
                <a:cs typeface="Tahoma"/>
              </a:rPr>
              <a:t>label.</a:t>
            </a:r>
            <a:endParaRPr sz="205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935"/>
              </a:spcBef>
            </a:pPr>
            <a:r>
              <a:rPr sz="2050" spc="-30" dirty="0">
                <a:latin typeface="Tahoma"/>
                <a:cs typeface="Tahoma"/>
              </a:rPr>
              <a:t>Simplest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measure: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0581" y="2837960"/>
            <a:ext cx="14535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190" dirty="0">
                <a:solidFill>
                  <a:srgbClr val="0000FF"/>
                </a:solidFill>
                <a:latin typeface="Calibri"/>
                <a:cs typeface="Calibri"/>
              </a:rPr>
              <a:t>accuracy</a:t>
            </a:r>
            <a:r>
              <a:rPr sz="2050" b="1" spc="1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50" spc="520" dirty="0">
                <a:latin typeface="Calibri"/>
                <a:cs typeface="Calibri"/>
              </a:rPr>
              <a:t>=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6808" y="2660427"/>
            <a:ext cx="10795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220" dirty="0">
                <a:latin typeface="Tahoma"/>
                <a:cs typeface="Tahoma"/>
              </a:rPr>
              <a:t>#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correct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69508" y="3047466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4036" y="0"/>
                </a:lnTo>
              </a:path>
            </a:pathLst>
          </a:custGeom>
          <a:ln w="104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75985" y="3017958"/>
            <a:ext cx="8420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220" dirty="0">
                <a:latin typeface="Tahoma"/>
                <a:cs typeface="Tahoma"/>
              </a:rPr>
              <a:t>#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total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3482449"/>
            <a:ext cx="31921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Tahoma"/>
                <a:cs typeface="Tahoma"/>
              </a:rPr>
              <a:t>More</a:t>
            </a:r>
            <a:r>
              <a:rPr sz="1700" spc="-70" dirty="0">
                <a:latin typeface="Tahoma"/>
                <a:cs typeface="Tahoma"/>
              </a:rPr>
              <a:t> </a:t>
            </a:r>
            <a:r>
              <a:rPr sz="1700" spc="-85" dirty="0">
                <a:latin typeface="Tahoma"/>
                <a:cs typeface="Tahoma"/>
              </a:rPr>
              <a:t>measures</a:t>
            </a:r>
            <a:r>
              <a:rPr sz="1700" spc="-5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later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in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the</a:t>
            </a:r>
            <a:r>
              <a:rPr sz="1700" spc="-60" dirty="0">
                <a:latin typeface="Tahoma"/>
                <a:cs typeface="Tahoma"/>
              </a:rPr>
              <a:t> </a:t>
            </a:r>
            <a:r>
              <a:rPr sz="1700" spc="-45" dirty="0">
                <a:latin typeface="Tahoma"/>
                <a:cs typeface="Tahoma"/>
              </a:rPr>
              <a:t>course!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6842379"/>
            <a:ext cx="8863330" cy="17780"/>
          </a:xfrm>
          <a:custGeom>
            <a:avLst/>
            <a:gdLst/>
            <a:ahLst/>
            <a:cxnLst/>
            <a:rect l="l" t="t" r="r" b="b"/>
            <a:pathLst>
              <a:path w="8863330" h="17779">
                <a:moveTo>
                  <a:pt x="8863203" y="0"/>
                </a:moveTo>
                <a:lnTo>
                  <a:pt x="0" y="0"/>
                </a:lnTo>
                <a:lnTo>
                  <a:pt x="0" y="17716"/>
                </a:lnTo>
                <a:lnTo>
                  <a:pt x="8863203" y="17716"/>
                </a:lnTo>
                <a:lnTo>
                  <a:pt x="8863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dirty="0"/>
              <a:t>Alex</a:t>
            </a:r>
            <a:r>
              <a:rPr spc="40" dirty="0"/>
              <a:t> </a:t>
            </a:r>
            <a:r>
              <a:rPr spc="-35" dirty="0"/>
              <a:t>Lascarides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90" dirty="0"/>
              <a:t>FNLP</a:t>
            </a:r>
            <a:r>
              <a:rPr spc="-25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spc="-50" dirty="0"/>
              <a:t>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25" dirty="0"/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25"/>
              </a:spcBef>
            </a:pPr>
            <a:r>
              <a:rPr spc="140" dirty="0"/>
              <a:t>A</a:t>
            </a:r>
            <a:r>
              <a:rPr spc="30" dirty="0"/>
              <a:t> </a:t>
            </a:r>
            <a:r>
              <a:rPr spc="-170" dirty="0"/>
              <a:t>simple</a:t>
            </a:r>
            <a:r>
              <a:rPr spc="40" dirty="0"/>
              <a:t> </a:t>
            </a:r>
            <a:r>
              <a:rPr spc="-160" dirty="0"/>
              <a:t>sentiment</a:t>
            </a:r>
            <a:r>
              <a:rPr spc="45" dirty="0"/>
              <a:t> </a:t>
            </a:r>
            <a:r>
              <a:rPr spc="-145" dirty="0"/>
              <a:t>classification</a:t>
            </a:r>
            <a:r>
              <a:rPr spc="40" dirty="0"/>
              <a:t> </a:t>
            </a:r>
            <a:r>
              <a:rPr spc="-14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973105"/>
            <a:ext cx="701357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latin typeface="Tahoma"/>
                <a:cs typeface="Tahoma"/>
              </a:rPr>
              <a:t>Use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b="1" spc="-105" dirty="0">
                <a:solidFill>
                  <a:srgbClr val="0000FF"/>
                </a:solidFill>
                <a:latin typeface="Tahoma"/>
                <a:cs typeface="Tahoma"/>
              </a:rPr>
              <a:t>sentiment</a:t>
            </a:r>
            <a:r>
              <a:rPr sz="2050" b="1" spc="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50" b="1" spc="-120" dirty="0">
                <a:solidFill>
                  <a:srgbClr val="0000FF"/>
                </a:solidFill>
                <a:latin typeface="Tahoma"/>
                <a:cs typeface="Tahoma"/>
              </a:rPr>
              <a:t>lexicon</a:t>
            </a:r>
            <a:r>
              <a:rPr sz="2050" b="1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count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positive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and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negative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words: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479252"/>
            <a:ext cx="1174750" cy="376301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64465" marR="5080" indent="-152400">
              <a:lnSpc>
                <a:spcPct val="108100"/>
              </a:lnSpc>
              <a:spcBef>
                <a:spcPts val="335"/>
              </a:spcBef>
            </a:pPr>
            <a:r>
              <a:rPr sz="2050" b="1" spc="-10" dirty="0">
                <a:latin typeface="Tahoma"/>
                <a:cs typeface="Tahoma"/>
              </a:rPr>
              <a:t>Positive: </a:t>
            </a:r>
            <a:r>
              <a:rPr sz="1700" spc="-10" dirty="0">
                <a:latin typeface="Tahoma"/>
                <a:cs typeface="Tahoma"/>
              </a:rPr>
              <a:t>absolutely adorable accepted acclaimed </a:t>
            </a:r>
            <a:r>
              <a:rPr sz="1700" spc="-50" dirty="0">
                <a:latin typeface="Tahoma"/>
                <a:cs typeface="Tahoma"/>
              </a:rPr>
              <a:t>accomplish </a:t>
            </a:r>
            <a:r>
              <a:rPr sz="1700" spc="-10" dirty="0">
                <a:latin typeface="Tahoma"/>
                <a:cs typeface="Tahoma"/>
              </a:rPr>
              <a:t>achieve action active admire adventure affirm</a:t>
            </a:r>
            <a:endParaRPr sz="1700">
              <a:latin typeface="Tahoma"/>
              <a:cs typeface="Tahoma"/>
            </a:endParaRPr>
          </a:p>
          <a:p>
            <a:pPr marL="164465">
              <a:lnSpc>
                <a:spcPct val="100000"/>
              </a:lnSpc>
              <a:spcBef>
                <a:spcPts val="150"/>
              </a:spcBef>
            </a:pPr>
            <a:r>
              <a:rPr sz="1700" i="1" spc="-50" dirty="0">
                <a:latin typeface="Trebuchet MS"/>
                <a:cs typeface="Trebuchet MS"/>
              </a:rPr>
              <a:t>.</a:t>
            </a:r>
            <a:r>
              <a:rPr sz="1700" i="1" spc="-170" dirty="0">
                <a:latin typeface="Trebuchet MS"/>
                <a:cs typeface="Trebuchet MS"/>
              </a:rPr>
              <a:t> </a:t>
            </a:r>
            <a:r>
              <a:rPr sz="1700" i="1" spc="-50" dirty="0">
                <a:latin typeface="Trebuchet MS"/>
                <a:cs typeface="Trebuchet MS"/>
              </a:rPr>
              <a:t>.</a:t>
            </a:r>
            <a:r>
              <a:rPr sz="1700" i="1" spc="-170" dirty="0">
                <a:latin typeface="Trebuchet MS"/>
                <a:cs typeface="Trebuchet MS"/>
              </a:rPr>
              <a:t> </a:t>
            </a:r>
            <a:r>
              <a:rPr sz="1700" i="1" spc="-50" dirty="0"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3098" y="1875816"/>
            <a:ext cx="877569" cy="3087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7400"/>
              </a:lnSpc>
              <a:spcBef>
                <a:spcPts val="95"/>
              </a:spcBef>
            </a:pPr>
            <a:r>
              <a:rPr sz="1700" spc="-10" dirty="0">
                <a:latin typeface="Tahoma"/>
                <a:cs typeface="Tahoma"/>
              </a:rPr>
              <a:t>beaming beautiful believe </a:t>
            </a:r>
            <a:r>
              <a:rPr sz="1700" spc="-45" dirty="0">
                <a:latin typeface="Tahoma"/>
                <a:cs typeface="Tahoma"/>
              </a:rPr>
              <a:t>beneficial </a:t>
            </a:r>
            <a:r>
              <a:rPr sz="1700" spc="-20" dirty="0">
                <a:latin typeface="Tahoma"/>
                <a:cs typeface="Tahoma"/>
              </a:rPr>
              <a:t>bliss </a:t>
            </a:r>
            <a:r>
              <a:rPr sz="1700" spc="-10" dirty="0">
                <a:latin typeface="Tahoma"/>
                <a:cs typeface="Tahoma"/>
              </a:rPr>
              <a:t>bountiful bounty </a:t>
            </a:r>
            <a:r>
              <a:rPr sz="1700" spc="-20" dirty="0">
                <a:latin typeface="Tahoma"/>
                <a:cs typeface="Tahoma"/>
              </a:rPr>
              <a:t>brave bravo </a:t>
            </a:r>
            <a:r>
              <a:rPr sz="1700" spc="-10" dirty="0">
                <a:latin typeface="Tahoma"/>
                <a:cs typeface="Tahoma"/>
              </a:rPr>
              <a:t>brilliant bubbly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6335" y="1875816"/>
            <a:ext cx="946785" cy="3366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7400"/>
              </a:lnSpc>
              <a:spcBef>
                <a:spcPts val="95"/>
              </a:spcBef>
            </a:pPr>
            <a:r>
              <a:rPr sz="1700" spc="-20" dirty="0">
                <a:latin typeface="Tahoma"/>
                <a:cs typeface="Tahoma"/>
              </a:rPr>
              <a:t>calm </a:t>
            </a:r>
            <a:r>
              <a:rPr sz="1700" spc="-65" dirty="0">
                <a:latin typeface="Tahoma"/>
                <a:cs typeface="Tahoma"/>
              </a:rPr>
              <a:t>celebrated </a:t>
            </a:r>
            <a:r>
              <a:rPr sz="1700" spc="-10" dirty="0">
                <a:latin typeface="Tahoma"/>
                <a:cs typeface="Tahoma"/>
              </a:rPr>
              <a:t>certain champ champion charming cheery choice classic classical clean</a:t>
            </a:r>
            <a:endParaRPr sz="170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150"/>
              </a:spcBef>
            </a:pPr>
            <a:r>
              <a:rPr sz="1700" i="1" spc="-50" dirty="0">
                <a:latin typeface="Trebuchet MS"/>
                <a:cs typeface="Trebuchet MS"/>
              </a:rPr>
              <a:t>.</a:t>
            </a:r>
            <a:r>
              <a:rPr sz="1700" i="1" spc="-170" dirty="0">
                <a:latin typeface="Trebuchet MS"/>
                <a:cs typeface="Trebuchet MS"/>
              </a:rPr>
              <a:t> </a:t>
            </a:r>
            <a:r>
              <a:rPr sz="1700" i="1" spc="-50" dirty="0">
                <a:latin typeface="Trebuchet MS"/>
                <a:cs typeface="Trebuchet MS"/>
              </a:rPr>
              <a:t>.</a:t>
            </a:r>
            <a:r>
              <a:rPr sz="1700" i="1" spc="-170" dirty="0">
                <a:latin typeface="Trebuchet MS"/>
                <a:cs typeface="Trebuchet MS"/>
              </a:rPr>
              <a:t> </a:t>
            </a:r>
            <a:r>
              <a:rPr sz="1700" i="1" spc="-50" dirty="0"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1177" y="1392492"/>
            <a:ext cx="1169670" cy="331787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64465" indent="-152400">
              <a:lnSpc>
                <a:spcPct val="100000"/>
              </a:lnSpc>
              <a:spcBef>
                <a:spcPts val="1015"/>
              </a:spcBef>
            </a:pPr>
            <a:r>
              <a:rPr sz="2050" b="1" spc="-100" dirty="0">
                <a:latin typeface="Tahoma"/>
                <a:cs typeface="Tahoma"/>
              </a:rPr>
              <a:t>Negative:</a:t>
            </a:r>
            <a:endParaRPr sz="2050">
              <a:latin typeface="Tahoma"/>
              <a:cs typeface="Tahoma"/>
            </a:endParaRPr>
          </a:p>
          <a:p>
            <a:pPr marL="164465" marR="168275">
              <a:lnSpc>
                <a:spcPct val="107400"/>
              </a:lnSpc>
              <a:spcBef>
                <a:spcPts val="625"/>
              </a:spcBef>
            </a:pPr>
            <a:r>
              <a:rPr sz="1700" spc="-10" dirty="0">
                <a:latin typeface="Tahoma"/>
                <a:cs typeface="Tahoma"/>
              </a:rPr>
              <a:t>abysmal adverse alarming angry annoy anxious apathy </a:t>
            </a:r>
            <a:r>
              <a:rPr sz="1700" spc="-30" dirty="0">
                <a:latin typeface="Tahoma"/>
                <a:cs typeface="Tahoma"/>
              </a:rPr>
              <a:t>appalling </a:t>
            </a:r>
            <a:r>
              <a:rPr sz="1700" spc="-40" dirty="0">
                <a:latin typeface="Tahoma"/>
                <a:cs typeface="Tahoma"/>
              </a:rPr>
              <a:t>atrocious </a:t>
            </a:r>
            <a:r>
              <a:rPr sz="1700" spc="-10" dirty="0">
                <a:latin typeface="Tahoma"/>
                <a:cs typeface="Tahoma"/>
              </a:rPr>
              <a:t>awful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44882" y="1901330"/>
            <a:ext cx="969010" cy="2252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 marR="331470" indent="635">
              <a:lnSpc>
                <a:spcPct val="107400"/>
              </a:lnSpc>
              <a:spcBef>
                <a:spcPts val="95"/>
              </a:spcBef>
            </a:pPr>
            <a:r>
              <a:rPr sz="1700" spc="-25" dirty="0">
                <a:latin typeface="Tahoma"/>
                <a:cs typeface="Tahoma"/>
              </a:rPr>
              <a:t>bad </a:t>
            </a:r>
            <a:r>
              <a:rPr sz="1700" spc="-10" dirty="0">
                <a:latin typeface="Tahoma"/>
                <a:cs typeface="Tahoma"/>
              </a:rPr>
              <a:t>banal </a:t>
            </a:r>
            <a:r>
              <a:rPr sz="1700" spc="-75" dirty="0">
                <a:latin typeface="Tahoma"/>
                <a:cs typeface="Tahoma"/>
              </a:rPr>
              <a:t>barbed</a:t>
            </a:r>
            <a:endParaRPr sz="1700">
              <a:latin typeface="Tahoma"/>
              <a:cs typeface="Tahoma"/>
            </a:endParaRPr>
          </a:p>
          <a:p>
            <a:pPr marL="12700" marR="5080" indent="635">
              <a:lnSpc>
                <a:spcPct val="107400"/>
              </a:lnSpc>
            </a:pPr>
            <a:r>
              <a:rPr sz="1700" spc="-50" dirty="0">
                <a:latin typeface="Tahoma"/>
                <a:cs typeface="Tahoma"/>
              </a:rPr>
              <a:t>belligerent </a:t>
            </a:r>
            <a:r>
              <a:rPr sz="1700" spc="-10" dirty="0">
                <a:latin typeface="Tahoma"/>
                <a:cs typeface="Tahoma"/>
              </a:rPr>
              <a:t>bemoan beneath boring broken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91805" y="1901330"/>
            <a:ext cx="1223010" cy="3366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08305" indent="1905">
              <a:lnSpc>
                <a:spcPct val="107400"/>
              </a:lnSpc>
              <a:spcBef>
                <a:spcPts val="95"/>
              </a:spcBef>
            </a:pPr>
            <a:r>
              <a:rPr sz="1700" spc="-10" dirty="0">
                <a:latin typeface="Tahoma"/>
                <a:cs typeface="Tahoma"/>
              </a:rPr>
              <a:t>callous can’t clumsy coarse </a:t>
            </a:r>
            <a:r>
              <a:rPr sz="1700" spc="-20" dirty="0">
                <a:latin typeface="Tahoma"/>
                <a:cs typeface="Tahoma"/>
              </a:rPr>
              <a:t>cold </a:t>
            </a:r>
            <a:r>
              <a:rPr sz="1700" spc="-10" dirty="0">
                <a:latin typeface="Tahoma"/>
                <a:cs typeface="Tahoma"/>
              </a:rPr>
              <a:t>collapse </a:t>
            </a:r>
            <a:r>
              <a:rPr sz="1700" spc="-75" dirty="0">
                <a:latin typeface="Tahoma"/>
                <a:cs typeface="Tahoma"/>
              </a:rPr>
              <a:t>confused</a:t>
            </a:r>
            <a:endParaRPr sz="1700">
              <a:latin typeface="Tahoma"/>
              <a:cs typeface="Tahoma"/>
            </a:endParaRPr>
          </a:p>
          <a:p>
            <a:pPr marL="13335" marR="5080" indent="-635">
              <a:lnSpc>
                <a:spcPct val="107400"/>
              </a:lnSpc>
            </a:pPr>
            <a:r>
              <a:rPr sz="1700" spc="-40" dirty="0">
                <a:latin typeface="Tahoma"/>
                <a:cs typeface="Tahoma"/>
              </a:rPr>
              <a:t>contradictory </a:t>
            </a:r>
            <a:r>
              <a:rPr sz="1700" spc="-10" dirty="0">
                <a:latin typeface="Tahoma"/>
                <a:cs typeface="Tahoma"/>
              </a:rPr>
              <a:t>contrary corrosive corrupt</a:t>
            </a:r>
            <a:endParaRPr sz="170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155"/>
              </a:spcBef>
            </a:pPr>
            <a:r>
              <a:rPr sz="1700" i="1" spc="-50" dirty="0">
                <a:latin typeface="Trebuchet MS"/>
                <a:cs typeface="Trebuchet MS"/>
              </a:rPr>
              <a:t>.</a:t>
            </a:r>
            <a:r>
              <a:rPr sz="1700" i="1" spc="-170" dirty="0">
                <a:latin typeface="Trebuchet MS"/>
                <a:cs typeface="Trebuchet MS"/>
              </a:rPr>
              <a:t> </a:t>
            </a:r>
            <a:r>
              <a:rPr sz="1700" i="1" spc="-50" dirty="0">
                <a:latin typeface="Trebuchet MS"/>
                <a:cs typeface="Trebuchet MS"/>
              </a:rPr>
              <a:t>.</a:t>
            </a:r>
            <a:r>
              <a:rPr sz="1700" i="1" spc="-170" dirty="0">
                <a:latin typeface="Trebuchet MS"/>
                <a:cs typeface="Trebuchet MS"/>
              </a:rPr>
              <a:t> </a:t>
            </a:r>
            <a:r>
              <a:rPr sz="1700" i="1" spc="-50" dirty="0"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5424556"/>
            <a:ext cx="8888095" cy="10985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00" dirty="0">
                <a:latin typeface="Tahoma"/>
                <a:cs typeface="Tahoma"/>
              </a:rPr>
              <a:t>From</a:t>
            </a:r>
            <a:r>
              <a:rPr sz="1400" spc="395" dirty="0">
                <a:latin typeface="Tahoma"/>
                <a:cs typeface="Tahoma"/>
              </a:rPr>
              <a:t> </a:t>
            </a:r>
            <a:r>
              <a:rPr sz="1400" spc="-10" dirty="0">
                <a:latin typeface="Courier New"/>
                <a:cs typeface="Courier New"/>
                <a:hlinkClick r:id="rId2"/>
              </a:rPr>
              <a:t>http://www.enchantedlearning.com/wordlist/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800"/>
              </a:lnSpc>
              <a:spcBef>
                <a:spcPts val="1045"/>
              </a:spcBef>
              <a:tabLst>
                <a:tab pos="1644650" algn="l"/>
                <a:tab pos="6922134" algn="l"/>
              </a:tabLst>
            </a:pPr>
            <a:r>
              <a:rPr sz="2050" spc="-20" dirty="0">
                <a:latin typeface="Tahoma"/>
                <a:cs typeface="Tahoma"/>
              </a:rPr>
              <a:t>Simplest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rule:</a:t>
            </a:r>
            <a:r>
              <a:rPr sz="2050" dirty="0">
                <a:latin typeface="Tahoma"/>
                <a:cs typeface="Tahoma"/>
              </a:rPr>
              <a:t>	Count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positive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and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negative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words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in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text.</a:t>
            </a:r>
            <a:r>
              <a:rPr sz="2050" dirty="0">
                <a:latin typeface="Tahoma"/>
                <a:cs typeface="Tahoma"/>
              </a:rPr>
              <a:t>	Predict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whichever </a:t>
            </a:r>
            <a:r>
              <a:rPr sz="2050" dirty="0">
                <a:latin typeface="Tahoma"/>
                <a:cs typeface="Tahoma"/>
              </a:rPr>
              <a:t>is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greater.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6842379"/>
            <a:ext cx="8863330" cy="17780"/>
          </a:xfrm>
          <a:custGeom>
            <a:avLst/>
            <a:gdLst/>
            <a:ahLst/>
            <a:cxnLst/>
            <a:rect l="l" t="t" r="r" b="b"/>
            <a:pathLst>
              <a:path w="8863330" h="17779">
                <a:moveTo>
                  <a:pt x="8863203" y="0"/>
                </a:moveTo>
                <a:lnTo>
                  <a:pt x="0" y="0"/>
                </a:lnTo>
                <a:lnTo>
                  <a:pt x="0" y="17716"/>
                </a:lnTo>
                <a:lnTo>
                  <a:pt x="8863203" y="17716"/>
                </a:lnTo>
                <a:lnTo>
                  <a:pt x="8863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dirty="0"/>
              <a:t>Alex</a:t>
            </a:r>
            <a:r>
              <a:rPr spc="40" dirty="0"/>
              <a:t> </a:t>
            </a:r>
            <a:r>
              <a:rPr spc="-35" dirty="0"/>
              <a:t>Lascarides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90" dirty="0"/>
              <a:t>FNLP</a:t>
            </a:r>
            <a:r>
              <a:rPr spc="-25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spc="-50"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25" dirty="0"/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Some</a:t>
            </a:r>
            <a:r>
              <a:rPr spc="-45" dirty="0"/>
              <a:t> </a:t>
            </a:r>
            <a:r>
              <a:rPr spc="-165" dirty="0"/>
              <a:t>possible</a:t>
            </a:r>
            <a:r>
              <a:rPr spc="-35" dirty="0"/>
              <a:t> </a:t>
            </a:r>
            <a:r>
              <a:rPr spc="-190" dirty="0"/>
              <a:t>problems</a:t>
            </a:r>
            <a:r>
              <a:rPr spc="-25" dirty="0"/>
              <a:t> </a:t>
            </a:r>
            <a:r>
              <a:rPr spc="-120" dirty="0"/>
              <a:t>with</a:t>
            </a:r>
            <a:r>
              <a:rPr spc="-35" dirty="0"/>
              <a:t> </a:t>
            </a:r>
            <a:r>
              <a:rPr spc="-170" dirty="0"/>
              <a:t>simple</a:t>
            </a:r>
            <a:r>
              <a:rPr spc="-40" dirty="0"/>
              <a:t> </a:t>
            </a:r>
            <a:r>
              <a:rPr spc="-130" dirty="0"/>
              <a:t>counting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7387" y="1131017"/>
            <a:ext cx="8903335" cy="5205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 marR="5715" indent="-329565">
              <a:lnSpc>
                <a:spcPct val="100800"/>
              </a:lnSpc>
              <a:spcBef>
                <a:spcPts val="95"/>
              </a:spcBef>
              <a:buAutoNum type="arabicPeriod"/>
              <a:tabLst>
                <a:tab pos="342900" algn="l"/>
              </a:tabLst>
            </a:pPr>
            <a:r>
              <a:rPr sz="2050" dirty="0">
                <a:latin typeface="Tahoma"/>
                <a:cs typeface="Tahoma"/>
              </a:rPr>
              <a:t>Hard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know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whether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words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that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i="1" spc="-120" dirty="0">
                <a:latin typeface="Arial"/>
                <a:cs typeface="Arial"/>
              </a:rPr>
              <a:t>seem</a:t>
            </a:r>
            <a:r>
              <a:rPr sz="2050" i="1" spc="85" dirty="0">
                <a:latin typeface="Arial"/>
                <a:cs typeface="Arial"/>
              </a:rPr>
              <a:t> </a:t>
            </a:r>
            <a:r>
              <a:rPr sz="2050" spc="-20" dirty="0">
                <a:latin typeface="Tahoma"/>
                <a:cs typeface="Tahoma"/>
              </a:rPr>
              <a:t>positive </a:t>
            </a:r>
            <a:r>
              <a:rPr sz="2050" dirty="0">
                <a:latin typeface="Tahoma"/>
                <a:cs typeface="Tahoma"/>
              </a:rPr>
              <a:t>or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negative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tend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actually 	</a:t>
            </a:r>
            <a:r>
              <a:rPr sz="2050" dirty="0">
                <a:latin typeface="Tahoma"/>
                <a:cs typeface="Tahoma"/>
              </a:rPr>
              <a:t>be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used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that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way.</a:t>
            </a:r>
            <a:endParaRPr sz="2050">
              <a:latin typeface="Tahoma"/>
              <a:cs typeface="Tahoma"/>
            </a:endParaRPr>
          </a:p>
          <a:p>
            <a:pPr marL="621030" lvl="1" indent="-257175">
              <a:lnSpc>
                <a:spcPct val="100000"/>
              </a:lnSpc>
              <a:spcBef>
                <a:spcPts val="1215"/>
              </a:spcBef>
              <a:buFont typeface="Lucida Sans Unicode"/>
              <a:buChar char="•"/>
              <a:tabLst>
                <a:tab pos="621030" algn="l"/>
              </a:tabLst>
            </a:pPr>
            <a:r>
              <a:rPr sz="2050" spc="-120" dirty="0">
                <a:latin typeface="Tahoma"/>
                <a:cs typeface="Tahoma"/>
              </a:rPr>
              <a:t>sense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ambiguity</a:t>
            </a:r>
            <a:endParaRPr sz="2050">
              <a:latin typeface="Tahoma"/>
              <a:cs typeface="Tahoma"/>
            </a:endParaRPr>
          </a:p>
          <a:p>
            <a:pPr marL="621030" lvl="1" indent="-257175">
              <a:lnSpc>
                <a:spcPct val="100000"/>
              </a:lnSpc>
              <a:spcBef>
                <a:spcPts val="15"/>
              </a:spcBef>
              <a:buFont typeface="Lucida Sans Unicode"/>
              <a:buChar char="•"/>
              <a:tabLst>
                <a:tab pos="621030" algn="l"/>
              </a:tabLst>
            </a:pPr>
            <a:r>
              <a:rPr sz="2050" spc="-10" dirty="0">
                <a:latin typeface="Tahoma"/>
                <a:cs typeface="Tahoma"/>
              </a:rPr>
              <a:t>sarcasm/irony</a:t>
            </a:r>
            <a:endParaRPr sz="2050">
              <a:latin typeface="Tahoma"/>
              <a:cs typeface="Tahoma"/>
            </a:endParaRPr>
          </a:p>
          <a:p>
            <a:pPr marL="621665" marR="5080" lvl="1" indent="-257810">
              <a:lnSpc>
                <a:spcPct val="100800"/>
              </a:lnSpc>
              <a:buFont typeface="Lucida Sans Unicode"/>
              <a:buChar char="•"/>
              <a:tabLst>
                <a:tab pos="621665" algn="l"/>
                <a:tab pos="1190625" algn="l"/>
                <a:tab pos="1915160" algn="l"/>
                <a:tab pos="2943225" algn="l"/>
                <a:tab pos="4445000" algn="l"/>
                <a:tab pos="4801870" algn="l"/>
                <a:tab pos="5915025" algn="l"/>
                <a:tab pos="7292340" algn="l"/>
                <a:tab pos="7632700" algn="l"/>
                <a:tab pos="8663940" algn="l"/>
              </a:tabLst>
            </a:pPr>
            <a:r>
              <a:rPr sz="2050" spc="-20" dirty="0">
                <a:latin typeface="Tahoma"/>
                <a:cs typeface="Tahoma"/>
              </a:rPr>
              <a:t>text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0" dirty="0">
                <a:latin typeface="Tahoma"/>
                <a:cs typeface="Tahoma"/>
              </a:rPr>
              <a:t>could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0" dirty="0">
                <a:latin typeface="Tahoma"/>
                <a:cs typeface="Tahoma"/>
              </a:rPr>
              <a:t>mention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0" dirty="0">
                <a:latin typeface="Tahoma"/>
                <a:cs typeface="Tahoma"/>
              </a:rPr>
              <a:t>expectations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25" dirty="0">
                <a:latin typeface="Tahoma"/>
                <a:cs typeface="Tahoma"/>
              </a:rPr>
              <a:t>or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0" dirty="0">
                <a:latin typeface="Tahoma"/>
                <a:cs typeface="Tahoma"/>
              </a:rPr>
              <a:t>opposing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0" dirty="0">
                <a:latin typeface="Tahoma"/>
                <a:cs typeface="Tahoma"/>
              </a:rPr>
              <a:t>viewpoints,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2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0" dirty="0">
                <a:latin typeface="Tahoma"/>
                <a:cs typeface="Tahoma"/>
              </a:rPr>
              <a:t>contrast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35" dirty="0">
                <a:latin typeface="Tahoma"/>
                <a:cs typeface="Tahoma"/>
              </a:rPr>
              <a:t>to </a:t>
            </a:r>
            <a:r>
              <a:rPr sz="2050" spc="-25" dirty="0">
                <a:latin typeface="Tahoma"/>
                <a:cs typeface="Tahoma"/>
              </a:rPr>
              <a:t>author’s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actual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opinon</a:t>
            </a:r>
            <a:endParaRPr sz="205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Lucida Sans Unicode"/>
              <a:buChar char="•"/>
            </a:pPr>
            <a:endParaRPr sz="2050">
              <a:latin typeface="Tahoma"/>
              <a:cs typeface="Tahoma"/>
            </a:endParaRPr>
          </a:p>
          <a:p>
            <a:pPr marL="341630" marR="5715" indent="-329565">
              <a:lnSpc>
                <a:spcPct val="100800"/>
              </a:lnSpc>
              <a:buAutoNum type="arabicPeriod"/>
              <a:tabLst>
                <a:tab pos="342900" algn="l"/>
              </a:tabLst>
            </a:pPr>
            <a:r>
              <a:rPr sz="2050" dirty="0">
                <a:latin typeface="Tahoma"/>
                <a:cs typeface="Tahoma"/>
              </a:rPr>
              <a:t>Opinion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words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may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be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describing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(e.g.)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character’s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attitude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rather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than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an 	</a:t>
            </a:r>
            <a:r>
              <a:rPr sz="2050" spc="-45" dirty="0">
                <a:latin typeface="Tahoma"/>
                <a:cs typeface="Tahoma"/>
              </a:rPr>
              <a:t>evaluation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film.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ahoma"/>
              <a:buAutoNum type="arabicPeriod"/>
            </a:pPr>
            <a:endParaRPr sz="2050">
              <a:latin typeface="Tahoma"/>
              <a:cs typeface="Tahoma"/>
            </a:endParaRPr>
          </a:p>
          <a:p>
            <a:pPr marL="341630" marR="5080" indent="-32956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342900" algn="l"/>
              </a:tabLst>
            </a:pPr>
            <a:r>
              <a:rPr sz="2050" spc="-70" dirty="0">
                <a:latin typeface="Tahoma"/>
                <a:cs typeface="Tahoma"/>
              </a:rPr>
              <a:t>Some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words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act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as </a:t>
            </a:r>
            <a:r>
              <a:rPr sz="2050" spc="-50" dirty="0">
                <a:latin typeface="Tahoma"/>
                <a:cs typeface="Tahoma"/>
              </a:rPr>
              <a:t>semantic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modifiers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other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opinion-</a:t>
            </a:r>
            <a:r>
              <a:rPr sz="2050" spc="-75" dirty="0">
                <a:latin typeface="Tahoma"/>
                <a:cs typeface="Tahoma"/>
              </a:rPr>
              <a:t>bearing </a:t>
            </a:r>
            <a:r>
              <a:rPr sz="2050" spc="-55" dirty="0">
                <a:latin typeface="Tahoma"/>
                <a:cs typeface="Tahoma"/>
              </a:rPr>
              <a:t>words/phrases, 	</a:t>
            </a:r>
            <a:r>
              <a:rPr sz="2050" dirty="0">
                <a:latin typeface="Tahoma"/>
                <a:cs typeface="Tahoma"/>
              </a:rPr>
              <a:t>so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interpreting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full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meaning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requires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sophistication:</a:t>
            </a:r>
            <a:endParaRPr sz="2050">
              <a:latin typeface="Tahoma"/>
              <a:cs typeface="Tahoma"/>
            </a:endParaRPr>
          </a:p>
          <a:p>
            <a:pPr marL="329565" algn="ctr">
              <a:lnSpc>
                <a:spcPct val="100000"/>
              </a:lnSpc>
              <a:spcBef>
                <a:spcPts val="2405"/>
              </a:spcBef>
            </a:pPr>
            <a:r>
              <a:rPr sz="2050" spc="229" dirty="0">
                <a:solidFill>
                  <a:srgbClr val="000099"/>
                </a:solidFill>
                <a:latin typeface="Calibri"/>
                <a:cs typeface="Calibri"/>
              </a:rPr>
              <a:t>I </a:t>
            </a:r>
            <a:r>
              <a:rPr sz="2050" b="1" spc="175" dirty="0">
                <a:solidFill>
                  <a:srgbClr val="000099"/>
                </a:solidFill>
                <a:latin typeface="Calibri"/>
                <a:cs typeface="Calibri"/>
              </a:rPr>
              <a:t>can’t</a:t>
            </a:r>
            <a:r>
              <a:rPr sz="2050" b="1" spc="2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55" dirty="0">
                <a:solidFill>
                  <a:srgbClr val="000099"/>
                </a:solidFill>
                <a:latin typeface="Calibri"/>
                <a:cs typeface="Calibri"/>
              </a:rPr>
              <a:t>stand</a:t>
            </a:r>
            <a:r>
              <a:rPr sz="2050" spc="229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65" dirty="0">
                <a:solidFill>
                  <a:srgbClr val="000099"/>
                </a:solidFill>
                <a:latin typeface="Calibri"/>
                <a:cs typeface="Calibri"/>
              </a:rPr>
              <a:t>this</a:t>
            </a:r>
            <a:r>
              <a:rPr sz="2050" spc="229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000099"/>
                </a:solidFill>
                <a:latin typeface="Calibri"/>
                <a:cs typeface="Calibri"/>
              </a:rPr>
              <a:t>movie</a:t>
            </a:r>
            <a:endParaRPr sz="2050">
              <a:latin typeface="Calibri"/>
              <a:cs typeface="Calibri"/>
            </a:endParaRPr>
          </a:p>
          <a:p>
            <a:pPr marL="330200" algn="ctr">
              <a:lnSpc>
                <a:spcPct val="100000"/>
              </a:lnSpc>
              <a:spcBef>
                <a:spcPts val="20"/>
              </a:spcBef>
            </a:pPr>
            <a:r>
              <a:rPr sz="2050" spc="-25" dirty="0">
                <a:latin typeface="Tahoma"/>
                <a:cs typeface="Tahoma"/>
              </a:rPr>
              <a:t>vs.</a:t>
            </a:r>
            <a:endParaRPr sz="2050">
              <a:latin typeface="Tahoma"/>
              <a:cs typeface="Tahoma"/>
            </a:endParaRPr>
          </a:p>
          <a:p>
            <a:pPr marL="330200" algn="ctr">
              <a:lnSpc>
                <a:spcPct val="100000"/>
              </a:lnSpc>
              <a:spcBef>
                <a:spcPts val="20"/>
              </a:spcBef>
            </a:pPr>
            <a:r>
              <a:rPr sz="2050" spc="229" dirty="0">
                <a:solidFill>
                  <a:srgbClr val="000099"/>
                </a:solidFill>
                <a:latin typeface="Calibri"/>
                <a:cs typeface="Calibri"/>
              </a:rPr>
              <a:t>I</a:t>
            </a:r>
            <a:r>
              <a:rPr sz="2050" spc="27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b="1" spc="175" dirty="0">
                <a:solidFill>
                  <a:srgbClr val="000099"/>
                </a:solidFill>
                <a:latin typeface="Calibri"/>
                <a:cs typeface="Calibri"/>
              </a:rPr>
              <a:t>can’t</a:t>
            </a:r>
            <a:r>
              <a:rPr sz="2050" b="1" spc="28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believe</a:t>
            </a:r>
            <a:r>
              <a:rPr sz="2050" spc="27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how</a:t>
            </a:r>
            <a:r>
              <a:rPr sz="2050" spc="28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great</a:t>
            </a:r>
            <a:r>
              <a:rPr sz="2050" spc="27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65" dirty="0">
                <a:solidFill>
                  <a:srgbClr val="000099"/>
                </a:solidFill>
                <a:latin typeface="Calibri"/>
                <a:cs typeface="Calibri"/>
              </a:rPr>
              <a:t>this</a:t>
            </a:r>
            <a:r>
              <a:rPr sz="2050" spc="28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movie</a:t>
            </a:r>
            <a:r>
              <a:rPr sz="2050" spc="27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25" dirty="0">
                <a:solidFill>
                  <a:srgbClr val="000099"/>
                </a:solidFill>
                <a:latin typeface="Calibri"/>
                <a:cs typeface="Calibri"/>
              </a:rPr>
              <a:t>is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842379"/>
            <a:ext cx="8863330" cy="17780"/>
          </a:xfrm>
          <a:custGeom>
            <a:avLst/>
            <a:gdLst/>
            <a:ahLst/>
            <a:cxnLst/>
            <a:rect l="l" t="t" r="r" b="b"/>
            <a:pathLst>
              <a:path w="8863330" h="17779">
                <a:moveTo>
                  <a:pt x="8863203" y="0"/>
                </a:moveTo>
                <a:lnTo>
                  <a:pt x="0" y="0"/>
                </a:lnTo>
                <a:lnTo>
                  <a:pt x="0" y="17716"/>
                </a:lnTo>
                <a:lnTo>
                  <a:pt x="8863203" y="17716"/>
                </a:lnTo>
                <a:lnTo>
                  <a:pt x="8863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dirty="0"/>
              <a:t>Alex</a:t>
            </a:r>
            <a:r>
              <a:rPr spc="40" dirty="0"/>
              <a:t> </a:t>
            </a:r>
            <a:r>
              <a:rPr spc="-35" dirty="0"/>
              <a:t>Lascarides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90" dirty="0"/>
              <a:t>FNLP</a:t>
            </a:r>
            <a:r>
              <a:rPr spc="-25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spc="-50"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25" dirty="0"/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2338" y="211195"/>
            <a:ext cx="496760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What</a:t>
            </a:r>
            <a:r>
              <a:rPr spc="-150" dirty="0"/>
              <a:t> </a:t>
            </a:r>
            <a:r>
              <a:rPr dirty="0"/>
              <a:t>if</a:t>
            </a:r>
            <a:r>
              <a:rPr spc="5" dirty="0"/>
              <a:t> </a:t>
            </a:r>
            <a:r>
              <a:rPr spc="-380" dirty="0"/>
              <a:t>we</a:t>
            </a:r>
            <a:r>
              <a:rPr spc="165" dirty="0"/>
              <a:t> </a:t>
            </a:r>
            <a:r>
              <a:rPr spc="-170" dirty="0"/>
              <a:t>have</a:t>
            </a:r>
            <a:r>
              <a:rPr spc="10" dirty="0"/>
              <a:t> </a:t>
            </a:r>
            <a:r>
              <a:rPr spc="-190" dirty="0"/>
              <a:t>more</a:t>
            </a:r>
            <a:r>
              <a:rPr spc="5" dirty="0"/>
              <a:t> </a:t>
            </a:r>
            <a:r>
              <a:rPr spc="-110" dirty="0"/>
              <a:t>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7387" y="973105"/>
            <a:ext cx="8903970" cy="2187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latin typeface="Tahoma"/>
                <a:cs typeface="Tahoma"/>
              </a:rPr>
              <a:t>Perhaps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corpora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can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help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address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first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objection:</a:t>
            </a:r>
            <a:endParaRPr sz="2050">
              <a:latin typeface="Tahoma"/>
              <a:cs typeface="Tahoma"/>
            </a:endParaRPr>
          </a:p>
          <a:p>
            <a:pPr marL="342900" marR="5715" indent="-330835">
              <a:lnSpc>
                <a:spcPct val="100800"/>
              </a:lnSpc>
              <a:spcBef>
                <a:spcPts val="2310"/>
              </a:spcBef>
            </a:pPr>
            <a:r>
              <a:rPr sz="2050" dirty="0">
                <a:latin typeface="Tahoma"/>
                <a:cs typeface="Tahoma"/>
              </a:rPr>
              <a:t>1.</a:t>
            </a:r>
            <a:r>
              <a:rPr sz="2050" spc="13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Hard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know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whether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words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that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i="1" spc="-120" dirty="0">
                <a:latin typeface="Arial"/>
                <a:cs typeface="Arial"/>
              </a:rPr>
              <a:t>seem</a:t>
            </a:r>
            <a:r>
              <a:rPr sz="2050" i="1" spc="90" dirty="0">
                <a:latin typeface="Arial"/>
                <a:cs typeface="Arial"/>
              </a:rPr>
              <a:t> </a:t>
            </a:r>
            <a:r>
              <a:rPr sz="2050" spc="-20" dirty="0">
                <a:latin typeface="Tahoma"/>
                <a:cs typeface="Tahoma"/>
              </a:rPr>
              <a:t>positive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or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negative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tend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actually </a:t>
            </a:r>
            <a:r>
              <a:rPr sz="2050" dirty="0">
                <a:latin typeface="Tahoma"/>
                <a:cs typeface="Tahoma"/>
              </a:rPr>
              <a:t>be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used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that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way.</a:t>
            </a:r>
            <a:endParaRPr sz="2050">
              <a:latin typeface="Tahoma"/>
              <a:cs typeface="Tahoma"/>
            </a:endParaRPr>
          </a:p>
          <a:p>
            <a:pPr marL="26670" marR="5080">
              <a:lnSpc>
                <a:spcPct val="100800"/>
              </a:lnSpc>
              <a:spcBef>
                <a:spcPts val="2315"/>
              </a:spcBef>
              <a:tabLst>
                <a:tab pos="2647315" algn="l"/>
              </a:tabLst>
            </a:pPr>
            <a:r>
              <a:rPr sz="2050" spc="145" dirty="0">
                <a:latin typeface="Tahoma"/>
                <a:cs typeface="Tahoma"/>
              </a:rPr>
              <a:t>A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data-</a:t>
            </a:r>
            <a:r>
              <a:rPr sz="2050" spc="-20" dirty="0">
                <a:latin typeface="Tahoma"/>
                <a:cs typeface="Tahoma"/>
              </a:rPr>
              <a:t>driven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method:</a:t>
            </a:r>
            <a:r>
              <a:rPr sz="2050" dirty="0">
                <a:latin typeface="Tahoma"/>
                <a:cs typeface="Tahoma"/>
              </a:rPr>
              <a:t>	Use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b="1" spc="-114" dirty="0">
                <a:solidFill>
                  <a:srgbClr val="0000FF"/>
                </a:solidFill>
                <a:latin typeface="Tahoma"/>
                <a:cs typeface="Tahoma"/>
              </a:rPr>
              <a:t>frequency</a:t>
            </a:r>
            <a:r>
              <a:rPr sz="2050" b="1" spc="1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50" b="1" spc="-100" dirty="0">
                <a:solidFill>
                  <a:srgbClr val="0000FF"/>
                </a:solidFill>
                <a:latin typeface="Tahoma"/>
                <a:cs typeface="Tahoma"/>
              </a:rPr>
              <a:t>counts</a:t>
            </a:r>
            <a:r>
              <a:rPr sz="2050" b="1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ascertain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which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words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tend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to </a:t>
            </a:r>
            <a:r>
              <a:rPr sz="2050" dirty="0">
                <a:latin typeface="Tahoma"/>
                <a:cs typeface="Tahoma"/>
              </a:rPr>
              <a:t>be</a:t>
            </a:r>
            <a:r>
              <a:rPr sz="2050" spc="-12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positive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or</a:t>
            </a:r>
            <a:r>
              <a:rPr sz="2050" spc="-12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negative.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842379"/>
            <a:ext cx="8863330" cy="17780"/>
          </a:xfrm>
          <a:custGeom>
            <a:avLst/>
            <a:gdLst/>
            <a:ahLst/>
            <a:cxnLst/>
            <a:rect l="l" t="t" r="r" b="b"/>
            <a:pathLst>
              <a:path w="8863330" h="17779">
                <a:moveTo>
                  <a:pt x="8863203" y="0"/>
                </a:moveTo>
                <a:lnTo>
                  <a:pt x="0" y="0"/>
                </a:lnTo>
                <a:lnTo>
                  <a:pt x="0" y="17716"/>
                </a:lnTo>
                <a:lnTo>
                  <a:pt x="8863203" y="17716"/>
                </a:lnTo>
                <a:lnTo>
                  <a:pt x="8863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dirty="0"/>
              <a:t>Alex</a:t>
            </a:r>
            <a:r>
              <a:rPr spc="40" dirty="0"/>
              <a:t> </a:t>
            </a:r>
            <a:r>
              <a:rPr spc="-35" dirty="0"/>
              <a:t>Lascarides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90" dirty="0"/>
              <a:t>FNLP</a:t>
            </a:r>
            <a:r>
              <a:rPr spc="-25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spc="-50"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25" dirty="0"/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899" y="2638425"/>
            <a:ext cx="8830945" cy="738664"/>
          </a:xfrm>
        </p:spPr>
        <p:txBody>
          <a:bodyPr/>
          <a:lstStyle/>
          <a:p>
            <a:r>
              <a:rPr lang="en-US" sz="4800" dirty="0" smtClean="0"/>
              <a:t>N-gram Language Modeling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520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67180">
              <a:lnSpc>
                <a:spcPct val="100000"/>
              </a:lnSpc>
              <a:spcBef>
                <a:spcPts val="125"/>
              </a:spcBef>
            </a:pPr>
            <a:r>
              <a:rPr dirty="0"/>
              <a:t>Intuitive</a:t>
            </a:r>
            <a:r>
              <a:rPr spc="155" dirty="0"/>
              <a:t> </a:t>
            </a:r>
            <a:r>
              <a:rPr spc="-40" dirty="0"/>
              <a:t>interpretation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5598" y="998531"/>
            <a:ext cx="8405495" cy="283273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74320" indent="-257175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74320" algn="l"/>
              </a:tabLst>
            </a:pPr>
            <a:r>
              <a:rPr sz="2050" dirty="0">
                <a:latin typeface="Tahoma"/>
                <a:cs typeface="Tahoma"/>
              </a:rPr>
              <a:t>“Probability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sentence”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100" dirty="0">
                <a:latin typeface="Tahoma"/>
                <a:cs typeface="Tahoma"/>
              </a:rPr>
              <a:t>=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how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likely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is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it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occur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in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natural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language</a:t>
            </a:r>
            <a:endParaRPr sz="2050">
              <a:latin typeface="Tahoma"/>
              <a:cs typeface="Tahoma"/>
            </a:endParaRPr>
          </a:p>
          <a:p>
            <a:pPr marL="554355" lvl="1" indent="-27178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54355" algn="l"/>
              </a:tabLst>
            </a:pPr>
            <a:r>
              <a:rPr sz="2050" spc="-40" dirty="0">
                <a:latin typeface="Tahoma"/>
                <a:cs typeface="Tahoma"/>
              </a:rPr>
              <a:t>Consider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only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specific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language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(English)</a:t>
            </a:r>
            <a:endParaRPr sz="2050">
              <a:latin typeface="Tahoma"/>
              <a:cs typeface="Tahoma"/>
            </a:endParaRPr>
          </a:p>
          <a:p>
            <a:pPr marL="554355" lvl="1" indent="-27178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54355" algn="l"/>
              </a:tabLst>
            </a:pPr>
            <a:r>
              <a:rPr sz="2050" dirty="0">
                <a:latin typeface="Tahoma"/>
                <a:cs typeface="Tahoma"/>
              </a:rPr>
              <a:t>Not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including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meta-</a:t>
            </a:r>
            <a:r>
              <a:rPr sz="2050" spc="-65" dirty="0">
                <a:latin typeface="Tahoma"/>
                <a:cs typeface="Tahoma"/>
              </a:rPr>
              <a:t>language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(e.g.</a:t>
            </a:r>
            <a:r>
              <a:rPr sz="2050" spc="12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linguistic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discussion)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55"/>
              </a:spcBef>
            </a:pPr>
            <a:endParaRPr sz="2050">
              <a:latin typeface="Tahoma"/>
              <a:cs typeface="Tahoma"/>
            </a:endParaRPr>
          </a:p>
          <a:p>
            <a:pPr marL="12700" marR="958215" indent="262255">
              <a:lnSpc>
                <a:spcPct val="157500"/>
              </a:lnSpc>
              <a:spcBef>
                <a:spcPts val="5"/>
              </a:spcBef>
            </a:pPr>
            <a:r>
              <a:rPr sz="2050" spc="114" dirty="0">
                <a:solidFill>
                  <a:srgbClr val="000099"/>
                </a:solidFill>
                <a:latin typeface="Calibri"/>
                <a:cs typeface="Calibri"/>
              </a:rPr>
              <a:t>P(the</a:t>
            </a:r>
            <a:r>
              <a:rPr sz="2050" spc="31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65" dirty="0">
                <a:solidFill>
                  <a:srgbClr val="000099"/>
                </a:solidFill>
                <a:latin typeface="Calibri"/>
                <a:cs typeface="Calibri"/>
              </a:rPr>
              <a:t>cat</a:t>
            </a:r>
            <a:r>
              <a:rPr sz="2050" spc="31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slept</a:t>
            </a:r>
            <a:r>
              <a:rPr sz="2050" spc="31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55" dirty="0">
                <a:solidFill>
                  <a:srgbClr val="000099"/>
                </a:solidFill>
                <a:latin typeface="Calibri"/>
                <a:cs typeface="Calibri"/>
              </a:rPr>
              <a:t>peacefully)</a:t>
            </a:r>
            <a:r>
              <a:rPr sz="2050" spc="29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i="1" spc="570" dirty="0">
                <a:solidFill>
                  <a:srgbClr val="000099"/>
                </a:solidFill>
                <a:latin typeface="Calibri"/>
                <a:cs typeface="Calibri"/>
              </a:rPr>
              <a:t>&gt;</a:t>
            </a:r>
            <a:r>
              <a:rPr sz="2050" i="1" spc="31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95" dirty="0">
                <a:solidFill>
                  <a:srgbClr val="000099"/>
                </a:solidFill>
                <a:latin typeface="Calibri"/>
                <a:cs typeface="Calibri"/>
              </a:rPr>
              <a:t>P(slept</a:t>
            </a:r>
            <a:r>
              <a:rPr sz="2050" spc="31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the</a:t>
            </a:r>
            <a:r>
              <a:rPr sz="2050" spc="31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peacefully</a:t>
            </a:r>
            <a:r>
              <a:rPr sz="2050" spc="31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70" dirty="0">
                <a:solidFill>
                  <a:srgbClr val="000099"/>
                </a:solidFill>
                <a:latin typeface="Calibri"/>
                <a:cs typeface="Calibri"/>
              </a:rPr>
              <a:t>cat)  </a:t>
            </a:r>
            <a:r>
              <a:rPr sz="2050" spc="90" dirty="0">
                <a:solidFill>
                  <a:srgbClr val="000099"/>
                </a:solidFill>
                <a:latin typeface="Calibri"/>
                <a:cs typeface="Calibri"/>
              </a:rPr>
              <a:t>P(she</a:t>
            </a:r>
            <a:r>
              <a:rPr sz="2050" spc="29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studies</a:t>
            </a:r>
            <a:r>
              <a:rPr sz="2050" spc="29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70" dirty="0">
                <a:solidFill>
                  <a:srgbClr val="000099"/>
                </a:solidFill>
                <a:latin typeface="Calibri"/>
                <a:cs typeface="Calibri"/>
              </a:rPr>
              <a:t>morphosyntax)</a:t>
            </a:r>
            <a:r>
              <a:rPr sz="2050" spc="28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i="1" spc="570" dirty="0">
                <a:solidFill>
                  <a:srgbClr val="000099"/>
                </a:solidFill>
                <a:latin typeface="Calibri"/>
                <a:cs typeface="Calibri"/>
              </a:rPr>
              <a:t>&gt;</a:t>
            </a:r>
            <a:r>
              <a:rPr sz="2050" i="1" spc="29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90" dirty="0">
                <a:solidFill>
                  <a:srgbClr val="000099"/>
                </a:solidFill>
                <a:latin typeface="Calibri"/>
                <a:cs typeface="Calibri"/>
              </a:rPr>
              <a:t>P(she</a:t>
            </a:r>
            <a:r>
              <a:rPr sz="2050" spc="29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studies</a:t>
            </a:r>
            <a:r>
              <a:rPr sz="2050" spc="29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more</a:t>
            </a:r>
            <a:r>
              <a:rPr sz="2050" spc="28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80" dirty="0">
                <a:solidFill>
                  <a:srgbClr val="000099"/>
                </a:solidFill>
                <a:latin typeface="Calibri"/>
                <a:cs typeface="Calibri"/>
              </a:rPr>
              <a:t>faux</a:t>
            </a:r>
            <a:r>
              <a:rPr sz="2050" spc="29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85" dirty="0">
                <a:solidFill>
                  <a:srgbClr val="000099"/>
                </a:solidFill>
                <a:latin typeface="Calibri"/>
                <a:cs typeface="Calibri"/>
              </a:rPr>
              <a:t>syntax)</a:t>
            </a:r>
            <a:endParaRPr sz="20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263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43025">
              <a:lnSpc>
                <a:spcPct val="100000"/>
              </a:lnSpc>
              <a:spcBef>
                <a:spcPts val="125"/>
              </a:spcBef>
            </a:pPr>
            <a:r>
              <a:rPr spc="-80" dirty="0"/>
              <a:t>Language</a:t>
            </a:r>
            <a:r>
              <a:rPr spc="-25" dirty="0"/>
              <a:t> </a:t>
            </a:r>
            <a:r>
              <a:rPr spc="-85" dirty="0"/>
              <a:t>models</a:t>
            </a:r>
            <a:r>
              <a:rPr spc="-2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spc="60" dirty="0"/>
              <a:t>NLP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285" y="1175556"/>
            <a:ext cx="8829040" cy="28003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69875" algn="l"/>
              </a:tabLst>
            </a:pPr>
            <a:r>
              <a:rPr sz="2050" spc="-20" dirty="0">
                <a:latin typeface="Tahoma"/>
                <a:cs typeface="Tahoma"/>
              </a:rPr>
              <a:t>It’s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very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difficult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know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the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true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probability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of</a:t>
            </a:r>
            <a:r>
              <a:rPr sz="2050" spc="-90" dirty="0">
                <a:latin typeface="Tahoma"/>
                <a:cs typeface="Tahoma"/>
              </a:rPr>
              <a:t> an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arbitrary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sequence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of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words.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</a:pPr>
            <a:endParaRPr sz="2050">
              <a:latin typeface="Tahoma"/>
              <a:cs typeface="Tahoma"/>
            </a:endParaRPr>
          </a:p>
          <a:p>
            <a:pPr marL="269875" indent="-257175">
              <a:lnSpc>
                <a:spcPct val="100000"/>
              </a:lnSpc>
              <a:buFont typeface="Lucida Sans Unicode"/>
              <a:buChar char="•"/>
              <a:tabLst>
                <a:tab pos="269875" algn="l"/>
              </a:tabLst>
            </a:pPr>
            <a:r>
              <a:rPr sz="2050" dirty="0">
                <a:latin typeface="Tahoma"/>
                <a:cs typeface="Tahoma"/>
              </a:rPr>
              <a:t>But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we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can</a:t>
            </a:r>
            <a:r>
              <a:rPr sz="2050" spc="-65" dirty="0">
                <a:latin typeface="Tahoma"/>
                <a:cs typeface="Tahoma"/>
              </a:rPr>
              <a:t> define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b="1" spc="-65" dirty="0">
                <a:solidFill>
                  <a:srgbClr val="0000FF"/>
                </a:solidFill>
                <a:latin typeface="Arial"/>
                <a:cs typeface="Arial"/>
              </a:rPr>
              <a:t>language</a:t>
            </a:r>
            <a:r>
              <a:rPr sz="2050" b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-25" dirty="0">
                <a:solidFill>
                  <a:srgbClr val="0000FF"/>
                </a:solidFill>
                <a:latin typeface="Arial"/>
                <a:cs typeface="Arial"/>
              </a:rPr>
              <a:t>model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dirty="0">
                <a:latin typeface="Tahoma"/>
                <a:cs typeface="Tahoma"/>
              </a:rPr>
              <a:t>that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will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give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us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good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approximations.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10"/>
              </a:spcBef>
              <a:buFont typeface="Lucida Sans Unicode"/>
              <a:buChar char="•"/>
            </a:pPr>
            <a:endParaRPr sz="2050">
              <a:latin typeface="Tahoma"/>
              <a:cs typeface="Tahoma"/>
            </a:endParaRPr>
          </a:p>
          <a:p>
            <a:pPr marL="269875" marR="5080" indent="-257810">
              <a:lnSpc>
                <a:spcPct val="100800"/>
              </a:lnSpc>
              <a:spcBef>
                <a:spcPts val="5"/>
              </a:spcBef>
              <a:buFont typeface="Lucida Sans Unicode"/>
              <a:buChar char="•"/>
              <a:tabLst>
                <a:tab pos="269875" algn="l"/>
              </a:tabLst>
            </a:pPr>
            <a:r>
              <a:rPr sz="2050" dirty="0">
                <a:latin typeface="Tahoma"/>
                <a:cs typeface="Tahoma"/>
              </a:rPr>
              <a:t>Like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all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models,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language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models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will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be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good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at </a:t>
            </a:r>
            <a:r>
              <a:rPr sz="2050" spc="-25" dirty="0">
                <a:latin typeface="Tahoma"/>
                <a:cs typeface="Tahoma"/>
              </a:rPr>
              <a:t>capturing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some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things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and </a:t>
            </a:r>
            <a:r>
              <a:rPr sz="2050" spc="-70" dirty="0">
                <a:latin typeface="Tahoma"/>
                <a:cs typeface="Tahoma"/>
              </a:rPr>
              <a:t>less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good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for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others.</a:t>
            </a:r>
            <a:endParaRPr sz="2050">
              <a:latin typeface="Tahoma"/>
              <a:cs typeface="Tahoma"/>
            </a:endParaRPr>
          </a:p>
          <a:p>
            <a:pPr marL="549275" lvl="1" indent="-27178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sz="2050" dirty="0">
                <a:latin typeface="Tahoma"/>
                <a:cs typeface="Tahoma"/>
              </a:rPr>
              <a:t>We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might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want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different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models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for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different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tasks.</a:t>
            </a:r>
            <a:endParaRPr sz="2050">
              <a:latin typeface="Tahoma"/>
              <a:cs typeface="Tahoma"/>
            </a:endParaRPr>
          </a:p>
          <a:p>
            <a:pPr marL="549275" lvl="1" indent="-27178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-70" dirty="0">
                <a:latin typeface="Tahoma"/>
                <a:cs typeface="Tahoma"/>
              </a:rPr>
              <a:t>Today,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one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type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language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model:</a:t>
            </a:r>
            <a:r>
              <a:rPr sz="2050" spc="10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an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b="1" dirty="0">
                <a:solidFill>
                  <a:srgbClr val="0000FF"/>
                </a:solidFill>
                <a:latin typeface="Arial"/>
                <a:cs typeface="Arial"/>
              </a:rPr>
              <a:t>N-gram</a:t>
            </a:r>
            <a:r>
              <a:rPr sz="2050" b="1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-10" dirty="0">
                <a:solidFill>
                  <a:srgbClr val="0000FF"/>
                </a:solidFill>
                <a:latin typeface="Arial"/>
                <a:cs typeface="Arial"/>
              </a:rPr>
              <a:t>model</a:t>
            </a:r>
            <a:r>
              <a:rPr sz="2050" spc="-10" dirty="0">
                <a:latin typeface="Tahoma"/>
                <a:cs typeface="Tahoma"/>
              </a:rPr>
              <a:t>.</a:t>
            </a:r>
            <a:endParaRPr sz="205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637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91435">
              <a:lnSpc>
                <a:spcPct val="100000"/>
              </a:lnSpc>
              <a:spcBef>
                <a:spcPts val="125"/>
              </a:spcBef>
            </a:pPr>
            <a:r>
              <a:rPr spc="-125" dirty="0"/>
              <a:t>Corpora</a:t>
            </a:r>
            <a:r>
              <a:rPr spc="-95" dirty="0"/>
              <a:t> </a:t>
            </a:r>
            <a:r>
              <a:rPr dirty="0"/>
              <a:t>in</a:t>
            </a:r>
            <a:r>
              <a:rPr spc="-90" dirty="0"/>
              <a:t> </a:t>
            </a:r>
            <a:r>
              <a:rPr spc="50" dirty="0"/>
              <a:t>NLP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973105"/>
            <a:ext cx="5078730" cy="655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-10" dirty="0">
                <a:solidFill>
                  <a:srgbClr val="0000FF"/>
                </a:solidFill>
                <a:latin typeface="Tahoma"/>
                <a:cs typeface="Tahoma"/>
              </a:rPr>
              <a:t>corpus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50" spc="-40" dirty="0">
                <a:latin typeface="Tahoma"/>
                <a:cs typeface="Tahoma"/>
              </a:rPr>
              <a:t>noun,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plural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i="1" dirty="0">
                <a:latin typeface="Calibri"/>
                <a:cs typeface="Calibri"/>
              </a:rPr>
              <a:t>corpora</a:t>
            </a:r>
            <a:r>
              <a:rPr sz="2050" i="1" spc="245" dirty="0">
                <a:latin typeface="Calibri"/>
                <a:cs typeface="Calibri"/>
              </a:rPr>
              <a:t> </a:t>
            </a:r>
            <a:r>
              <a:rPr sz="2050" spc="-20" dirty="0">
                <a:latin typeface="Tahoma"/>
                <a:cs typeface="Tahoma"/>
              </a:rPr>
              <a:t>or,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sometimes, </a:t>
            </a:r>
            <a:r>
              <a:rPr sz="2050" i="1" spc="-10" dirty="0">
                <a:latin typeface="Calibri"/>
                <a:cs typeface="Calibri"/>
              </a:rPr>
              <a:t>corpuses</a:t>
            </a:r>
            <a:r>
              <a:rPr sz="2050" spc="-10" dirty="0">
                <a:latin typeface="Tahoma"/>
                <a:cs typeface="Tahoma"/>
              </a:rPr>
              <a:t>.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387" y="1896459"/>
            <a:ext cx="5010785" cy="655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latin typeface="Tahoma"/>
                <a:cs typeface="Tahoma"/>
              </a:rPr>
              <a:t>1.</a:t>
            </a:r>
            <a:r>
              <a:rPr sz="2050" spc="14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large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or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complete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collection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writings:</a:t>
            </a:r>
            <a:endParaRPr sz="2050" dirty="0">
              <a:latin typeface="Tahoma"/>
              <a:cs typeface="Tahoma"/>
            </a:endParaRPr>
          </a:p>
          <a:p>
            <a:pPr marL="342900">
              <a:lnSpc>
                <a:spcPct val="100000"/>
              </a:lnSpc>
              <a:spcBef>
                <a:spcPts val="20"/>
              </a:spcBef>
            </a:pPr>
            <a:r>
              <a:rPr sz="2050" spc="-10" dirty="0">
                <a:solidFill>
                  <a:srgbClr val="000099"/>
                </a:solidFill>
                <a:latin typeface="Calibri"/>
                <a:cs typeface="Calibri"/>
              </a:rPr>
              <a:t>poetry.</a:t>
            </a:r>
            <a:endParaRPr sz="20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6391" y="1896459"/>
            <a:ext cx="37636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the</a:t>
            </a:r>
            <a:r>
              <a:rPr sz="2050" spc="36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entire</a:t>
            </a:r>
            <a:r>
              <a:rPr sz="2050" spc="37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corpus</a:t>
            </a:r>
            <a:r>
              <a:rPr sz="2050" spc="37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of</a:t>
            </a:r>
            <a:r>
              <a:rPr sz="2050" spc="37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135" dirty="0">
                <a:solidFill>
                  <a:srgbClr val="000099"/>
                </a:solidFill>
                <a:latin typeface="Calibri"/>
                <a:cs typeface="Calibri"/>
              </a:rPr>
              <a:t>Old</a:t>
            </a:r>
            <a:r>
              <a:rPr sz="2050" spc="37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105" dirty="0">
                <a:solidFill>
                  <a:srgbClr val="000099"/>
                </a:solidFill>
                <a:latin typeface="Calibri"/>
                <a:cs typeface="Calibri"/>
              </a:rPr>
              <a:t>English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387" y="2880328"/>
            <a:ext cx="8905240" cy="1640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0"/>
              </a:spcBef>
            </a:pPr>
            <a:endParaRPr sz="2050" dirty="0">
              <a:latin typeface="Tahoma"/>
              <a:cs typeface="Tahoma"/>
            </a:endParaRPr>
          </a:p>
          <a:p>
            <a:pPr marL="341630" marR="5080" indent="-329565" algn="just">
              <a:lnSpc>
                <a:spcPct val="100800"/>
              </a:lnSpc>
              <a:spcBef>
                <a:spcPts val="5"/>
              </a:spcBef>
              <a:buFont typeface="Tahoma"/>
              <a:buAutoNum type="arabicPeriod" startAt="2"/>
              <a:tabLst>
                <a:tab pos="342900" algn="l"/>
              </a:tabLst>
            </a:pPr>
            <a:r>
              <a:rPr sz="2050" b="1" i="1" spc="190" dirty="0">
                <a:latin typeface="Calibri"/>
                <a:cs typeface="Calibri"/>
              </a:rPr>
              <a:t>Linguistics.</a:t>
            </a:r>
            <a:r>
              <a:rPr sz="2050" b="1" i="1" spc="440" dirty="0">
                <a:latin typeface="Calibri"/>
                <a:cs typeface="Calibri"/>
              </a:rPr>
              <a:t> </a:t>
            </a:r>
            <a:r>
              <a:rPr sz="2050" b="1" dirty="0">
                <a:latin typeface="Tahoma"/>
                <a:cs typeface="Tahoma"/>
              </a:rPr>
              <a:t>a</a:t>
            </a:r>
            <a:r>
              <a:rPr sz="2050" b="1" spc="20" dirty="0">
                <a:latin typeface="Tahoma"/>
                <a:cs typeface="Tahoma"/>
              </a:rPr>
              <a:t> </a:t>
            </a:r>
            <a:r>
              <a:rPr sz="2050" b="1" spc="-20" dirty="0">
                <a:latin typeface="Tahoma"/>
                <a:cs typeface="Tahoma"/>
              </a:rPr>
              <a:t>body</a:t>
            </a:r>
            <a:r>
              <a:rPr sz="2050" b="1" spc="15" dirty="0">
                <a:latin typeface="Tahoma"/>
                <a:cs typeface="Tahoma"/>
              </a:rPr>
              <a:t> </a:t>
            </a:r>
            <a:r>
              <a:rPr sz="2050" b="1" dirty="0">
                <a:latin typeface="Tahoma"/>
                <a:cs typeface="Tahoma"/>
              </a:rPr>
              <a:t>of</a:t>
            </a:r>
            <a:r>
              <a:rPr sz="2050" b="1" spc="15" dirty="0">
                <a:latin typeface="Tahoma"/>
                <a:cs typeface="Tahoma"/>
              </a:rPr>
              <a:t> </a:t>
            </a:r>
            <a:r>
              <a:rPr sz="2050" b="1" spc="-90" dirty="0">
                <a:latin typeface="Tahoma"/>
                <a:cs typeface="Tahoma"/>
              </a:rPr>
              <a:t>utterances,</a:t>
            </a:r>
            <a:r>
              <a:rPr sz="2050" b="1" spc="30" dirty="0">
                <a:latin typeface="Tahoma"/>
                <a:cs typeface="Tahoma"/>
              </a:rPr>
              <a:t> </a:t>
            </a:r>
            <a:r>
              <a:rPr sz="2050" b="1" dirty="0">
                <a:latin typeface="Tahoma"/>
                <a:cs typeface="Tahoma"/>
              </a:rPr>
              <a:t>as</a:t>
            </a:r>
            <a:r>
              <a:rPr sz="2050" b="1" spc="20" dirty="0">
                <a:latin typeface="Tahoma"/>
                <a:cs typeface="Tahoma"/>
              </a:rPr>
              <a:t> </a:t>
            </a:r>
            <a:r>
              <a:rPr sz="2050" b="1" spc="-160" dirty="0">
                <a:latin typeface="Tahoma"/>
                <a:cs typeface="Tahoma"/>
              </a:rPr>
              <a:t>words</a:t>
            </a:r>
            <a:r>
              <a:rPr sz="2050" b="1" spc="15" dirty="0">
                <a:latin typeface="Tahoma"/>
                <a:cs typeface="Tahoma"/>
              </a:rPr>
              <a:t> </a:t>
            </a:r>
            <a:r>
              <a:rPr sz="2050" b="1" dirty="0">
                <a:latin typeface="Tahoma"/>
                <a:cs typeface="Tahoma"/>
              </a:rPr>
              <a:t>or</a:t>
            </a:r>
            <a:r>
              <a:rPr sz="2050" b="1" spc="15" dirty="0">
                <a:latin typeface="Tahoma"/>
                <a:cs typeface="Tahoma"/>
              </a:rPr>
              <a:t> </a:t>
            </a:r>
            <a:r>
              <a:rPr sz="2050" b="1" spc="-110" dirty="0">
                <a:latin typeface="Tahoma"/>
                <a:cs typeface="Tahoma"/>
              </a:rPr>
              <a:t>sentences,</a:t>
            </a:r>
            <a:r>
              <a:rPr sz="2050" b="1" spc="30" dirty="0">
                <a:latin typeface="Tahoma"/>
                <a:cs typeface="Tahoma"/>
              </a:rPr>
              <a:t> </a:t>
            </a:r>
            <a:r>
              <a:rPr sz="2050" b="1" spc="-140" dirty="0">
                <a:latin typeface="Tahoma"/>
                <a:cs typeface="Tahoma"/>
              </a:rPr>
              <a:t>assumed</a:t>
            </a:r>
            <a:r>
              <a:rPr sz="2050" b="1" spc="20" dirty="0">
                <a:latin typeface="Tahoma"/>
                <a:cs typeface="Tahoma"/>
              </a:rPr>
              <a:t> </a:t>
            </a:r>
            <a:r>
              <a:rPr sz="2050" b="1" spc="-25" dirty="0">
                <a:latin typeface="Tahoma"/>
                <a:cs typeface="Tahoma"/>
              </a:rPr>
              <a:t>to 	</a:t>
            </a:r>
            <a:r>
              <a:rPr sz="2050" b="1" spc="-100" dirty="0">
                <a:latin typeface="Tahoma"/>
                <a:cs typeface="Tahoma"/>
              </a:rPr>
              <a:t>be</a:t>
            </a:r>
            <a:r>
              <a:rPr sz="2050" b="1" spc="-45" dirty="0">
                <a:latin typeface="Tahoma"/>
                <a:cs typeface="Tahoma"/>
              </a:rPr>
              <a:t> </a:t>
            </a:r>
            <a:r>
              <a:rPr sz="2050" b="1" spc="-140" dirty="0">
                <a:latin typeface="Tahoma"/>
                <a:cs typeface="Tahoma"/>
              </a:rPr>
              <a:t>representative</a:t>
            </a:r>
            <a:r>
              <a:rPr sz="2050" b="1" spc="5" dirty="0">
                <a:latin typeface="Tahoma"/>
                <a:cs typeface="Tahoma"/>
              </a:rPr>
              <a:t> </a:t>
            </a:r>
            <a:r>
              <a:rPr sz="2050" b="1" spc="-90" dirty="0">
                <a:latin typeface="Tahoma"/>
                <a:cs typeface="Tahoma"/>
              </a:rPr>
              <a:t>of</a:t>
            </a:r>
            <a:r>
              <a:rPr sz="2050" b="1" spc="5" dirty="0">
                <a:latin typeface="Tahoma"/>
                <a:cs typeface="Tahoma"/>
              </a:rPr>
              <a:t> </a:t>
            </a:r>
            <a:r>
              <a:rPr sz="2050" b="1" spc="-165" dirty="0">
                <a:latin typeface="Tahoma"/>
                <a:cs typeface="Tahoma"/>
              </a:rPr>
              <a:t>and</a:t>
            </a:r>
            <a:r>
              <a:rPr sz="2050" b="1" spc="15" dirty="0">
                <a:latin typeface="Tahoma"/>
                <a:cs typeface="Tahoma"/>
              </a:rPr>
              <a:t> </a:t>
            </a:r>
            <a:r>
              <a:rPr sz="2050" b="1" spc="-170" dirty="0">
                <a:latin typeface="Tahoma"/>
                <a:cs typeface="Tahoma"/>
              </a:rPr>
              <a:t>used</a:t>
            </a:r>
            <a:r>
              <a:rPr sz="2050" b="1" spc="20" dirty="0">
                <a:latin typeface="Tahoma"/>
                <a:cs typeface="Tahoma"/>
              </a:rPr>
              <a:t> </a:t>
            </a:r>
            <a:r>
              <a:rPr sz="2050" b="1" spc="-135" dirty="0">
                <a:latin typeface="Tahoma"/>
                <a:cs typeface="Tahoma"/>
              </a:rPr>
              <a:t>for</a:t>
            </a:r>
            <a:r>
              <a:rPr sz="2050" b="1" spc="5" dirty="0">
                <a:latin typeface="Tahoma"/>
                <a:cs typeface="Tahoma"/>
              </a:rPr>
              <a:t> </a:t>
            </a:r>
            <a:r>
              <a:rPr sz="2050" b="1" spc="-105" dirty="0">
                <a:latin typeface="Tahoma"/>
                <a:cs typeface="Tahoma"/>
              </a:rPr>
              <a:t>lexical,</a:t>
            </a:r>
            <a:r>
              <a:rPr sz="2050" b="1" spc="35" dirty="0">
                <a:latin typeface="Tahoma"/>
                <a:cs typeface="Tahoma"/>
              </a:rPr>
              <a:t> </a:t>
            </a:r>
            <a:r>
              <a:rPr sz="2050" b="1" spc="-114" dirty="0">
                <a:latin typeface="Tahoma"/>
                <a:cs typeface="Tahoma"/>
              </a:rPr>
              <a:t>grammatical,</a:t>
            </a:r>
            <a:r>
              <a:rPr sz="2050" b="1" spc="45" dirty="0">
                <a:latin typeface="Tahoma"/>
                <a:cs typeface="Tahoma"/>
              </a:rPr>
              <a:t> </a:t>
            </a:r>
            <a:r>
              <a:rPr sz="2050" b="1" spc="-175" dirty="0">
                <a:latin typeface="Tahoma"/>
                <a:cs typeface="Tahoma"/>
              </a:rPr>
              <a:t>or</a:t>
            </a:r>
            <a:r>
              <a:rPr sz="2050" b="1" spc="25" dirty="0">
                <a:latin typeface="Tahoma"/>
                <a:cs typeface="Tahoma"/>
              </a:rPr>
              <a:t> </a:t>
            </a:r>
            <a:r>
              <a:rPr sz="2050" b="1" spc="-120" dirty="0">
                <a:latin typeface="Tahoma"/>
                <a:cs typeface="Tahoma"/>
              </a:rPr>
              <a:t>other</a:t>
            </a:r>
            <a:r>
              <a:rPr sz="2050" b="1" spc="5" dirty="0">
                <a:latin typeface="Tahoma"/>
                <a:cs typeface="Tahoma"/>
              </a:rPr>
              <a:t> </a:t>
            </a:r>
            <a:r>
              <a:rPr sz="2050" b="1" spc="-80" dirty="0">
                <a:latin typeface="Tahoma"/>
                <a:cs typeface="Tahoma"/>
              </a:rPr>
              <a:t>linguistic 	</a:t>
            </a:r>
            <a:r>
              <a:rPr sz="2050" b="1" spc="-25" dirty="0">
                <a:latin typeface="Tahoma"/>
                <a:cs typeface="Tahoma"/>
              </a:rPr>
              <a:t>analysis.</a:t>
            </a:r>
            <a:endParaRPr sz="20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0"/>
              </a:spcBef>
              <a:buFont typeface="Tahoma"/>
              <a:buAutoNum type="arabicPeriod" startAt="2"/>
            </a:pP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23414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Spelling</a:t>
            </a:r>
            <a:r>
              <a:rPr spc="-40" dirty="0"/>
              <a:t> </a:t>
            </a:r>
            <a:r>
              <a:rPr spc="-90" dirty="0"/>
              <a:t>correction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973105"/>
            <a:ext cx="6380480" cy="1003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75" dirty="0">
                <a:latin typeface="Tahoma"/>
                <a:cs typeface="Tahoma"/>
              </a:rPr>
              <a:t>Sentence </a:t>
            </a:r>
            <a:r>
              <a:rPr sz="2050" spc="-40" dirty="0">
                <a:latin typeface="Tahoma"/>
                <a:cs typeface="Tahoma"/>
              </a:rPr>
              <a:t>probabilities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help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decide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correct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spelling.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2050">
              <a:latin typeface="Tahoma"/>
              <a:cs typeface="Tahoma"/>
            </a:endParaRPr>
          </a:p>
          <a:p>
            <a:pPr marL="279400">
              <a:lnSpc>
                <a:spcPct val="100000"/>
              </a:lnSpc>
              <a:tabLst>
                <a:tab pos="4711065" algn="l"/>
              </a:tabLst>
            </a:pPr>
            <a:r>
              <a:rPr sz="2050" spc="-85" dirty="0">
                <a:latin typeface="Tahoma"/>
                <a:cs typeface="Tahoma"/>
              </a:rPr>
              <a:t>mis-</a:t>
            </a:r>
            <a:r>
              <a:rPr sz="2050" spc="-50" dirty="0">
                <a:latin typeface="Tahoma"/>
                <a:cs typeface="Tahoma"/>
              </a:rPr>
              <a:t>spelled</a:t>
            </a:r>
            <a:r>
              <a:rPr sz="2050" spc="-20" dirty="0">
                <a:latin typeface="Tahoma"/>
                <a:cs typeface="Tahoma"/>
              </a:rPr>
              <a:t> text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no</a:t>
            </a:r>
            <a:r>
              <a:rPr sz="2050" spc="29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much</a:t>
            </a:r>
            <a:r>
              <a:rPr sz="2050" spc="31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0099"/>
                </a:solidFill>
                <a:latin typeface="Calibri"/>
                <a:cs typeface="Calibri"/>
              </a:rPr>
              <a:t>effert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0269" y="2265775"/>
            <a:ext cx="3686810" cy="970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31215">
              <a:lnSpc>
                <a:spcPct val="100000"/>
              </a:lnSpc>
              <a:spcBef>
                <a:spcPts val="114"/>
              </a:spcBef>
              <a:tabLst>
                <a:tab pos="2171065" algn="l"/>
              </a:tabLst>
            </a:pPr>
            <a:r>
              <a:rPr sz="2050" spc="-50" dirty="0">
                <a:latin typeface="Lucida Sans Unicode"/>
                <a:cs typeface="Lucida Sans Unicode"/>
              </a:rPr>
              <a:t>↓</a:t>
            </a:r>
            <a:r>
              <a:rPr sz="2050" dirty="0">
                <a:latin typeface="Lucida Sans Unicode"/>
                <a:cs typeface="Lucida Sans Unicode"/>
              </a:rPr>
              <a:t>	</a:t>
            </a:r>
            <a:r>
              <a:rPr sz="2050" dirty="0">
                <a:latin typeface="Tahoma"/>
                <a:cs typeface="Tahoma"/>
              </a:rPr>
              <a:t>(Error</a:t>
            </a:r>
            <a:r>
              <a:rPr sz="2050" spc="-14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model)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50" spc="-55" dirty="0">
                <a:latin typeface="Tahoma"/>
                <a:cs typeface="Tahoma"/>
              </a:rPr>
              <a:t>possible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outputs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0712" y="2580570"/>
            <a:ext cx="1798320" cy="159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95"/>
              </a:spcBef>
            </a:pP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no</a:t>
            </a:r>
            <a:r>
              <a:rPr sz="2050" spc="29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much</a:t>
            </a:r>
            <a:r>
              <a:rPr sz="2050" spc="31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0099"/>
                </a:solidFill>
                <a:latin typeface="Calibri"/>
                <a:cs typeface="Calibri"/>
              </a:rPr>
              <a:t>effect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so</a:t>
            </a:r>
            <a:r>
              <a:rPr sz="2050" spc="27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much</a:t>
            </a:r>
            <a:r>
              <a:rPr sz="2050" spc="28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0099"/>
                </a:solidFill>
                <a:latin typeface="Calibri"/>
                <a:cs typeface="Calibri"/>
              </a:rPr>
              <a:t>effort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no</a:t>
            </a:r>
            <a:r>
              <a:rPr sz="2050" spc="29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much</a:t>
            </a:r>
            <a:r>
              <a:rPr sz="2050" spc="31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0099"/>
                </a:solidFill>
                <a:latin typeface="Calibri"/>
                <a:cs typeface="Calibri"/>
              </a:rPr>
              <a:t>effort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not</a:t>
            </a:r>
            <a:r>
              <a:rPr sz="2050" spc="3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much</a:t>
            </a:r>
            <a:r>
              <a:rPr sz="2050" spc="37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0099"/>
                </a:solidFill>
                <a:latin typeface="Calibri"/>
                <a:cs typeface="Calibri"/>
              </a:rPr>
              <a:t>effort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50" spc="30" dirty="0">
                <a:solidFill>
                  <a:srgbClr val="000099"/>
                </a:solidFill>
                <a:latin typeface="Calibri"/>
                <a:cs typeface="Calibri"/>
              </a:rPr>
              <a:t>...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8860" y="4154544"/>
            <a:ext cx="1568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latin typeface="Lucida Sans Unicode"/>
                <a:cs typeface="Lucida Sans Unicode"/>
              </a:rPr>
              <a:t>↓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9066" y="4154544"/>
            <a:ext cx="20237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latin typeface="Tahoma"/>
                <a:cs typeface="Tahoma"/>
              </a:rPr>
              <a:t>(Language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model)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3528" y="4784134"/>
            <a:ext cx="19672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80" dirty="0">
                <a:latin typeface="Tahoma"/>
                <a:cs typeface="Tahoma"/>
              </a:rPr>
              <a:t>best-guess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output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0712" y="4784134"/>
            <a:ext cx="17983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not</a:t>
            </a:r>
            <a:r>
              <a:rPr sz="2050" spc="3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much</a:t>
            </a:r>
            <a:r>
              <a:rPr sz="2050" spc="37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0099"/>
                </a:solidFill>
                <a:latin typeface="Calibri"/>
                <a:cs typeface="Calibri"/>
              </a:rPr>
              <a:t>effort</a:t>
            </a:r>
            <a:endParaRPr sz="20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11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43610">
              <a:lnSpc>
                <a:spcPct val="100000"/>
              </a:lnSpc>
              <a:spcBef>
                <a:spcPts val="125"/>
              </a:spcBef>
            </a:pPr>
            <a:r>
              <a:rPr dirty="0"/>
              <a:t>Automatic</a:t>
            </a:r>
            <a:r>
              <a:rPr spc="-50" dirty="0"/>
              <a:t> </a:t>
            </a:r>
            <a:r>
              <a:rPr spc="-120" dirty="0"/>
              <a:t>speech</a:t>
            </a:r>
            <a:r>
              <a:rPr spc="-50" dirty="0"/>
              <a:t> </a:t>
            </a:r>
            <a:r>
              <a:rPr spc="-75" dirty="0"/>
              <a:t>recognition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887329"/>
            <a:ext cx="7484745" cy="8267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5134" marR="5080" indent="-433070">
              <a:lnSpc>
                <a:spcPct val="128200"/>
              </a:lnSpc>
              <a:spcBef>
                <a:spcPts val="95"/>
              </a:spcBef>
            </a:pPr>
            <a:r>
              <a:rPr sz="2050" spc="-75" dirty="0">
                <a:latin typeface="Tahoma"/>
                <a:cs typeface="Tahoma"/>
              </a:rPr>
              <a:t>Sentence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probabilities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help</a:t>
            </a:r>
            <a:r>
              <a:rPr sz="2050" spc="-60" dirty="0">
                <a:latin typeface="Tahoma"/>
                <a:cs typeface="Tahoma"/>
              </a:rPr>
              <a:t> decide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between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similar-</a:t>
            </a:r>
            <a:r>
              <a:rPr sz="2050" spc="-50" dirty="0">
                <a:latin typeface="Tahoma"/>
                <a:cs typeface="Tahoma"/>
              </a:rPr>
              <a:t>sounding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options. </a:t>
            </a:r>
            <a:r>
              <a:rPr sz="2050" spc="-80" dirty="0">
                <a:latin typeface="Tahoma"/>
                <a:cs typeface="Tahoma"/>
              </a:rPr>
              <a:t>speech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input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0269" y="2003367"/>
            <a:ext cx="4070985" cy="970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31215">
              <a:lnSpc>
                <a:spcPct val="100000"/>
              </a:lnSpc>
              <a:spcBef>
                <a:spcPts val="114"/>
              </a:spcBef>
              <a:tabLst>
                <a:tab pos="2171065" algn="l"/>
              </a:tabLst>
            </a:pPr>
            <a:r>
              <a:rPr sz="2050" spc="-50" dirty="0">
                <a:latin typeface="Lucida Sans Unicode"/>
                <a:cs typeface="Lucida Sans Unicode"/>
              </a:rPr>
              <a:t>↓</a:t>
            </a:r>
            <a:r>
              <a:rPr sz="2050" dirty="0">
                <a:latin typeface="Lucida Sans Unicode"/>
                <a:cs typeface="Lucida Sans Unicode"/>
              </a:rPr>
              <a:t>	</a:t>
            </a:r>
            <a:r>
              <a:rPr sz="2050" dirty="0">
                <a:latin typeface="Tahoma"/>
                <a:cs typeface="Tahoma"/>
              </a:rPr>
              <a:t>(Acoustic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model)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50" spc="-55" dirty="0">
                <a:latin typeface="Tahoma"/>
                <a:cs typeface="Tahoma"/>
              </a:rPr>
              <a:t>possible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outputs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0712" y="2318162"/>
            <a:ext cx="3481070" cy="128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2050" spc="50" dirty="0">
                <a:solidFill>
                  <a:srgbClr val="000099"/>
                </a:solidFill>
                <a:latin typeface="Calibri"/>
                <a:cs typeface="Calibri"/>
              </a:rPr>
              <a:t>She</a:t>
            </a:r>
            <a:r>
              <a:rPr sz="2050" spc="3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studies</a:t>
            </a:r>
            <a:r>
              <a:rPr sz="2050" spc="34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50" dirty="0">
                <a:solidFill>
                  <a:srgbClr val="000099"/>
                </a:solidFill>
                <a:latin typeface="Calibri"/>
                <a:cs typeface="Calibri"/>
              </a:rPr>
              <a:t>morphosyntax</a:t>
            </a:r>
            <a:r>
              <a:rPr sz="2050" spc="509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50" dirty="0">
                <a:solidFill>
                  <a:srgbClr val="000099"/>
                </a:solidFill>
                <a:latin typeface="Calibri"/>
                <a:cs typeface="Calibri"/>
              </a:rPr>
              <a:t>She</a:t>
            </a:r>
            <a:r>
              <a:rPr sz="2050" spc="28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studies</a:t>
            </a:r>
            <a:r>
              <a:rPr sz="2050" spc="28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more</a:t>
            </a:r>
            <a:r>
              <a:rPr sz="2050" spc="28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80" dirty="0">
                <a:solidFill>
                  <a:srgbClr val="000099"/>
                </a:solidFill>
                <a:latin typeface="Calibri"/>
                <a:cs typeface="Calibri"/>
              </a:rPr>
              <a:t>faux</a:t>
            </a:r>
            <a:r>
              <a:rPr sz="2050" spc="28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75" dirty="0">
                <a:solidFill>
                  <a:srgbClr val="000099"/>
                </a:solidFill>
                <a:latin typeface="Calibri"/>
                <a:cs typeface="Calibri"/>
              </a:rPr>
              <a:t>syntax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She’s</a:t>
            </a:r>
            <a:r>
              <a:rPr sz="2050" spc="34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studies</a:t>
            </a:r>
            <a:r>
              <a:rPr sz="2050" spc="34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55" dirty="0">
                <a:solidFill>
                  <a:srgbClr val="000099"/>
                </a:solidFill>
                <a:latin typeface="Calibri"/>
                <a:cs typeface="Calibri"/>
              </a:rPr>
              <a:t>morph</a:t>
            </a:r>
            <a:r>
              <a:rPr sz="2050" spc="35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or</a:t>
            </a:r>
            <a:r>
              <a:rPr sz="2050" spc="35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75" dirty="0">
                <a:solidFill>
                  <a:srgbClr val="000099"/>
                </a:solidFill>
                <a:latin typeface="Calibri"/>
                <a:cs typeface="Calibri"/>
              </a:rPr>
              <a:t>syntax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50" spc="30" dirty="0">
                <a:solidFill>
                  <a:srgbClr val="000099"/>
                </a:solidFill>
                <a:latin typeface="Calibri"/>
                <a:cs typeface="Calibri"/>
              </a:rPr>
              <a:t>...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8860" y="3577342"/>
            <a:ext cx="1568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latin typeface="Lucida Sans Unicode"/>
                <a:cs typeface="Lucida Sans Unicode"/>
              </a:rPr>
              <a:t>↓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9066" y="3577342"/>
            <a:ext cx="20237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latin typeface="Tahoma"/>
                <a:cs typeface="Tahoma"/>
              </a:rPr>
              <a:t>(Language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model)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3528" y="4206932"/>
            <a:ext cx="19672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80" dirty="0">
                <a:latin typeface="Tahoma"/>
                <a:cs typeface="Tahoma"/>
              </a:rPr>
              <a:t>best-guess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output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0712" y="4206932"/>
            <a:ext cx="30270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0" dirty="0">
                <a:solidFill>
                  <a:srgbClr val="000099"/>
                </a:solidFill>
                <a:latin typeface="Calibri"/>
                <a:cs typeface="Calibri"/>
              </a:rPr>
              <a:t>She</a:t>
            </a:r>
            <a:r>
              <a:rPr sz="2050" spc="3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studies</a:t>
            </a:r>
            <a:r>
              <a:rPr sz="2050" spc="34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50" dirty="0">
                <a:solidFill>
                  <a:srgbClr val="000099"/>
                </a:solidFill>
                <a:latin typeface="Calibri"/>
                <a:cs typeface="Calibri"/>
              </a:rPr>
              <a:t>morphosyntax</a:t>
            </a:r>
            <a:endParaRPr sz="20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9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09750">
              <a:lnSpc>
                <a:spcPct val="100000"/>
              </a:lnSpc>
              <a:spcBef>
                <a:spcPts val="125"/>
              </a:spcBef>
            </a:pPr>
            <a:r>
              <a:rPr dirty="0"/>
              <a:t>Machine</a:t>
            </a:r>
            <a:r>
              <a:rPr spc="-85" dirty="0"/>
              <a:t> </a:t>
            </a:r>
            <a:r>
              <a:rPr spc="-60" dirty="0"/>
              <a:t>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973105"/>
            <a:ext cx="6893559" cy="1003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75" dirty="0">
                <a:latin typeface="Tahoma"/>
                <a:cs typeface="Tahoma"/>
              </a:rPr>
              <a:t>Sentence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probabilities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help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decide</a:t>
            </a:r>
            <a:r>
              <a:rPr sz="2050" spc="-80" dirty="0">
                <a:latin typeface="Tahoma"/>
                <a:cs typeface="Tahoma"/>
              </a:rPr>
              <a:t> word </a:t>
            </a:r>
            <a:r>
              <a:rPr sz="2050" spc="-40" dirty="0">
                <a:latin typeface="Tahoma"/>
                <a:cs typeface="Tahoma"/>
              </a:rPr>
              <a:t>choice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and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word </a:t>
            </a:r>
            <a:r>
              <a:rPr sz="2050" spc="-10" dirty="0">
                <a:latin typeface="Tahoma"/>
                <a:cs typeface="Tahoma"/>
              </a:rPr>
              <a:t>order.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2050">
              <a:latin typeface="Tahoma"/>
              <a:cs typeface="Tahoma"/>
            </a:endParaRPr>
          </a:p>
          <a:p>
            <a:pPr marL="172085">
              <a:lnSpc>
                <a:spcPct val="100000"/>
              </a:lnSpc>
            </a:pPr>
            <a:r>
              <a:rPr sz="2050" spc="-60" dirty="0">
                <a:latin typeface="Tahoma"/>
                <a:cs typeface="Tahoma"/>
              </a:rPr>
              <a:t>non-</a:t>
            </a:r>
            <a:r>
              <a:rPr sz="2050" spc="-25" dirty="0">
                <a:latin typeface="Tahoma"/>
                <a:cs typeface="Tahoma"/>
              </a:rPr>
              <a:t>English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input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8860" y="2265775"/>
            <a:ext cx="1568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latin typeface="Lucida Sans Unicode"/>
                <a:cs typeface="Lucida Sans Unicode"/>
              </a:rPr>
              <a:t>↓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9066" y="2265775"/>
            <a:ext cx="22009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5" dirty="0">
                <a:latin typeface="Tahoma"/>
                <a:cs typeface="Tahoma"/>
              </a:rPr>
              <a:t>(Translation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model)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7852" y="2580570"/>
            <a:ext cx="2803525" cy="159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81355">
              <a:lnSpc>
                <a:spcPct val="100800"/>
              </a:lnSpc>
              <a:spcBef>
                <a:spcPts val="95"/>
              </a:spcBef>
            </a:pPr>
            <a:r>
              <a:rPr sz="2050" spc="50" dirty="0">
                <a:solidFill>
                  <a:srgbClr val="000099"/>
                </a:solidFill>
                <a:latin typeface="Calibri"/>
                <a:cs typeface="Calibri"/>
              </a:rPr>
              <a:t>She</a:t>
            </a:r>
            <a:r>
              <a:rPr sz="2050" spc="30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50" dirty="0">
                <a:solidFill>
                  <a:srgbClr val="000099"/>
                </a:solidFill>
                <a:latin typeface="Calibri"/>
                <a:cs typeface="Calibri"/>
              </a:rPr>
              <a:t>is</a:t>
            </a:r>
            <a:r>
              <a:rPr sz="2050" spc="30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going</a:t>
            </a:r>
            <a:r>
              <a:rPr sz="2050" spc="29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000099"/>
                </a:solidFill>
                <a:latin typeface="Calibri"/>
                <a:cs typeface="Calibri"/>
              </a:rPr>
              <a:t>home </a:t>
            </a:r>
            <a:r>
              <a:rPr sz="2050" spc="50" dirty="0">
                <a:solidFill>
                  <a:srgbClr val="000099"/>
                </a:solidFill>
                <a:latin typeface="Calibri"/>
                <a:cs typeface="Calibri"/>
              </a:rPr>
              <a:t>She</a:t>
            </a:r>
            <a:r>
              <a:rPr sz="2050" spc="30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50" dirty="0">
                <a:solidFill>
                  <a:srgbClr val="000099"/>
                </a:solidFill>
                <a:latin typeface="Calibri"/>
                <a:cs typeface="Calibri"/>
              </a:rPr>
              <a:t>is</a:t>
            </a:r>
            <a:r>
              <a:rPr sz="2050" spc="30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going</a:t>
            </a:r>
            <a:r>
              <a:rPr sz="2050" spc="29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0099"/>
                </a:solidFill>
                <a:latin typeface="Calibri"/>
                <a:cs typeface="Calibri"/>
              </a:rPr>
              <a:t>house</a:t>
            </a:r>
            <a:endParaRPr sz="205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</a:pPr>
            <a:r>
              <a:rPr sz="2050" spc="50" dirty="0">
                <a:solidFill>
                  <a:srgbClr val="000099"/>
                </a:solidFill>
                <a:latin typeface="Calibri"/>
                <a:cs typeface="Calibri"/>
              </a:rPr>
              <a:t>She</a:t>
            </a:r>
            <a:r>
              <a:rPr sz="2050" spc="25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50" dirty="0">
                <a:solidFill>
                  <a:srgbClr val="000099"/>
                </a:solidFill>
                <a:latin typeface="Calibri"/>
                <a:cs typeface="Calibri"/>
              </a:rPr>
              <a:t>is</a:t>
            </a:r>
            <a:r>
              <a:rPr sz="2050" spc="25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50" dirty="0">
                <a:solidFill>
                  <a:srgbClr val="000099"/>
                </a:solidFill>
                <a:latin typeface="Calibri"/>
                <a:cs typeface="Calibri"/>
              </a:rPr>
              <a:t>traveling</a:t>
            </a:r>
            <a:r>
              <a:rPr sz="2050" spc="24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to</a:t>
            </a:r>
            <a:r>
              <a:rPr sz="2050" spc="25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000099"/>
                </a:solidFill>
                <a:latin typeface="Calibri"/>
                <a:cs typeface="Calibri"/>
              </a:rPr>
              <a:t>home </a:t>
            </a:r>
            <a:r>
              <a:rPr sz="2050" spc="135" dirty="0">
                <a:solidFill>
                  <a:srgbClr val="000099"/>
                </a:solidFill>
                <a:latin typeface="Calibri"/>
                <a:cs typeface="Calibri"/>
              </a:rPr>
              <a:t>To</a:t>
            </a:r>
            <a:r>
              <a:rPr sz="2050" spc="21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home</a:t>
            </a:r>
            <a:r>
              <a:rPr sz="2050" spc="22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she</a:t>
            </a:r>
            <a:r>
              <a:rPr sz="2050" spc="21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50" dirty="0">
                <a:solidFill>
                  <a:srgbClr val="000099"/>
                </a:solidFill>
                <a:latin typeface="Calibri"/>
                <a:cs typeface="Calibri"/>
              </a:rPr>
              <a:t>is</a:t>
            </a:r>
            <a:r>
              <a:rPr sz="2050" spc="22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0099"/>
                </a:solidFill>
                <a:latin typeface="Calibri"/>
                <a:cs typeface="Calibri"/>
              </a:rPr>
              <a:t>going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50" spc="30" dirty="0">
                <a:solidFill>
                  <a:srgbClr val="000099"/>
                </a:solidFill>
                <a:latin typeface="Calibri"/>
                <a:cs typeface="Calibri"/>
              </a:rPr>
              <a:t>...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0269" y="2895365"/>
            <a:ext cx="179387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5" dirty="0">
                <a:latin typeface="Tahoma"/>
                <a:cs typeface="Tahoma"/>
              </a:rPr>
              <a:t>possible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outputs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8860" y="4154544"/>
            <a:ext cx="1568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latin typeface="Lucida Sans Unicode"/>
                <a:cs typeface="Lucida Sans Unicode"/>
              </a:rPr>
              <a:t>↓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9066" y="4154544"/>
            <a:ext cx="20237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latin typeface="Tahoma"/>
                <a:cs typeface="Tahoma"/>
              </a:rPr>
              <a:t>(Language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model)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3528" y="4784134"/>
            <a:ext cx="19672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80" dirty="0">
                <a:latin typeface="Tahoma"/>
                <a:cs typeface="Tahoma"/>
              </a:rPr>
              <a:t>best-guess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output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77852" y="4784134"/>
            <a:ext cx="209677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0" dirty="0">
                <a:solidFill>
                  <a:srgbClr val="000099"/>
                </a:solidFill>
                <a:latin typeface="Calibri"/>
                <a:cs typeface="Calibri"/>
              </a:rPr>
              <a:t>She</a:t>
            </a:r>
            <a:r>
              <a:rPr sz="2050" spc="30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50" dirty="0">
                <a:solidFill>
                  <a:srgbClr val="000099"/>
                </a:solidFill>
                <a:latin typeface="Calibri"/>
                <a:cs typeface="Calibri"/>
              </a:rPr>
              <a:t>is</a:t>
            </a:r>
            <a:r>
              <a:rPr sz="2050" spc="30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going</a:t>
            </a:r>
            <a:r>
              <a:rPr sz="2050" spc="29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000099"/>
                </a:solidFill>
                <a:latin typeface="Calibri"/>
                <a:cs typeface="Calibri"/>
              </a:rPr>
              <a:t>home</a:t>
            </a:r>
            <a:endParaRPr sz="20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8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32939">
              <a:lnSpc>
                <a:spcPct val="100000"/>
              </a:lnSpc>
              <a:spcBef>
                <a:spcPts val="125"/>
              </a:spcBef>
            </a:pPr>
            <a:r>
              <a:rPr dirty="0"/>
              <a:t>LMs</a:t>
            </a:r>
            <a:r>
              <a:rPr spc="75" dirty="0"/>
              <a:t> </a:t>
            </a:r>
            <a:r>
              <a:rPr dirty="0"/>
              <a:t>for</a:t>
            </a:r>
            <a:r>
              <a:rPr spc="90" dirty="0"/>
              <a:t> </a:t>
            </a:r>
            <a:r>
              <a:rPr spc="-85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285" y="1175556"/>
            <a:ext cx="8830945" cy="31153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69875" algn="l"/>
              </a:tabLst>
            </a:pPr>
            <a:r>
              <a:rPr sz="2050" spc="55" dirty="0">
                <a:latin typeface="Tahoma"/>
                <a:cs typeface="Tahoma"/>
              </a:rPr>
              <a:t>LMs</a:t>
            </a:r>
            <a:r>
              <a:rPr sz="2050" spc="-13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can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be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used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for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b="1" spc="-50" dirty="0">
                <a:solidFill>
                  <a:srgbClr val="0000FF"/>
                </a:solidFill>
                <a:latin typeface="Arial"/>
                <a:cs typeface="Arial"/>
              </a:rPr>
              <a:t>prediction</a:t>
            </a:r>
            <a:r>
              <a:rPr sz="205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-20" dirty="0">
                <a:latin typeface="Tahoma"/>
                <a:cs typeface="Tahoma"/>
              </a:rPr>
              <a:t>as</a:t>
            </a:r>
            <a:r>
              <a:rPr sz="2050" spc="-11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well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as</a:t>
            </a:r>
            <a:r>
              <a:rPr sz="2050" spc="-11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correction.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</a:pPr>
            <a:endParaRPr sz="2050">
              <a:latin typeface="Tahoma"/>
              <a:cs typeface="Tahoma"/>
            </a:endParaRPr>
          </a:p>
          <a:p>
            <a:pPr marL="269875" indent="-257175">
              <a:lnSpc>
                <a:spcPct val="100000"/>
              </a:lnSpc>
              <a:buFont typeface="Lucida Sans Unicode"/>
              <a:buChar char="•"/>
              <a:tabLst>
                <a:tab pos="269875" algn="l"/>
              </a:tabLst>
            </a:pPr>
            <a:r>
              <a:rPr sz="2050" dirty="0">
                <a:latin typeface="Tahoma"/>
                <a:cs typeface="Tahoma"/>
              </a:rPr>
              <a:t>Ex:</a:t>
            </a:r>
            <a:r>
              <a:rPr sz="2050" spc="114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predictive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text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correction/completion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on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your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mobile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phone.</a:t>
            </a:r>
            <a:endParaRPr sz="2050">
              <a:latin typeface="Tahoma"/>
              <a:cs typeface="Tahoma"/>
            </a:endParaRPr>
          </a:p>
          <a:p>
            <a:pPr marL="549275" lvl="1" indent="-27178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-40" dirty="0">
                <a:latin typeface="Tahoma"/>
                <a:cs typeface="Tahoma"/>
              </a:rPr>
              <a:t>Keyboard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is</a:t>
            </a:r>
            <a:r>
              <a:rPr sz="2050" spc="-160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tiny,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easy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touch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spot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slightly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off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from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the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letter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you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meant.</a:t>
            </a:r>
            <a:endParaRPr sz="2050">
              <a:latin typeface="Tahoma"/>
              <a:cs typeface="Tahoma"/>
            </a:endParaRPr>
          </a:p>
          <a:p>
            <a:pPr marL="549275" lvl="1" indent="-27178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-10" dirty="0">
                <a:latin typeface="Tahoma"/>
                <a:cs typeface="Tahoma"/>
              </a:rPr>
              <a:t>Want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correct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such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errors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as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you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go,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and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also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provide</a:t>
            </a:r>
            <a:r>
              <a:rPr sz="2050" spc="-80" dirty="0">
                <a:latin typeface="Tahoma"/>
                <a:cs typeface="Tahoma"/>
              </a:rPr>
              <a:t> possible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completions.</a:t>
            </a:r>
            <a:endParaRPr sz="2050">
              <a:latin typeface="Tahoma"/>
              <a:cs typeface="Tahoma"/>
            </a:endParaRPr>
          </a:p>
          <a:p>
            <a:pPr marL="548640">
              <a:lnSpc>
                <a:spcPct val="100000"/>
              </a:lnSpc>
              <a:spcBef>
                <a:spcPts val="20"/>
              </a:spcBef>
            </a:pPr>
            <a:r>
              <a:rPr sz="2050" dirty="0">
                <a:latin typeface="Tahoma"/>
                <a:cs typeface="Tahoma"/>
              </a:rPr>
              <a:t>Predict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as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as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you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are </a:t>
            </a:r>
            <a:r>
              <a:rPr sz="2050" spc="-25" dirty="0">
                <a:latin typeface="Tahoma"/>
                <a:cs typeface="Tahoma"/>
              </a:rPr>
              <a:t>typing:</a:t>
            </a:r>
            <a:r>
              <a:rPr sz="2050" spc="75" dirty="0">
                <a:latin typeface="Tahoma"/>
                <a:cs typeface="Tahoma"/>
              </a:rPr>
              <a:t> </a:t>
            </a:r>
            <a:r>
              <a:rPr sz="2050" spc="-10" dirty="0">
                <a:solidFill>
                  <a:srgbClr val="000099"/>
                </a:solidFill>
                <a:latin typeface="Calibri"/>
                <a:cs typeface="Calibri"/>
              </a:rPr>
              <a:t>ineff...</a:t>
            </a:r>
            <a:endParaRPr sz="2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2050">
              <a:latin typeface="Calibri"/>
              <a:cs typeface="Calibri"/>
            </a:endParaRPr>
          </a:p>
          <a:p>
            <a:pPr marL="269875" marR="5080" indent="-257810">
              <a:lnSpc>
                <a:spcPct val="100800"/>
              </a:lnSpc>
              <a:buFont typeface="Lucida Sans Unicode"/>
              <a:buChar char="•"/>
              <a:tabLst>
                <a:tab pos="269875" algn="l"/>
              </a:tabLst>
            </a:pPr>
            <a:r>
              <a:rPr sz="2050" spc="-80" dirty="0">
                <a:latin typeface="Tahoma"/>
                <a:cs typeface="Tahoma"/>
              </a:rPr>
              <a:t>In </a:t>
            </a:r>
            <a:r>
              <a:rPr sz="2050" dirty="0">
                <a:latin typeface="Tahoma"/>
                <a:cs typeface="Tahoma"/>
              </a:rPr>
              <a:t>this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case, </a:t>
            </a:r>
            <a:r>
              <a:rPr sz="2050" spc="155" dirty="0">
                <a:latin typeface="Tahoma"/>
                <a:cs typeface="Tahoma"/>
              </a:rPr>
              <a:t>LM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may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be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defined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over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sequences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i="1" spc="-75" dirty="0">
                <a:latin typeface="Arial"/>
                <a:cs typeface="Arial"/>
              </a:rPr>
              <a:t>characters</a:t>
            </a:r>
            <a:r>
              <a:rPr sz="2050" i="1" dirty="0">
                <a:latin typeface="Arial"/>
                <a:cs typeface="Arial"/>
              </a:rPr>
              <a:t> </a:t>
            </a:r>
            <a:r>
              <a:rPr sz="2050" spc="-45" dirty="0">
                <a:latin typeface="Tahoma"/>
                <a:cs typeface="Tahoma"/>
              </a:rPr>
              <a:t>instead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(or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in </a:t>
            </a:r>
            <a:r>
              <a:rPr sz="2050" spc="-20" dirty="0">
                <a:latin typeface="Tahoma"/>
                <a:cs typeface="Tahoma"/>
              </a:rPr>
              <a:t>addition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to)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sequences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words.</a:t>
            </a:r>
            <a:endParaRPr sz="205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845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724025"/>
            <a:ext cx="9299754" cy="42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But</a:t>
            </a:r>
            <a:r>
              <a:rPr spc="75" dirty="0"/>
              <a:t> </a:t>
            </a:r>
            <a:r>
              <a:rPr spc="-50" dirty="0"/>
              <a:t>how</a:t>
            </a:r>
            <a:r>
              <a:rPr spc="80" dirty="0"/>
              <a:t> </a:t>
            </a:r>
            <a:r>
              <a:rPr dirty="0"/>
              <a:t>to</a:t>
            </a:r>
            <a:r>
              <a:rPr spc="85" dirty="0"/>
              <a:t> </a:t>
            </a:r>
            <a:r>
              <a:rPr spc="-10" dirty="0"/>
              <a:t>estimate</a:t>
            </a:r>
            <a:r>
              <a:rPr spc="80" dirty="0"/>
              <a:t> </a:t>
            </a:r>
            <a:r>
              <a:rPr spc="-40" dirty="0"/>
              <a:t>these</a:t>
            </a:r>
            <a:r>
              <a:rPr spc="85" dirty="0"/>
              <a:t> </a:t>
            </a:r>
            <a:r>
              <a:rPr spc="-105" dirty="0"/>
              <a:t>probabilities?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9485" y="1175556"/>
            <a:ext cx="8930640" cy="2308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0675" marR="5588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320675" algn="l"/>
              </a:tabLst>
            </a:pPr>
            <a:r>
              <a:rPr sz="2050" dirty="0">
                <a:latin typeface="Tahoma"/>
                <a:cs typeface="Tahoma"/>
              </a:rPr>
              <a:t>We</a:t>
            </a:r>
            <a:r>
              <a:rPr sz="2050" spc="-160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want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know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the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probability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word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sequence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i="1" spc="-178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050" i="1" spc="-580" dirty="0">
                <a:solidFill>
                  <a:srgbClr val="990099"/>
                </a:solidFill>
                <a:latin typeface="Calibri"/>
                <a:cs typeface="Calibri"/>
              </a:rPr>
              <a:t>→</a:t>
            </a:r>
            <a:r>
              <a:rPr sz="2050" i="1" spc="34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6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baseline="-11494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175" spc="60" baseline="-1149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8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127" baseline="-11494" dirty="0">
                <a:solidFill>
                  <a:srgbClr val="990099"/>
                </a:solidFill>
                <a:latin typeface="Georgia"/>
                <a:cs typeface="Georgia"/>
              </a:rPr>
              <a:t>n</a:t>
            </a:r>
            <a:r>
              <a:rPr sz="2175" i="1" spc="434" baseline="-11494" dirty="0">
                <a:solidFill>
                  <a:srgbClr val="990099"/>
                </a:solidFill>
                <a:latin typeface="Georgia"/>
                <a:cs typeface="Georgia"/>
              </a:rPr>
              <a:t> </a:t>
            </a:r>
            <a:r>
              <a:rPr sz="2050" spc="-35" dirty="0">
                <a:latin typeface="Tahoma"/>
                <a:cs typeface="Tahoma"/>
              </a:rPr>
              <a:t>occurring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in </a:t>
            </a:r>
            <a:r>
              <a:rPr sz="2050" spc="-10" dirty="0">
                <a:latin typeface="Tahoma"/>
                <a:cs typeface="Tahoma"/>
              </a:rPr>
              <a:t>English.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</a:pPr>
            <a:endParaRPr sz="2050">
              <a:latin typeface="Tahoma"/>
              <a:cs typeface="Tahoma"/>
            </a:endParaRPr>
          </a:p>
          <a:p>
            <a:pPr marL="320040" indent="-257175">
              <a:lnSpc>
                <a:spcPct val="100000"/>
              </a:lnSpc>
              <a:buFont typeface="Lucida Sans Unicode"/>
              <a:buChar char="•"/>
              <a:tabLst>
                <a:tab pos="320040" algn="l"/>
              </a:tabLst>
            </a:pPr>
            <a:r>
              <a:rPr sz="2050" spc="-45" dirty="0">
                <a:latin typeface="Tahoma"/>
                <a:cs typeface="Tahoma"/>
              </a:rPr>
              <a:t>Assume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we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have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some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b="1" spc="-20" dirty="0">
                <a:solidFill>
                  <a:srgbClr val="0000FF"/>
                </a:solidFill>
                <a:latin typeface="Arial"/>
                <a:cs typeface="Arial"/>
              </a:rPr>
              <a:t>training</a:t>
            </a:r>
            <a:r>
              <a:rPr sz="2050" b="1" dirty="0">
                <a:solidFill>
                  <a:srgbClr val="0000FF"/>
                </a:solidFill>
                <a:latin typeface="Arial"/>
                <a:cs typeface="Arial"/>
              </a:rPr>
              <a:t> data</a:t>
            </a:r>
            <a:r>
              <a:rPr sz="2050" dirty="0">
                <a:latin typeface="Tahoma"/>
                <a:cs typeface="Tahoma"/>
              </a:rPr>
              <a:t>:</a:t>
            </a:r>
            <a:r>
              <a:rPr sz="2050" spc="10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large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corpus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general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English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text.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10"/>
              </a:spcBef>
              <a:buFont typeface="Lucida Sans Unicode"/>
              <a:buChar char="•"/>
            </a:pPr>
            <a:endParaRPr sz="2050">
              <a:latin typeface="Tahoma"/>
              <a:cs typeface="Tahoma"/>
            </a:endParaRPr>
          </a:p>
          <a:p>
            <a:pPr marL="320675" marR="53975" indent="-257810">
              <a:lnSpc>
                <a:spcPct val="100800"/>
              </a:lnSpc>
              <a:spcBef>
                <a:spcPts val="5"/>
              </a:spcBef>
              <a:buFont typeface="Lucida Sans Unicode"/>
              <a:buChar char="•"/>
              <a:tabLst>
                <a:tab pos="320675" algn="l"/>
              </a:tabLst>
            </a:pPr>
            <a:r>
              <a:rPr sz="2050" dirty="0">
                <a:latin typeface="Tahoma"/>
                <a:cs typeface="Tahoma"/>
              </a:rPr>
              <a:t>We</a:t>
            </a:r>
            <a:r>
              <a:rPr sz="2050" spc="-17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can</a:t>
            </a:r>
            <a:r>
              <a:rPr sz="2050" spc="-1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use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this</a:t>
            </a:r>
            <a:r>
              <a:rPr sz="2050" spc="-15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data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b="1" spc="-20" dirty="0">
                <a:solidFill>
                  <a:srgbClr val="0000FF"/>
                </a:solidFill>
                <a:latin typeface="Arial"/>
                <a:cs typeface="Arial"/>
              </a:rPr>
              <a:t>estimate</a:t>
            </a:r>
            <a:r>
              <a:rPr sz="205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probability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i="1" spc="-178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050" i="1" spc="-580" dirty="0">
                <a:solidFill>
                  <a:srgbClr val="990099"/>
                </a:solidFill>
                <a:latin typeface="Calibri"/>
                <a:cs typeface="Calibri"/>
              </a:rPr>
              <a:t>→</a:t>
            </a:r>
            <a:r>
              <a:rPr sz="2050" i="1" spc="43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latin typeface="Tahoma"/>
                <a:cs typeface="Tahoma"/>
              </a:rPr>
              <a:t>(even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if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we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never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see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it </a:t>
            </a:r>
            <a:r>
              <a:rPr sz="2050" dirty="0">
                <a:latin typeface="Tahoma"/>
                <a:cs typeface="Tahoma"/>
              </a:rPr>
              <a:t>in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corpus!)</a:t>
            </a:r>
            <a:endParaRPr sz="205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032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Probability</a:t>
            </a:r>
            <a:r>
              <a:rPr spc="60" dirty="0"/>
              <a:t> </a:t>
            </a:r>
            <a:r>
              <a:rPr spc="-35" dirty="0"/>
              <a:t>theory</a:t>
            </a:r>
            <a:r>
              <a:rPr spc="70" dirty="0"/>
              <a:t> </a:t>
            </a:r>
            <a:r>
              <a:rPr spc="-280" dirty="0"/>
              <a:t>vs</a:t>
            </a:r>
            <a:r>
              <a:rPr spc="70" dirty="0"/>
              <a:t> </a:t>
            </a:r>
            <a:r>
              <a:rPr spc="-5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285" y="998531"/>
            <a:ext cx="8567420" cy="132461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69875" algn="l"/>
              </a:tabLst>
            </a:pPr>
            <a:r>
              <a:rPr sz="2050" dirty="0">
                <a:latin typeface="Tahoma"/>
                <a:cs typeface="Tahoma"/>
              </a:rPr>
              <a:t>Probability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theory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can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solve</a:t>
            </a:r>
            <a:r>
              <a:rPr sz="2050" spc="-80" dirty="0">
                <a:latin typeface="Tahoma"/>
                <a:cs typeface="Tahoma"/>
              </a:rPr>
              <a:t> problems </a:t>
            </a:r>
            <a:r>
              <a:rPr sz="2050" spc="-10" dirty="0">
                <a:latin typeface="Tahoma"/>
                <a:cs typeface="Tahoma"/>
              </a:rPr>
              <a:t>like:</a:t>
            </a:r>
            <a:endParaRPr sz="2050">
              <a:latin typeface="Tahoma"/>
              <a:cs typeface="Tahoma"/>
            </a:endParaRPr>
          </a:p>
          <a:p>
            <a:pPr marL="549275" lvl="1" indent="-27178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sz="2050" dirty="0">
                <a:latin typeface="Tahoma"/>
                <a:cs typeface="Tahoma"/>
              </a:rPr>
              <a:t>I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have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jar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with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6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blue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marbles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and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4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red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ones.</a:t>
            </a:r>
            <a:endParaRPr sz="2050">
              <a:latin typeface="Tahoma"/>
              <a:cs typeface="Tahoma"/>
            </a:endParaRPr>
          </a:p>
          <a:p>
            <a:pPr marL="549275" lvl="1" indent="-27178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-10" dirty="0">
                <a:latin typeface="Tahoma"/>
                <a:cs typeface="Tahoma"/>
              </a:rPr>
              <a:t>If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</a:t>
            </a:r>
            <a:r>
              <a:rPr sz="2050" spc="-65" dirty="0">
                <a:latin typeface="Tahoma"/>
                <a:cs typeface="Tahoma"/>
              </a:rPr>
              <a:t> choose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marble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uniformly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at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random,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what’s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probability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it’s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red?</a:t>
            </a:r>
            <a:endParaRPr sz="205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101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Probability</a:t>
            </a:r>
            <a:r>
              <a:rPr spc="60" dirty="0"/>
              <a:t> </a:t>
            </a:r>
            <a:r>
              <a:rPr spc="-35" dirty="0"/>
              <a:t>theory</a:t>
            </a:r>
            <a:r>
              <a:rPr spc="70" dirty="0"/>
              <a:t> </a:t>
            </a:r>
            <a:r>
              <a:rPr spc="-280" dirty="0"/>
              <a:t>vs</a:t>
            </a:r>
            <a:r>
              <a:rPr spc="70" dirty="0"/>
              <a:t> </a:t>
            </a:r>
            <a:r>
              <a:rPr spc="-5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285" y="998531"/>
            <a:ext cx="8827135" cy="508254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69875" algn="l"/>
              </a:tabLst>
            </a:pPr>
            <a:r>
              <a:rPr sz="2050" dirty="0">
                <a:latin typeface="Tahoma"/>
                <a:cs typeface="Tahoma"/>
              </a:rPr>
              <a:t>Probability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theory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can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solve</a:t>
            </a:r>
            <a:r>
              <a:rPr sz="2050" spc="-80" dirty="0">
                <a:latin typeface="Tahoma"/>
                <a:cs typeface="Tahoma"/>
              </a:rPr>
              <a:t> problems </a:t>
            </a:r>
            <a:r>
              <a:rPr sz="2050" spc="-10" dirty="0">
                <a:latin typeface="Tahoma"/>
                <a:cs typeface="Tahoma"/>
              </a:rPr>
              <a:t>like:</a:t>
            </a:r>
            <a:endParaRPr sz="2050" dirty="0">
              <a:latin typeface="Tahoma"/>
              <a:cs typeface="Tahoma"/>
            </a:endParaRPr>
          </a:p>
          <a:p>
            <a:pPr marL="549275" lvl="1" indent="-27178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sz="2050" dirty="0">
                <a:latin typeface="Tahoma"/>
                <a:cs typeface="Tahoma"/>
              </a:rPr>
              <a:t>I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have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jar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with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6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blue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marbles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and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4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red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ones.</a:t>
            </a:r>
            <a:endParaRPr sz="2050" dirty="0">
              <a:latin typeface="Tahoma"/>
              <a:cs typeface="Tahoma"/>
            </a:endParaRPr>
          </a:p>
          <a:p>
            <a:pPr marL="549275" lvl="1" indent="-27178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-10" dirty="0">
                <a:latin typeface="Tahoma"/>
                <a:cs typeface="Tahoma"/>
              </a:rPr>
              <a:t>If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</a:t>
            </a:r>
            <a:r>
              <a:rPr sz="2050" spc="-65" dirty="0">
                <a:latin typeface="Tahoma"/>
                <a:cs typeface="Tahoma"/>
              </a:rPr>
              <a:t> choose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marble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uniformly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at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random,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what’s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probability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it’s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red?</a:t>
            </a:r>
            <a:endParaRPr sz="205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35"/>
              </a:spcBef>
              <a:buFont typeface="Arial"/>
              <a:buChar char="–"/>
            </a:pP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100000"/>
              </a:lnSpc>
              <a:buFont typeface="Lucida Sans Unicode"/>
              <a:buChar char="•"/>
              <a:tabLst>
                <a:tab pos="269875" algn="l"/>
              </a:tabLst>
            </a:pPr>
            <a:r>
              <a:rPr sz="2050" dirty="0">
                <a:latin typeface="Tahoma"/>
                <a:cs typeface="Tahoma"/>
              </a:rPr>
              <a:t>But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often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we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don’t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know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true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probabilities,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only</a:t>
            </a:r>
            <a:r>
              <a:rPr sz="2050" spc="-60" dirty="0">
                <a:latin typeface="Tahoma"/>
                <a:cs typeface="Tahoma"/>
              </a:rPr>
              <a:t> have </a:t>
            </a:r>
            <a:r>
              <a:rPr sz="2050" spc="-10" dirty="0">
                <a:latin typeface="Tahoma"/>
                <a:cs typeface="Tahoma"/>
              </a:rPr>
              <a:t>data:</a:t>
            </a:r>
            <a:endParaRPr sz="2050" dirty="0">
              <a:latin typeface="Tahoma"/>
              <a:cs typeface="Tahoma"/>
            </a:endParaRPr>
          </a:p>
          <a:p>
            <a:pPr marL="549275" lvl="1" indent="-27178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sz="2050" dirty="0">
                <a:latin typeface="Tahoma"/>
                <a:cs typeface="Tahoma"/>
              </a:rPr>
              <a:t>I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have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jar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marbles.</a:t>
            </a:r>
            <a:endParaRPr sz="2050" dirty="0">
              <a:latin typeface="Tahoma"/>
              <a:cs typeface="Tahoma"/>
            </a:endParaRPr>
          </a:p>
          <a:p>
            <a:pPr marL="548640" marR="5080" lvl="1" indent="-271145">
              <a:lnSpc>
                <a:spcPct val="100800"/>
              </a:lnSpc>
              <a:buFont typeface="Arial"/>
              <a:buChar char="–"/>
              <a:tabLst>
                <a:tab pos="548640" algn="l"/>
              </a:tabLst>
            </a:pPr>
            <a:r>
              <a:rPr sz="2050" spc="-200" dirty="0">
                <a:latin typeface="Tahoma"/>
                <a:cs typeface="Tahoma"/>
              </a:rPr>
              <a:t>I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repeatedly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choose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marble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uniformly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at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random</a:t>
            </a:r>
            <a:r>
              <a:rPr sz="2050" spc="-60" dirty="0">
                <a:latin typeface="Tahoma"/>
                <a:cs typeface="Tahoma"/>
              </a:rPr>
              <a:t> and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then</a:t>
            </a:r>
            <a:r>
              <a:rPr sz="2050" spc="-65" dirty="0">
                <a:latin typeface="Tahoma"/>
                <a:cs typeface="Tahoma"/>
              </a:rPr>
              <a:t> replace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it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before </a:t>
            </a:r>
            <a:r>
              <a:rPr sz="2050" spc="-45" dirty="0">
                <a:latin typeface="Tahoma"/>
                <a:cs typeface="Tahoma"/>
              </a:rPr>
              <a:t>choosing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again.</a:t>
            </a:r>
            <a:endParaRPr sz="2050" dirty="0">
              <a:latin typeface="Tahoma"/>
              <a:cs typeface="Tahoma"/>
            </a:endParaRPr>
          </a:p>
          <a:p>
            <a:pPr marL="549275" lvl="1" indent="-27178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-65" dirty="0">
                <a:latin typeface="Tahoma"/>
                <a:cs typeface="Tahoma"/>
              </a:rPr>
              <a:t>In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ten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draws, </a:t>
            </a:r>
            <a:r>
              <a:rPr sz="2050" dirty="0">
                <a:latin typeface="Tahoma"/>
                <a:cs typeface="Tahoma"/>
              </a:rPr>
              <a:t>I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get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6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blue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marbles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and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4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red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ones.</a:t>
            </a:r>
            <a:endParaRPr sz="2050" dirty="0">
              <a:latin typeface="Tahoma"/>
              <a:cs typeface="Tahoma"/>
            </a:endParaRPr>
          </a:p>
          <a:p>
            <a:pPr marL="549275" lvl="1" indent="-27178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sz="2050" dirty="0">
                <a:latin typeface="Tahoma"/>
                <a:cs typeface="Tahoma"/>
              </a:rPr>
              <a:t>On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next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draw,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what’s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probability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get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red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marble?</a:t>
            </a:r>
            <a:endParaRPr sz="205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30"/>
              </a:spcBef>
              <a:buFont typeface="Arial"/>
              <a:buChar char="–"/>
            </a:pP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100000"/>
              </a:lnSpc>
              <a:spcBef>
                <a:spcPts val="5"/>
              </a:spcBef>
              <a:buFont typeface="Lucida Sans Unicode"/>
              <a:buChar char="•"/>
              <a:tabLst>
                <a:tab pos="269875" algn="l"/>
              </a:tabLst>
            </a:pPr>
            <a:r>
              <a:rPr sz="2050" dirty="0">
                <a:latin typeface="Tahoma"/>
                <a:cs typeface="Tahoma"/>
              </a:rPr>
              <a:t>First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three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facts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are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10" dirty="0">
                <a:solidFill>
                  <a:srgbClr val="0000FF"/>
                </a:solidFill>
                <a:latin typeface="Tahoma"/>
                <a:cs typeface="Tahoma"/>
              </a:rPr>
              <a:t>evidence</a:t>
            </a:r>
            <a:r>
              <a:rPr sz="2050" spc="-10" dirty="0">
                <a:latin typeface="Tahoma"/>
                <a:cs typeface="Tahoma"/>
              </a:rPr>
              <a:t>.</a:t>
            </a:r>
            <a:endParaRPr sz="20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</a:pPr>
            <a:endParaRPr sz="2050" dirty="0">
              <a:latin typeface="Tahoma"/>
              <a:cs typeface="Tahoma"/>
            </a:endParaRPr>
          </a:p>
          <a:p>
            <a:pPr marL="269875" indent="-257175">
              <a:lnSpc>
                <a:spcPct val="100000"/>
              </a:lnSpc>
              <a:buFont typeface="Lucida Sans Unicode"/>
              <a:buChar char="•"/>
              <a:tabLst>
                <a:tab pos="269875" algn="l"/>
              </a:tabLst>
            </a:pPr>
            <a:r>
              <a:rPr sz="2050" dirty="0">
                <a:latin typeface="Tahoma"/>
                <a:cs typeface="Tahoma"/>
              </a:rPr>
              <a:t>The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question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requires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estimation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theory.</a:t>
            </a:r>
            <a:endParaRPr sz="20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574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167822"/>
            <a:ext cx="90773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61615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9485" y="1175556"/>
            <a:ext cx="8906510" cy="502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0675" marR="3048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320675" algn="l"/>
              </a:tabLst>
            </a:pPr>
            <a:r>
              <a:rPr sz="2050" dirty="0">
                <a:latin typeface="Tahoma"/>
                <a:cs typeface="Tahoma"/>
              </a:rPr>
              <a:t>I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will</a:t>
            </a:r>
            <a:r>
              <a:rPr sz="2050" spc="8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often</a:t>
            </a:r>
            <a:r>
              <a:rPr sz="2050" spc="7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omit</a:t>
            </a:r>
            <a:r>
              <a:rPr sz="2050" spc="8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7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random</a:t>
            </a:r>
            <a:r>
              <a:rPr sz="2050" spc="8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variable</a:t>
            </a:r>
            <a:r>
              <a:rPr sz="2050" spc="8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in</a:t>
            </a:r>
            <a:r>
              <a:rPr sz="2050" spc="7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writing</a:t>
            </a:r>
            <a:r>
              <a:rPr sz="2050" spc="8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probabilities,</a:t>
            </a:r>
            <a:r>
              <a:rPr sz="2050" spc="12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using</a:t>
            </a:r>
            <a:r>
              <a:rPr sz="2050" spc="75" dirty="0">
                <a:latin typeface="Tahoma"/>
                <a:cs typeface="Tahoma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21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210" dirty="0">
                <a:solidFill>
                  <a:srgbClr val="990099"/>
                </a:solidFill>
                <a:latin typeface="Calibri"/>
                <a:cs typeface="Calibri"/>
              </a:rPr>
              <a:t>x</a:t>
            </a:r>
            <a:r>
              <a:rPr sz="2050" spc="21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26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25" dirty="0">
                <a:latin typeface="Tahoma"/>
                <a:cs typeface="Tahoma"/>
              </a:rPr>
              <a:t>to </a:t>
            </a:r>
            <a:r>
              <a:rPr sz="2050" spc="-70" dirty="0">
                <a:latin typeface="Tahoma"/>
                <a:cs typeface="Tahoma"/>
              </a:rPr>
              <a:t>mean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409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409" dirty="0">
                <a:solidFill>
                  <a:srgbClr val="990099"/>
                </a:solidFill>
                <a:latin typeface="Calibri"/>
                <a:cs typeface="Calibri"/>
              </a:rPr>
              <a:t>X</a:t>
            </a:r>
            <a:r>
              <a:rPr sz="2050" i="1" spc="229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8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105" dirty="0">
                <a:solidFill>
                  <a:srgbClr val="990099"/>
                </a:solidFill>
                <a:latin typeface="Calibri"/>
                <a:cs typeface="Calibri"/>
              </a:rPr>
              <a:t>x</a:t>
            </a:r>
            <a:r>
              <a:rPr sz="2050" spc="105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105" dirty="0">
                <a:latin typeface="Tahoma"/>
                <a:cs typeface="Tahoma"/>
              </a:rPr>
              <a:t>.</a:t>
            </a:r>
            <a:endParaRPr sz="20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</a:pPr>
            <a:endParaRPr sz="2050" dirty="0">
              <a:latin typeface="Tahoma"/>
              <a:cs typeface="Tahoma"/>
            </a:endParaRPr>
          </a:p>
          <a:p>
            <a:pPr marL="320675" indent="-257175">
              <a:lnSpc>
                <a:spcPct val="100000"/>
              </a:lnSpc>
              <a:buFont typeface="Lucida Sans Unicode"/>
              <a:buChar char="•"/>
              <a:tabLst>
                <a:tab pos="320675" algn="l"/>
              </a:tabLst>
            </a:pPr>
            <a:r>
              <a:rPr sz="2050" spc="-10" dirty="0">
                <a:latin typeface="Tahoma"/>
                <a:cs typeface="Tahoma"/>
              </a:rPr>
              <a:t>When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distinction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is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important,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will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use</a:t>
            </a:r>
            <a:endParaRPr sz="2050" dirty="0">
              <a:latin typeface="Tahoma"/>
              <a:cs typeface="Tahoma"/>
            </a:endParaRPr>
          </a:p>
          <a:p>
            <a:pPr marL="600075" lvl="1" indent="-271780">
              <a:lnSpc>
                <a:spcPct val="100000"/>
              </a:lnSpc>
              <a:spcBef>
                <a:spcPts val="1410"/>
              </a:spcBef>
              <a:buClr>
                <a:srgbClr val="000000"/>
              </a:buClr>
              <a:buFont typeface="Arial"/>
              <a:buChar char="–"/>
              <a:tabLst>
                <a:tab pos="600075" algn="l"/>
              </a:tabLst>
            </a:pP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21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210" dirty="0">
                <a:solidFill>
                  <a:srgbClr val="990099"/>
                </a:solidFill>
                <a:latin typeface="Calibri"/>
                <a:cs typeface="Calibri"/>
              </a:rPr>
              <a:t>x</a:t>
            </a:r>
            <a:r>
              <a:rPr sz="2050" spc="21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9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latin typeface="Tahoma"/>
                <a:cs typeface="Tahoma"/>
              </a:rPr>
              <a:t>for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i="1" dirty="0">
                <a:latin typeface="Arial"/>
                <a:cs typeface="Arial"/>
              </a:rPr>
              <a:t>true</a:t>
            </a:r>
            <a:r>
              <a:rPr sz="2050" i="1" spc="30" dirty="0">
                <a:latin typeface="Arial"/>
                <a:cs typeface="Arial"/>
              </a:rPr>
              <a:t> </a:t>
            </a:r>
            <a:r>
              <a:rPr sz="2050" spc="-10" dirty="0">
                <a:latin typeface="Tahoma"/>
                <a:cs typeface="Tahoma"/>
              </a:rPr>
              <a:t>probabilities</a:t>
            </a:r>
            <a:endParaRPr sz="2050" dirty="0">
              <a:latin typeface="Tahoma"/>
              <a:cs typeface="Tahoma"/>
            </a:endParaRPr>
          </a:p>
          <a:p>
            <a:pPr marL="600075" lvl="1" indent="-27178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–"/>
              <a:tabLst>
                <a:tab pos="600075" algn="l"/>
              </a:tabLst>
            </a:pPr>
            <a:r>
              <a:rPr sz="2050" i="1" spc="-509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3075" spc="457" baseline="13550" dirty="0">
                <a:solidFill>
                  <a:srgbClr val="990099"/>
                </a:solidFill>
                <a:latin typeface="Calibri"/>
                <a:cs typeface="Calibri"/>
              </a:rPr>
              <a:t>ˆ</a:t>
            </a:r>
            <a:r>
              <a:rPr sz="2050" spc="19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190" dirty="0">
                <a:solidFill>
                  <a:srgbClr val="990099"/>
                </a:solidFill>
                <a:latin typeface="Calibri"/>
                <a:cs typeface="Calibri"/>
              </a:rPr>
              <a:t>x</a:t>
            </a:r>
            <a:r>
              <a:rPr sz="2050" spc="19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10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latin typeface="Tahoma"/>
                <a:cs typeface="Tahoma"/>
              </a:rPr>
              <a:t>for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i="1" spc="-50" dirty="0">
                <a:latin typeface="Arial"/>
                <a:cs typeface="Arial"/>
              </a:rPr>
              <a:t>estimated</a:t>
            </a:r>
            <a:r>
              <a:rPr sz="2050" i="1" spc="-15" dirty="0">
                <a:latin typeface="Arial"/>
                <a:cs typeface="Arial"/>
              </a:rPr>
              <a:t> </a:t>
            </a:r>
            <a:r>
              <a:rPr sz="2050" spc="-10" dirty="0">
                <a:latin typeface="Tahoma"/>
                <a:cs typeface="Tahoma"/>
              </a:rPr>
              <a:t>probabilities</a:t>
            </a:r>
            <a:endParaRPr sz="2050" dirty="0">
              <a:latin typeface="Tahoma"/>
              <a:cs typeface="Tahoma"/>
            </a:endParaRPr>
          </a:p>
          <a:p>
            <a:pPr marL="600075" lvl="1" indent="-27178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–"/>
              <a:tabLst>
                <a:tab pos="600075" algn="l"/>
              </a:tabLst>
            </a:pPr>
            <a:r>
              <a:rPr sz="2050" i="1" spc="215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100" spc="322" baseline="-11904" dirty="0">
                <a:solidFill>
                  <a:srgbClr val="990099"/>
                </a:solidFill>
                <a:latin typeface="Georgia"/>
                <a:cs typeface="Georgia"/>
              </a:rPr>
              <a:t>E</a:t>
            </a:r>
            <a:r>
              <a:rPr sz="2050" spc="215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215" dirty="0">
                <a:solidFill>
                  <a:srgbClr val="990099"/>
                </a:solidFill>
                <a:latin typeface="Calibri"/>
                <a:cs typeface="Calibri"/>
              </a:rPr>
              <a:t>x</a:t>
            </a:r>
            <a:r>
              <a:rPr sz="2050" spc="215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10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latin typeface="Tahoma"/>
                <a:cs typeface="Tahoma"/>
              </a:rPr>
              <a:t>for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estimated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probabilities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using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particular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estimation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method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i="1" spc="260" dirty="0">
                <a:latin typeface="Calibri"/>
                <a:cs typeface="Calibri"/>
              </a:rPr>
              <a:t>E</a:t>
            </a:r>
            <a:r>
              <a:rPr sz="2050" spc="260" dirty="0">
                <a:latin typeface="Tahoma"/>
                <a:cs typeface="Tahoma"/>
              </a:rPr>
              <a:t>.</a:t>
            </a:r>
            <a:endParaRPr sz="205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15"/>
              </a:spcBef>
              <a:buFont typeface="Arial"/>
              <a:buChar char="–"/>
            </a:pPr>
            <a:endParaRPr sz="2050" dirty="0">
              <a:latin typeface="Tahoma"/>
              <a:cs typeface="Tahoma"/>
            </a:endParaRPr>
          </a:p>
          <a:p>
            <a:pPr marL="320675" marR="29845" indent="-257810">
              <a:lnSpc>
                <a:spcPct val="100800"/>
              </a:lnSpc>
              <a:buFont typeface="Lucida Sans Unicode"/>
              <a:buChar char="•"/>
              <a:tabLst>
                <a:tab pos="320675" algn="l"/>
              </a:tabLst>
            </a:pPr>
            <a:r>
              <a:rPr sz="2050" dirty="0">
                <a:latin typeface="Tahoma"/>
                <a:cs typeface="Tahoma"/>
              </a:rPr>
              <a:t>But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since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we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almost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always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mean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estimated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probabilities,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may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get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lazy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later </a:t>
            </a:r>
            <a:r>
              <a:rPr sz="2050" spc="-20" dirty="0">
                <a:latin typeface="Tahoma"/>
                <a:cs typeface="Tahoma"/>
              </a:rPr>
              <a:t>and</a:t>
            </a:r>
            <a:r>
              <a:rPr sz="2050" spc="-1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use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21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210" dirty="0">
                <a:solidFill>
                  <a:srgbClr val="990099"/>
                </a:solidFill>
                <a:latin typeface="Calibri"/>
                <a:cs typeface="Calibri"/>
              </a:rPr>
              <a:t>x</a:t>
            </a:r>
            <a:r>
              <a:rPr sz="2050" spc="21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11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latin typeface="Tahoma"/>
                <a:cs typeface="Tahoma"/>
              </a:rPr>
              <a:t>for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those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too</a:t>
            </a:r>
            <a:r>
              <a:rPr sz="2050" spc="-20" dirty="0" smtClean="0">
                <a:latin typeface="Tahoma"/>
                <a:cs typeface="Tahoma"/>
              </a:rPr>
              <a:t>.</a:t>
            </a:r>
            <a:r>
              <a:rPr lang="en-US" sz="2050" spc="-20" dirty="0" smtClean="0">
                <a:latin typeface="Tahoma"/>
                <a:cs typeface="Tahoma"/>
              </a:rPr>
              <a:t/>
            </a:r>
            <a:br>
              <a:rPr lang="en-US" sz="2050" spc="-20" dirty="0" smtClean="0">
                <a:latin typeface="Tahoma"/>
                <a:cs typeface="Tahoma"/>
              </a:rPr>
            </a:br>
            <a:endParaRPr lang="en-US" sz="2050" spc="-20" dirty="0" smtClean="0">
              <a:latin typeface="Tahoma"/>
              <a:cs typeface="Tahoma"/>
            </a:endParaRPr>
          </a:p>
          <a:p>
            <a:pPr marL="320675" marR="29845" indent="-257810">
              <a:lnSpc>
                <a:spcPct val="100800"/>
              </a:lnSpc>
              <a:buFont typeface="Lucida Sans Unicode"/>
              <a:buChar char="•"/>
              <a:tabLst>
                <a:tab pos="320675" algn="l"/>
              </a:tabLst>
            </a:pPr>
            <a:r>
              <a:rPr lang="en-US" sz="2050" spc="-20" dirty="0" smtClean="0">
                <a:latin typeface="Tahoma"/>
                <a:cs typeface="Tahoma"/>
              </a:rPr>
              <a:t>Example of dice</a:t>
            </a:r>
          </a:p>
          <a:p>
            <a:pPr marL="320675" marR="29845" indent="-257810">
              <a:lnSpc>
                <a:spcPct val="100800"/>
              </a:lnSpc>
              <a:buFont typeface="Lucida Sans Unicode"/>
              <a:buChar char="•"/>
              <a:tabLst>
                <a:tab pos="320675" algn="l"/>
              </a:tabLst>
            </a:pPr>
            <a:r>
              <a:rPr lang="en-US" sz="2050" spc="-20" dirty="0" smtClean="0">
                <a:latin typeface="Tahoma"/>
                <a:cs typeface="Tahoma"/>
              </a:rPr>
              <a:t>True probability of 3 = 1/6</a:t>
            </a:r>
          </a:p>
          <a:p>
            <a:pPr marL="320675" marR="29845" indent="-257810">
              <a:lnSpc>
                <a:spcPct val="100800"/>
              </a:lnSpc>
              <a:buFont typeface="Lucida Sans Unicode"/>
              <a:buChar char="•"/>
              <a:tabLst>
                <a:tab pos="320675" algn="l"/>
              </a:tabLst>
            </a:pPr>
            <a:r>
              <a:rPr lang="en-US" sz="2050" spc="-20" dirty="0" smtClean="0">
                <a:latin typeface="Tahoma"/>
                <a:cs typeface="Tahoma"/>
              </a:rPr>
              <a:t>Estimated probability of rolling a dice 10 times (3 two time)= 2/10</a:t>
            </a:r>
          </a:p>
          <a:p>
            <a:pPr marL="320675" marR="29845" indent="-257810">
              <a:lnSpc>
                <a:spcPct val="100800"/>
              </a:lnSpc>
              <a:buFont typeface="Lucida Sans Unicode"/>
              <a:buChar char="•"/>
              <a:tabLst>
                <a:tab pos="320675" algn="l"/>
              </a:tabLst>
            </a:pPr>
            <a:r>
              <a:rPr lang="en-US" sz="2050" spc="-20" dirty="0" smtClean="0">
                <a:latin typeface="Tahoma"/>
                <a:cs typeface="Tahoma"/>
              </a:rPr>
              <a:t>Estimated probabilities using estimation method = 18/100 </a:t>
            </a:r>
            <a:endParaRPr sz="20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532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82" y="1056379"/>
            <a:ext cx="9217379" cy="538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82" y="1495425"/>
            <a:ext cx="9561018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4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64565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Relative</a:t>
            </a:r>
            <a:r>
              <a:rPr spc="-80" dirty="0"/>
              <a:t> </a:t>
            </a:r>
            <a:r>
              <a:rPr spc="-90" dirty="0"/>
              <a:t>frequency</a:t>
            </a:r>
            <a:r>
              <a:rPr spc="-75" dirty="0"/>
              <a:t> </a:t>
            </a:r>
            <a:r>
              <a:rPr spc="-50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285" y="1175556"/>
            <a:ext cx="53911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69875" algn="l"/>
              </a:tabLst>
            </a:pPr>
            <a:r>
              <a:rPr sz="2050" spc="-35" dirty="0">
                <a:latin typeface="Tahoma"/>
                <a:cs typeface="Tahoma"/>
              </a:rPr>
              <a:t>Intuitive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way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estimate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discrete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probabilities: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3501" y="1993144"/>
            <a:ext cx="11576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i="1" spc="210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100" spc="315" baseline="-11904" dirty="0">
                <a:solidFill>
                  <a:srgbClr val="990099"/>
                </a:solidFill>
                <a:latin typeface="Georgia"/>
                <a:cs typeface="Georgia"/>
              </a:rPr>
              <a:t>RF</a:t>
            </a:r>
            <a:r>
              <a:rPr sz="2050" spc="21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210" dirty="0">
                <a:solidFill>
                  <a:srgbClr val="990099"/>
                </a:solidFill>
                <a:latin typeface="Calibri"/>
                <a:cs typeface="Calibri"/>
              </a:rPr>
              <a:t>x</a:t>
            </a:r>
            <a:r>
              <a:rPr sz="2050" spc="21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11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2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8418" y="1815610"/>
            <a:ext cx="5861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i="1" spc="270" dirty="0">
                <a:solidFill>
                  <a:srgbClr val="990099"/>
                </a:solidFill>
                <a:latin typeface="Calibri"/>
                <a:cs typeface="Calibri"/>
              </a:rPr>
              <a:t>C</a:t>
            </a:r>
            <a:r>
              <a:rPr sz="2050" spc="27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270" dirty="0">
                <a:solidFill>
                  <a:srgbClr val="990099"/>
                </a:solidFill>
                <a:latin typeface="Calibri"/>
                <a:cs typeface="Calibri"/>
              </a:rPr>
              <a:t>x</a:t>
            </a:r>
            <a:r>
              <a:rPr sz="2050" spc="27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01118" y="2202649"/>
            <a:ext cx="560705" cy="0"/>
          </a:xfrm>
          <a:custGeom>
            <a:avLst/>
            <a:gdLst/>
            <a:ahLst/>
            <a:cxnLst/>
            <a:rect l="l" t="t" r="r" b="b"/>
            <a:pathLst>
              <a:path w="560704">
                <a:moveTo>
                  <a:pt x="0" y="0"/>
                </a:moveTo>
                <a:lnTo>
                  <a:pt x="560400" y="0"/>
                </a:lnTo>
              </a:path>
            </a:pathLst>
          </a:custGeom>
          <a:ln w="10490">
            <a:solidFill>
              <a:srgbClr val="99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48895" y="2173141"/>
            <a:ext cx="2362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i="1" spc="280" dirty="0">
                <a:solidFill>
                  <a:srgbClr val="990099"/>
                </a:solidFill>
                <a:latin typeface="Calibri"/>
                <a:cs typeface="Calibri"/>
              </a:rPr>
              <a:t>N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2618" y="2690272"/>
            <a:ext cx="6638925" cy="7994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680"/>
              </a:spcBef>
            </a:pPr>
            <a:r>
              <a:rPr sz="2050" spc="-90" dirty="0">
                <a:latin typeface="Tahoma"/>
                <a:cs typeface="Tahoma"/>
              </a:rPr>
              <a:t>where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i="1" spc="290" dirty="0">
                <a:solidFill>
                  <a:srgbClr val="990099"/>
                </a:solidFill>
                <a:latin typeface="Calibri"/>
                <a:cs typeface="Calibri"/>
              </a:rPr>
              <a:t>C</a:t>
            </a:r>
            <a:r>
              <a:rPr sz="2050" spc="29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290" dirty="0">
                <a:solidFill>
                  <a:srgbClr val="990099"/>
                </a:solidFill>
                <a:latin typeface="Calibri"/>
                <a:cs typeface="Calibri"/>
              </a:rPr>
              <a:t>x</a:t>
            </a:r>
            <a:r>
              <a:rPr sz="2050" spc="29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13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latin typeface="Tahoma"/>
                <a:cs typeface="Tahoma"/>
              </a:rPr>
              <a:t>is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count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i="1" spc="280" dirty="0">
                <a:solidFill>
                  <a:srgbClr val="990099"/>
                </a:solidFill>
                <a:latin typeface="Calibri"/>
                <a:cs typeface="Calibri"/>
              </a:rPr>
              <a:t>x</a:t>
            </a:r>
            <a:r>
              <a:rPr sz="2050" i="1" spc="12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latin typeface="Tahoma"/>
                <a:cs typeface="Tahoma"/>
              </a:rPr>
              <a:t>in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large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dataset,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and</a:t>
            </a:r>
            <a:endParaRPr sz="20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85"/>
              </a:spcBef>
            </a:pPr>
            <a:r>
              <a:rPr sz="2050" i="1" spc="330" dirty="0">
                <a:solidFill>
                  <a:srgbClr val="990099"/>
                </a:solidFill>
                <a:latin typeface="Calibri"/>
                <a:cs typeface="Calibri"/>
              </a:rPr>
              <a:t>N</a:t>
            </a:r>
            <a:r>
              <a:rPr sz="2050" i="1" spc="23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4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3075" spc="660" baseline="42005" dirty="0">
                <a:solidFill>
                  <a:srgbClr val="990099"/>
                </a:solidFill>
                <a:latin typeface="Lucida Sans Unicode"/>
                <a:cs typeface="Lucida Sans Unicode"/>
              </a:rPr>
              <a:t>Σ</a:t>
            </a:r>
            <a:r>
              <a:rPr sz="2175" i="1" spc="660" baseline="-22988" dirty="0">
                <a:solidFill>
                  <a:srgbClr val="990099"/>
                </a:solidFill>
                <a:latin typeface="Georgia"/>
                <a:cs typeface="Georgia"/>
              </a:rPr>
              <a:t>x</a:t>
            </a:r>
            <a:r>
              <a:rPr sz="1800" i="1" spc="660" baseline="-9259" dirty="0">
                <a:solidFill>
                  <a:srgbClr val="990099"/>
                </a:solidFill>
                <a:latin typeface="Arial"/>
                <a:cs typeface="Arial"/>
              </a:rPr>
              <a:t>′</a:t>
            </a:r>
            <a:r>
              <a:rPr sz="1800" i="1" spc="89" baseline="-9259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050" i="1" spc="285" dirty="0">
                <a:solidFill>
                  <a:srgbClr val="990099"/>
                </a:solidFill>
                <a:latin typeface="Calibri"/>
                <a:cs typeface="Calibri"/>
              </a:rPr>
              <a:t>C</a:t>
            </a:r>
            <a:r>
              <a:rPr sz="2050" spc="285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285" dirty="0">
                <a:solidFill>
                  <a:srgbClr val="990099"/>
                </a:solidFill>
                <a:latin typeface="Calibri"/>
                <a:cs typeface="Calibri"/>
              </a:rPr>
              <a:t>x</a:t>
            </a:r>
            <a:r>
              <a:rPr sz="2175" i="1" spc="427" baseline="28735" dirty="0">
                <a:solidFill>
                  <a:srgbClr val="990099"/>
                </a:solidFill>
                <a:latin typeface="Arial"/>
                <a:cs typeface="Arial"/>
              </a:rPr>
              <a:t>′</a:t>
            </a:r>
            <a:r>
              <a:rPr sz="2050" spc="285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14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latin typeface="Tahoma"/>
                <a:cs typeface="Tahoma"/>
              </a:rPr>
              <a:t>is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total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number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items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in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dataset.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1743" y="3987484"/>
            <a:ext cx="44386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60" dirty="0">
                <a:solidFill>
                  <a:srgbClr val="990099"/>
                </a:solidFill>
                <a:latin typeface="Calibri"/>
                <a:cs typeface="Calibri"/>
              </a:rPr>
              <a:t>2620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4885" y="3818045"/>
            <a:ext cx="476758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5275" indent="-257175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95275" algn="l"/>
              </a:tabLst>
            </a:pPr>
            <a:r>
              <a:rPr sz="2050" spc="210" dirty="0">
                <a:latin typeface="Tahoma"/>
                <a:cs typeface="Tahoma"/>
              </a:rPr>
              <a:t>M&amp;M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example: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i="1" spc="85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100" spc="127" baseline="-11904" dirty="0">
                <a:solidFill>
                  <a:srgbClr val="990099"/>
                </a:solidFill>
                <a:latin typeface="Georgia"/>
                <a:cs typeface="Georgia"/>
              </a:rPr>
              <a:t>RF</a:t>
            </a:r>
            <a:r>
              <a:rPr sz="2050" spc="85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spc="85" dirty="0">
                <a:solidFill>
                  <a:srgbClr val="990099"/>
                </a:solidFill>
                <a:latin typeface="Tahoma"/>
                <a:cs typeface="Tahoma"/>
              </a:rPr>
              <a:t>red</a:t>
            </a:r>
            <a:r>
              <a:rPr sz="2050" spc="85" dirty="0">
                <a:solidFill>
                  <a:srgbClr val="990099"/>
                </a:solidFill>
                <a:latin typeface="Calibri"/>
                <a:cs typeface="Calibri"/>
              </a:rPr>
              <a:t>)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20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175" u="sng" spc="97" baseline="30651" dirty="0">
                <a:solidFill>
                  <a:srgbClr val="990099"/>
                </a:solidFill>
                <a:uFill>
                  <a:solidFill>
                    <a:srgbClr val="990099"/>
                  </a:solidFill>
                </a:uFill>
                <a:latin typeface="Calibri"/>
                <a:cs typeface="Calibri"/>
              </a:rPr>
              <a:t> </a:t>
            </a:r>
            <a:r>
              <a:rPr sz="2175" u="sng" spc="120" baseline="30651" dirty="0">
                <a:solidFill>
                  <a:srgbClr val="990099"/>
                </a:solidFill>
                <a:uFill>
                  <a:solidFill>
                    <a:srgbClr val="990099"/>
                  </a:solidFill>
                </a:uFill>
                <a:latin typeface="Calibri"/>
                <a:cs typeface="Calibri"/>
              </a:rPr>
              <a:t>372</a:t>
            </a:r>
            <a:r>
              <a:rPr sz="2175" u="sng" spc="89" baseline="30651" dirty="0">
                <a:solidFill>
                  <a:srgbClr val="990099"/>
                </a:solidFill>
                <a:uFill>
                  <a:solidFill>
                    <a:srgbClr val="990099"/>
                  </a:solidFill>
                </a:uFill>
                <a:latin typeface="Calibri"/>
                <a:cs typeface="Calibri"/>
              </a:rPr>
              <a:t> </a:t>
            </a:r>
            <a:r>
              <a:rPr sz="2175" spc="494" baseline="30651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8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-20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spc="-20" dirty="0">
                <a:solidFill>
                  <a:srgbClr val="990099"/>
                </a:solidFill>
                <a:latin typeface="Calibri"/>
                <a:cs typeface="Calibri"/>
              </a:rPr>
              <a:t>142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0285" y="4487106"/>
            <a:ext cx="8830310" cy="655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69875" algn="l"/>
                <a:tab pos="6310630" algn="l"/>
              </a:tabLst>
            </a:pPr>
            <a:r>
              <a:rPr sz="2050" dirty="0">
                <a:latin typeface="Tahoma"/>
                <a:cs typeface="Tahoma"/>
              </a:rPr>
              <a:t>This</a:t>
            </a:r>
            <a:r>
              <a:rPr sz="2050" spc="8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method</a:t>
            </a:r>
            <a:r>
              <a:rPr sz="2050" spc="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is</a:t>
            </a:r>
            <a:r>
              <a:rPr sz="2050" spc="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also</a:t>
            </a:r>
            <a:r>
              <a:rPr sz="2050" spc="8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known</a:t>
            </a:r>
            <a:r>
              <a:rPr sz="2050" spc="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as</a:t>
            </a:r>
            <a:r>
              <a:rPr sz="2050" spc="105" dirty="0">
                <a:latin typeface="Tahoma"/>
                <a:cs typeface="Tahoma"/>
              </a:rPr>
              <a:t> </a:t>
            </a:r>
            <a:r>
              <a:rPr sz="2050" b="1" spc="-60" dirty="0">
                <a:solidFill>
                  <a:srgbClr val="0000FF"/>
                </a:solidFill>
                <a:latin typeface="Arial"/>
                <a:cs typeface="Arial"/>
              </a:rPr>
              <a:t>maximum-</a:t>
            </a:r>
            <a:r>
              <a:rPr sz="2050" b="1" spc="-10" dirty="0">
                <a:solidFill>
                  <a:srgbClr val="0000FF"/>
                </a:solidFill>
                <a:latin typeface="Arial"/>
                <a:cs typeface="Arial"/>
              </a:rPr>
              <a:t>likelihood</a:t>
            </a:r>
            <a:r>
              <a:rPr sz="20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50" b="1" spc="-25" dirty="0">
                <a:solidFill>
                  <a:srgbClr val="0000FF"/>
                </a:solidFill>
                <a:latin typeface="Arial"/>
                <a:cs typeface="Arial"/>
              </a:rPr>
              <a:t>estimation</a:t>
            </a:r>
            <a:r>
              <a:rPr sz="2050" b="1" spc="2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85" dirty="0">
                <a:latin typeface="Tahoma"/>
                <a:cs typeface="Tahoma"/>
              </a:rPr>
              <a:t>(MLE)</a:t>
            </a:r>
            <a:r>
              <a:rPr sz="2050" spc="15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for </a:t>
            </a:r>
            <a:r>
              <a:rPr sz="2050" spc="-90" dirty="0">
                <a:latin typeface="Tahoma"/>
                <a:cs typeface="Tahoma"/>
              </a:rPr>
              <a:t>reasons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we’ll</a:t>
            </a:r>
            <a:r>
              <a:rPr sz="2050" spc="-14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get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back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to.</a:t>
            </a:r>
            <a:endParaRPr sz="20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911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8465" y="202966"/>
            <a:ext cx="7917815" cy="1000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11655">
              <a:lnSpc>
                <a:spcPct val="100000"/>
              </a:lnSpc>
              <a:spcBef>
                <a:spcPts val="125"/>
              </a:spcBef>
            </a:pPr>
            <a:r>
              <a:rPr lang="en-US" sz="3200" spc="-60" dirty="0" smtClean="0">
                <a:solidFill>
                  <a:srgbClr val="0000FF"/>
                </a:solidFill>
                <a:latin typeface="Arial"/>
                <a:cs typeface="Arial"/>
              </a:rPr>
              <a:t>Maximum-</a:t>
            </a:r>
            <a:r>
              <a:rPr lang="en-US" sz="3200" spc="-10" dirty="0" smtClean="0">
                <a:solidFill>
                  <a:srgbClr val="0000FF"/>
                </a:solidFill>
                <a:latin typeface="Arial"/>
                <a:cs typeface="Arial"/>
              </a:rPr>
              <a:t>likelihood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lang="en-US" sz="3200" spc="-25" dirty="0">
                <a:solidFill>
                  <a:srgbClr val="0000FF"/>
                </a:solidFill>
                <a:latin typeface="Arial"/>
                <a:cs typeface="Arial"/>
              </a:rPr>
              <a:t>estimation</a:t>
            </a:r>
            <a:r>
              <a:rPr spc="110" dirty="0" smtClean="0"/>
              <a:t> </a:t>
            </a:r>
            <a:r>
              <a:rPr dirty="0"/>
              <a:t>for</a:t>
            </a:r>
            <a:r>
              <a:rPr spc="125" dirty="0"/>
              <a:t> </a:t>
            </a:r>
            <a:r>
              <a:rPr spc="-160" dirty="0"/>
              <a:t>sentences?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014537"/>
            <a:ext cx="10287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01140">
              <a:lnSpc>
                <a:spcPct val="100000"/>
              </a:lnSpc>
              <a:spcBef>
                <a:spcPts val="125"/>
              </a:spcBef>
            </a:pPr>
            <a:r>
              <a:rPr dirty="0"/>
              <a:t>The</a:t>
            </a:r>
            <a:r>
              <a:rPr spc="150" dirty="0"/>
              <a:t> </a:t>
            </a:r>
            <a:r>
              <a:rPr spc="-70" dirty="0"/>
              <a:t>problem</a:t>
            </a:r>
            <a:r>
              <a:rPr spc="155" dirty="0"/>
              <a:t> </a:t>
            </a:r>
            <a:r>
              <a:rPr dirty="0"/>
              <a:t>with</a:t>
            </a:r>
            <a:r>
              <a:rPr spc="150" dirty="0"/>
              <a:t> </a:t>
            </a:r>
            <a:r>
              <a:rPr spc="65" dirty="0"/>
              <a:t>MLE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285" y="1175556"/>
            <a:ext cx="8831580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69875" algn="l"/>
              </a:tabLst>
            </a:pPr>
            <a:r>
              <a:rPr sz="2050" spc="125" dirty="0">
                <a:latin typeface="Tahoma"/>
                <a:cs typeface="Tahoma"/>
              </a:rPr>
              <a:t>MLE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thinks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anything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that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hasn’t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occurred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will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never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occur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(P=0</a:t>
            </a:r>
            <a:r>
              <a:rPr sz="2050" spc="-10" dirty="0" smtClean="0">
                <a:latin typeface="Tahoma"/>
                <a:cs typeface="Tahoma"/>
              </a:rPr>
              <a:t>).</a:t>
            </a:r>
            <a:endParaRPr sz="20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5625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14600">
              <a:lnSpc>
                <a:spcPct val="100000"/>
              </a:lnSpc>
              <a:spcBef>
                <a:spcPts val="125"/>
              </a:spcBef>
            </a:pPr>
            <a:r>
              <a:rPr spc="-120" dirty="0"/>
              <a:t>Sparse</a:t>
            </a:r>
            <a:r>
              <a:rPr spc="-6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285" y="1175556"/>
            <a:ext cx="8834120" cy="195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8255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69875" algn="l"/>
              </a:tabLst>
            </a:pPr>
            <a:r>
              <a:rPr sz="2050" spc="-135" dirty="0">
                <a:latin typeface="Tahoma"/>
                <a:cs typeface="Tahoma"/>
              </a:rPr>
              <a:t>In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fact,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even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things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that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occur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once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or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twice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in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our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training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data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are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problem. </a:t>
            </a:r>
            <a:r>
              <a:rPr sz="2050" spc="-80" dirty="0">
                <a:latin typeface="Tahoma"/>
                <a:cs typeface="Tahoma"/>
              </a:rPr>
              <a:t>Remember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these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words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from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Europarl?</a:t>
            </a:r>
            <a:endParaRPr sz="2050" dirty="0">
              <a:latin typeface="Tahoma"/>
              <a:cs typeface="Tahoma"/>
            </a:endParaRPr>
          </a:p>
          <a:p>
            <a:pPr marL="269875" marR="5080">
              <a:lnSpc>
                <a:spcPct val="100800"/>
              </a:lnSpc>
              <a:spcBef>
                <a:spcPts val="1395"/>
              </a:spcBef>
              <a:tabLst>
                <a:tab pos="1623060" algn="l"/>
                <a:tab pos="3661410" algn="l"/>
                <a:tab pos="6000115" algn="l"/>
                <a:tab pos="7672705" algn="l"/>
              </a:tabLst>
            </a:pPr>
            <a:r>
              <a:rPr sz="2050" spc="-10" dirty="0">
                <a:solidFill>
                  <a:srgbClr val="000099"/>
                </a:solidFill>
                <a:latin typeface="Calibri"/>
                <a:cs typeface="Calibri"/>
              </a:rPr>
              <a:t>cornflakes,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050" spc="45" dirty="0">
                <a:solidFill>
                  <a:srgbClr val="000099"/>
                </a:solidFill>
                <a:latin typeface="Calibri"/>
                <a:cs typeface="Calibri"/>
              </a:rPr>
              <a:t>mathematicians,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	pseudo-</a:t>
            </a:r>
            <a:r>
              <a:rPr sz="2050" spc="-10" dirty="0">
                <a:solidFill>
                  <a:srgbClr val="000099"/>
                </a:solidFill>
                <a:latin typeface="Calibri"/>
                <a:cs typeface="Calibri"/>
              </a:rPr>
              <a:t>rapporteur,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	lobby-</a:t>
            </a:r>
            <a:r>
              <a:rPr sz="2050" spc="45" dirty="0">
                <a:solidFill>
                  <a:srgbClr val="000099"/>
                </a:solidFill>
                <a:latin typeface="Calibri"/>
                <a:cs typeface="Calibri"/>
              </a:rPr>
              <a:t>ridden,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050" spc="70" dirty="0">
                <a:solidFill>
                  <a:srgbClr val="000099"/>
                </a:solidFill>
                <a:latin typeface="Calibri"/>
                <a:cs typeface="Calibri"/>
              </a:rPr>
              <a:t>Lycketoft, </a:t>
            </a:r>
            <a:r>
              <a:rPr sz="2050" spc="305" dirty="0">
                <a:solidFill>
                  <a:srgbClr val="000099"/>
                </a:solidFill>
                <a:latin typeface="Calibri"/>
                <a:cs typeface="Calibri"/>
              </a:rPr>
              <a:t>UNCITRAL,</a:t>
            </a:r>
            <a:r>
              <a:rPr sz="2050" spc="254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55" dirty="0">
                <a:solidFill>
                  <a:srgbClr val="000099"/>
                </a:solidFill>
                <a:latin typeface="Calibri"/>
                <a:cs typeface="Calibri"/>
              </a:rPr>
              <a:t>policyfor,</a:t>
            </a:r>
            <a:r>
              <a:rPr sz="2050" spc="26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55" dirty="0">
                <a:solidFill>
                  <a:srgbClr val="000099"/>
                </a:solidFill>
                <a:latin typeface="Calibri"/>
                <a:cs typeface="Calibri"/>
              </a:rPr>
              <a:t>Commissioneris,</a:t>
            </a:r>
            <a:r>
              <a:rPr sz="2050" spc="254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000099"/>
                </a:solidFill>
                <a:latin typeface="Calibri"/>
                <a:cs typeface="Calibri"/>
              </a:rPr>
              <a:t>145.95</a:t>
            </a:r>
            <a:endParaRPr sz="2050" dirty="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1410"/>
              </a:spcBef>
            </a:pPr>
            <a:r>
              <a:rPr sz="2050" spc="60" dirty="0">
                <a:latin typeface="Tahoma"/>
                <a:cs typeface="Tahoma"/>
              </a:rPr>
              <a:t>All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occurred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once.</a:t>
            </a:r>
            <a:r>
              <a:rPr sz="2050" spc="16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Is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it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safe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assume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all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have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equal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probability?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0285" y="3458076"/>
            <a:ext cx="732472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69875" algn="l"/>
                <a:tab pos="927100" algn="l"/>
                <a:tab pos="1269365" algn="l"/>
                <a:tab pos="1576070" algn="l"/>
                <a:tab pos="2503170" algn="l"/>
                <a:tab pos="3212465" algn="l"/>
                <a:tab pos="4458970" algn="l"/>
                <a:tab pos="4999990" algn="l"/>
                <a:tab pos="5966460" algn="l"/>
              </a:tabLst>
            </a:pPr>
            <a:r>
              <a:rPr sz="2050" spc="-20" dirty="0">
                <a:latin typeface="Tahoma"/>
                <a:cs typeface="Tahoma"/>
              </a:rPr>
              <a:t>This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25" dirty="0">
                <a:latin typeface="Tahoma"/>
                <a:cs typeface="Tahoma"/>
              </a:rPr>
              <a:t>is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50" dirty="0">
                <a:latin typeface="Tahoma"/>
                <a:cs typeface="Tahoma"/>
              </a:rPr>
              <a:t>a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b="1" spc="-10" dirty="0">
                <a:solidFill>
                  <a:srgbClr val="0000FF"/>
                </a:solidFill>
                <a:latin typeface="Arial"/>
                <a:cs typeface="Arial"/>
              </a:rPr>
              <a:t>sparse</a:t>
            </a:r>
            <a:r>
              <a:rPr sz="20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50" b="1" spc="-20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20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50" spc="-10" dirty="0">
                <a:latin typeface="Tahoma"/>
                <a:cs typeface="Tahoma"/>
              </a:rPr>
              <a:t>problem: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25" dirty="0">
                <a:latin typeface="Tahoma"/>
                <a:cs typeface="Tahoma"/>
              </a:rPr>
              <a:t>not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0" dirty="0">
                <a:latin typeface="Tahoma"/>
                <a:cs typeface="Tahoma"/>
              </a:rPr>
              <a:t>enough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70" dirty="0">
                <a:latin typeface="Tahoma"/>
                <a:cs typeface="Tahoma"/>
              </a:rPr>
              <a:t>observations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9187" y="3458076"/>
            <a:ext cx="13519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17830" algn="l"/>
              </a:tabLst>
            </a:pPr>
            <a:r>
              <a:rPr sz="2050" spc="-25" dirty="0">
                <a:latin typeface="Tahoma"/>
                <a:cs typeface="Tahoma"/>
              </a:rPr>
              <a:t>to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55" dirty="0">
                <a:latin typeface="Tahoma"/>
                <a:cs typeface="Tahoma"/>
              </a:rPr>
              <a:t>estimate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8417" y="3772871"/>
            <a:ext cx="22815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41069" algn="l"/>
                <a:tab pos="1435735" algn="l"/>
              </a:tabLst>
            </a:pPr>
            <a:r>
              <a:rPr sz="2050" spc="-10" dirty="0">
                <a:latin typeface="Tahoma"/>
                <a:cs typeface="Tahoma"/>
              </a:rPr>
              <a:t>(Unlike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25" dirty="0">
                <a:latin typeface="Tahoma"/>
                <a:cs typeface="Tahoma"/>
              </a:rPr>
              <a:t>the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75" dirty="0">
                <a:latin typeface="Tahoma"/>
                <a:cs typeface="Tahoma"/>
              </a:rPr>
              <a:t>M&amp;Ms,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8018" y="3772871"/>
            <a:ext cx="6019165" cy="655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  <a:tabLst>
                <a:tab pos="1468120" algn="l"/>
                <a:tab pos="2030095" algn="l"/>
                <a:tab pos="2867660" algn="l"/>
                <a:tab pos="3265170" algn="l"/>
                <a:tab pos="4354830" algn="l"/>
                <a:tab pos="5449570" algn="l"/>
              </a:tabLst>
            </a:pPr>
            <a:r>
              <a:rPr sz="2050" spc="-10" dirty="0">
                <a:latin typeface="Tahoma"/>
                <a:cs typeface="Tahoma"/>
              </a:rPr>
              <a:t>probabilities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20" dirty="0">
                <a:latin typeface="Tahoma"/>
                <a:cs typeface="Tahoma"/>
              </a:rPr>
              <a:t>well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0" dirty="0">
                <a:latin typeface="Tahoma"/>
                <a:cs typeface="Tahoma"/>
              </a:rPr>
              <a:t>simply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25" dirty="0">
                <a:latin typeface="Tahoma"/>
                <a:cs typeface="Tahoma"/>
              </a:rPr>
              <a:t>by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0" dirty="0">
                <a:latin typeface="Tahoma"/>
                <a:cs typeface="Tahoma"/>
              </a:rPr>
              <a:t>counting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0" dirty="0">
                <a:latin typeface="Tahoma"/>
                <a:cs typeface="Tahoma"/>
              </a:rPr>
              <a:t>observed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60" dirty="0">
                <a:latin typeface="Tahoma"/>
                <a:cs typeface="Tahoma"/>
              </a:rPr>
              <a:t>data. </a:t>
            </a:r>
            <a:r>
              <a:rPr sz="2050" spc="-90" dirty="0">
                <a:latin typeface="Tahoma"/>
                <a:cs typeface="Tahoma"/>
              </a:rPr>
              <a:t>where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we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had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large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counts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for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all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colours!)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0285" y="4756727"/>
            <a:ext cx="8829675" cy="655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69875" algn="l"/>
                <a:tab pos="3562350" algn="l"/>
                <a:tab pos="8539480" algn="l"/>
              </a:tabLst>
            </a:pPr>
            <a:r>
              <a:rPr sz="2050" dirty="0">
                <a:latin typeface="Tahoma"/>
                <a:cs typeface="Tahoma"/>
              </a:rPr>
              <a:t>For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sentences,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many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(most!)</a:t>
            </a:r>
            <a:r>
              <a:rPr sz="2050" dirty="0">
                <a:latin typeface="Tahoma"/>
                <a:cs typeface="Tahoma"/>
              </a:rPr>
              <a:t>	will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occur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rarely </a:t>
            </a:r>
            <a:r>
              <a:rPr sz="2050" dirty="0">
                <a:latin typeface="Tahoma"/>
                <a:cs typeface="Tahoma"/>
              </a:rPr>
              <a:t>if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ever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in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our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training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data.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60" dirty="0">
                <a:latin typeface="Tahoma"/>
                <a:cs typeface="Tahoma"/>
              </a:rPr>
              <a:t>So </a:t>
            </a:r>
            <a:r>
              <a:rPr sz="2050" spc="-140" dirty="0">
                <a:latin typeface="Tahoma"/>
                <a:cs typeface="Tahoma"/>
              </a:rPr>
              <a:t>we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need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do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something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smarter.</a:t>
            </a:r>
            <a:endParaRPr sz="205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49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60730">
              <a:lnSpc>
                <a:spcPct val="100000"/>
              </a:lnSpc>
              <a:spcBef>
                <a:spcPts val="125"/>
              </a:spcBef>
            </a:pPr>
            <a:r>
              <a:rPr spc="-114" dirty="0"/>
              <a:t>Towards</a:t>
            </a:r>
            <a:r>
              <a:rPr spc="180" dirty="0"/>
              <a:t> </a:t>
            </a:r>
            <a:r>
              <a:rPr dirty="0"/>
              <a:t>better</a:t>
            </a:r>
            <a:r>
              <a:rPr spc="190" dirty="0"/>
              <a:t> </a:t>
            </a:r>
            <a:r>
              <a:rPr spc="170" dirty="0"/>
              <a:t>LM</a:t>
            </a:r>
            <a:r>
              <a:rPr spc="190" dirty="0"/>
              <a:t> </a:t>
            </a:r>
            <a:r>
              <a:rPr spc="-90" dirty="0"/>
              <a:t>probabilities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2719387"/>
            <a:ext cx="103632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1850" y="211195"/>
            <a:ext cx="590625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Deriving</a:t>
            </a:r>
            <a:r>
              <a:rPr spc="75" dirty="0"/>
              <a:t> </a:t>
            </a:r>
            <a:r>
              <a:rPr dirty="0"/>
              <a:t>an</a:t>
            </a:r>
            <a:r>
              <a:rPr spc="85" dirty="0"/>
              <a:t> </a:t>
            </a:r>
            <a:r>
              <a:rPr dirty="0"/>
              <a:t>N-gram</a:t>
            </a:r>
            <a:r>
              <a:rPr spc="85" dirty="0"/>
              <a:t> </a:t>
            </a:r>
            <a:r>
              <a:rPr spc="-5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9485" y="998531"/>
            <a:ext cx="6323965" cy="266255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320675" indent="-257175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320675" algn="l"/>
              </a:tabLst>
            </a:pPr>
            <a:r>
              <a:rPr sz="2050" dirty="0">
                <a:latin typeface="Tahoma"/>
                <a:cs typeface="Tahoma"/>
              </a:rPr>
              <a:t>We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want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estimate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25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250" dirty="0">
                <a:solidFill>
                  <a:srgbClr val="990099"/>
                </a:solidFill>
                <a:latin typeface="Calibri"/>
                <a:cs typeface="Calibri"/>
              </a:rPr>
              <a:t>S</a:t>
            </a:r>
            <a:r>
              <a:rPr sz="2050" i="1" spc="18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7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baseline="-11494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175" spc="67" baseline="-1149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6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97" baseline="-11494" dirty="0">
                <a:solidFill>
                  <a:srgbClr val="990099"/>
                </a:solidFill>
                <a:latin typeface="Georgia"/>
                <a:cs typeface="Georgia"/>
              </a:rPr>
              <a:t>n</a:t>
            </a:r>
            <a:r>
              <a:rPr sz="2050" spc="65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65" dirty="0">
                <a:latin typeface="Tahoma"/>
                <a:cs typeface="Tahoma"/>
              </a:rPr>
              <a:t>.</a:t>
            </a:r>
            <a:endParaRPr sz="2050">
              <a:latin typeface="Tahoma"/>
              <a:cs typeface="Tahoma"/>
            </a:endParaRPr>
          </a:p>
          <a:p>
            <a:pPr marL="328295">
              <a:lnSpc>
                <a:spcPct val="100000"/>
              </a:lnSpc>
              <a:spcBef>
                <a:spcPts val="1410"/>
              </a:spcBef>
            </a:pPr>
            <a:r>
              <a:rPr sz="2050" b="1" dirty="0">
                <a:latin typeface="Arial"/>
                <a:cs typeface="Arial"/>
              </a:rPr>
              <a:t>–</a:t>
            </a:r>
            <a:r>
              <a:rPr sz="2050" b="1" spc="295" dirty="0">
                <a:latin typeface="Arial"/>
                <a:cs typeface="Arial"/>
              </a:rPr>
              <a:t> </a:t>
            </a:r>
            <a:r>
              <a:rPr sz="2050" dirty="0">
                <a:latin typeface="Tahoma"/>
                <a:cs typeface="Tahoma"/>
              </a:rPr>
              <a:t>Ex:</a:t>
            </a:r>
            <a:r>
              <a:rPr sz="2050" spc="180" dirty="0">
                <a:latin typeface="Tahoma"/>
                <a:cs typeface="Tahoma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25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250" dirty="0">
                <a:solidFill>
                  <a:srgbClr val="990099"/>
                </a:solidFill>
                <a:latin typeface="Calibri"/>
                <a:cs typeface="Calibri"/>
              </a:rPr>
              <a:t>S</a:t>
            </a:r>
            <a:r>
              <a:rPr sz="2050" i="1" spc="15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5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the</a:t>
            </a:r>
            <a:r>
              <a:rPr sz="2050" spc="-2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cat</a:t>
            </a:r>
            <a:r>
              <a:rPr sz="2050" spc="-25" dirty="0">
                <a:solidFill>
                  <a:srgbClr val="990099"/>
                </a:solidFill>
                <a:latin typeface="Tahoma"/>
                <a:cs typeface="Tahoma"/>
              </a:rPr>
              <a:t> slept 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quietly</a:t>
            </a:r>
            <a:r>
              <a:rPr sz="2050" spc="-1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-10" dirty="0">
                <a:latin typeface="Tahoma"/>
                <a:cs typeface="Tahoma"/>
              </a:rPr>
              <a:t>.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2050">
              <a:latin typeface="Tahoma"/>
              <a:cs typeface="Tahoma"/>
            </a:endParaRPr>
          </a:p>
          <a:p>
            <a:pPr marL="320675" marR="55880" indent="-257810">
              <a:lnSpc>
                <a:spcPct val="100800"/>
              </a:lnSpc>
              <a:buFont typeface="Lucida Sans Unicode"/>
              <a:buChar char="•"/>
              <a:tabLst>
                <a:tab pos="320675" algn="l"/>
              </a:tabLst>
            </a:pPr>
            <a:r>
              <a:rPr sz="2050" dirty="0">
                <a:latin typeface="Tahoma"/>
                <a:cs typeface="Tahoma"/>
              </a:rPr>
              <a:t>This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is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really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joint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probability</a:t>
            </a:r>
            <a:r>
              <a:rPr sz="2050" spc="-55" dirty="0">
                <a:latin typeface="Tahoma"/>
                <a:cs typeface="Tahoma"/>
              </a:rPr>
              <a:t> over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words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in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i="1" spc="114" dirty="0">
                <a:solidFill>
                  <a:srgbClr val="990099"/>
                </a:solidFill>
                <a:latin typeface="Calibri"/>
                <a:cs typeface="Calibri"/>
              </a:rPr>
              <a:t>S</a:t>
            </a:r>
            <a:r>
              <a:rPr sz="2050" spc="114" dirty="0">
                <a:latin typeface="Tahoma"/>
                <a:cs typeface="Tahoma"/>
              </a:rPr>
              <a:t>:</a:t>
            </a:r>
            <a:r>
              <a:rPr sz="2050" spc="254" dirty="0">
                <a:latin typeface="Tahoma"/>
                <a:cs typeface="Tahoma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12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spc="179" baseline="-11494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175" spc="457" baseline="-1149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990099"/>
                </a:solidFill>
                <a:latin typeface="Tahoma"/>
                <a:cs typeface="Tahoma"/>
              </a:rPr>
              <a:t>the</a:t>
            </a:r>
            <a:r>
              <a:rPr sz="2050" i="1" spc="-35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11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9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spc="142" baseline="-11494" dirty="0">
                <a:solidFill>
                  <a:srgbClr val="990099"/>
                </a:solidFill>
                <a:latin typeface="Calibri"/>
                <a:cs typeface="Calibri"/>
              </a:rPr>
              <a:t>2</a:t>
            </a:r>
            <a:r>
              <a:rPr sz="2175" spc="450" baseline="-1149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cat</a:t>
            </a:r>
            <a:r>
              <a:rPr sz="2050" i="1" spc="-10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11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9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spc="142" baseline="-11494" dirty="0">
                <a:solidFill>
                  <a:srgbClr val="990099"/>
                </a:solidFill>
                <a:latin typeface="Calibri"/>
                <a:cs typeface="Calibri"/>
              </a:rPr>
              <a:t>3</a:t>
            </a:r>
            <a:r>
              <a:rPr sz="2175" spc="450" baseline="-1149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990099"/>
                </a:solidFill>
                <a:latin typeface="Tahoma"/>
                <a:cs typeface="Tahoma"/>
              </a:rPr>
              <a:t>slept</a:t>
            </a:r>
            <a:r>
              <a:rPr sz="2050" i="1" spc="-50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11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1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1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1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9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spc="142" baseline="-11494" dirty="0">
                <a:solidFill>
                  <a:srgbClr val="990099"/>
                </a:solidFill>
                <a:latin typeface="Calibri"/>
                <a:cs typeface="Calibri"/>
              </a:rPr>
              <a:t>4</a:t>
            </a:r>
            <a:r>
              <a:rPr sz="2175" spc="450" baseline="-1149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quietly</a:t>
            </a:r>
            <a:r>
              <a:rPr sz="2050" spc="-1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-10" dirty="0">
                <a:latin typeface="Tahoma"/>
                <a:cs typeface="Tahoma"/>
              </a:rPr>
              <a:t>.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</a:pPr>
            <a:endParaRPr sz="2050">
              <a:latin typeface="Tahoma"/>
              <a:cs typeface="Tahoma"/>
            </a:endParaRPr>
          </a:p>
          <a:p>
            <a:pPr marL="320040" indent="-257175">
              <a:lnSpc>
                <a:spcPct val="100000"/>
              </a:lnSpc>
              <a:buFont typeface="Lucida Sans Unicode"/>
              <a:buChar char="•"/>
              <a:tabLst>
                <a:tab pos="320040" algn="l"/>
              </a:tabLst>
            </a:pPr>
            <a:r>
              <a:rPr sz="2050" spc="-55" dirty="0">
                <a:latin typeface="Tahoma"/>
                <a:cs typeface="Tahoma"/>
              </a:rPr>
              <a:t>Concisely,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the,</a:t>
            </a:r>
            <a:r>
              <a:rPr sz="2050" spc="-16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cat,</a:t>
            </a:r>
            <a:r>
              <a:rPr sz="2050" spc="-11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30" dirty="0">
                <a:solidFill>
                  <a:srgbClr val="990099"/>
                </a:solidFill>
                <a:latin typeface="Tahoma"/>
                <a:cs typeface="Tahoma"/>
              </a:rPr>
              <a:t>slept,</a:t>
            </a:r>
            <a:r>
              <a:rPr sz="2050" spc="-4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quietly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14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latin typeface="Tahoma"/>
                <a:cs typeface="Tahoma"/>
              </a:rPr>
              <a:t>or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9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9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spc="135" baseline="-11494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050" i="1" spc="90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6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97" baseline="-11494" dirty="0">
                <a:solidFill>
                  <a:srgbClr val="990099"/>
                </a:solidFill>
                <a:latin typeface="Georgia"/>
                <a:cs typeface="Georgia"/>
              </a:rPr>
              <a:t>n</a:t>
            </a:r>
            <a:r>
              <a:rPr sz="2050" spc="65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65" dirty="0">
                <a:latin typeface="Tahoma"/>
                <a:cs typeface="Tahoma"/>
              </a:rPr>
              <a:t>.</a:t>
            </a:r>
            <a:endParaRPr sz="205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704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0" y="211195"/>
            <a:ext cx="522045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Deriving</a:t>
            </a:r>
            <a:r>
              <a:rPr spc="75" dirty="0"/>
              <a:t> </a:t>
            </a:r>
            <a:r>
              <a:rPr dirty="0"/>
              <a:t>an</a:t>
            </a:r>
            <a:r>
              <a:rPr spc="85" dirty="0"/>
              <a:t> </a:t>
            </a:r>
            <a:r>
              <a:rPr dirty="0"/>
              <a:t>N-gram</a:t>
            </a:r>
            <a:r>
              <a:rPr spc="85" dirty="0"/>
              <a:t> </a:t>
            </a:r>
            <a:r>
              <a:rPr spc="-5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085" y="998531"/>
            <a:ext cx="8186420" cy="452501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346075" indent="-257175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346075" algn="l"/>
              </a:tabLst>
            </a:pPr>
            <a:r>
              <a:rPr sz="2050" dirty="0">
                <a:latin typeface="Tahoma"/>
                <a:cs typeface="Tahoma"/>
              </a:rPr>
              <a:t>We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want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estimate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25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250" dirty="0">
                <a:solidFill>
                  <a:srgbClr val="990099"/>
                </a:solidFill>
                <a:latin typeface="Calibri"/>
                <a:cs typeface="Calibri"/>
              </a:rPr>
              <a:t>S</a:t>
            </a:r>
            <a:r>
              <a:rPr sz="2050" i="1" spc="18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7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baseline="-11494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175" spc="67" baseline="-1149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6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97" baseline="-11494" dirty="0">
                <a:solidFill>
                  <a:srgbClr val="990099"/>
                </a:solidFill>
                <a:latin typeface="Georgia"/>
                <a:cs typeface="Georgia"/>
              </a:rPr>
              <a:t>n</a:t>
            </a:r>
            <a:r>
              <a:rPr sz="2050" spc="65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65" dirty="0">
                <a:latin typeface="Tahoma"/>
                <a:cs typeface="Tahoma"/>
              </a:rPr>
              <a:t>.</a:t>
            </a:r>
            <a:endParaRPr sz="2050">
              <a:latin typeface="Tahoma"/>
              <a:cs typeface="Tahoma"/>
            </a:endParaRPr>
          </a:p>
          <a:p>
            <a:pPr marL="353695">
              <a:lnSpc>
                <a:spcPct val="100000"/>
              </a:lnSpc>
              <a:spcBef>
                <a:spcPts val="1410"/>
              </a:spcBef>
            </a:pPr>
            <a:r>
              <a:rPr sz="2050" b="1" dirty="0">
                <a:latin typeface="Arial"/>
                <a:cs typeface="Arial"/>
              </a:rPr>
              <a:t>–</a:t>
            </a:r>
            <a:r>
              <a:rPr sz="2050" b="1" spc="295" dirty="0">
                <a:latin typeface="Arial"/>
                <a:cs typeface="Arial"/>
              </a:rPr>
              <a:t> </a:t>
            </a:r>
            <a:r>
              <a:rPr sz="2050" dirty="0">
                <a:latin typeface="Tahoma"/>
                <a:cs typeface="Tahoma"/>
              </a:rPr>
              <a:t>Ex:</a:t>
            </a:r>
            <a:r>
              <a:rPr sz="2050" spc="180" dirty="0">
                <a:latin typeface="Tahoma"/>
                <a:cs typeface="Tahoma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25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250" dirty="0">
                <a:solidFill>
                  <a:srgbClr val="990099"/>
                </a:solidFill>
                <a:latin typeface="Calibri"/>
                <a:cs typeface="Calibri"/>
              </a:rPr>
              <a:t>S</a:t>
            </a:r>
            <a:r>
              <a:rPr sz="2050" i="1" spc="15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5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the</a:t>
            </a:r>
            <a:r>
              <a:rPr sz="2050" spc="-2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cat</a:t>
            </a:r>
            <a:r>
              <a:rPr sz="2050" spc="-25" dirty="0">
                <a:solidFill>
                  <a:srgbClr val="990099"/>
                </a:solidFill>
                <a:latin typeface="Tahoma"/>
                <a:cs typeface="Tahoma"/>
              </a:rPr>
              <a:t> slept 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quietly</a:t>
            </a:r>
            <a:r>
              <a:rPr sz="2050" spc="-1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-10" dirty="0">
                <a:latin typeface="Tahoma"/>
                <a:cs typeface="Tahoma"/>
              </a:rPr>
              <a:t>.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2050">
              <a:latin typeface="Tahoma"/>
              <a:cs typeface="Tahoma"/>
            </a:endParaRPr>
          </a:p>
          <a:p>
            <a:pPr marL="346075" marR="1892300" indent="-257810">
              <a:lnSpc>
                <a:spcPct val="100800"/>
              </a:lnSpc>
              <a:buFont typeface="Lucida Sans Unicode"/>
              <a:buChar char="•"/>
              <a:tabLst>
                <a:tab pos="346075" algn="l"/>
              </a:tabLst>
            </a:pPr>
            <a:r>
              <a:rPr sz="2050" dirty="0">
                <a:latin typeface="Tahoma"/>
                <a:cs typeface="Tahoma"/>
              </a:rPr>
              <a:t>This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is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really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joint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probability</a:t>
            </a:r>
            <a:r>
              <a:rPr sz="2050" spc="-55" dirty="0">
                <a:latin typeface="Tahoma"/>
                <a:cs typeface="Tahoma"/>
              </a:rPr>
              <a:t> over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words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in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i="1" spc="114" dirty="0">
                <a:solidFill>
                  <a:srgbClr val="990099"/>
                </a:solidFill>
                <a:latin typeface="Calibri"/>
                <a:cs typeface="Calibri"/>
              </a:rPr>
              <a:t>S</a:t>
            </a:r>
            <a:r>
              <a:rPr sz="2050" spc="114" dirty="0">
                <a:latin typeface="Tahoma"/>
                <a:cs typeface="Tahoma"/>
              </a:rPr>
              <a:t>:</a:t>
            </a:r>
            <a:r>
              <a:rPr sz="2050" spc="254" dirty="0">
                <a:latin typeface="Tahoma"/>
                <a:cs typeface="Tahoma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12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spc="179" baseline="-11494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175" spc="457" baseline="-1149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990099"/>
                </a:solidFill>
                <a:latin typeface="Tahoma"/>
                <a:cs typeface="Tahoma"/>
              </a:rPr>
              <a:t>the</a:t>
            </a:r>
            <a:r>
              <a:rPr sz="2050" i="1" spc="-35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11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9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spc="142" baseline="-11494" dirty="0">
                <a:solidFill>
                  <a:srgbClr val="990099"/>
                </a:solidFill>
                <a:latin typeface="Calibri"/>
                <a:cs typeface="Calibri"/>
              </a:rPr>
              <a:t>2</a:t>
            </a:r>
            <a:r>
              <a:rPr sz="2175" spc="450" baseline="-1149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cat</a:t>
            </a:r>
            <a:r>
              <a:rPr sz="2050" i="1" spc="-10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11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9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spc="142" baseline="-11494" dirty="0">
                <a:solidFill>
                  <a:srgbClr val="990099"/>
                </a:solidFill>
                <a:latin typeface="Calibri"/>
                <a:cs typeface="Calibri"/>
              </a:rPr>
              <a:t>3</a:t>
            </a:r>
            <a:r>
              <a:rPr sz="2175" spc="450" baseline="-1149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990099"/>
                </a:solidFill>
                <a:latin typeface="Tahoma"/>
                <a:cs typeface="Tahoma"/>
              </a:rPr>
              <a:t>slept</a:t>
            </a:r>
            <a:r>
              <a:rPr sz="2050" i="1" spc="-50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11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1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1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1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9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spc="142" baseline="-11494" dirty="0">
                <a:solidFill>
                  <a:srgbClr val="990099"/>
                </a:solidFill>
                <a:latin typeface="Calibri"/>
                <a:cs typeface="Calibri"/>
              </a:rPr>
              <a:t>4</a:t>
            </a:r>
            <a:r>
              <a:rPr sz="2175" spc="450" baseline="-1149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quietly</a:t>
            </a:r>
            <a:r>
              <a:rPr sz="2050" spc="-1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-10" dirty="0">
                <a:latin typeface="Tahoma"/>
                <a:cs typeface="Tahoma"/>
              </a:rPr>
              <a:t>.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</a:pPr>
            <a:endParaRPr sz="2050">
              <a:latin typeface="Tahoma"/>
              <a:cs typeface="Tahoma"/>
            </a:endParaRPr>
          </a:p>
          <a:p>
            <a:pPr marL="345440" indent="-257175">
              <a:lnSpc>
                <a:spcPct val="100000"/>
              </a:lnSpc>
              <a:buFont typeface="Lucida Sans Unicode"/>
              <a:buChar char="•"/>
              <a:tabLst>
                <a:tab pos="345440" algn="l"/>
              </a:tabLst>
            </a:pPr>
            <a:r>
              <a:rPr sz="2050" spc="-55" dirty="0">
                <a:latin typeface="Tahoma"/>
                <a:cs typeface="Tahoma"/>
              </a:rPr>
              <a:t>Concisely,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the,</a:t>
            </a:r>
            <a:r>
              <a:rPr sz="2050" spc="-16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cat,</a:t>
            </a:r>
            <a:r>
              <a:rPr sz="2050" spc="-11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30" dirty="0">
                <a:solidFill>
                  <a:srgbClr val="990099"/>
                </a:solidFill>
                <a:latin typeface="Tahoma"/>
                <a:cs typeface="Tahoma"/>
              </a:rPr>
              <a:t>slept,</a:t>
            </a:r>
            <a:r>
              <a:rPr sz="2050" spc="-4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quietly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14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latin typeface="Tahoma"/>
                <a:cs typeface="Tahoma"/>
              </a:rPr>
              <a:t>or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9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9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spc="135" baseline="-11494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050" i="1" spc="90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6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97" baseline="-11494" dirty="0">
                <a:solidFill>
                  <a:srgbClr val="990099"/>
                </a:solidFill>
                <a:latin typeface="Georgia"/>
                <a:cs typeface="Georgia"/>
              </a:rPr>
              <a:t>n</a:t>
            </a:r>
            <a:r>
              <a:rPr sz="2050" spc="65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65" dirty="0">
                <a:latin typeface="Tahoma"/>
                <a:cs typeface="Tahoma"/>
              </a:rPr>
              <a:t>.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</a:pPr>
            <a:endParaRPr sz="2050">
              <a:latin typeface="Tahoma"/>
              <a:cs typeface="Tahoma"/>
            </a:endParaRPr>
          </a:p>
          <a:p>
            <a:pPr marL="345440" indent="-257175">
              <a:lnSpc>
                <a:spcPct val="100000"/>
              </a:lnSpc>
              <a:buFont typeface="Lucida Sans Unicode"/>
              <a:buChar char="•"/>
              <a:tabLst>
                <a:tab pos="345440" algn="l"/>
              </a:tabLst>
            </a:pPr>
            <a:r>
              <a:rPr sz="2050" dirty="0">
                <a:latin typeface="Tahoma"/>
                <a:cs typeface="Tahoma"/>
              </a:rPr>
              <a:t>Recall</a:t>
            </a:r>
            <a:r>
              <a:rPr sz="2050" spc="-12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that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for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joint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probability,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305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305" dirty="0">
                <a:solidFill>
                  <a:srgbClr val="990099"/>
                </a:solidFill>
                <a:latin typeface="Calibri"/>
                <a:cs typeface="Calibri"/>
              </a:rPr>
              <a:t>X,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190" dirty="0">
                <a:solidFill>
                  <a:srgbClr val="990099"/>
                </a:solidFill>
                <a:latin typeface="Calibri"/>
                <a:cs typeface="Calibri"/>
              </a:rPr>
              <a:t>Y</a:t>
            </a:r>
            <a:r>
              <a:rPr sz="2050" i="1" spc="-4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175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18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180" dirty="0">
                <a:solidFill>
                  <a:srgbClr val="990099"/>
                </a:solidFill>
                <a:latin typeface="Calibri"/>
                <a:cs typeface="Calibri"/>
              </a:rPr>
              <a:t>Y</a:t>
            </a:r>
            <a:r>
              <a:rPr sz="2050" i="1" spc="-4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26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260" dirty="0">
                <a:solidFill>
                  <a:srgbClr val="990099"/>
                </a:solidFill>
                <a:latin typeface="Calibri"/>
                <a:cs typeface="Calibri"/>
              </a:rPr>
              <a:t>X</a:t>
            </a:r>
            <a:r>
              <a:rPr sz="2050" spc="26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i="1" spc="260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275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275" dirty="0">
                <a:solidFill>
                  <a:srgbClr val="990099"/>
                </a:solidFill>
                <a:latin typeface="Calibri"/>
                <a:cs typeface="Calibri"/>
              </a:rPr>
              <a:t>X</a:t>
            </a:r>
            <a:r>
              <a:rPr sz="2050" spc="275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275" dirty="0">
                <a:latin typeface="Tahoma"/>
                <a:cs typeface="Tahoma"/>
              </a:rPr>
              <a:t>.</a:t>
            </a:r>
            <a:r>
              <a:rPr sz="2050" spc="190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So,</a:t>
            </a:r>
            <a:endParaRPr sz="2050">
              <a:latin typeface="Tahoma"/>
              <a:cs typeface="Tahoma"/>
            </a:endParaRPr>
          </a:p>
          <a:p>
            <a:pPr marL="346075">
              <a:lnSpc>
                <a:spcPct val="100000"/>
              </a:lnSpc>
              <a:spcBef>
                <a:spcPts val="1410"/>
              </a:spcBef>
            </a:pP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the,</a:t>
            </a:r>
            <a:r>
              <a:rPr sz="2050" spc="-14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cat,</a:t>
            </a:r>
            <a:r>
              <a:rPr sz="2050" spc="-30" dirty="0">
                <a:solidFill>
                  <a:srgbClr val="990099"/>
                </a:solidFill>
                <a:latin typeface="Tahoma"/>
                <a:cs typeface="Tahoma"/>
              </a:rPr>
              <a:t> slept,</a:t>
            </a:r>
            <a:r>
              <a:rPr sz="2050" spc="-4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quietly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4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4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spc="-35" dirty="0">
                <a:solidFill>
                  <a:srgbClr val="990099"/>
                </a:solidFill>
                <a:latin typeface="Tahoma"/>
                <a:cs typeface="Tahoma"/>
              </a:rPr>
              <a:t>quietly</a:t>
            </a:r>
            <a:r>
              <a:rPr sz="2050" spc="-3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35" dirty="0">
                <a:solidFill>
                  <a:srgbClr val="990099"/>
                </a:solidFill>
                <a:latin typeface="Tahoma"/>
                <a:cs typeface="Tahoma"/>
              </a:rPr>
              <a:t>the,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cat,</a:t>
            </a:r>
            <a:r>
              <a:rPr sz="2050" spc="-3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slept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i="1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the,</a:t>
            </a:r>
            <a:r>
              <a:rPr sz="2050" spc="-3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cat,</a:t>
            </a:r>
            <a:r>
              <a:rPr sz="2050" spc="-3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slept</a:t>
            </a:r>
            <a:r>
              <a:rPr sz="2050" spc="-1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  <a:p>
            <a:pPr marL="346075">
              <a:lnSpc>
                <a:spcPct val="100000"/>
              </a:lnSpc>
              <a:spcBef>
                <a:spcPts val="305"/>
              </a:spcBef>
            </a:pP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1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spc="-35" dirty="0">
                <a:solidFill>
                  <a:srgbClr val="990099"/>
                </a:solidFill>
                <a:latin typeface="Tahoma"/>
                <a:cs typeface="Tahoma"/>
              </a:rPr>
              <a:t>quietly</a:t>
            </a:r>
            <a:r>
              <a:rPr sz="2050" spc="-3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35" dirty="0">
                <a:solidFill>
                  <a:srgbClr val="990099"/>
                </a:solidFill>
                <a:latin typeface="Tahoma"/>
                <a:cs typeface="Tahoma"/>
              </a:rPr>
              <a:t>the,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 cat,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slept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i="1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spc="-40" dirty="0">
                <a:solidFill>
                  <a:srgbClr val="990099"/>
                </a:solidFill>
                <a:latin typeface="Tahoma"/>
                <a:cs typeface="Tahoma"/>
              </a:rPr>
              <a:t>slept</a:t>
            </a:r>
            <a:r>
              <a:rPr sz="2050" spc="-4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40" dirty="0">
                <a:solidFill>
                  <a:srgbClr val="990099"/>
                </a:solidFill>
                <a:latin typeface="Tahoma"/>
                <a:cs typeface="Tahoma"/>
              </a:rPr>
              <a:t>the,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65" dirty="0">
                <a:solidFill>
                  <a:srgbClr val="990099"/>
                </a:solidFill>
                <a:latin typeface="Tahoma"/>
                <a:cs typeface="Tahoma"/>
              </a:rPr>
              <a:t>cat</a:t>
            </a:r>
            <a:r>
              <a:rPr sz="2050" spc="65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i="1" spc="65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the,</a:t>
            </a:r>
            <a:r>
              <a:rPr sz="2050" spc="-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Tahoma"/>
                <a:cs typeface="Tahoma"/>
              </a:rPr>
              <a:t>cat</a:t>
            </a:r>
            <a:r>
              <a:rPr sz="2050" spc="-2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  <a:p>
            <a:pPr marL="346075">
              <a:lnSpc>
                <a:spcPct val="100000"/>
              </a:lnSpc>
              <a:spcBef>
                <a:spcPts val="300"/>
              </a:spcBef>
            </a:pP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8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spc="-35" dirty="0">
                <a:solidFill>
                  <a:srgbClr val="990099"/>
                </a:solidFill>
                <a:latin typeface="Tahoma"/>
                <a:cs typeface="Tahoma"/>
              </a:rPr>
              <a:t>quietly</a:t>
            </a:r>
            <a:r>
              <a:rPr sz="2050" spc="-3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35" dirty="0">
                <a:solidFill>
                  <a:srgbClr val="990099"/>
                </a:solidFill>
                <a:latin typeface="Tahoma"/>
                <a:cs typeface="Tahoma"/>
              </a:rPr>
              <a:t>the,</a:t>
            </a:r>
            <a:r>
              <a:rPr sz="2050" spc="4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cat,</a:t>
            </a:r>
            <a:r>
              <a:rPr sz="2050" spc="4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slept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i="1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spc="-40" dirty="0">
                <a:solidFill>
                  <a:srgbClr val="990099"/>
                </a:solidFill>
                <a:latin typeface="Tahoma"/>
                <a:cs typeface="Tahoma"/>
              </a:rPr>
              <a:t>slept</a:t>
            </a:r>
            <a:r>
              <a:rPr sz="2050" spc="-4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40" dirty="0">
                <a:solidFill>
                  <a:srgbClr val="990099"/>
                </a:solidFill>
                <a:latin typeface="Tahoma"/>
                <a:cs typeface="Tahoma"/>
              </a:rPr>
              <a:t>the,</a:t>
            </a:r>
            <a:r>
              <a:rPr sz="2050" spc="4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65" dirty="0">
                <a:solidFill>
                  <a:srgbClr val="990099"/>
                </a:solidFill>
                <a:latin typeface="Tahoma"/>
                <a:cs typeface="Tahoma"/>
              </a:rPr>
              <a:t>cat</a:t>
            </a:r>
            <a:r>
              <a:rPr sz="2050" spc="65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i="1" spc="65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cat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the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i="1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spc="-20" dirty="0">
                <a:solidFill>
                  <a:srgbClr val="990099"/>
                </a:solidFill>
                <a:latin typeface="Tahoma"/>
                <a:cs typeface="Tahoma"/>
              </a:rPr>
              <a:t>the</a:t>
            </a:r>
            <a:r>
              <a:rPr sz="2050" spc="-2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90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19" y="2181226"/>
            <a:ext cx="9286875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69" y="428625"/>
            <a:ext cx="9172574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25" y="5381626"/>
            <a:ext cx="90963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7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1850" y="211195"/>
            <a:ext cx="537285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Deriving</a:t>
            </a:r>
            <a:r>
              <a:rPr spc="75" dirty="0"/>
              <a:t> </a:t>
            </a:r>
            <a:r>
              <a:rPr dirty="0"/>
              <a:t>an</a:t>
            </a:r>
            <a:r>
              <a:rPr spc="85" dirty="0"/>
              <a:t> </a:t>
            </a:r>
            <a:r>
              <a:rPr dirty="0"/>
              <a:t>N-gram</a:t>
            </a:r>
            <a:r>
              <a:rPr spc="85" dirty="0"/>
              <a:t> </a:t>
            </a:r>
            <a:r>
              <a:rPr spc="-55" dirty="0"/>
              <a:t>model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983105"/>
            <a:ext cx="89820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2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1850" y="211195"/>
            <a:ext cx="464883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 dirty="0"/>
              <a:t>Deriving</a:t>
            </a:r>
            <a:r>
              <a:rPr spc="75" dirty="0"/>
              <a:t> </a:t>
            </a:r>
            <a:r>
              <a:rPr dirty="0"/>
              <a:t>an</a:t>
            </a:r>
            <a:r>
              <a:rPr spc="85" dirty="0"/>
              <a:t> </a:t>
            </a:r>
            <a:r>
              <a:rPr dirty="0"/>
              <a:t>N-gram</a:t>
            </a:r>
            <a:r>
              <a:rPr spc="85" dirty="0"/>
              <a:t> </a:t>
            </a:r>
            <a:r>
              <a:rPr spc="-5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2185" y="1175556"/>
            <a:ext cx="8905240" cy="293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7975" marR="4318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307975" algn="l"/>
                <a:tab pos="5492115" algn="l"/>
              </a:tabLst>
            </a:pPr>
            <a:r>
              <a:rPr sz="2050" dirty="0">
                <a:latin typeface="Tahoma"/>
                <a:cs typeface="Tahoma"/>
              </a:rPr>
              <a:t>So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we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make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an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b="1" spc="-65" dirty="0">
                <a:solidFill>
                  <a:srgbClr val="0000FF"/>
                </a:solidFill>
                <a:latin typeface="Arial"/>
                <a:cs typeface="Arial"/>
              </a:rPr>
              <a:t>independence</a:t>
            </a:r>
            <a:r>
              <a:rPr sz="2050" b="1" spc="1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-10" dirty="0">
                <a:solidFill>
                  <a:srgbClr val="0000FF"/>
                </a:solidFill>
                <a:latin typeface="Arial"/>
                <a:cs typeface="Arial"/>
              </a:rPr>
              <a:t>assumption</a:t>
            </a:r>
            <a:r>
              <a:rPr sz="2050" spc="-10" dirty="0">
                <a:latin typeface="Tahoma"/>
                <a:cs typeface="Tahoma"/>
              </a:rPr>
              <a:t>:</a:t>
            </a:r>
            <a:r>
              <a:rPr sz="2050" dirty="0">
                <a:latin typeface="Tahoma"/>
                <a:cs typeface="Tahoma"/>
              </a:rPr>
              <a:t>	the</a:t>
            </a:r>
            <a:r>
              <a:rPr sz="2050" spc="70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probability</a:t>
            </a:r>
            <a:r>
              <a:rPr sz="2050" spc="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7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word</a:t>
            </a:r>
            <a:r>
              <a:rPr sz="2050" spc="7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only </a:t>
            </a:r>
            <a:r>
              <a:rPr sz="2050" spc="-85" dirty="0">
                <a:latin typeface="Tahoma"/>
                <a:cs typeface="Tahoma"/>
              </a:rPr>
              <a:t>depends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on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fixed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number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previous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words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(</a:t>
            </a:r>
            <a:r>
              <a:rPr sz="2050" b="1" spc="-10" dirty="0">
                <a:solidFill>
                  <a:srgbClr val="0000FF"/>
                </a:solidFill>
                <a:latin typeface="Arial"/>
                <a:cs typeface="Arial"/>
              </a:rPr>
              <a:t>history</a:t>
            </a:r>
            <a:r>
              <a:rPr sz="2050" spc="-10" dirty="0">
                <a:latin typeface="Tahoma"/>
                <a:cs typeface="Tahoma"/>
              </a:rPr>
              <a:t>).</a:t>
            </a:r>
            <a:endParaRPr sz="2050">
              <a:latin typeface="Tahoma"/>
              <a:cs typeface="Tahoma"/>
            </a:endParaRPr>
          </a:p>
          <a:p>
            <a:pPr marL="587375" lvl="1" indent="-27178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Char char="–"/>
              <a:tabLst>
                <a:tab pos="587375" algn="l"/>
              </a:tabLst>
            </a:pPr>
            <a:r>
              <a:rPr sz="2050" b="1" dirty="0">
                <a:solidFill>
                  <a:srgbClr val="0000FF"/>
                </a:solidFill>
                <a:latin typeface="Arial"/>
                <a:cs typeface="Arial"/>
              </a:rPr>
              <a:t>trigram</a:t>
            </a:r>
            <a:r>
              <a:rPr sz="205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-35" dirty="0">
                <a:solidFill>
                  <a:srgbClr val="0000FF"/>
                </a:solidFill>
                <a:latin typeface="Arial"/>
                <a:cs typeface="Arial"/>
              </a:rPr>
              <a:t>model</a:t>
            </a:r>
            <a:r>
              <a:rPr sz="2050" spc="-35" dirty="0">
                <a:latin typeface="Tahoma"/>
                <a:cs typeface="Tahoma"/>
              </a:rPr>
              <a:t>:</a:t>
            </a:r>
            <a:r>
              <a:rPr sz="2050" spc="170" dirty="0">
                <a:latin typeface="Tahoma"/>
                <a:cs typeface="Tahoma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5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82" baseline="-11494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2050" spc="5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spc="82" baseline="-11494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6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spc="97" baseline="-11494" dirty="0">
                <a:solidFill>
                  <a:srgbClr val="990099"/>
                </a:solidFill>
                <a:latin typeface="Calibri"/>
                <a:cs typeface="Calibri"/>
              </a:rPr>
              <a:t>2</a:t>
            </a:r>
            <a:r>
              <a:rPr sz="2050" i="1" spc="65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18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270" baseline="-11494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2175" i="1" spc="270" baseline="-11494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2175" spc="270" baseline="-11494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050" spc="18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≈</a:t>
            </a:r>
            <a:r>
              <a:rPr sz="2050" spc="-12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11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11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165" baseline="-11494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2050" spc="11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11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165" baseline="-11494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2175" i="1" spc="165" baseline="-11494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2175" spc="165" baseline="-11494" dirty="0">
                <a:solidFill>
                  <a:srgbClr val="990099"/>
                </a:solidFill>
                <a:latin typeface="Calibri"/>
                <a:cs typeface="Calibri"/>
              </a:rPr>
              <a:t>2</a:t>
            </a:r>
            <a:r>
              <a:rPr sz="2050" i="1" spc="110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16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240" baseline="-11494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2175" i="1" spc="240" baseline="-11494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2175" spc="240" baseline="-11494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050" spc="16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  <a:p>
            <a:pPr marL="587375" lvl="1" indent="-271780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Char char="–"/>
              <a:tabLst>
                <a:tab pos="587375" algn="l"/>
              </a:tabLst>
            </a:pPr>
            <a:r>
              <a:rPr sz="2050" b="1" spc="-30" dirty="0">
                <a:solidFill>
                  <a:srgbClr val="0000FF"/>
                </a:solidFill>
                <a:latin typeface="Arial"/>
                <a:cs typeface="Arial"/>
              </a:rPr>
              <a:t>bigram</a:t>
            </a:r>
            <a:r>
              <a:rPr sz="205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-35" dirty="0">
                <a:solidFill>
                  <a:srgbClr val="0000FF"/>
                </a:solidFill>
                <a:latin typeface="Arial"/>
                <a:cs typeface="Arial"/>
              </a:rPr>
              <a:t>model</a:t>
            </a:r>
            <a:r>
              <a:rPr sz="2050" spc="-35" dirty="0">
                <a:latin typeface="Tahoma"/>
                <a:cs typeface="Tahoma"/>
              </a:rPr>
              <a:t>:</a:t>
            </a:r>
            <a:r>
              <a:rPr sz="2050" spc="155" dirty="0">
                <a:latin typeface="Tahoma"/>
                <a:cs typeface="Tahoma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5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82" baseline="-11494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2050" spc="5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spc="82" baseline="-11494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6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spc="97" baseline="-11494" dirty="0">
                <a:solidFill>
                  <a:srgbClr val="990099"/>
                </a:solidFill>
                <a:latin typeface="Calibri"/>
                <a:cs typeface="Calibri"/>
              </a:rPr>
              <a:t>2</a:t>
            </a:r>
            <a:r>
              <a:rPr sz="2050" i="1" spc="65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18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270" baseline="-11494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2175" i="1" spc="270" baseline="-11494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2175" spc="270" baseline="-11494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050" spc="18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5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≈</a:t>
            </a:r>
            <a:r>
              <a:rPr sz="2050" spc="-13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11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11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165" baseline="-11494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2050" spc="11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11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165" baseline="-11494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2175" i="1" spc="165" baseline="-11494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2175" spc="165" baseline="-11494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050" spc="11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  <a:p>
            <a:pPr marL="587375" lvl="1" indent="-27178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Char char="–"/>
              <a:tabLst>
                <a:tab pos="587375" algn="l"/>
              </a:tabLst>
            </a:pPr>
            <a:r>
              <a:rPr sz="2050" b="1" spc="-40" dirty="0">
                <a:solidFill>
                  <a:srgbClr val="0000FF"/>
                </a:solidFill>
                <a:latin typeface="Arial"/>
                <a:cs typeface="Arial"/>
              </a:rPr>
              <a:t>unigram</a:t>
            </a:r>
            <a:r>
              <a:rPr sz="205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-40" dirty="0">
                <a:solidFill>
                  <a:srgbClr val="0000FF"/>
                </a:solidFill>
                <a:latin typeface="Arial"/>
                <a:cs typeface="Arial"/>
              </a:rPr>
              <a:t>model</a:t>
            </a:r>
            <a:r>
              <a:rPr sz="2050" spc="-40" dirty="0">
                <a:latin typeface="Tahoma"/>
                <a:cs typeface="Tahoma"/>
              </a:rPr>
              <a:t>:</a:t>
            </a:r>
            <a:r>
              <a:rPr sz="2050" spc="190" dirty="0">
                <a:latin typeface="Tahoma"/>
                <a:cs typeface="Tahoma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5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82" baseline="-11494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2050" spc="5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spc="82" baseline="-11494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6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spc="97" baseline="-11494" dirty="0">
                <a:solidFill>
                  <a:srgbClr val="990099"/>
                </a:solidFill>
                <a:latin typeface="Calibri"/>
                <a:cs typeface="Calibri"/>
              </a:rPr>
              <a:t>2</a:t>
            </a:r>
            <a:r>
              <a:rPr sz="2050" i="1" spc="65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55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i="1" spc="-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18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270" baseline="-11494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2175" i="1" spc="270" baseline="-11494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2175" spc="270" baseline="-11494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050" spc="18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≈</a:t>
            </a:r>
            <a:r>
              <a:rPr sz="2050" spc="-12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12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179" baseline="-11494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2050" spc="12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5"/>
              </a:spcBef>
              <a:buFont typeface="Arial"/>
              <a:buChar char="–"/>
            </a:pPr>
            <a:endParaRPr sz="2050">
              <a:latin typeface="Calibri"/>
              <a:cs typeface="Calibri"/>
            </a:endParaRPr>
          </a:p>
          <a:p>
            <a:pPr marL="307975" indent="-257175">
              <a:lnSpc>
                <a:spcPct val="100000"/>
              </a:lnSpc>
              <a:buFont typeface="Lucida Sans Unicode"/>
              <a:buChar char="•"/>
              <a:tabLst>
                <a:tab pos="307975" algn="l"/>
              </a:tabLst>
            </a:pPr>
            <a:r>
              <a:rPr sz="2050" spc="-65" dirty="0">
                <a:latin typeface="Tahoma"/>
                <a:cs typeface="Tahoma"/>
              </a:rPr>
              <a:t>In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our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example,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11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trigram</a:t>
            </a:r>
            <a:r>
              <a:rPr sz="2050" spc="-11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model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says</a:t>
            </a:r>
            <a:endParaRPr sz="2050">
              <a:latin typeface="Tahoma"/>
              <a:cs typeface="Tahoma"/>
            </a:endParaRPr>
          </a:p>
          <a:p>
            <a:pPr marL="587375" lvl="1" indent="-27178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Font typeface="Arial"/>
              <a:buChar char="–"/>
              <a:tabLst>
                <a:tab pos="587375" algn="l"/>
              </a:tabLst>
            </a:pP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spc="-45" dirty="0">
                <a:solidFill>
                  <a:srgbClr val="990099"/>
                </a:solidFill>
                <a:latin typeface="Tahoma"/>
                <a:cs typeface="Tahoma"/>
              </a:rPr>
              <a:t>mast</a:t>
            </a:r>
            <a:r>
              <a:rPr sz="2050" spc="-4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45" dirty="0">
                <a:solidFill>
                  <a:srgbClr val="990099"/>
                </a:solidFill>
                <a:latin typeface="Tahoma"/>
                <a:cs typeface="Tahoma"/>
              </a:rPr>
              <a:t>I</a:t>
            </a:r>
            <a:r>
              <a:rPr sz="2050" spc="-11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30" dirty="0">
                <a:solidFill>
                  <a:srgbClr val="990099"/>
                </a:solidFill>
                <a:latin typeface="Tahoma"/>
                <a:cs typeface="Tahoma"/>
              </a:rPr>
              <a:t>spent</a:t>
            </a:r>
            <a:r>
              <a:rPr sz="2050" spc="-6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0" dirty="0">
                <a:solidFill>
                  <a:srgbClr val="990099"/>
                </a:solidFill>
                <a:latin typeface="Tahoma"/>
                <a:cs typeface="Tahoma"/>
              </a:rPr>
              <a:t>three</a:t>
            </a:r>
            <a:r>
              <a:rPr sz="2050" spc="-4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05" dirty="0">
                <a:solidFill>
                  <a:srgbClr val="990099"/>
                </a:solidFill>
                <a:latin typeface="Tahoma"/>
                <a:cs typeface="Tahoma"/>
              </a:rPr>
              <a:t>years</a:t>
            </a:r>
            <a:r>
              <a:rPr sz="2050" spc="-4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990099"/>
                </a:solidFill>
                <a:latin typeface="Tahoma"/>
                <a:cs typeface="Tahoma"/>
              </a:rPr>
              <a:t>before</a:t>
            </a:r>
            <a:r>
              <a:rPr sz="2050" spc="-5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the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3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≈</a:t>
            </a:r>
            <a:r>
              <a:rPr sz="2050" spc="-15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spc="-60" dirty="0">
                <a:solidFill>
                  <a:srgbClr val="990099"/>
                </a:solidFill>
                <a:latin typeface="Tahoma"/>
                <a:cs typeface="Tahoma"/>
              </a:rPr>
              <a:t>mast</a:t>
            </a:r>
            <a:r>
              <a:rPr sz="2050" spc="-6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60" dirty="0">
                <a:solidFill>
                  <a:srgbClr val="990099"/>
                </a:solidFill>
                <a:latin typeface="Tahoma"/>
                <a:cs typeface="Tahoma"/>
              </a:rPr>
              <a:t>before</a:t>
            </a:r>
            <a:r>
              <a:rPr sz="2050" spc="-5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Tahoma"/>
                <a:cs typeface="Tahoma"/>
              </a:rPr>
              <a:t>the</a:t>
            </a:r>
            <a:r>
              <a:rPr sz="2050" spc="-2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91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91435">
              <a:lnSpc>
                <a:spcPct val="100000"/>
              </a:lnSpc>
              <a:spcBef>
                <a:spcPts val="125"/>
              </a:spcBef>
            </a:pPr>
            <a:r>
              <a:rPr spc="-125" dirty="0"/>
              <a:t>Corpora</a:t>
            </a:r>
            <a:r>
              <a:rPr spc="-95" dirty="0"/>
              <a:t> </a:t>
            </a:r>
            <a:r>
              <a:rPr dirty="0"/>
              <a:t>in</a:t>
            </a:r>
            <a:r>
              <a:rPr spc="-90" dirty="0"/>
              <a:t> </a:t>
            </a:r>
            <a:r>
              <a:rPr spc="50" dirty="0"/>
              <a:t>NLP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285" y="1175556"/>
            <a:ext cx="8831580" cy="3252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 algn="just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69875" algn="l"/>
              </a:tabLst>
            </a:pPr>
            <a:r>
              <a:rPr sz="2050" dirty="0">
                <a:latin typeface="Tahoma"/>
                <a:cs typeface="Tahoma"/>
              </a:rPr>
              <a:t>To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understand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and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model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how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language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works,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we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need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empirical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evidence. </a:t>
            </a:r>
            <a:r>
              <a:rPr sz="2050" spc="-85" dirty="0">
                <a:latin typeface="Tahoma"/>
                <a:cs typeface="Tahoma"/>
              </a:rPr>
              <a:t>Ideally,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b="1" spc="-130" dirty="0">
                <a:latin typeface="Tahoma"/>
                <a:cs typeface="Tahoma"/>
              </a:rPr>
              <a:t>naturally-</a:t>
            </a:r>
            <a:r>
              <a:rPr sz="2050" b="1" spc="-100" dirty="0">
                <a:latin typeface="Tahoma"/>
                <a:cs typeface="Tahoma"/>
              </a:rPr>
              <a:t>occurring</a:t>
            </a:r>
            <a:r>
              <a:rPr sz="2050" b="1" spc="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corpora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serve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as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realistic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samples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language.</a:t>
            </a:r>
            <a:endParaRPr sz="20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buFont typeface="Lucida Sans Unicode"/>
              <a:buChar char="•"/>
            </a:pPr>
            <a:endParaRPr sz="2050" dirty="0">
              <a:latin typeface="Tahoma"/>
              <a:cs typeface="Tahoma"/>
            </a:endParaRPr>
          </a:p>
          <a:p>
            <a:pPr marL="269875" marR="6350" indent="-257810" algn="just">
              <a:lnSpc>
                <a:spcPct val="100800"/>
              </a:lnSpc>
              <a:buFont typeface="Lucida Sans Unicode"/>
              <a:buChar char="•"/>
              <a:tabLst>
                <a:tab pos="269875" algn="l"/>
              </a:tabLst>
            </a:pPr>
            <a:r>
              <a:rPr sz="2050" dirty="0">
                <a:latin typeface="Tahoma"/>
                <a:cs typeface="Tahoma"/>
              </a:rPr>
              <a:t>Aside</a:t>
            </a:r>
            <a:r>
              <a:rPr sz="2050" spc="1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from</a:t>
            </a:r>
            <a:r>
              <a:rPr sz="2050" spc="20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linguistic</a:t>
            </a:r>
            <a:r>
              <a:rPr sz="2050" spc="20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utterances,</a:t>
            </a:r>
            <a:r>
              <a:rPr sz="2050" spc="2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corpus</a:t>
            </a:r>
            <a:r>
              <a:rPr sz="2050" spc="1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datasets</a:t>
            </a:r>
            <a:r>
              <a:rPr sz="2050" spc="204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include</a:t>
            </a:r>
            <a:r>
              <a:rPr sz="2050" spc="204" dirty="0">
                <a:latin typeface="Tahoma"/>
                <a:cs typeface="Tahoma"/>
              </a:rPr>
              <a:t> </a:t>
            </a:r>
            <a:r>
              <a:rPr sz="2050" b="1" spc="-125" dirty="0">
                <a:solidFill>
                  <a:srgbClr val="0000FF"/>
                </a:solidFill>
                <a:latin typeface="Tahoma"/>
                <a:cs typeface="Tahoma"/>
              </a:rPr>
              <a:t>metadata</a:t>
            </a:r>
            <a:r>
              <a:rPr sz="2050" spc="-125" dirty="0">
                <a:latin typeface="Tahoma"/>
                <a:cs typeface="Tahoma"/>
              </a:rPr>
              <a:t>—</a:t>
            </a:r>
            <a:r>
              <a:rPr sz="2050" spc="-20" dirty="0">
                <a:latin typeface="Tahoma"/>
                <a:cs typeface="Tahoma"/>
              </a:rPr>
              <a:t>side </a:t>
            </a:r>
            <a:r>
              <a:rPr sz="2050" dirty="0">
                <a:latin typeface="Tahoma"/>
                <a:cs typeface="Tahoma"/>
              </a:rPr>
              <a:t>information</a:t>
            </a:r>
            <a:r>
              <a:rPr sz="2050" spc="7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about</a:t>
            </a:r>
            <a:r>
              <a:rPr sz="2050" spc="8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where</a:t>
            </a:r>
            <a:r>
              <a:rPr sz="2050" spc="7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7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language</a:t>
            </a:r>
            <a:r>
              <a:rPr sz="2050" spc="8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comes</a:t>
            </a:r>
            <a:r>
              <a:rPr sz="2050" spc="7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from,</a:t>
            </a:r>
            <a:r>
              <a:rPr sz="2050" spc="14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such</a:t>
            </a:r>
            <a:r>
              <a:rPr sz="2050" spc="8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as</a:t>
            </a:r>
            <a:r>
              <a:rPr sz="2050" spc="7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author,</a:t>
            </a:r>
            <a:r>
              <a:rPr sz="2050" spc="14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date, </a:t>
            </a:r>
            <a:r>
              <a:rPr sz="2050" dirty="0">
                <a:latin typeface="Tahoma"/>
                <a:cs typeface="Tahoma"/>
              </a:rPr>
              <a:t>topic,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publication.</a:t>
            </a:r>
            <a:endParaRPr sz="20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10"/>
              </a:spcBef>
              <a:buFont typeface="Lucida Sans Unicode"/>
              <a:buChar char="•"/>
            </a:pPr>
            <a:endParaRPr sz="2050" dirty="0">
              <a:latin typeface="Tahoma"/>
              <a:cs typeface="Tahoma"/>
            </a:endParaRPr>
          </a:p>
          <a:p>
            <a:pPr marL="269875" marR="6985" indent="-257810" algn="just">
              <a:lnSpc>
                <a:spcPct val="100800"/>
              </a:lnSpc>
              <a:spcBef>
                <a:spcPts val="5"/>
              </a:spcBef>
              <a:buFont typeface="Lucida Sans Unicode"/>
              <a:buChar char="•"/>
              <a:tabLst>
                <a:tab pos="269875" algn="l"/>
              </a:tabLst>
            </a:pPr>
            <a:r>
              <a:rPr sz="2050" dirty="0">
                <a:latin typeface="Tahoma"/>
                <a:cs typeface="Tahoma"/>
              </a:rPr>
              <a:t>Of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particular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interest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for</a:t>
            </a:r>
            <a:r>
              <a:rPr sz="2050" spc="70" dirty="0">
                <a:latin typeface="Tahoma"/>
                <a:cs typeface="Tahoma"/>
              </a:rPr>
              <a:t> </a:t>
            </a:r>
            <a:r>
              <a:rPr sz="2050" b="1" dirty="0">
                <a:latin typeface="Tahoma"/>
                <a:cs typeface="Tahoma"/>
              </a:rPr>
              <a:t>core</a:t>
            </a:r>
            <a:r>
              <a:rPr sz="2050" b="1" spc="155" dirty="0">
                <a:latin typeface="Tahoma"/>
                <a:cs typeface="Tahoma"/>
              </a:rPr>
              <a:t> </a:t>
            </a:r>
            <a:r>
              <a:rPr sz="2050" b="1" dirty="0">
                <a:latin typeface="Tahoma"/>
                <a:cs typeface="Tahoma"/>
              </a:rPr>
              <a:t>NLP</a:t>
            </a:r>
            <a:r>
              <a:rPr sz="2050" dirty="0">
                <a:latin typeface="Tahoma"/>
                <a:cs typeface="Tahoma"/>
              </a:rPr>
              <a:t>,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and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therefore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this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course,</a:t>
            </a:r>
            <a:r>
              <a:rPr sz="2050" spc="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are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corpora </a:t>
            </a:r>
            <a:r>
              <a:rPr sz="2050" dirty="0">
                <a:latin typeface="Tahoma"/>
                <a:cs typeface="Tahoma"/>
              </a:rPr>
              <a:t>with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b="1" spc="-75" dirty="0">
                <a:solidFill>
                  <a:srgbClr val="0000FF"/>
                </a:solidFill>
                <a:latin typeface="Tahoma"/>
                <a:cs typeface="Tahoma"/>
              </a:rPr>
              <a:t>linguistic</a:t>
            </a:r>
            <a:r>
              <a:rPr sz="2050" b="1" spc="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050" b="1" spc="-130" dirty="0">
                <a:solidFill>
                  <a:srgbClr val="0000FF"/>
                </a:solidFill>
                <a:latin typeface="Tahoma"/>
                <a:cs typeface="Tahoma"/>
              </a:rPr>
              <a:t>annotations</a:t>
            </a:r>
            <a:r>
              <a:rPr sz="2050" spc="-130" dirty="0">
                <a:latin typeface="Tahoma"/>
                <a:cs typeface="Tahoma"/>
              </a:rPr>
              <a:t>—</a:t>
            </a:r>
            <a:r>
              <a:rPr sz="2050" dirty="0">
                <a:latin typeface="Tahoma"/>
                <a:cs typeface="Tahoma"/>
              </a:rPr>
              <a:t>where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humans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have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read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text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and</a:t>
            </a:r>
            <a:r>
              <a:rPr sz="2050" spc="-40" dirty="0">
                <a:latin typeface="Tahoma"/>
                <a:cs typeface="Tahoma"/>
              </a:rPr>
              <a:t> marked </a:t>
            </a:r>
            <a:r>
              <a:rPr sz="2050" spc="-65" dirty="0">
                <a:latin typeface="Tahoma"/>
                <a:cs typeface="Tahoma"/>
              </a:rPr>
              <a:t>categories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or</a:t>
            </a:r>
            <a:r>
              <a:rPr sz="2050" spc="-13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structures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describing</a:t>
            </a:r>
            <a:r>
              <a:rPr sz="2050" spc="-11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their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syntax</a:t>
            </a:r>
            <a:r>
              <a:rPr sz="2050" spc="-11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and/or</a:t>
            </a:r>
            <a:r>
              <a:rPr sz="2050" spc="-11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meaning.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125"/>
              </a:spcBef>
            </a:pPr>
            <a:r>
              <a:rPr dirty="0"/>
              <a:t>Trigram</a:t>
            </a:r>
            <a:r>
              <a:rPr spc="-55" dirty="0"/>
              <a:t> </a:t>
            </a:r>
            <a:r>
              <a:rPr spc="-100" dirty="0"/>
              <a:t>independence</a:t>
            </a:r>
            <a:r>
              <a:rPr spc="-50" dirty="0"/>
              <a:t> </a:t>
            </a:r>
            <a:r>
              <a:rPr spc="-120" dirty="0"/>
              <a:t>assumption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285" y="998531"/>
            <a:ext cx="8661400" cy="3114675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510"/>
              </a:spcBef>
              <a:buFont typeface="Lucida Sans Unicode"/>
              <a:buChar char="•"/>
              <a:tabLst>
                <a:tab pos="269875" algn="l"/>
              </a:tabLst>
            </a:pPr>
            <a:r>
              <a:rPr sz="2050" spc="55" dirty="0">
                <a:latin typeface="Tahoma"/>
                <a:cs typeface="Tahoma"/>
              </a:rPr>
              <a:t>Put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another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way,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trigram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model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assumes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these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are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all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equal:</a:t>
            </a:r>
            <a:endParaRPr sz="2050">
              <a:latin typeface="Tahoma"/>
              <a:cs typeface="Tahoma"/>
            </a:endParaRPr>
          </a:p>
          <a:p>
            <a:pPr marL="549275" lvl="1" indent="-271780">
              <a:lnSpc>
                <a:spcPct val="100000"/>
              </a:lnSpc>
              <a:spcBef>
                <a:spcPts val="1410"/>
              </a:spcBef>
              <a:buClr>
                <a:srgbClr val="000000"/>
              </a:buClr>
              <a:buFont typeface="Arial"/>
              <a:buChar char="–"/>
              <a:tabLst>
                <a:tab pos="549275" algn="l"/>
              </a:tabLst>
            </a:pP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spc="-45" dirty="0">
                <a:solidFill>
                  <a:srgbClr val="990099"/>
                </a:solidFill>
                <a:latin typeface="Tahoma"/>
                <a:cs typeface="Tahoma"/>
              </a:rPr>
              <a:t>mast</a:t>
            </a:r>
            <a:r>
              <a:rPr sz="2050" spc="-4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45" dirty="0">
                <a:solidFill>
                  <a:srgbClr val="990099"/>
                </a:solidFill>
                <a:latin typeface="Tahoma"/>
                <a:cs typeface="Tahoma"/>
              </a:rPr>
              <a:t>I</a:t>
            </a:r>
            <a:r>
              <a:rPr sz="2050" spc="-11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30" dirty="0">
                <a:solidFill>
                  <a:srgbClr val="990099"/>
                </a:solidFill>
                <a:latin typeface="Tahoma"/>
                <a:cs typeface="Tahoma"/>
              </a:rPr>
              <a:t>spent</a:t>
            </a:r>
            <a:r>
              <a:rPr sz="2050" spc="-10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0" dirty="0">
                <a:solidFill>
                  <a:srgbClr val="990099"/>
                </a:solidFill>
                <a:latin typeface="Tahoma"/>
                <a:cs typeface="Tahoma"/>
              </a:rPr>
              <a:t>three</a:t>
            </a:r>
            <a:r>
              <a:rPr sz="2050" spc="-7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05" dirty="0">
                <a:solidFill>
                  <a:srgbClr val="990099"/>
                </a:solidFill>
                <a:latin typeface="Tahoma"/>
                <a:cs typeface="Tahoma"/>
              </a:rPr>
              <a:t>years</a:t>
            </a:r>
            <a:r>
              <a:rPr sz="2050" spc="-5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990099"/>
                </a:solidFill>
                <a:latin typeface="Tahoma"/>
                <a:cs typeface="Tahoma"/>
              </a:rPr>
              <a:t>before</a:t>
            </a:r>
            <a:r>
              <a:rPr sz="2050" spc="-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Tahoma"/>
                <a:cs typeface="Tahoma"/>
              </a:rPr>
              <a:t>the</a:t>
            </a:r>
            <a:r>
              <a:rPr sz="2050" spc="-2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  <a:p>
            <a:pPr marL="549275" lvl="1" indent="-27178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–"/>
              <a:tabLst>
                <a:tab pos="549275" algn="l"/>
              </a:tabLst>
            </a:pP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spc="-45" dirty="0">
                <a:solidFill>
                  <a:srgbClr val="990099"/>
                </a:solidFill>
                <a:latin typeface="Tahoma"/>
                <a:cs typeface="Tahoma"/>
              </a:rPr>
              <a:t>mast</a:t>
            </a:r>
            <a:r>
              <a:rPr sz="2050" spc="-4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45" dirty="0">
                <a:solidFill>
                  <a:srgbClr val="990099"/>
                </a:solidFill>
                <a:latin typeface="Tahoma"/>
                <a:cs typeface="Tahoma"/>
              </a:rPr>
              <a:t>I</a:t>
            </a:r>
            <a:r>
              <a:rPr sz="2050" spc="-11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went</a:t>
            </a:r>
            <a:r>
              <a:rPr sz="2050" spc="-9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70" dirty="0">
                <a:solidFill>
                  <a:srgbClr val="990099"/>
                </a:solidFill>
                <a:latin typeface="Tahoma"/>
                <a:cs typeface="Tahoma"/>
              </a:rPr>
              <a:t>home</a:t>
            </a:r>
            <a:r>
              <a:rPr sz="2050" spc="-75" dirty="0">
                <a:solidFill>
                  <a:srgbClr val="990099"/>
                </a:solidFill>
                <a:latin typeface="Tahoma"/>
                <a:cs typeface="Tahoma"/>
              </a:rPr>
              <a:t> before</a:t>
            </a:r>
            <a:r>
              <a:rPr sz="2050" spc="-7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Tahoma"/>
                <a:cs typeface="Tahoma"/>
              </a:rPr>
              <a:t>the</a:t>
            </a:r>
            <a:r>
              <a:rPr sz="2050" spc="-2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  <a:p>
            <a:pPr marL="549275" lvl="1" indent="-27178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–"/>
              <a:tabLst>
                <a:tab pos="549275" algn="l"/>
              </a:tabLst>
            </a:pP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spc="-45" dirty="0">
                <a:solidFill>
                  <a:srgbClr val="990099"/>
                </a:solidFill>
                <a:latin typeface="Tahoma"/>
                <a:cs typeface="Tahoma"/>
              </a:rPr>
              <a:t>mast</a:t>
            </a:r>
            <a:r>
              <a:rPr sz="2050" spc="-4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45" dirty="0">
                <a:solidFill>
                  <a:srgbClr val="990099"/>
                </a:solidFill>
                <a:latin typeface="Tahoma"/>
                <a:cs typeface="Tahoma"/>
              </a:rPr>
              <a:t>I</a:t>
            </a:r>
            <a:r>
              <a:rPr sz="2050" spc="-11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990099"/>
                </a:solidFill>
                <a:latin typeface="Tahoma"/>
                <a:cs typeface="Tahoma"/>
              </a:rPr>
              <a:t>saw</a:t>
            </a:r>
            <a:r>
              <a:rPr sz="2050" spc="-6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the</a:t>
            </a:r>
            <a:r>
              <a:rPr sz="2050" spc="-12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sail</a:t>
            </a:r>
            <a:r>
              <a:rPr sz="2050" spc="-80" dirty="0">
                <a:solidFill>
                  <a:srgbClr val="990099"/>
                </a:solidFill>
                <a:latin typeface="Tahoma"/>
                <a:cs typeface="Tahoma"/>
              </a:rPr>
              <a:t> before </a:t>
            </a:r>
            <a:r>
              <a:rPr sz="2050" spc="-20" dirty="0">
                <a:solidFill>
                  <a:srgbClr val="990099"/>
                </a:solidFill>
                <a:latin typeface="Tahoma"/>
                <a:cs typeface="Tahoma"/>
              </a:rPr>
              <a:t>the</a:t>
            </a:r>
            <a:r>
              <a:rPr sz="2050" spc="-2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  <a:p>
            <a:pPr marL="549275" lvl="1" indent="-27178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–"/>
              <a:tabLst>
                <a:tab pos="549275" algn="l"/>
              </a:tabLst>
            </a:pP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45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spc="-45" dirty="0">
                <a:solidFill>
                  <a:srgbClr val="990099"/>
                </a:solidFill>
                <a:latin typeface="Tahoma"/>
                <a:cs typeface="Tahoma"/>
              </a:rPr>
              <a:t>mast</a:t>
            </a:r>
            <a:r>
              <a:rPr sz="2050" spc="-4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45" dirty="0">
                <a:solidFill>
                  <a:srgbClr val="990099"/>
                </a:solidFill>
                <a:latin typeface="Tahoma"/>
                <a:cs typeface="Tahoma"/>
              </a:rPr>
              <a:t>I</a:t>
            </a:r>
            <a:r>
              <a:rPr sz="2050" spc="-7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990099"/>
                </a:solidFill>
                <a:latin typeface="Tahoma"/>
                <a:cs typeface="Tahoma"/>
              </a:rPr>
              <a:t>revised</a:t>
            </a:r>
            <a:r>
              <a:rPr sz="2050" spc="-3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all</a:t>
            </a:r>
            <a:r>
              <a:rPr sz="2050" spc="-4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10" dirty="0">
                <a:solidFill>
                  <a:srgbClr val="990099"/>
                </a:solidFill>
                <a:latin typeface="Tahoma"/>
                <a:cs typeface="Tahoma"/>
              </a:rPr>
              <a:t>week</a:t>
            </a:r>
            <a:r>
              <a:rPr sz="2050" spc="-3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80" dirty="0">
                <a:solidFill>
                  <a:srgbClr val="990099"/>
                </a:solidFill>
                <a:latin typeface="Tahoma"/>
                <a:cs typeface="Tahoma"/>
              </a:rPr>
              <a:t>before</a:t>
            </a:r>
            <a:r>
              <a:rPr sz="2050" spc="-4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Tahoma"/>
                <a:cs typeface="Tahoma"/>
              </a:rPr>
              <a:t>the</a:t>
            </a:r>
            <a:r>
              <a:rPr sz="2050" spc="-2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1410"/>
              </a:spcBef>
            </a:pPr>
            <a:r>
              <a:rPr sz="2050" spc="-90" dirty="0">
                <a:latin typeface="Tahoma"/>
                <a:cs typeface="Tahoma"/>
              </a:rPr>
              <a:t>because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all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are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estimated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as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spc="-60" dirty="0">
                <a:solidFill>
                  <a:srgbClr val="990099"/>
                </a:solidFill>
                <a:latin typeface="Tahoma"/>
                <a:cs typeface="Tahoma"/>
              </a:rPr>
              <a:t>mast</a:t>
            </a:r>
            <a:r>
              <a:rPr sz="2050" spc="-6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60" dirty="0">
                <a:solidFill>
                  <a:srgbClr val="990099"/>
                </a:solidFill>
                <a:latin typeface="Tahoma"/>
                <a:cs typeface="Tahoma"/>
              </a:rPr>
              <a:t>before</a:t>
            </a:r>
            <a:r>
              <a:rPr sz="2050" spc="-6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Tahoma"/>
                <a:cs typeface="Tahoma"/>
              </a:rPr>
              <a:t>the</a:t>
            </a:r>
            <a:r>
              <a:rPr sz="2050" spc="-2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205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5"/>
              </a:spcBef>
              <a:buFont typeface="Lucida Sans Unicode"/>
              <a:buChar char="•"/>
              <a:tabLst>
                <a:tab pos="269875" algn="l"/>
              </a:tabLst>
            </a:pPr>
            <a:r>
              <a:rPr sz="2050" dirty="0">
                <a:latin typeface="Tahoma"/>
                <a:cs typeface="Tahoma"/>
              </a:rPr>
              <a:t>Not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always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good</a:t>
            </a:r>
            <a:r>
              <a:rPr sz="2050" spc="-40" dirty="0">
                <a:latin typeface="Tahoma"/>
                <a:cs typeface="Tahoma"/>
              </a:rPr>
              <a:t> assumption!</a:t>
            </a:r>
            <a:r>
              <a:rPr sz="2050" spc="1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But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it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does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reduce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sparse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data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problem.</a:t>
            </a:r>
            <a:endParaRPr sz="205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648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125"/>
              </a:spcBef>
            </a:pPr>
            <a:r>
              <a:rPr spc="-30" dirty="0"/>
              <a:t>Estimating</a:t>
            </a:r>
            <a:r>
              <a:rPr spc="-40" dirty="0"/>
              <a:t> </a:t>
            </a:r>
            <a:r>
              <a:rPr dirty="0"/>
              <a:t>trigram</a:t>
            </a:r>
            <a:r>
              <a:rPr spc="-25" dirty="0"/>
              <a:t> </a:t>
            </a:r>
            <a:r>
              <a:rPr spc="-75" dirty="0"/>
              <a:t>conditional</a:t>
            </a:r>
            <a:r>
              <a:rPr spc="-25" dirty="0"/>
              <a:t> </a:t>
            </a:r>
            <a:r>
              <a:rPr spc="-130" dirty="0"/>
              <a:t>probs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285" y="1175556"/>
            <a:ext cx="8830945" cy="213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69875" algn="l"/>
                <a:tab pos="5582920" algn="l"/>
              </a:tabLst>
            </a:pPr>
            <a:r>
              <a:rPr sz="2050" dirty="0">
                <a:latin typeface="Tahoma"/>
                <a:cs typeface="Tahoma"/>
              </a:rPr>
              <a:t>We still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need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estimate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spc="-60" dirty="0">
                <a:solidFill>
                  <a:srgbClr val="990099"/>
                </a:solidFill>
                <a:latin typeface="Tahoma"/>
                <a:cs typeface="Tahoma"/>
              </a:rPr>
              <a:t>mast</a:t>
            </a:r>
            <a:r>
              <a:rPr sz="2050" spc="-6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-60" dirty="0">
                <a:solidFill>
                  <a:srgbClr val="990099"/>
                </a:solidFill>
                <a:latin typeface="Tahoma"/>
                <a:cs typeface="Tahoma"/>
              </a:rPr>
              <a:t>before, 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the</a:t>
            </a:r>
            <a:r>
              <a:rPr sz="2050" spc="-1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-10" dirty="0">
                <a:latin typeface="Tahoma"/>
                <a:cs typeface="Tahoma"/>
              </a:rPr>
              <a:t>:</a:t>
            </a:r>
            <a:r>
              <a:rPr sz="2050" dirty="0">
                <a:latin typeface="Tahoma"/>
                <a:cs typeface="Tahoma"/>
              </a:rPr>
              <a:t>	the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probability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60" dirty="0">
                <a:solidFill>
                  <a:srgbClr val="000099"/>
                </a:solidFill>
                <a:latin typeface="Calibri"/>
                <a:cs typeface="Calibri"/>
              </a:rPr>
              <a:t>mast</a:t>
            </a:r>
            <a:r>
              <a:rPr sz="2050" spc="21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latin typeface="Tahoma"/>
                <a:cs typeface="Tahoma"/>
              </a:rPr>
              <a:t>given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two-</a:t>
            </a:r>
            <a:r>
              <a:rPr sz="2050" spc="-80" dirty="0">
                <a:latin typeface="Tahoma"/>
                <a:cs typeface="Tahoma"/>
              </a:rPr>
              <a:t>word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history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before,</a:t>
            </a:r>
            <a:r>
              <a:rPr sz="2050" spc="12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000099"/>
                </a:solidFill>
                <a:latin typeface="Calibri"/>
                <a:cs typeface="Calibri"/>
              </a:rPr>
              <a:t>the</a:t>
            </a:r>
            <a:r>
              <a:rPr sz="2050" spc="-20" dirty="0">
                <a:latin typeface="Tahoma"/>
                <a:cs typeface="Tahoma"/>
              </a:rPr>
              <a:t>.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</a:pPr>
            <a:endParaRPr sz="2050">
              <a:latin typeface="Tahoma"/>
              <a:cs typeface="Tahoma"/>
            </a:endParaRPr>
          </a:p>
          <a:p>
            <a:pPr marL="269875" indent="-257175">
              <a:lnSpc>
                <a:spcPct val="100000"/>
              </a:lnSpc>
              <a:buFont typeface="Lucida Sans Unicode"/>
              <a:buChar char="•"/>
              <a:tabLst>
                <a:tab pos="269875" algn="l"/>
              </a:tabLst>
            </a:pPr>
            <a:r>
              <a:rPr sz="2050" spc="-10" dirty="0">
                <a:latin typeface="Tahoma"/>
                <a:cs typeface="Tahoma"/>
              </a:rPr>
              <a:t>If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we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use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relative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frequencies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55" dirty="0">
                <a:latin typeface="Tahoma"/>
                <a:cs typeface="Tahoma"/>
              </a:rPr>
              <a:t>(MLE),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we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consider:</a:t>
            </a:r>
            <a:endParaRPr sz="2050">
              <a:latin typeface="Tahoma"/>
              <a:cs typeface="Tahoma"/>
            </a:endParaRPr>
          </a:p>
          <a:p>
            <a:pPr marL="549275" lvl="1" indent="-27178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sz="2050" dirty="0">
                <a:latin typeface="Tahoma"/>
                <a:cs typeface="Tahoma"/>
              </a:rPr>
              <a:t>Out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of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all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cases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where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we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saw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before,</a:t>
            </a:r>
            <a:r>
              <a:rPr sz="2050" spc="13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the</a:t>
            </a:r>
            <a:r>
              <a:rPr sz="2050" spc="9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-114" dirty="0">
                <a:latin typeface="Tahoma"/>
                <a:cs typeface="Tahoma"/>
              </a:rPr>
              <a:t>as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the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first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two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words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of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a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trigram,</a:t>
            </a:r>
            <a:endParaRPr sz="2050">
              <a:latin typeface="Tahoma"/>
              <a:cs typeface="Tahoma"/>
            </a:endParaRPr>
          </a:p>
          <a:p>
            <a:pPr marL="549275" lvl="1" indent="-27178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-75" dirty="0">
                <a:latin typeface="Tahoma"/>
                <a:cs typeface="Tahoma"/>
              </a:rPr>
              <a:t>how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many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had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60" dirty="0">
                <a:solidFill>
                  <a:srgbClr val="000099"/>
                </a:solidFill>
                <a:latin typeface="Calibri"/>
                <a:cs typeface="Calibri"/>
              </a:rPr>
              <a:t>mast</a:t>
            </a:r>
            <a:r>
              <a:rPr sz="2050" spc="10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latin typeface="Tahoma"/>
                <a:cs typeface="Tahoma"/>
              </a:rPr>
              <a:t>as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third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word?</a:t>
            </a:r>
            <a:endParaRPr sz="205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476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125"/>
              </a:spcBef>
            </a:pPr>
            <a:r>
              <a:rPr spc="-30" dirty="0"/>
              <a:t>Estimating</a:t>
            </a:r>
            <a:r>
              <a:rPr spc="-40" dirty="0"/>
              <a:t> </a:t>
            </a:r>
            <a:r>
              <a:rPr dirty="0"/>
              <a:t>trigram</a:t>
            </a:r>
            <a:r>
              <a:rPr spc="-25" dirty="0"/>
              <a:t> </a:t>
            </a:r>
            <a:r>
              <a:rPr spc="-75" dirty="0"/>
              <a:t>conditional</a:t>
            </a:r>
            <a:r>
              <a:rPr spc="-25" dirty="0"/>
              <a:t> </a:t>
            </a:r>
            <a:r>
              <a:rPr spc="-130" dirty="0"/>
              <a:t>probs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285" y="1175556"/>
            <a:ext cx="40043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69875" algn="l"/>
              </a:tabLst>
            </a:pPr>
            <a:r>
              <a:rPr sz="2050" dirty="0">
                <a:latin typeface="Tahoma"/>
                <a:cs typeface="Tahoma"/>
              </a:rPr>
              <a:t>So,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in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our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example,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we’d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estimate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3847" y="1993144"/>
            <a:ext cx="30397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i="1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175" i="1" baseline="-11494" dirty="0">
                <a:solidFill>
                  <a:srgbClr val="990099"/>
                </a:solidFill>
                <a:latin typeface="Georgia"/>
                <a:cs typeface="Georgia"/>
              </a:rPr>
              <a:t>MLE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mast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before,</a:t>
            </a:r>
            <a:r>
              <a:rPr sz="2050" spc="25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the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2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2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0537" y="1815610"/>
            <a:ext cx="23031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i="1" dirty="0">
                <a:solidFill>
                  <a:srgbClr val="990099"/>
                </a:solidFill>
                <a:latin typeface="Calibri"/>
                <a:cs typeface="Calibri"/>
              </a:rPr>
              <a:t>C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before,</a:t>
            </a:r>
            <a:r>
              <a:rPr sz="2050" spc="5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Tahoma"/>
                <a:cs typeface="Tahoma"/>
              </a:rPr>
              <a:t>the,</a:t>
            </a:r>
            <a:r>
              <a:rPr sz="2050" spc="2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mast</a:t>
            </a:r>
            <a:r>
              <a:rPr sz="2050" spc="-1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83237" y="2202649"/>
            <a:ext cx="2278380" cy="0"/>
          </a:xfrm>
          <a:custGeom>
            <a:avLst/>
            <a:gdLst/>
            <a:ahLst/>
            <a:cxnLst/>
            <a:rect l="l" t="t" r="r" b="b"/>
            <a:pathLst>
              <a:path w="2278379">
                <a:moveTo>
                  <a:pt x="0" y="0"/>
                </a:moveTo>
                <a:lnTo>
                  <a:pt x="2277935" y="0"/>
                </a:lnTo>
              </a:path>
            </a:pathLst>
          </a:custGeom>
          <a:ln w="10490">
            <a:solidFill>
              <a:srgbClr val="99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15684" y="2173141"/>
            <a:ext cx="16129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i="1" dirty="0">
                <a:solidFill>
                  <a:srgbClr val="990099"/>
                </a:solidFill>
                <a:latin typeface="Calibri"/>
                <a:cs typeface="Calibri"/>
              </a:rPr>
              <a:t>C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before,</a:t>
            </a:r>
            <a:r>
              <a:rPr sz="2050" spc="15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Tahoma"/>
                <a:cs typeface="Tahoma"/>
              </a:rPr>
              <a:t>the</a:t>
            </a:r>
            <a:r>
              <a:rPr sz="2050" spc="-2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0285" y="2827788"/>
            <a:ext cx="5789930" cy="10096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114"/>
              </a:spcBef>
            </a:pPr>
            <a:r>
              <a:rPr sz="2050" spc="-90" dirty="0">
                <a:latin typeface="Tahoma"/>
                <a:cs typeface="Tahoma"/>
              </a:rPr>
              <a:t>where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i="1" spc="290" dirty="0">
                <a:solidFill>
                  <a:srgbClr val="990099"/>
                </a:solidFill>
                <a:latin typeface="Calibri"/>
                <a:cs typeface="Calibri"/>
              </a:rPr>
              <a:t>C</a:t>
            </a:r>
            <a:r>
              <a:rPr sz="2050" spc="29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290" dirty="0">
                <a:solidFill>
                  <a:srgbClr val="990099"/>
                </a:solidFill>
                <a:latin typeface="Calibri"/>
                <a:cs typeface="Calibri"/>
              </a:rPr>
              <a:t>x</a:t>
            </a:r>
            <a:r>
              <a:rPr sz="2050" spc="29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latin typeface="Tahoma"/>
                <a:cs typeface="Tahoma"/>
              </a:rPr>
              <a:t>is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count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i="1" spc="280" dirty="0">
                <a:solidFill>
                  <a:srgbClr val="990099"/>
                </a:solidFill>
                <a:latin typeface="Calibri"/>
                <a:cs typeface="Calibri"/>
              </a:rPr>
              <a:t>x</a:t>
            </a:r>
            <a:r>
              <a:rPr sz="2050" i="1" spc="12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latin typeface="Tahoma"/>
                <a:cs typeface="Tahoma"/>
              </a:rPr>
              <a:t>in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our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training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data.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2050">
              <a:latin typeface="Tahoma"/>
              <a:cs typeface="Tahoma"/>
            </a:endParaRPr>
          </a:p>
          <a:p>
            <a:pPr marL="269875" indent="-257175">
              <a:lnSpc>
                <a:spcPct val="100000"/>
              </a:lnSpc>
              <a:buFont typeface="Lucida Sans Unicode"/>
              <a:buChar char="•"/>
              <a:tabLst>
                <a:tab pos="269875" algn="l"/>
              </a:tabLst>
            </a:pPr>
            <a:r>
              <a:rPr sz="2050" dirty="0">
                <a:latin typeface="Tahoma"/>
                <a:cs typeface="Tahoma"/>
              </a:rPr>
              <a:t>More</a:t>
            </a:r>
            <a:r>
              <a:rPr sz="2050" spc="-14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generally,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for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any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trigram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we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have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90049" y="4314437"/>
            <a:ext cx="1943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i="1" spc="20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3127" y="4353807"/>
            <a:ext cx="22371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450" i="1" spc="165" dirty="0">
                <a:solidFill>
                  <a:srgbClr val="990099"/>
                </a:solidFill>
                <a:latin typeface="Georgia"/>
                <a:cs typeface="Georgia"/>
              </a:rPr>
              <a:t>MLE</a:t>
            </a:r>
            <a:r>
              <a:rPr sz="3075" spc="247" baseline="813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3075" i="1" spc="247" baseline="813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1450" i="1" spc="165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3075" spc="247" baseline="813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3075" i="1" spc="247" baseline="813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1450" i="1" spc="165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1450" i="1" spc="165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1450" spc="165" dirty="0">
                <a:solidFill>
                  <a:srgbClr val="990099"/>
                </a:solidFill>
                <a:latin typeface="Calibri"/>
                <a:cs typeface="Calibri"/>
              </a:rPr>
              <a:t>2</a:t>
            </a:r>
            <a:r>
              <a:rPr sz="3075" i="1" spc="247" baseline="8130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3075" i="1" spc="-135" baseline="813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3075" i="1" spc="225" baseline="813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1450" i="1" spc="150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1450" i="1" spc="150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1450" spc="150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9887" y="4136917"/>
            <a:ext cx="2528570" cy="5181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4825">
              <a:lnSpc>
                <a:spcPts val="1930"/>
              </a:lnSpc>
              <a:spcBef>
                <a:spcPts val="114"/>
              </a:spcBef>
            </a:pPr>
            <a:r>
              <a:rPr sz="2050" i="1" spc="215" dirty="0">
                <a:solidFill>
                  <a:srgbClr val="990099"/>
                </a:solidFill>
                <a:latin typeface="Calibri"/>
                <a:cs typeface="Calibri"/>
              </a:rPr>
              <a:t>C</a:t>
            </a:r>
            <a:r>
              <a:rPr sz="2050" spc="215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21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322" baseline="-11494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2175" i="1" spc="322" baseline="-11494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2175" spc="322" baseline="-11494" dirty="0">
                <a:solidFill>
                  <a:srgbClr val="990099"/>
                </a:solidFill>
                <a:latin typeface="Calibri"/>
                <a:cs typeface="Calibri"/>
              </a:rPr>
              <a:t>2</a:t>
            </a:r>
            <a:r>
              <a:rPr sz="2050" i="1" spc="215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11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15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232" baseline="-11494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2175" i="1" spc="232" baseline="-11494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2175" spc="232" baseline="-11494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050" i="1" spc="155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11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10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157" baseline="-11494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2050" spc="105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  <a:p>
            <a:pPr marL="38100">
              <a:lnSpc>
                <a:spcPts val="1930"/>
              </a:lnSpc>
            </a:pPr>
            <a:r>
              <a:rPr sz="2050" spc="175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11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09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05106" y="4523956"/>
            <a:ext cx="1985645" cy="0"/>
          </a:xfrm>
          <a:custGeom>
            <a:avLst/>
            <a:gdLst/>
            <a:ahLst/>
            <a:cxnLst/>
            <a:rect l="l" t="t" r="r" b="b"/>
            <a:pathLst>
              <a:path w="1985645">
                <a:moveTo>
                  <a:pt x="0" y="0"/>
                </a:moveTo>
                <a:lnTo>
                  <a:pt x="1985276" y="0"/>
                </a:lnTo>
              </a:path>
            </a:pathLst>
          </a:custGeom>
          <a:ln w="10490">
            <a:solidFill>
              <a:srgbClr val="99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59500" y="4494447"/>
            <a:ext cx="16764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i="1" spc="215" dirty="0">
                <a:solidFill>
                  <a:srgbClr val="990099"/>
                </a:solidFill>
                <a:latin typeface="Calibri"/>
                <a:cs typeface="Calibri"/>
              </a:rPr>
              <a:t>C</a:t>
            </a:r>
            <a:r>
              <a:rPr sz="2050" spc="215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21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322" baseline="-11494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2175" i="1" spc="322" baseline="-11494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2175" spc="322" baseline="-11494" dirty="0">
                <a:solidFill>
                  <a:srgbClr val="990099"/>
                </a:solidFill>
                <a:latin typeface="Calibri"/>
                <a:cs typeface="Calibri"/>
              </a:rPr>
              <a:t>2</a:t>
            </a:r>
            <a:r>
              <a:rPr sz="2050" i="1" spc="215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11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16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240" baseline="-11494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2175" i="1" spc="240" baseline="-11494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2175" spc="240" baseline="-11494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050" spc="16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128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2024" y="211195"/>
            <a:ext cx="592836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784600" algn="l"/>
                <a:tab pos="4810125" algn="l"/>
              </a:tabLst>
            </a:pPr>
            <a:endParaRPr spc="-185" dirty="0"/>
          </a:p>
        </p:txBody>
      </p:sp>
      <p:sp>
        <p:nvSpPr>
          <p:cNvPr id="3" name="object 3"/>
          <p:cNvSpPr txBox="1"/>
          <p:nvPr/>
        </p:nvSpPr>
        <p:spPr>
          <a:xfrm>
            <a:off x="1557718" y="1132389"/>
            <a:ext cx="2828290" cy="90805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659130">
              <a:lnSpc>
                <a:spcPct val="100000"/>
              </a:lnSpc>
              <a:spcBef>
                <a:spcPts val="1110"/>
              </a:spcBef>
            </a:pPr>
            <a:r>
              <a:rPr sz="2050" i="1" dirty="0">
                <a:solidFill>
                  <a:srgbClr val="990099"/>
                </a:solidFill>
                <a:latin typeface="Calibri"/>
                <a:cs typeface="Calibri"/>
              </a:rPr>
              <a:t>C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before</a:t>
            </a:r>
            <a:r>
              <a:rPr sz="2050" i="1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7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the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19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19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Calibri"/>
                <a:cs typeface="Calibri"/>
              </a:rPr>
              <a:t>55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050" i="1" dirty="0">
                <a:solidFill>
                  <a:srgbClr val="990099"/>
                </a:solidFill>
                <a:latin typeface="Calibri"/>
                <a:cs typeface="Calibri"/>
              </a:rPr>
              <a:t>C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before</a:t>
            </a:r>
            <a:r>
              <a:rPr sz="2050" i="1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10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-30" dirty="0">
                <a:solidFill>
                  <a:srgbClr val="990099"/>
                </a:solidFill>
                <a:latin typeface="Arial"/>
                <a:cs typeface="Arial"/>
              </a:rPr>
              <a:t>the</a:t>
            </a:r>
            <a:r>
              <a:rPr sz="2050" i="1" spc="-30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10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mast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13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14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990099"/>
                </a:solidFill>
                <a:latin typeface="Calibri"/>
                <a:cs typeface="Calibri"/>
              </a:rPr>
              <a:t>4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9422" y="1635074"/>
            <a:ext cx="2190750" cy="0"/>
          </a:xfrm>
          <a:custGeom>
            <a:avLst/>
            <a:gdLst/>
            <a:ahLst/>
            <a:cxnLst/>
            <a:rect l="l" t="t" r="r" b="b"/>
            <a:pathLst>
              <a:path w="2190750">
                <a:moveTo>
                  <a:pt x="0" y="0"/>
                </a:moveTo>
                <a:lnTo>
                  <a:pt x="2190470" y="0"/>
                </a:lnTo>
              </a:path>
            </a:pathLst>
          </a:custGeom>
          <a:ln w="10490">
            <a:solidFill>
              <a:srgbClr val="99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50013" y="1605565"/>
            <a:ext cx="156908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i="1" dirty="0">
                <a:solidFill>
                  <a:srgbClr val="990099"/>
                </a:solidFill>
                <a:latin typeface="Calibri"/>
                <a:cs typeface="Calibri"/>
              </a:rPr>
              <a:t>C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before</a:t>
            </a:r>
            <a:r>
              <a:rPr sz="2050" i="1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6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-20" dirty="0">
                <a:solidFill>
                  <a:srgbClr val="990099"/>
                </a:solidFill>
                <a:latin typeface="Arial"/>
                <a:cs typeface="Arial"/>
              </a:rPr>
              <a:t>the</a:t>
            </a:r>
            <a:r>
              <a:rPr sz="2050" spc="-2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6722" y="1248035"/>
            <a:ext cx="3310254" cy="5181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930"/>
              </a:lnSpc>
              <a:spcBef>
                <a:spcPts val="114"/>
              </a:spcBef>
            </a:pPr>
            <a:r>
              <a:rPr sz="2050" i="1" dirty="0">
                <a:solidFill>
                  <a:srgbClr val="990099"/>
                </a:solidFill>
                <a:latin typeface="Calibri"/>
                <a:cs typeface="Calibri"/>
              </a:rPr>
              <a:t>C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dirty="0">
                <a:solidFill>
                  <a:srgbClr val="990099"/>
                </a:solidFill>
                <a:latin typeface="Arial"/>
                <a:cs typeface="Arial"/>
              </a:rPr>
              <a:t>before</a:t>
            </a:r>
            <a:r>
              <a:rPr sz="2050" i="1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2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-30" dirty="0">
                <a:solidFill>
                  <a:srgbClr val="990099"/>
                </a:solidFill>
                <a:latin typeface="Arial"/>
                <a:cs typeface="Arial"/>
              </a:rPr>
              <a:t>the</a:t>
            </a:r>
            <a:r>
              <a:rPr sz="2050" i="1" spc="-30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-10" dirty="0">
                <a:solidFill>
                  <a:srgbClr val="990099"/>
                </a:solidFill>
                <a:latin typeface="Arial"/>
                <a:cs typeface="Arial"/>
              </a:rPr>
              <a:t>mast</a:t>
            </a:r>
            <a:r>
              <a:rPr sz="2050" spc="-1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  <a:p>
            <a:pPr marR="5080" algn="r">
              <a:lnSpc>
                <a:spcPts val="1930"/>
              </a:lnSpc>
            </a:pP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11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Calibri"/>
                <a:cs typeface="Calibri"/>
              </a:rPr>
              <a:t>0</a:t>
            </a:r>
            <a:r>
              <a:rPr sz="2050" i="1" spc="-10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sz="2050" spc="-10" dirty="0">
                <a:solidFill>
                  <a:srgbClr val="990099"/>
                </a:solidFill>
                <a:latin typeface="Calibri"/>
                <a:cs typeface="Calibri"/>
              </a:rPr>
              <a:t>0727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9485" y="2883147"/>
            <a:ext cx="8906510" cy="13125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</a:pPr>
            <a:endParaRPr sz="2050" dirty="0">
              <a:latin typeface="Tahoma"/>
              <a:cs typeface="Tahoma"/>
            </a:endParaRPr>
          </a:p>
          <a:p>
            <a:pPr marL="320675" indent="-257175">
              <a:lnSpc>
                <a:spcPct val="100000"/>
              </a:lnSpc>
              <a:buClr>
                <a:srgbClr val="000000"/>
              </a:buClr>
              <a:buFont typeface="Lucida Sans Unicode"/>
              <a:buChar char="•"/>
              <a:tabLst>
                <a:tab pos="320675" algn="l"/>
              </a:tabLst>
            </a:pPr>
            <a:r>
              <a:rPr sz="2050" i="1" spc="130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175" i="1" spc="195" baseline="-11494" dirty="0">
                <a:solidFill>
                  <a:srgbClr val="990099"/>
                </a:solidFill>
                <a:latin typeface="Georgia"/>
                <a:cs typeface="Georgia"/>
              </a:rPr>
              <a:t>MLE</a:t>
            </a:r>
            <a:r>
              <a:rPr sz="2050" spc="13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130" dirty="0">
                <a:solidFill>
                  <a:srgbClr val="990099"/>
                </a:solidFill>
                <a:latin typeface="Arial"/>
                <a:cs typeface="Arial"/>
              </a:rPr>
              <a:t>mast</a:t>
            </a:r>
            <a:r>
              <a:rPr sz="2050" spc="13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16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latin typeface="Tahoma"/>
                <a:cs typeface="Tahoma"/>
              </a:rPr>
              <a:t>is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0.00049,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and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i="1" spc="65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175" i="1" spc="97" baseline="-11494" dirty="0">
                <a:solidFill>
                  <a:srgbClr val="990099"/>
                </a:solidFill>
                <a:latin typeface="Georgia"/>
                <a:cs typeface="Georgia"/>
              </a:rPr>
              <a:t>MLE</a:t>
            </a:r>
            <a:r>
              <a:rPr sz="2050" spc="65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65" dirty="0">
                <a:solidFill>
                  <a:srgbClr val="990099"/>
                </a:solidFill>
                <a:latin typeface="Arial"/>
                <a:cs typeface="Arial"/>
              </a:rPr>
              <a:t>mast</a:t>
            </a:r>
            <a:r>
              <a:rPr sz="2050" spc="6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65" dirty="0">
                <a:solidFill>
                  <a:srgbClr val="990099"/>
                </a:solidFill>
                <a:latin typeface="Arial"/>
                <a:cs typeface="Arial"/>
              </a:rPr>
              <a:t>the</a:t>
            </a:r>
            <a:r>
              <a:rPr sz="2050" spc="65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17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latin typeface="Tahoma"/>
                <a:cs typeface="Tahoma"/>
              </a:rPr>
              <a:t>is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0.0029.</a:t>
            </a:r>
            <a:endParaRPr sz="20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</a:pPr>
            <a:endParaRPr sz="2050" dirty="0">
              <a:latin typeface="Tahoma"/>
              <a:cs typeface="Tahoma"/>
            </a:endParaRPr>
          </a:p>
          <a:p>
            <a:pPr marL="320675" indent="-257175">
              <a:lnSpc>
                <a:spcPct val="100000"/>
              </a:lnSpc>
              <a:spcBef>
                <a:spcPts val="5"/>
              </a:spcBef>
              <a:buFont typeface="Lucida Sans Unicode"/>
              <a:buChar char="•"/>
              <a:tabLst>
                <a:tab pos="320675" algn="l"/>
              </a:tabLst>
            </a:pPr>
            <a:r>
              <a:rPr sz="2050" dirty="0">
                <a:latin typeface="Tahoma"/>
                <a:cs typeface="Tahoma"/>
              </a:rPr>
              <a:t>So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seeing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i="1" spc="-75" dirty="0">
                <a:latin typeface="Arial"/>
                <a:cs typeface="Arial"/>
              </a:rPr>
              <a:t>before</a:t>
            </a:r>
            <a:r>
              <a:rPr sz="2050" i="1" spc="-20" dirty="0">
                <a:latin typeface="Arial"/>
                <a:cs typeface="Arial"/>
              </a:rPr>
              <a:t> </a:t>
            </a:r>
            <a:r>
              <a:rPr sz="2050" i="1" dirty="0">
                <a:latin typeface="Arial"/>
                <a:cs typeface="Arial"/>
              </a:rPr>
              <a:t>the</a:t>
            </a:r>
            <a:r>
              <a:rPr sz="2050" i="1" spc="-20" dirty="0">
                <a:latin typeface="Arial"/>
                <a:cs typeface="Arial"/>
              </a:rPr>
              <a:t> </a:t>
            </a:r>
            <a:r>
              <a:rPr sz="2050" spc="-25" dirty="0">
                <a:latin typeface="Tahoma"/>
                <a:cs typeface="Tahoma"/>
              </a:rPr>
              <a:t>vastly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increases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probability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seeing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i="1" spc="-25" dirty="0">
                <a:latin typeface="Arial"/>
                <a:cs typeface="Arial"/>
              </a:rPr>
              <a:t>mast</a:t>
            </a:r>
            <a:r>
              <a:rPr sz="2050" i="1" spc="-15" dirty="0">
                <a:latin typeface="Arial"/>
                <a:cs typeface="Arial"/>
              </a:rPr>
              <a:t> </a:t>
            </a:r>
            <a:r>
              <a:rPr sz="2050" spc="-10" dirty="0">
                <a:latin typeface="Tahoma"/>
                <a:cs typeface="Tahoma"/>
              </a:rPr>
              <a:t>next.</a:t>
            </a:r>
            <a:endParaRPr sz="20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5906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1598" y="211195"/>
            <a:ext cx="5710302" cy="470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54325" algn="l"/>
              </a:tabLst>
            </a:pPr>
            <a:r>
              <a:rPr dirty="0"/>
              <a:t>Trigram</a:t>
            </a:r>
            <a:r>
              <a:rPr spc="-75" dirty="0"/>
              <a:t> </a:t>
            </a:r>
            <a:r>
              <a:rPr spc="-10" dirty="0"/>
              <a:t>model:</a:t>
            </a:r>
            <a:r>
              <a:rPr dirty="0"/>
              <a:t>	</a:t>
            </a:r>
            <a:r>
              <a:rPr spc="-140" dirty="0"/>
              <a:t>summary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" y="1266825"/>
            <a:ext cx="105060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08480">
              <a:lnSpc>
                <a:spcPct val="100000"/>
              </a:lnSpc>
              <a:spcBef>
                <a:spcPts val="125"/>
              </a:spcBef>
            </a:pPr>
            <a:r>
              <a:rPr dirty="0"/>
              <a:t>Practical</a:t>
            </a:r>
            <a:r>
              <a:rPr spc="-80" dirty="0"/>
              <a:t> </a:t>
            </a:r>
            <a:r>
              <a:rPr spc="-55" dirty="0"/>
              <a:t>details</a:t>
            </a:r>
            <a:r>
              <a:rPr spc="-75" dirty="0"/>
              <a:t> </a:t>
            </a:r>
            <a:r>
              <a:rPr spc="155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285" y="1175556"/>
            <a:ext cx="484822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69875" algn="l"/>
              </a:tabLst>
            </a:pPr>
            <a:r>
              <a:rPr sz="2050" spc="-20" dirty="0">
                <a:latin typeface="Tahoma"/>
                <a:cs typeface="Tahoma"/>
              </a:rPr>
              <a:t>Trigram</a:t>
            </a:r>
            <a:r>
              <a:rPr sz="2050" spc="-13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model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assumes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two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word </a:t>
            </a:r>
            <a:r>
              <a:rPr sz="2050" spc="-40" dirty="0">
                <a:latin typeface="Tahoma"/>
                <a:cs typeface="Tahoma"/>
              </a:rPr>
              <a:t>history: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0911" y="2052059"/>
            <a:ext cx="281686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22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-142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050" i="1" spc="-220" dirty="0">
                <a:solidFill>
                  <a:srgbClr val="990099"/>
                </a:solidFill>
                <a:latin typeface="Calibri"/>
                <a:cs typeface="Calibri"/>
              </a:rPr>
              <a:t>→</a:t>
            </a:r>
            <a:r>
              <a:rPr sz="2050" i="1" spc="-229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175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11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11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7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15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15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spc="225" baseline="-11494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050" spc="15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i="1" spc="150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5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spc="75" baseline="-11494" dirty="0">
                <a:solidFill>
                  <a:srgbClr val="990099"/>
                </a:solidFill>
                <a:latin typeface="Calibri"/>
                <a:cs typeface="Calibri"/>
              </a:rPr>
              <a:t>2</a:t>
            </a:r>
            <a:r>
              <a:rPr sz="2050" spc="5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5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spc="75" baseline="-11494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050" spc="5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5789" y="1802983"/>
            <a:ext cx="15494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i="1" spc="110" dirty="0">
                <a:solidFill>
                  <a:srgbClr val="990099"/>
                </a:solidFill>
                <a:latin typeface="Georgia"/>
                <a:cs typeface="Georgia"/>
              </a:rPr>
              <a:t>n</a:t>
            </a:r>
            <a:endParaRPr sz="145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0811" y="1802758"/>
            <a:ext cx="365125" cy="8832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4"/>
              </a:spcBef>
            </a:pPr>
            <a:r>
              <a:rPr sz="2050" spc="1300" dirty="0">
                <a:solidFill>
                  <a:srgbClr val="990099"/>
                </a:solidFill>
                <a:latin typeface="Lucida Sans Unicode"/>
                <a:cs typeface="Lucida Sans Unicode"/>
              </a:rPr>
              <a:t>Y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sz="1450" i="1" spc="229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1450" spc="229" dirty="0">
                <a:solidFill>
                  <a:srgbClr val="990099"/>
                </a:solidFill>
                <a:latin typeface="Calibri"/>
                <a:cs typeface="Calibri"/>
              </a:rPr>
              <a:t>=3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5959" y="2052059"/>
            <a:ext cx="211137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11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11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165" baseline="-11494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2050" spc="11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11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165" baseline="-11494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2175" i="1" spc="165" baseline="-11494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2175" spc="165" baseline="-11494" dirty="0">
                <a:solidFill>
                  <a:srgbClr val="990099"/>
                </a:solidFill>
                <a:latin typeface="Calibri"/>
                <a:cs typeface="Calibri"/>
              </a:rPr>
              <a:t>2</a:t>
            </a:r>
            <a:r>
              <a:rPr sz="2050" i="1" spc="110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11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14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217" baseline="-11494" dirty="0">
                <a:solidFill>
                  <a:srgbClr val="990099"/>
                </a:solidFill>
                <a:latin typeface="Georgia"/>
                <a:cs typeface="Georgia"/>
              </a:rPr>
              <a:t>w</a:t>
            </a:r>
            <a:r>
              <a:rPr sz="2175" i="1" spc="217" baseline="-11494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2175" spc="217" baseline="-11494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050" spc="145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885" y="3139357"/>
            <a:ext cx="6572250" cy="22009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5275" indent="-257175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95275" algn="l"/>
              </a:tabLst>
            </a:pPr>
            <a:r>
              <a:rPr sz="2050" dirty="0">
                <a:latin typeface="Tahoma"/>
                <a:cs typeface="Tahoma"/>
              </a:rPr>
              <a:t>But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consider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these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sentences:</a:t>
            </a:r>
            <a:endParaRPr sz="2050">
              <a:latin typeface="Tahoma"/>
              <a:cs typeface="Tahoma"/>
            </a:endParaRPr>
          </a:p>
          <a:p>
            <a:pPr marL="3406775">
              <a:lnSpc>
                <a:spcPct val="100000"/>
              </a:lnSpc>
              <a:spcBef>
                <a:spcPts val="2165"/>
              </a:spcBef>
              <a:tabLst>
                <a:tab pos="4272915" algn="l"/>
                <a:tab pos="4993640" algn="l"/>
                <a:tab pos="5750560" algn="l"/>
              </a:tabLst>
            </a:pPr>
            <a:r>
              <a:rPr sz="2050" i="1" spc="-2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spc="-37" baseline="-11494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175" baseline="-11494" dirty="0">
                <a:solidFill>
                  <a:srgbClr val="990099"/>
                </a:solidFill>
                <a:latin typeface="Calibri"/>
                <a:cs typeface="Calibri"/>
              </a:rPr>
              <a:t>	</a:t>
            </a:r>
            <a:r>
              <a:rPr sz="2050" i="1" spc="-2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spc="-37" baseline="-11494" dirty="0">
                <a:solidFill>
                  <a:srgbClr val="990099"/>
                </a:solidFill>
                <a:latin typeface="Calibri"/>
                <a:cs typeface="Calibri"/>
              </a:rPr>
              <a:t>2</a:t>
            </a:r>
            <a:r>
              <a:rPr sz="2175" baseline="-11494" dirty="0">
                <a:solidFill>
                  <a:srgbClr val="990099"/>
                </a:solidFill>
                <a:latin typeface="Calibri"/>
                <a:cs typeface="Calibri"/>
              </a:rPr>
              <a:t>	</a:t>
            </a:r>
            <a:r>
              <a:rPr sz="2050" i="1" spc="-2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spc="-37" baseline="-11494" dirty="0">
                <a:solidFill>
                  <a:srgbClr val="990099"/>
                </a:solidFill>
                <a:latin typeface="Calibri"/>
                <a:cs typeface="Calibri"/>
              </a:rPr>
              <a:t>3</a:t>
            </a:r>
            <a:r>
              <a:rPr sz="2175" baseline="-11494" dirty="0">
                <a:solidFill>
                  <a:srgbClr val="990099"/>
                </a:solidFill>
                <a:latin typeface="Calibri"/>
                <a:cs typeface="Calibri"/>
              </a:rPr>
              <a:t>	</a:t>
            </a:r>
            <a:r>
              <a:rPr sz="2050" i="1" spc="-2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spc="-37" baseline="-11494" dirty="0">
                <a:solidFill>
                  <a:srgbClr val="990099"/>
                </a:solidFill>
                <a:latin typeface="Calibri"/>
                <a:cs typeface="Calibri"/>
              </a:rPr>
              <a:t>4</a:t>
            </a:r>
            <a:endParaRPr sz="2175" baseline="-11494">
              <a:latin typeface="Calibri"/>
              <a:cs typeface="Calibri"/>
            </a:endParaRPr>
          </a:p>
          <a:p>
            <a:pPr marL="3406775" lvl="1" indent="-638810">
              <a:lnSpc>
                <a:spcPct val="100000"/>
              </a:lnSpc>
              <a:spcBef>
                <a:spcPts val="20"/>
              </a:spcBef>
              <a:buAutoNum type="arabicParenBoth"/>
              <a:tabLst>
                <a:tab pos="3406775" algn="l"/>
                <a:tab pos="4272915" algn="l"/>
                <a:tab pos="4993640" algn="l"/>
                <a:tab pos="5750560" algn="l"/>
              </a:tabLst>
            </a:pPr>
            <a:r>
              <a:rPr sz="2050" spc="-25" dirty="0">
                <a:solidFill>
                  <a:srgbClr val="000099"/>
                </a:solidFill>
                <a:latin typeface="Calibri"/>
                <a:cs typeface="Calibri"/>
              </a:rPr>
              <a:t>he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050" spc="-25" dirty="0">
                <a:solidFill>
                  <a:srgbClr val="000099"/>
                </a:solidFill>
                <a:latin typeface="Calibri"/>
                <a:cs typeface="Calibri"/>
              </a:rPr>
              <a:t>saw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050" spc="-25" dirty="0">
                <a:solidFill>
                  <a:srgbClr val="000099"/>
                </a:solidFill>
                <a:latin typeface="Calibri"/>
                <a:cs typeface="Calibri"/>
              </a:rPr>
              <a:t>the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050" spc="-10" dirty="0">
                <a:solidFill>
                  <a:srgbClr val="000099"/>
                </a:solidFill>
                <a:latin typeface="Calibri"/>
                <a:cs typeface="Calibri"/>
              </a:rPr>
              <a:t>yellow</a:t>
            </a:r>
            <a:endParaRPr sz="2050">
              <a:latin typeface="Calibri"/>
              <a:cs typeface="Calibri"/>
            </a:endParaRPr>
          </a:p>
          <a:p>
            <a:pPr marL="3406775" lvl="1" indent="-638810">
              <a:lnSpc>
                <a:spcPct val="100000"/>
              </a:lnSpc>
              <a:spcBef>
                <a:spcPts val="15"/>
              </a:spcBef>
              <a:buAutoNum type="arabicParenBoth"/>
              <a:tabLst>
                <a:tab pos="3406775" algn="l"/>
                <a:tab pos="4272915" algn="l"/>
                <a:tab pos="4993640" algn="l"/>
                <a:tab pos="5750560" algn="l"/>
              </a:tabLst>
            </a:pPr>
            <a:r>
              <a:rPr sz="2050" spc="-10" dirty="0">
                <a:solidFill>
                  <a:srgbClr val="000099"/>
                </a:solidFill>
                <a:latin typeface="Calibri"/>
                <a:cs typeface="Calibri"/>
              </a:rPr>
              <a:t>feeds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050" spc="-25" dirty="0">
                <a:solidFill>
                  <a:srgbClr val="000099"/>
                </a:solidFill>
                <a:latin typeface="Calibri"/>
                <a:cs typeface="Calibri"/>
              </a:rPr>
              <a:t>the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050" spc="30" dirty="0">
                <a:solidFill>
                  <a:srgbClr val="000099"/>
                </a:solidFill>
                <a:latin typeface="Calibri"/>
                <a:cs typeface="Calibri"/>
              </a:rPr>
              <a:t>cats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050" spc="80" dirty="0">
                <a:solidFill>
                  <a:srgbClr val="000099"/>
                </a:solidFill>
                <a:latin typeface="Calibri"/>
                <a:cs typeface="Calibri"/>
              </a:rPr>
              <a:t>daily</a:t>
            </a:r>
            <a:endParaRPr sz="20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Font typeface="Calibri"/>
              <a:buAutoNum type="arabicParenBoth"/>
            </a:pPr>
            <a:endParaRPr sz="2050">
              <a:latin typeface="Calibri"/>
              <a:cs typeface="Calibri"/>
            </a:endParaRPr>
          </a:p>
          <a:p>
            <a:pPr marL="295275" indent="-257175">
              <a:lnSpc>
                <a:spcPct val="100000"/>
              </a:lnSpc>
              <a:buFont typeface="Lucida Sans Unicode"/>
              <a:buChar char="•"/>
              <a:tabLst>
                <a:tab pos="295275" algn="l"/>
              </a:tabLst>
            </a:pPr>
            <a:r>
              <a:rPr sz="2050" dirty="0">
                <a:latin typeface="Tahoma"/>
                <a:cs typeface="Tahoma"/>
              </a:rPr>
              <a:t>What’s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wrong?</a:t>
            </a:r>
            <a:r>
              <a:rPr sz="2050" spc="8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Does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model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capture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these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problems?</a:t>
            </a:r>
            <a:endParaRPr sz="205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753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70305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Beginning/end</a:t>
            </a:r>
            <a:r>
              <a:rPr spc="30" dirty="0"/>
              <a:t> </a:t>
            </a:r>
            <a:r>
              <a:rPr dirty="0"/>
              <a:t>of</a:t>
            </a:r>
            <a:r>
              <a:rPr spc="40" dirty="0"/>
              <a:t> </a:t>
            </a:r>
            <a:r>
              <a:rPr spc="-145" dirty="0"/>
              <a:t>sequence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2185" y="1175556"/>
            <a:ext cx="8895080" cy="2566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7975" marR="3048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307975" algn="l"/>
                <a:tab pos="6517005" algn="l"/>
              </a:tabLst>
            </a:pPr>
            <a:r>
              <a:rPr sz="2050" dirty="0">
                <a:latin typeface="Tahoma"/>
                <a:cs typeface="Tahoma"/>
              </a:rPr>
              <a:t>To</a:t>
            </a:r>
            <a:r>
              <a:rPr sz="2050" spc="16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capture</a:t>
            </a:r>
            <a:r>
              <a:rPr sz="2050" spc="16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behaviour</a:t>
            </a:r>
            <a:r>
              <a:rPr sz="2050" spc="17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at</a:t>
            </a:r>
            <a:r>
              <a:rPr sz="2050" spc="16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beginning/end</a:t>
            </a:r>
            <a:r>
              <a:rPr sz="2050" spc="1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16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sequences,</a:t>
            </a:r>
            <a:r>
              <a:rPr sz="2050" dirty="0">
                <a:latin typeface="Tahoma"/>
                <a:cs typeface="Tahoma"/>
              </a:rPr>
              <a:t>	we</a:t>
            </a:r>
            <a:r>
              <a:rPr sz="2050" spc="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can</a:t>
            </a:r>
            <a:r>
              <a:rPr sz="2050" spc="7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augment</a:t>
            </a:r>
            <a:r>
              <a:rPr sz="2050" spc="7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the </a:t>
            </a:r>
            <a:r>
              <a:rPr sz="2050" spc="-10" dirty="0">
                <a:latin typeface="Tahoma"/>
                <a:cs typeface="Tahoma"/>
              </a:rPr>
              <a:t>input: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Font typeface="Lucida Sans Unicode"/>
              <a:buChar char="•"/>
            </a:pPr>
            <a:endParaRPr sz="2050">
              <a:latin typeface="Tahoma"/>
              <a:cs typeface="Tahoma"/>
            </a:endParaRPr>
          </a:p>
          <a:p>
            <a:pPr marL="2130425">
              <a:lnSpc>
                <a:spcPts val="2315"/>
              </a:lnSpc>
              <a:tabLst>
                <a:tab pos="2945765" algn="l"/>
                <a:tab pos="3761104" algn="l"/>
                <a:tab pos="4627880" algn="l"/>
                <a:tab pos="5348605" algn="l"/>
                <a:tab pos="6105525" algn="l"/>
                <a:tab pos="7115809" algn="l"/>
              </a:tabLst>
            </a:pPr>
            <a:r>
              <a:rPr sz="3075" i="1" spc="225" baseline="813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1450" i="1" spc="150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1450" spc="150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1450" dirty="0">
                <a:solidFill>
                  <a:srgbClr val="990099"/>
                </a:solidFill>
                <a:latin typeface="Calibri"/>
                <a:cs typeface="Calibri"/>
              </a:rPr>
              <a:t>	</a:t>
            </a:r>
            <a:r>
              <a:rPr sz="3075" i="1" spc="-37" baseline="813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1450" spc="-25" dirty="0">
                <a:solidFill>
                  <a:srgbClr val="990099"/>
                </a:solidFill>
                <a:latin typeface="Calibri"/>
                <a:cs typeface="Calibri"/>
              </a:rPr>
              <a:t>0</a:t>
            </a:r>
            <a:r>
              <a:rPr sz="1450" dirty="0">
                <a:solidFill>
                  <a:srgbClr val="990099"/>
                </a:solidFill>
                <a:latin typeface="Calibri"/>
                <a:cs typeface="Calibri"/>
              </a:rPr>
              <a:t>	</a:t>
            </a:r>
            <a:r>
              <a:rPr sz="3075" i="1" spc="-37" baseline="813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1450" spc="-25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1450" dirty="0">
                <a:solidFill>
                  <a:srgbClr val="990099"/>
                </a:solidFill>
                <a:latin typeface="Calibri"/>
                <a:cs typeface="Calibri"/>
              </a:rPr>
              <a:t>	</a:t>
            </a:r>
            <a:r>
              <a:rPr sz="3075" i="1" spc="-37" baseline="813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1450" spc="-25" dirty="0">
                <a:solidFill>
                  <a:srgbClr val="990099"/>
                </a:solidFill>
                <a:latin typeface="Calibri"/>
                <a:cs typeface="Calibri"/>
              </a:rPr>
              <a:t>2</a:t>
            </a:r>
            <a:r>
              <a:rPr sz="1450" dirty="0">
                <a:solidFill>
                  <a:srgbClr val="990099"/>
                </a:solidFill>
                <a:latin typeface="Calibri"/>
                <a:cs typeface="Calibri"/>
              </a:rPr>
              <a:t>	</a:t>
            </a:r>
            <a:r>
              <a:rPr sz="3075" i="1" spc="-37" baseline="813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1450" spc="-25" dirty="0">
                <a:solidFill>
                  <a:srgbClr val="990099"/>
                </a:solidFill>
                <a:latin typeface="Calibri"/>
                <a:cs typeface="Calibri"/>
              </a:rPr>
              <a:t>3</a:t>
            </a:r>
            <a:r>
              <a:rPr sz="1450" dirty="0">
                <a:solidFill>
                  <a:srgbClr val="990099"/>
                </a:solidFill>
                <a:latin typeface="Calibri"/>
                <a:cs typeface="Calibri"/>
              </a:rPr>
              <a:t>	</a:t>
            </a:r>
            <a:r>
              <a:rPr sz="3075" i="1" spc="-37" baseline="813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1450" spc="-25" dirty="0">
                <a:solidFill>
                  <a:srgbClr val="990099"/>
                </a:solidFill>
                <a:latin typeface="Calibri"/>
                <a:cs typeface="Calibri"/>
              </a:rPr>
              <a:t>4</a:t>
            </a:r>
            <a:r>
              <a:rPr sz="1450" dirty="0">
                <a:solidFill>
                  <a:srgbClr val="990099"/>
                </a:solidFill>
                <a:latin typeface="Calibri"/>
                <a:cs typeface="Calibri"/>
              </a:rPr>
              <a:t>	</a:t>
            </a:r>
            <a:r>
              <a:rPr sz="3075" i="1" spc="-37" baseline="813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1450" spc="-25" dirty="0">
                <a:solidFill>
                  <a:srgbClr val="990099"/>
                </a:solidFill>
                <a:latin typeface="Calibri"/>
                <a:cs typeface="Calibri"/>
              </a:rPr>
              <a:t>5</a:t>
            </a:r>
            <a:endParaRPr sz="1450">
              <a:latin typeface="Calibri"/>
              <a:cs typeface="Calibri"/>
            </a:endParaRPr>
          </a:p>
          <a:p>
            <a:pPr marL="2130425" lvl="1" indent="-638810">
              <a:lnSpc>
                <a:spcPts val="2315"/>
              </a:lnSpc>
              <a:buFont typeface="Calibri"/>
              <a:buAutoNum type="arabicParenBoth"/>
              <a:tabLst>
                <a:tab pos="2130425" algn="l"/>
                <a:tab pos="2945765" algn="l"/>
                <a:tab pos="3761104" algn="l"/>
                <a:tab pos="4627880" algn="l"/>
                <a:tab pos="5347970" algn="l"/>
                <a:tab pos="6104890" algn="l"/>
                <a:tab pos="7115809" algn="l"/>
              </a:tabLst>
            </a:pPr>
            <a:r>
              <a:rPr sz="2050" i="1" spc="360" dirty="0">
                <a:solidFill>
                  <a:srgbClr val="000099"/>
                </a:solidFill>
                <a:latin typeface="Calibri"/>
                <a:cs typeface="Calibri"/>
              </a:rPr>
              <a:t>&lt;</a:t>
            </a:r>
            <a:r>
              <a:rPr sz="2050" spc="360" dirty="0">
                <a:solidFill>
                  <a:srgbClr val="000099"/>
                </a:solidFill>
                <a:latin typeface="Calibri"/>
                <a:cs typeface="Calibri"/>
              </a:rPr>
              <a:t>s</a:t>
            </a:r>
            <a:r>
              <a:rPr sz="2050" i="1" spc="360" dirty="0">
                <a:solidFill>
                  <a:srgbClr val="000099"/>
                </a:solidFill>
                <a:latin typeface="Calibri"/>
                <a:cs typeface="Calibri"/>
              </a:rPr>
              <a:t>&gt;</a:t>
            </a:r>
            <a:r>
              <a:rPr sz="2050" i="1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050" i="1" spc="360" dirty="0">
                <a:solidFill>
                  <a:srgbClr val="000099"/>
                </a:solidFill>
                <a:latin typeface="Calibri"/>
                <a:cs typeface="Calibri"/>
              </a:rPr>
              <a:t>&lt;</a:t>
            </a:r>
            <a:r>
              <a:rPr sz="2050" spc="360" dirty="0">
                <a:solidFill>
                  <a:srgbClr val="000099"/>
                </a:solidFill>
                <a:latin typeface="Calibri"/>
                <a:cs typeface="Calibri"/>
              </a:rPr>
              <a:t>s</a:t>
            </a:r>
            <a:r>
              <a:rPr sz="2050" i="1" spc="360" dirty="0">
                <a:solidFill>
                  <a:srgbClr val="000099"/>
                </a:solidFill>
                <a:latin typeface="Calibri"/>
                <a:cs typeface="Calibri"/>
              </a:rPr>
              <a:t>&gt;</a:t>
            </a:r>
            <a:r>
              <a:rPr sz="2050" i="1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050" spc="-25" dirty="0">
                <a:solidFill>
                  <a:srgbClr val="000099"/>
                </a:solidFill>
                <a:latin typeface="Calibri"/>
                <a:cs typeface="Calibri"/>
              </a:rPr>
              <a:t>he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050" spc="-25" dirty="0">
                <a:solidFill>
                  <a:srgbClr val="000099"/>
                </a:solidFill>
                <a:latin typeface="Calibri"/>
                <a:cs typeface="Calibri"/>
              </a:rPr>
              <a:t>saw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050" spc="-25" dirty="0">
                <a:solidFill>
                  <a:srgbClr val="000099"/>
                </a:solidFill>
                <a:latin typeface="Calibri"/>
                <a:cs typeface="Calibri"/>
              </a:rPr>
              <a:t>the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050" spc="-10" dirty="0">
                <a:solidFill>
                  <a:srgbClr val="000099"/>
                </a:solidFill>
                <a:latin typeface="Calibri"/>
                <a:cs typeface="Calibri"/>
              </a:rPr>
              <a:t>yellow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050" i="1" spc="330" dirty="0">
                <a:solidFill>
                  <a:srgbClr val="000099"/>
                </a:solidFill>
                <a:latin typeface="Calibri"/>
                <a:cs typeface="Calibri"/>
              </a:rPr>
              <a:t>&lt;</a:t>
            </a:r>
            <a:r>
              <a:rPr sz="2050" spc="330" dirty="0">
                <a:solidFill>
                  <a:srgbClr val="000099"/>
                </a:solidFill>
                <a:latin typeface="Calibri"/>
                <a:cs typeface="Calibri"/>
              </a:rPr>
              <a:t>/s</a:t>
            </a:r>
            <a:r>
              <a:rPr sz="2050" i="1" spc="330" dirty="0">
                <a:solidFill>
                  <a:srgbClr val="000099"/>
                </a:solidFill>
                <a:latin typeface="Calibri"/>
                <a:cs typeface="Calibri"/>
              </a:rPr>
              <a:t>&gt;</a:t>
            </a:r>
            <a:endParaRPr sz="2050">
              <a:latin typeface="Calibri"/>
              <a:cs typeface="Calibri"/>
            </a:endParaRPr>
          </a:p>
          <a:p>
            <a:pPr marL="2130425" lvl="1" indent="-638810">
              <a:lnSpc>
                <a:spcPct val="100000"/>
              </a:lnSpc>
              <a:spcBef>
                <a:spcPts val="20"/>
              </a:spcBef>
              <a:buFont typeface="Calibri"/>
              <a:buAutoNum type="arabicParenBoth"/>
              <a:tabLst>
                <a:tab pos="2130425" algn="l"/>
                <a:tab pos="2945765" algn="l"/>
                <a:tab pos="3761104" algn="l"/>
                <a:tab pos="4627880" algn="l"/>
                <a:tab pos="5347970" algn="l"/>
                <a:tab pos="6104890" algn="l"/>
                <a:tab pos="7115809" algn="l"/>
              </a:tabLst>
            </a:pPr>
            <a:r>
              <a:rPr sz="2050" i="1" spc="360" dirty="0">
                <a:solidFill>
                  <a:srgbClr val="000099"/>
                </a:solidFill>
                <a:latin typeface="Calibri"/>
                <a:cs typeface="Calibri"/>
              </a:rPr>
              <a:t>&lt;</a:t>
            </a:r>
            <a:r>
              <a:rPr sz="2050" spc="360" dirty="0">
                <a:solidFill>
                  <a:srgbClr val="000099"/>
                </a:solidFill>
                <a:latin typeface="Calibri"/>
                <a:cs typeface="Calibri"/>
              </a:rPr>
              <a:t>s</a:t>
            </a:r>
            <a:r>
              <a:rPr sz="2050" i="1" spc="360" dirty="0">
                <a:solidFill>
                  <a:srgbClr val="000099"/>
                </a:solidFill>
                <a:latin typeface="Calibri"/>
                <a:cs typeface="Calibri"/>
              </a:rPr>
              <a:t>&gt;</a:t>
            </a:r>
            <a:r>
              <a:rPr sz="2050" i="1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050" i="1" spc="360" dirty="0">
                <a:solidFill>
                  <a:srgbClr val="000099"/>
                </a:solidFill>
                <a:latin typeface="Calibri"/>
                <a:cs typeface="Calibri"/>
              </a:rPr>
              <a:t>&lt;</a:t>
            </a:r>
            <a:r>
              <a:rPr sz="2050" spc="360" dirty="0">
                <a:solidFill>
                  <a:srgbClr val="000099"/>
                </a:solidFill>
                <a:latin typeface="Calibri"/>
                <a:cs typeface="Calibri"/>
              </a:rPr>
              <a:t>s</a:t>
            </a:r>
            <a:r>
              <a:rPr sz="2050" i="1" spc="360" dirty="0">
                <a:solidFill>
                  <a:srgbClr val="000099"/>
                </a:solidFill>
                <a:latin typeface="Calibri"/>
                <a:cs typeface="Calibri"/>
              </a:rPr>
              <a:t>&gt;</a:t>
            </a:r>
            <a:r>
              <a:rPr sz="2050" i="1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050" spc="-10" dirty="0">
                <a:solidFill>
                  <a:srgbClr val="000099"/>
                </a:solidFill>
                <a:latin typeface="Calibri"/>
                <a:cs typeface="Calibri"/>
              </a:rPr>
              <a:t>feeds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050" spc="-25" dirty="0">
                <a:solidFill>
                  <a:srgbClr val="000099"/>
                </a:solidFill>
                <a:latin typeface="Calibri"/>
                <a:cs typeface="Calibri"/>
              </a:rPr>
              <a:t>the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050" spc="30" dirty="0">
                <a:solidFill>
                  <a:srgbClr val="000099"/>
                </a:solidFill>
                <a:latin typeface="Calibri"/>
                <a:cs typeface="Calibri"/>
              </a:rPr>
              <a:t>cats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050" spc="80" dirty="0">
                <a:solidFill>
                  <a:srgbClr val="000099"/>
                </a:solidFill>
                <a:latin typeface="Calibri"/>
                <a:cs typeface="Calibri"/>
              </a:rPr>
              <a:t>daily</a:t>
            </a:r>
            <a:r>
              <a:rPr sz="2050" dirty="0">
                <a:solidFill>
                  <a:srgbClr val="000099"/>
                </a:solidFill>
                <a:latin typeface="Calibri"/>
                <a:cs typeface="Calibri"/>
              </a:rPr>
              <a:t>	</a:t>
            </a:r>
            <a:r>
              <a:rPr sz="2050" i="1" spc="330" dirty="0">
                <a:solidFill>
                  <a:srgbClr val="000099"/>
                </a:solidFill>
                <a:latin typeface="Calibri"/>
                <a:cs typeface="Calibri"/>
              </a:rPr>
              <a:t>&lt;</a:t>
            </a:r>
            <a:r>
              <a:rPr sz="2050" spc="330" dirty="0">
                <a:solidFill>
                  <a:srgbClr val="000099"/>
                </a:solidFill>
                <a:latin typeface="Calibri"/>
                <a:cs typeface="Calibri"/>
              </a:rPr>
              <a:t>/s</a:t>
            </a:r>
            <a:r>
              <a:rPr sz="2050" i="1" spc="330" dirty="0">
                <a:solidFill>
                  <a:srgbClr val="000099"/>
                </a:solidFill>
                <a:latin typeface="Calibri"/>
                <a:cs typeface="Calibri"/>
              </a:rPr>
              <a:t>&gt;</a:t>
            </a:r>
            <a:endParaRPr sz="20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Font typeface="Calibri"/>
              <a:buAutoNum type="arabicParenBoth"/>
            </a:pPr>
            <a:endParaRPr sz="2050">
              <a:latin typeface="Calibri"/>
              <a:cs typeface="Calibri"/>
            </a:endParaRPr>
          </a:p>
          <a:p>
            <a:pPr marL="307975" indent="-257175">
              <a:lnSpc>
                <a:spcPct val="100000"/>
              </a:lnSpc>
              <a:buFont typeface="Lucida Sans Unicode"/>
              <a:buChar char="•"/>
              <a:tabLst>
                <a:tab pos="307975" algn="l"/>
              </a:tabLst>
            </a:pPr>
            <a:r>
              <a:rPr sz="2050" dirty="0">
                <a:latin typeface="Tahoma"/>
                <a:cs typeface="Tahoma"/>
              </a:rPr>
              <a:t>That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is,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assume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i="1" spc="17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262" baseline="-11494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2175" spc="262" baseline="-11494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175" spc="412" baseline="-1149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10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baseline="-11494" dirty="0">
                <a:solidFill>
                  <a:srgbClr val="990099"/>
                </a:solidFill>
                <a:latin typeface="Calibri"/>
                <a:cs typeface="Calibri"/>
              </a:rPr>
              <a:t>0</a:t>
            </a:r>
            <a:r>
              <a:rPr sz="2175" spc="412" baseline="-1149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20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130" dirty="0">
                <a:latin typeface="Calibri"/>
                <a:cs typeface="Calibri"/>
              </a:rPr>
              <a:t>&lt;s&gt;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20" dirty="0">
                <a:latin typeface="Tahoma"/>
                <a:cs typeface="Tahoma"/>
              </a:rPr>
              <a:t>and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i="1" spc="19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292" baseline="-11494" dirty="0">
                <a:solidFill>
                  <a:srgbClr val="990099"/>
                </a:solidFill>
                <a:latin typeface="Georgia"/>
                <a:cs typeface="Georgia"/>
              </a:rPr>
              <a:t>n</a:t>
            </a:r>
            <a:r>
              <a:rPr sz="2175" spc="292" baseline="-11494" dirty="0">
                <a:solidFill>
                  <a:srgbClr val="990099"/>
                </a:solidFill>
                <a:latin typeface="Calibri"/>
                <a:cs typeface="Calibri"/>
              </a:rPr>
              <a:t>+1</a:t>
            </a:r>
            <a:r>
              <a:rPr sz="2175" spc="405" baseline="-1149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7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r>
              <a:rPr sz="2050" spc="21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170" dirty="0">
                <a:latin typeface="Calibri"/>
                <a:cs typeface="Calibri"/>
              </a:rPr>
              <a:t>&lt;/s&gt;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25" dirty="0">
                <a:latin typeface="Tahoma"/>
                <a:cs typeface="Tahoma"/>
              </a:rPr>
              <a:t>so: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5138" y="4327759"/>
            <a:ext cx="90678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-22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-1425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050" i="1" spc="-220" dirty="0">
                <a:solidFill>
                  <a:srgbClr val="990099"/>
                </a:solidFill>
                <a:latin typeface="Calibri"/>
                <a:cs typeface="Calibri"/>
              </a:rPr>
              <a:t>→</a:t>
            </a:r>
            <a:r>
              <a:rPr sz="2050" i="1" spc="-229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175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r>
              <a:rPr sz="2050" spc="11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520" dirty="0">
                <a:solidFill>
                  <a:srgbClr val="990099"/>
                </a:solidFill>
                <a:latin typeface="Calibri"/>
                <a:cs typeface="Calibri"/>
              </a:rPr>
              <a:t>=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8971" y="4078696"/>
            <a:ext cx="42100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i="1" spc="229" dirty="0">
                <a:solidFill>
                  <a:srgbClr val="990099"/>
                </a:solidFill>
                <a:latin typeface="Georgia"/>
                <a:cs typeface="Georgia"/>
              </a:rPr>
              <a:t>n</a:t>
            </a:r>
            <a:r>
              <a:rPr sz="1450" spc="229" dirty="0">
                <a:solidFill>
                  <a:srgbClr val="990099"/>
                </a:solidFill>
                <a:latin typeface="Calibri"/>
                <a:cs typeface="Calibri"/>
              </a:rPr>
              <a:t>+1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6683" y="4078471"/>
            <a:ext cx="365125" cy="8832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14"/>
              </a:spcBef>
            </a:pPr>
            <a:r>
              <a:rPr sz="2050" spc="1300" dirty="0">
                <a:solidFill>
                  <a:srgbClr val="990099"/>
                </a:solidFill>
                <a:latin typeface="Lucida Sans Unicode"/>
                <a:cs typeface="Lucida Sans Unicode"/>
              </a:rPr>
              <a:t>Y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sz="1450" i="1" spc="229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1450" spc="229" dirty="0">
                <a:solidFill>
                  <a:srgbClr val="990099"/>
                </a:solidFill>
                <a:latin typeface="Calibri"/>
                <a:cs typeface="Calibri"/>
              </a:rPr>
              <a:t>=1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9542" y="4327759"/>
            <a:ext cx="202882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110" dirty="0">
                <a:solidFill>
                  <a:srgbClr val="990099"/>
                </a:solidFill>
                <a:latin typeface="Calibri"/>
                <a:cs typeface="Calibri"/>
              </a:rPr>
              <a:t>(</a:t>
            </a:r>
            <a:r>
              <a:rPr sz="2050" i="1" spc="11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165" baseline="-11494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2050" spc="11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i="1" spc="11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165" baseline="-11494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2175" i="1" spc="165" baseline="-11494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2175" spc="165" baseline="-11494" dirty="0">
                <a:solidFill>
                  <a:srgbClr val="990099"/>
                </a:solidFill>
                <a:latin typeface="Calibri"/>
                <a:cs typeface="Calibri"/>
              </a:rPr>
              <a:t>2</a:t>
            </a:r>
            <a:r>
              <a:rPr sz="2050" i="1" spc="110" dirty="0">
                <a:solidFill>
                  <a:srgbClr val="990099"/>
                </a:solidFill>
                <a:latin typeface="Calibri"/>
                <a:cs typeface="Calibri"/>
              </a:rPr>
              <a:t>,</a:t>
            </a:r>
            <a:r>
              <a:rPr sz="2050" i="1" spc="-11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i="1" spc="170" dirty="0">
                <a:solidFill>
                  <a:srgbClr val="990099"/>
                </a:solidFill>
                <a:latin typeface="Calibri"/>
                <a:cs typeface="Calibri"/>
              </a:rPr>
              <a:t>w</a:t>
            </a:r>
            <a:r>
              <a:rPr sz="2175" i="1" spc="254" baseline="-11494" dirty="0">
                <a:solidFill>
                  <a:srgbClr val="990099"/>
                </a:solidFill>
                <a:latin typeface="Georgia"/>
                <a:cs typeface="Georgia"/>
              </a:rPr>
              <a:t>i</a:t>
            </a:r>
            <a:r>
              <a:rPr sz="2175" i="1" spc="254" baseline="-11494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2175" spc="254" baseline="-11494" dirty="0">
                <a:solidFill>
                  <a:srgbClr val="990099"/>
                </a:solidFill>
                <a:latin typeface="Calibri"/>
                <a:cs typeface="Calibri"/>
              </a:rPr>
              <a:t>1</a:t>
            </a:r>
            <a:r>
              <a:rPr sz="2050" spc="170" dirty="0">
                <a:solidFill>
                  <a:srgbClr val="990099"/>
                </a:solidFill>
                <a:latin typeface="Calibri"/>
                <a:cs typeface="Calibri"/>
              </a:rPr>
              <a:t>)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0285" y="5429637"/>
            <a:ext cx="852678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69875" algn="l"/>
                <a:tab pos="2539365" algn="l"/>
              </a:tabLst>
            </a:pPr>
            <a:r>
              <a:rPr sz="2050" spc="-10" dirty="0">
                <a:latin typeface="Tahoma"/>
                <a:cs typeface="Tahoma"/>
              </a:rPr>
              <a:t>Now,</a:t>
            </a:r>
            <a:r>
              <a:rPr sz="2050" spc="-150" dirty="0">
                <a:latin typeface="Tahoma"/>
                <a:cs typeface="Tahoma"/>
              </a:rPr>
              <a:t> </a:t>
            </a:r>
            <a:r>
              <a:rPr sz="2050"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sz="2050"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spc="155" dirty="0">
                <a:solidFill>
                  <a:srgbClr val="990099"/>
                </a:solidFill>
                <a:latin typeface="Calibri"/>
                <a:cs typeface="Calibri"/>
              </a:rPr>
              <a:t>(&lt;/s&gt;</a:t>
            </a:r>
            <a:r>
              <a:rPr sz="2050" spc="15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155" dirty="0">
                <a:solidFill>
                  <a:srgbClr val="990099"/>
                </a:solidFill>
                <a:latin typeface="Calibri"/>
                <a:cs typeface="Calibri"/>
              </a:rPr>
              <a:t>the,</a:t>
            </a:r>
            <a:r>
              <a:rPr sz="2050" dirty="0">
                <a:solidFill>
                  <a:srgbClr val="990099"/>
                </a:solidFill>
                <a:latin typeface="Calibri"/>
                <a:cs typeface="Calibri"/>
              </a:rPr>
              <a:t>	</a:t>
            </a:r>
            <a:r>
              <a:rPr sz="2050" spc="170" dirty="0">
                <a:solidFill>
                  <a:srgbClr val="990099"/>
                </a:solidFill>
                <a:latin typeface="Calibri"/>
                <a:cs typeface="Calibri"/>
              </a:rPr>
              <a:t>yellow)</a:t>
            </a:r>
            <a:r>
              <a:rPr sz="2050" spc="114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z="2050" dirty="0">
                <a:latin typeface="Tahoma"/>
                <a:cs typeface="Tahoma"/>
              </a:rPr>
              <a:t>is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low,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indicating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this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is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not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good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sentence.</a:t>
            </a:r>
            <a:endParaRPr sz="205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822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70305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Beginning/end</a:t>
            </a:r>
            <a:r>
              <a:rPr spc="30" dirty="0"/>
              <a:t> </a:t>
            </a:r>
            <a:r>
              <a:rPr dirty="0"/>
              <a:t>of</a:t>
            </a:r>
            <a:r>
              <a:rPr spc="40" dirty="0"/>
              <a:t> </a:t>
            </a:r>
            <a:r>
              <a:rPr spc="-145" dirty="0"/>
              <a:t>sequence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715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69875" algn="l"/>
                <a:tab pos="1866264" algn="l"/>
                <a:tab pos="2306320" algn="l"/>
                <a:tab pos="3039110" algn="l"/>
                <a:tab pos="3852545" algn="l"/>
                <a:tab pos="4255770" algn="l"/>
                <a:tab pos="5440045" algn="l"/>
                <a:tab pos="5818505" algn="l"/>
                <a:tab pos="6353175" algn="l"/>
                <a:tab pos="7054215" algn="l"/>
                <a:tab pos="7768590" algn="l"/>
              </a:tabLst>
            </a:pPr>
            <a:r>
              <a:rPr spc="-10" dirty="0"/>
              <a:t>Alternatively,</a:t>
            </a:r>
            <a:r>
              <a:rPr dirty="0"/>
              <a:t>	</a:t>
            </a:r>
            <a:r>
              <a:rPr spc="-25" dirty="0"/>
              <a:t>we</a:t>
            </a:r>
            <a:r>
              <a:rPr dirty="0"/>
              <a:t>	</a:t>
            </a:r>
            <a:r>
              <a:rPr spc="-10" dirty="0"/>
              <a:t>could</a:t>
            </a:r>
            <a:r>
              <a:rPr dirty="0"/>
              <a:t>	</a:t>
            </a:r>
            <a:r>
              <a:rPr spc="-10" dirty="0"/>
              <a:t>model</a:t>
            </a:r>
            <a:r>
              <a:rPr dirty="0"/>
              <a:t>	</a:t>
            </a:r>
            <a:r>
              <a:rPr spc="-25" dirty="0"/>
              <a:t>all</a:t>
            </a:r>
            <a:r>
              <a:rPr dirty="0"/>
              <a:t>	</a:t>
            </a:r>
            <a:r>
              <a:rPr spc="-10" dirty="0"/>
              <a:t>sentences</a:t>
            </a:r>
            <a:r>
              <a:rPr dirty="0"/>
              <a:t>	</a:t>
            </a:r>
            <a:r>
              <a:rPr spc="-25" dirty="0"/>
              <a:t>as</a:t>
            </a:r>
            <a:r>
              <a:rPr dirty="0"/>
              <a:t>	</a:t>
            </a:r>
            <a:r>
              <a:rPr spc="-25" dirty="0"/>
              <a:t>one</a:t>
            </a:r>
            <a:r>
              <a:rPr dirty="0"/>
              <a:t>	</a:t>
            </a:r>
            <a:r>
              <a:rPr spc="-10" dirty="0"/>
              <a:t>(very</a:t>
            </a:r>
            <a:r>
              <a:rPr dirty="0"/>
              <a:t>	</a:t>
            </a:r>
            <a:r>
              <a:rPr spc="-10" dirty="0"/>
              <a:t>long)</a:t>
            </a:r>
            <a:r>
              <a:rPr dirty="0"/>
              <a:t>	</a:t>
            </a:r>
            <a:r>
              <a:rPr spc="-110" dirty="0"/>
              <a:t>sequence, </a:t>
            </a:r>
            <a:r>
              <a:rPr spc="-30" dirty="0"/>
              <a:t>including</a:t>
            </a:r>
            <a:r>
              <a:rPr spc="-90" dirty="0"/>
              <a:t> </a:t>
            </a:r>
            <a:r>
              <a:rPr spc="-10" dirty="0"/>
              <a:t>punctuation:</a:t>
            </a:r>
          </a:p>
          <a:p>
            <a:pPr>
              <a:lnSpc>
                <a:spcPct val="100000"/>
              </a:lnSpc>
              <a:spcBef>
                <a:spcPts val="315"/>
              </a:spcBef>
              <a:buFont typeface="Lucida Sans Unicode"/>
              <a:buChar char="•"/>
            </a:pPr>
            <a:endParaRPr spc="-10" dirty="0"/>
          </a:p>
          <a:p>
            <a:pPr marL="2256790" marR="213360" indent="-1692275">
              <a:lnSpc>
                <a:spcPct val="100800"/>
              </a:lnSpc>
            </a:pPr>
            <a:r>
              <a:rPr dirty="0">
                <a:solidFill>
                  <a:srgbClr val="000099"/>
                </a:solidFill>
                <a:latin typeface="Calibri"/>
                <a:cs typeface="Calibri"/>
              </a:rPr>
              <a:t>two</a:t>
            </a:r>
            <a:r>
              <a:rPr spc="26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pc="50" dirty="0">
                <a:solidFill>
                  <a:srgbClr val="000099"/>
                </a:solidFill>
                <a:latin typeface="Calibri"/>
                <a:cs typeface="Calibri"/>
              </a:rPr>
              <a:t>cats</a:t>
            </a:r>
            <a:r>
              <a:rPr spc="26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99"/>
                </a:solidFill>
                <a:latin typeface="Calibri"/>
                <a:cs typeface="Calibri"/>
              </a:rPr>
              <a:t>live</a:t>
            </a:r>
            <a:r>
              <a:rPr spc="27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pc="75" dirty="0">
                <a:solidFill>
                  <a:srgbClr val="000099"/>
                </a:solidFill>
                <a:latin typeface="Calibri"/>
                <a:cs typeface="Calibri"/>
              </a:rPr>
              <a:t>in</a:t>
            </a:r>
            <a:r>
              <a:rPr spc="26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99"/>
                </a:solidFill>
                <a:latin typeface="Calibri"/>
                <a:cs typeface="Calibri"/>
              </a:rPr>
              <a:t>sam</a:t>
            </a:r>
            <a:r>
              <a:rPr spc="27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99"/>
                </a:solidFill>
                <a:latin typeface="Calibri"/>
                <a:cs typeface="Calibri"/>
              </a:rPr>
              <a:t>’s</a:t>
            </a:r>
            <a:r>
              <a:rPr spc="27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pc="65" dirty="0">
                <a:solidFill>
                  <a:srgbClr val="000099"/>
                </a:solidFill>
                <a:latin typeface="Calibri"/>
                <a:cs typeface="Calibri"/>
              </a:rPr>
              <a:t>barn</a:t>
            </a:r>
            <a:r>
              <a:rPr spc="26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pc="55" dirty="0">
                <a:solidFill>
                  <a:srgbClr val="000099"/>
                </a:solidFill>
                <a:latin typeface="Calibri"/>
                <a:cs typeface="Calibri"/>
              </a:rPr>
              <a:t>.</a:t>
            </a:r>
            <a:r>
              <a:rPr spc="509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99"/>
                </a:solidFill>
                <a:latin typeface="Calibri"/>
                <a:cs typeface="Calibri"/>
              </a:rPr>
              <a:t>sam</a:t>
            </a:r>
            <a:r>
              <a:rPr spc="26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99"/>
                </a:solidFill>
                <a:latin typeface="Calibri"/>
                <a:cs typeface="Calibri"/>
              </a:rPr>
              <a:t>feeds</a:t>
            </a:r>
            <a:r>
              <a:rPr spc="27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99"/>
                </a:solidFill>
                <a:latin typeface="Calibri"/>
                <a:cs typeface="Calibri"/>
              </a:rPr>
              <a:t>the</a:t>
            </a:r>
            <a:r>
              <a:rPr spc="27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pc="50" dirty="0">
                <a:solidFill>
                  <a:srgbClr val="000099"/>
                </a:solidFill>
                <a:latin typeface="Calibri"/>
                <a:cs typeface="Calibri"/>
              </a:rPr>
              <a:t>cats</a:t>
            </a:r>
            <a:r>
              <a:rPr spc="26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pc="90" dirty="0">
                <a:solidFill>
                  <a:srgbClr val="000099"/>
                </a:solidFill>
                <a:latin typeface="Calibri"/>
                <a:cs typeface="Calibri"/>
              </a:rPr>
              <a:t>daily</a:t>
            </a:r>
            <a:r>
              <a:rPr spc="27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pc="55" dirty="0">
                <a:solidFill>
                  <a:srgbClr val="000099"/>
                </a:solidFill>
                <a:latin typeface="Calibri"/>
                <a:cs typeface="Calibri"/>
              </a:rPr>
              <a:t>.</a:t>
            </a:r>
            <a:r>
              <a:rPr spc="50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99"/>
                </a:solidFill>
                <a:latin typeface="Calibri"/>
                <a:cs typeface="Calibri"/>
              </a:rPr>
              <a:t>yesterday</a:t>
            </a:r>
            <a:r>
              <a:rPr spc="27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pc="55" dirty="0">
                <a:solidFill>
                  <a:srgbClr val="000099"/>
                </a:solidFill>
                <a:latin typeface="Calibri"/>
                <a:cs typeface="Calibri"/>
              </a:rPr>
              <a:t>,</a:t>
            </a:r>
            <a:r>
              <a:rPr spc="27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000099"/>
                </a:solidFill>
                <a:latin typeface="Calibri"/>
                <a:cs typeface="Calibri"/>
              </a:rPr>
              <a:t>he </a:t>
            </a:r>
            <a:r>
              <a:rPr dirty="0">
                <a:solidFill>
                  <a:srgbClr val="000099"/>
                </a:solidFill>
                <a:latin typeface="Calibri"/>
                <a:cs typeface="Calibri"/>
              </a:rPr>
              <a:t>saw</a:t>
            </a:r>
            <a:r>
              <a:rPr spc="28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99"/>
                </a:solidFill>
                <a:latin typeface="Calibri"/>
                <a:cs typeface="Calibri"/>
              </a:rPr>
              <a:t>the</a:t>
            </a:r>
            <a:r>
              <a:rPr spc="28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99"/>
                </a:solidFill>
                <a:latin typeface="Calibri"/>
                <a:cs typeface="Calibri"/>
              </a:rPr>
              <a:t>yellow</a:t>
            </a:r>
            <a:r>
              <a:rPr spc="28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pc="65" dirty="0">
                <a:solidFill>
                  <a:srgbClr val="000099"/>
                </a:solidFill>
                <a:latin typeface="Calibri"/>
                <a:cs typeface="Calibri"/>
              </a:rPr>
              <a:t>cat</a:t>
            </a:r>
            <a:r>
              <a:rPr spc="28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99"/>
                </a:solidFill>
                <a:latin typeface="Calibri"/>
                <a:cs typeface="Calibri"/>
              </a:rPr>
              <a:t>catch</a:t>
            </a:r>
            <a:r>
              <a:rPr spc="28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99"/>
                </a:solidFill>
                <a:latin typeface="Calibri"/>
                <a:cs typeface="Calibri"/>
              </a:rPr>
              <a:t>a</a:t>
            </a:r>
            <a:r>
              <a:rPr spc="27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99"/>
                </a:solidFill>
                <a:latin typeface="Calibri"/>
                <a:cs typeface="Calibri"/>
              </a:rPr>
              <a:t>mouse</a:t>
            </a:r>
            <a:r>
              <a:rPr spc="28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pc="55" dirty="0">
                <a:solidFill>
                  <a:srgbClr val="000099"/>
                </a:solidFill>
                <a:latin typeface="Calibri"/>
                <a:cs typeface="Calibri"/>
              </a:rPr>
              <a:t>.</a:t>
            </a:r>
            <a:r>
              <a:rPr spc="25" dirty="0">
                <a:solidFill>
                  <a:srgbClr val="000099"/>
                </a:solidFill>
                <a:latin typeface="Calibri"/>
                <a:cs typeface="Calibri"/>
              </a:rPr>
              <a:t>  </a:t>
            </a:r>
            <a:r>
              <a:rPr spc="-10" dirty="0">
                <a:solidFill>
                  <a:srgbClr val="000099"/>
                </a:solidFill>
                <a:latin typeface="Calibri"/>
                <a:cs typeface="Calibri"/>
              </a:rPr>
              <a:t>[...]</a:t>
            </a: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pc="-10" dirty="0">
              <a:solidFill>
                <a:srgbClr val="000099"/>
              </a:solidFill>
              <a:latin typeface="Calibri"/>
              <a:cs typeface="Calibri"/>
            </a:endParaRPr>
          </a:p>
          <a:p>
            <a:pPr marL="269875" marR="5080" indent="-257810">
              <a:lnSpc>
                <a:spcPct val="100800"/>
              </a:lnSpc>
              <a:buFont typeface="Lucida Sans Unicode"/>
              <a:buChar char="•"/>
              <a:tabLst>
                <a:tab pos="269875" algn="l"/>
                <a:tab pos="963294" algn="l"/>
                <a:tab pos="3679825" algn="l"/>
                <a:tab pos="5905500" algn="l"/>
              </a:tabLst>
            </a:pPr>
            <a:r>
              <a:rPr spc="-20" dirty="0"/>
              <a:t>Now,</a:t>
            </a:r>
            <a:r>
              <a:rPr dirty="0"/>
              <a:t>	</a:t>
            </a:r>
            <a:r>
              <a:rPr spc="-10" dirty="0"/>
              <a:t>trigrams</a:t>
            </a:r>
            <a:r>
              <a:rPr spc="25" dirty="0"/>
              <a:t> </a:t>
            </a:r>
            <a:r>
              <a:rPr dirty="0"/>
              <a:t>like</a:t>
            </a:r>
            <a:r>
              <a:rPr spc="85" dirty="0"/>
              <a:t> </a:t>
            </a:r>
            <a:r>
              <a:rPr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pc="210" dirty="0">
                <a:solidFill>
                  <a:srgbClr val="990099"/>
                </a:solidFill>
                <a:latin typeface="Calibri"/>
                <a:cs typeface="Calibri"/>
              </a:rPr>
              <a:t>(.</a:t>
            </a:r>
            <a:r>
              <a:rPr spc="21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pc="210" dirty="0">
                <a:solidFill>
                  <a:srgbClr val="990099"/>
                </a:solidFill>
                <a:latin typeface="Calibri"/>
                <a:cs typeface="Calibri"/>
              </a:rPr>
              <a:t>cats</a:t>
            </a:r>
            <a:r>
              <a:rPr dirty="0">
                <a:solidFill>
                  <a:srgbClr val="990099"/>
                </a:solidFill>
                <a:latin typeface="Calibri"/>
                <a:cs typeface="Calibri"/>
              </a:rPr>
              <a:t>	</a:t>
            </a:r>
            <a:r>
              <a:rPr spc="270" dirty="0">
                <a:solidFill>
                  <a:srgbClr val="990099"/>
                </a:solidFill>
                <a:latin typeface="Calibri"/>
                <a:cs typeface="Calibri"/>
              </a:rPr>
              <a:t>daily)</a:t>
            </a:r>
            <a:r>
              <a:rPr spc="37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dirty="0"/>
              <a:t>and</a:t>
            </a:r>
            <a:r>
              <a:rPr spc="215" dirty="0"/>
              <a:t> </a:t>
            </a:r>
            <a:r>
              <a:rPr i="1" spc="254" dirty="0">
                <a:solidFill>
                  <a:srgbClr val="990099"/>
                </a:solidFill>
                <a:latin typeface="Calibri"/>
                <a:cs typeface="Calibri"/>
              </a:rPr>
              <a:t>P</a:t>
            </a:r>
            <a:r>
              <a:rPr i="1" spc="-180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spc="260" dirty="0">
                <a:solidFill>
                  <a:srgbClr val="990099"/>
                </a:solidFill>
                <a:latin typeface="Calibri"/>
                <a:cs typeface="Calibri"/>
              </a:rPr>
              <a:t>(,</a:t>
            </a:r>
            <a:r>
              <a:rPr spc="26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pc="260" dirty="0">
                <a:solidFill>
                  <a:srgbClr val="990099"/>
                </a:solidFill>
                <a:latin typeface="Calibri"/>
                <a:cs typeface="Calibri"/>
              </a:rPr>
              <a:t>.</a:t>
            </a:r>
            <a:r>
              <a:rPr dirty="0">
                <a:solidFill>
                  <a:srgbClr val="990099"/>
                </a:solidFill>
                <a:latin typeface="Calibri"/>
                <a:cs typeface="Calibri"/>
              </a:rPr>
              <a:t>	</a:t>
            </a:r>
            <a:r>
              <a:rPr spc="170" dirty="0">
                <a:solidFill>
                  <a:srgbClr val="990099"/>
                </a:solidFill>
                <a:latin typeface="Calibri"/>
                <a:cs typeface="Calibri"/>
              </a:rPr>
              <a:t>yesterday)</a:t>
            </a:r>
            <a:r>
              <a:rPr spc="415" dirty="0">
                <a:solidFill>
                  <a:srgbClr val="990099"/>
                </a:solidFill>
                <a:latin typeface="Calibri"/>
                <a:cs typeface="Calibri"/>
              </a:rPr>
              <a:t> </a:t>
            </a:r>
            <a:r>
              <a:rPr dirty="0"/>
              <a:t>tell</a:t>
            </a:r>
            <a:r>
              <a:rPr spc="235" dirty="0"/>
              <a:t> </a:t>
            </a:r>
            <a:r>
              <a:rPr dirty="0"/>
              <a:t>us</a:t>
            </a:r>
            <a:r>
              <a:rPr spc="235" dirty="0"/>
              <a:t> </a:t>
            </a:r>
            <a:r>
              <a:rPr spc="-30" dirty="0"/>
              <a:t>about </a:t>
            </a:r>
            <a:r>
              <a:rPr spc="-65" dirty="0"/>
              <a:t>behavior</a:t>
            </a:r>
            <a:r>
              <a:rPr spc="-35" dirty="0"/>
              <a:t> </a:t>
            </a:r>
            <a:r>
              <a:rPr dirty="0"/>
              <a:t>at</a:t>
            </a:r>
            <a:r>
              <a:rPr spc="-30" dirty="0"/>
              <a:t> </a:t>
            </a:r>
            <a:r>
              <a:rPr spc="-75" dirty="0"/>
              <a:t>sentence</a:t>
            </a:r>
            <a:r>
              <a:rPr spc="-35" dirty="0"/>
              <a:t> </a:t>
            </a:r>
            <a:r>
              <a:rPr spc="-10" dirty="0"/>
              <a:t>edges.</a:t>
            </a:r>
          </a:p>
          <a:p>
            <a:pPr>
              <a:lnSpc>
                <a:spcPct val="100000"/>
              </a:lnSpc>
              <a:spcBef>
                <a:spcPts val="335"/>
              </a:spcBef>
              <a:buFont typeface="Lucida Sans Unicode"/>
              <a:buChar char="•"/>
            </a:pPr>
            <a:endParaRPr spc="-10" dirty="0"/>
          </a:p>
          <a:p>
            <a:pPr marL="269875" indent="-257175">
              <a:lnSpc>
                <a:spcPct val="100000"/>
              </a:lnSpc>
              <a:buFont typeface="Lucida Sans Unicode"/>
              <a:buChar char="•"/>
              <a:tabLst>
                <a:tab pos="269875" algn="l"/>
              </a:tabLst>
            </a:pPr>
            <a:r>
              <a:rPr spc="-35" dirty="0"/>
              <a:t>Here,</a:t>
            </a:r>
            <a:r>
              <a:rPr spc="-75" dirty="0"/>
              <a:t> </a:t>
            </a:r>
            <a:r>
              <a:rPr dirty="0"/>
              <a:t>all</a:t>
            </a:r>
            <a:r>
              <a:rPr spc="-65" dirty="0"/>
              <a:t> tokens</a:t>
            </a:r>
            <a:r>
              <a:rPr spc="-70" dirty="0"/>
              <a:t> are</a:t>
            </a:r>
            <a:r>
              <a:rPr spc="-65" dirty="0"/>
              <a:t> </a:t>
            </a:r>
            <a:r>
              <a:rPr spc="-75" dirty="0"/>
              <a:t>lowercased.</a:t>
            </a:r>
            <a:r>
              <a:rPr spc="125" dirty="0"/>
              <a:t> </a:t>
            </a:r>
            <a:r>
              <a:rPr dirty="0"/>
              <a:t>What</a:t>
            </a:r>
            <a:r>
              <a:rPr spc="-75" dirty="0"/>
              <a:t> </a:t>
            </a:r>
            <a:r>
              <a:rPr spc="-70" dirty="0"/>
              <a:t>are</a:t>
            </a:r>
            <a:r>
              <a:rPr spc="-6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35" dirty="0"/>
              <a:t>pros/cons</a:t>
            </a:r>
            <a:r>
              <a:rPr spc="-6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i="1" dirty="0">
                <a:latin typeface="Arial"/>
                <a:cs typeface="Arial"/>
              </a:rPr>
              <a:t>not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spc="-25" dirty="0"/>
              <a:t>doing</a:t>
            </a:r>
            <a:r>
              <a:rPr spc="-75" dirty="0"/>
              <a:t> </a:t>
            </a:r>
            <a:r>
              <a:rPr spc="-10" dirty="0"/>
              <a:t>that?</a:t>
            </a:r>
          </a:p>
        </p:txBody>
      </p:sp>
    </p:spTree>
    <p:extLst>
      <p:ext uri="{BB962C8B-B14F-4D97-AF65-F5344CB8AC3E}">
        <p14:creationId xmlns:p14="http://schemas.microsoft.com/office/powerpoint/2010/main" val="42658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08480">
              <a:lnSpc>
                <a:spcPct val="100000"/>
              </a:lnSpc>
              <a:spcBef>
                <a:spcPts val="125"/>
              </a:spcBef>
            </a:pPr>
            <a:r>
              <a:rPr dirty="0"/>
              <a:t>Practical</a:t>
            </a:r>
            <a:r>
              <a:rPr spc="-80" dirty="0"/>
              <a:t> </a:t>
            </a:r>
            <a:r>
              <a:rPr spc="-55" dirty="0"/>
              <a:t>details</a:t>
            </a:r>
            <a:r>
              <a:rPr spc="-75" dirty="0"/>
              <a:t> </a:t>
            </a:r>
            <a:r>
              <a:rPr spc="155" dirty="0"/>
              <a:t>(2)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69875" algn="l"/>
              </a:tabLst>
            </a:pPr>
            <a:r>
              <a:rPr spc="-10" dirty="0"/>
              <a:t>Word</a:t>
            </a:r>
            <a:r>
              <a:rPr spc="-110" dirty="0"/>
              <a:t> </a:t>
            </a:r>
            <a:r>
              <a:rPr spc="-40" dirty="0"/>
              <a:t>probabilities</a:t>
            </a:r>
            <a:r>
              <a:rPr spc="-100" dirty="0"/>
              <a:t> </a:t>
            </a:r>
            <a:r>
              <a:rPr spc="-70" dirty="0"/>
              <a:t>are</a:t>
            </a:r>
            <a:r>
              <a:rPr spc="-90" dirty="0"/>
              <a:t> </a:t>
            </a:r>
            <a:r>
              <a:rPr spc="-10" dirty="0"/>
              <a:t>typically</a:t>
            </a:r>
            <a:r>
              <a:rPr spc="-100" dirty="0"/>
              <a:t> </a:t>
            </a:r>
            <a:r>
              <a:rPr spc="-55" dirty="0"/>
              <a:t>very</a:t>
            </a:r>
            <a:r>
              <a:rPr spc="-105" dirty="0"/>
              <a:t> </a:t>
            </a:r>
            <a:r>
              <a:rPr spc="-10" dirty="0"/>
              <a:t>small.</a:t>
            </a:r>
          </a:p>
          <a:p>
            <a:pPr>
              <a:lnSpc>
                <a:spcPct val="100000"/>
              </a:lnSpc>
              <a:spcBef>
                <a:spcPts val="315"/>
              </a:spcBef>
              <a:buFont typeface="Lucida Sans Unicode"/>
              <a:buChar char="•"/>
            </a:pPr>
            <a:endParaRPr spc="-10" dirty="0"/>
          </a:p>
          <a:p>
            <a:pPr marL="269875" marR="8890" indent="-257810">
              <a:lnSpc>
                <a:spcPct val="100800"/>
              </a:lnSpc>
              <a:buFont typeface="Lucida Sans Unicode"/>
              <a:buChar char="•"/>
              <a:tabLst>
                <a:tab pos="269875" algn="l"/>
              </a:tabLst>
            </a:pPr>
            <a:r>
              <a:rPr dirty="0"/>
              <a:t>Multiplying</a:t>
            </a:r>
            <a:r>
              <a:rPr spc="35" dirty="0"/>
              <a:t> </a:t>
            </a:r>
            <a:r>
              <a:rPr dirty="0"/>
              <a:t>lots</a:t>
            </a:r>
            <a:r>
              <a:rPr spc="40" dirty="0"/>
              <a:t> </a:t>
            </a:r>
            <a:r>
              <a:rPr dirty="0"/>
              <a:t>of</a:t>
            </a:r>
            <a:r>
              <a:rPr spc="40" dirty="0"/>
              <a:t> </a:t>
            </a:r>
            <a:r>
              <a:rPr dirty="0"/>
              <a:t>small</a:t>
            </a:r>
            <a:r>
              <a:rPr spc="40" dirty="0"/>
              <a:t> </a:t>
            </a:r>
            <a:r>
              <a:rPr spc="-35" dirty="0"/>
              <a:t>probabilities</a:t>
            </a:r>
            <a:r>
              <a:rPr spc="40" dirty="0"/>
              <a:t> </a:t>
            </a:r>
            <a:r>
              <a:rPr dirty="0"/>
              <a:t>quickly</a:t>
            </a:r>
            <a:r>
              <a:rPr spc="40" dirty="0"/>
              <a:t> </a:t>
            </a:r>
            <a:r>
              <a:rPr spc="-20" dirty="0"/>
              <a:t>gets</a:t>
            </a:r>
            <a:r>
              <a:rPr spc="35" dirty="0"/>
              <a:t> </a:t>
            </a:r>
            <a:r>
              <a:rPr dirty="0"/>
              <a:t>so</a:t>
            </a:r>
            <a:r>
              <a:rPr spc="40" dirty="0"/>
              <a:t> </a:t>
            </a:r>
            <a:r>
              <a:rPr dirty="0"/>
              <a:t>tiny</a:t>
            </a:r>
            <a:r>
              <a:rPr spc="40" dirty="0"/>
              <a:t> </a:t>
            </a:r>
            <a:r>
              <a:rPr spc="-35" dirty="0"/>
              <a:t>we</a:t>
            </a:r>
            <a:r>
              <a:rPr spc="40" dirty="0"/>
              <a:t> </a:t>
            </a:r>
            <a:r>
              <a:rPr dirty="0"/>
              <a:t>can’t</a:t>
            </a:r>
            <a:r>
              <a:rPr spc="40" dirty="0"/>
              <a:t> </a:t>
            </a:r>
            <a:r>
              <a:rPr spc="-70" dirty="0"/>
              <a:t>represent </a:t>
            </a:r>
            <a:r>
              <a:rPr dirty="0"/>
              <a:t>the</a:t>
            </a:r>
            <a:r>
              <a:rPr spc="-120" dirty="0"/>
              <a:t> </a:t>
            </a:r>
            <a:r>
              <a:rPr spc="-70" dirty="0"/>
              <a:t>numbers</a:t>
            </a:r>
            <a:r>
              <a:rPr spc="-90" dirty="0"/>
              <a:t> </a:t>
            </a:r>
            <a:r>
              <a:rPr spc="-55" dirty="0"/>
              <a:t>accurately,</a:t>
            </a:r>
            <a:r>
              <a:rPr spc="-85" dirty="0"/>
              <a:t> </a:t>
            </a:r>
            <a:r>
              <a:rPr spc="-105" dirty="0"/>
              <a:t>even</a:t>
            </a:r>
            <a:r>
              <a:rPr spc="-55" dirty="0"/>
              <a:t> </a:t>
            </a:r>
            <a:r>
              <a:rPr dirty="0"/>
              <a:t>with</a:t>
            </a:r>
            <a:r>
              <a:rPr spc="-90" dirty="0"/>
              <a:t> </a:t>
            </a:r>
            <a:r>
              <a:rPr spc="-45" dirty="0"/>
              <a:t>double</a:t>
            </a:r>
            <a:r>
              <a:rPr spc="-85" dirty="0"/>
              <a:t> </a:t>
            </a:r>
            <a:r>
              <a:rPr spc="-55" dirty="0"/>
              <a:t>precision</a:t>
            </a:r>
            <a:r>
              <a:rPr spc="-85" dirty="0"/>
              <a:t> </a:t>
            </a:r>
            <a:r>
              <a:rPr spc="-10" dirty="0"/>
              <a:t>floating</a:t>
            </a:r>
            <a:r>
              <a:rPr spc="-90" dirty="0"/>
              <a:t> </a:t>
            </a:r>
            <a:r>
              <a:rPr spc="-10" dirty="0"/>
              <a:t>point.</a:t>
            </a:r>
          </a:p>
          <a:p>
            <a:pPr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</a:pPr>
            <a:endParaRPr spc="-10" dirty="0"/>
          </a:p>
          <a:p>
            <a:pPr marL="269875" indent="-257175">
              <a:lnSpc>
                <a:spcPct val="100000"/>
              </a:lnSpc>
              <a:spcBef>
                <a:spcPts val="5"/>
              </a:spcBef>
              <a:buFont typeface="Lucida Sans Unicode"/>
              <a:buChar char="•"/>
              <a:tabLst>
                <a:tab pos="269875" algn="l"/>
              </a:tabLst>
            </a:pPr>
            <a:r>
              <a:rPr dirty="0"/>
              <a:t>So</a:t>
            </a:r>
            <a:r>
              <a:rPr spc="-70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spc="-30" dirty="0"/>
              <a:t>practice,</a:t>
            </a:r>
            <a:r>
              <a:rPr spc="-60" dirty="0"/>
              <a:t> </a:t>
            </a:r>
            <a:r>
              <a:rPr spc="-90" dirty="0"/>
              <a:t>we</a:t>
            </a:r>
            <a:r>
              <a:rPr spc="-65" dirty="0"/>
              <a:t> </a:t>
            </a:r>
            <a:r>
              <a:rPr spc="-10" dirty="0"/>
              <a:t>typically</a:t>
            </a:r>
            <a:r>
              <a:rPr spc="-70" dirty="0"/>
              <a:t> </a:t>
            </a:r>
            <a:r>
              <a:rPr spc="-60" dirty="0"/>
              <a:t>use</a:t>
            </a:r>
            <a:r>
              <a:rPr spc="-65" dirty="0"/>
              <a:t> </a:t>
            </a:r>
            <a:r>
              <a:rPr b="1" spc="-35" dirty="0">
                <a:solidFill>
                  <a:srgbClr val="0000FF"/>
                </a:solidFill>
                <a:latin typeface="Arial"/>
                <a:cs typeface="Arial"/>
              </a:rPr>
              <a:t>negative</a:t>
            </a:r>
            <a:r>
              <a:rPr b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log</a:t>
            </a:r>
            <a:r>
              <a:rPr b="1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70" dirty="0">
                <a:solidFill>
                  <a:srgbClr val="0000FF"/>
                </a:solidFill>
                <a:latin typeface="Arial"/>
                <a:cs typeface="Arial"/>
              </a:rPr>
              <a:t>probabilities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-55" dirty="0"/>
              <a:t>(sometimes</a:t>
            </a:r>
            <a:r>
              <a:rPr spc="-70" dirty="0"/>
              <a:t> </a:t>
            </a:r>
            <a:r>
              <a:rPr spc="-10" dirty="0"/>
              <a:t>called</a:t>
            </a:r>
          </a:p>
          <a:p>
            <a:pPr marL="269875">
              <a:lnSpc>
                <a:spcPct val="100000"/>
              </a:lnSpc>
              <a:spcBef>
                <a:spcPts val="15"/>
              </a:spcBef>
            </a:pP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costs</a:t>
            </a:r>
            <a:r>
              <a:rPr spc="-10" dirty="0"/>
              <a:t>):</a:t>
            </a:r>
          </a:p>
          <a:p>
            <a:pPr marL="549275" lvl="1" indent="-271780">
              <a:lnSpc>
                <a:spcPct val="100000"/>
              </a:lnSpc>
              <a:spcBef>
                <a:spcPts val="141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-30" dirty="0">
                <a:latin typeface="Tahoma"/>
                <a:cs typeface="Tahoma"/>
              </a:rPr>
              <a:t>Since</a:t>
            </a:r>
            <a:r>
              <a:rPr sz="2050" spc="-13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probabilities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range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from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0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1,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negative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log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probs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range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from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0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25" dirty="0">
                <a:latin typeface="Lucida Sans Unicode"/>
                <a:cs typeface="Lucida Sans Unicode"/>
              </a:rPr>
              <a:t>∞</a:t>
            </a:r>
            <a:r>
              <a:rPr sz="2050" spc="-25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548640">
              <a:lnSpc>
                <a:spcPct val="100000"/>
              </a:lnSpc>
              <a:spcBef>
                <a:spcPts val="20"/>
              </a:spcBef>
            </a:pPr>
            <a:r>
              <a:rPr i="1" spc="-55" dirty="0">
                <a:latin typeface="Arial"/>
                <a:cs typeface="Arial"/>
              </a:rPr>
              <a:t>lower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dirty="0"/>
              <a:t>cost</a:t>
            </a:r>
            <a:r>
              <a:rPr spc="-90" dirty="0"/>
              <a:t> </a:t>
            </a:r>
            <a:r>
              <a:rPr spc="100" dirty="0"/>
              <a:t>=</a:t>
            </a:r>
            <a:r>
              <a:rPr spc="-90" dirty="0"/>
              <a:t> </a:t>
            </a:r>
            <a:r>
              <a:rPr i="1" spc="-45" dirty="0">
                <a:latin typeface="Arial"/>
                <a:cs typeface="Arial"/>
              </a:rPr>
              <a:t>higher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spc="-10" dirty="0"/>
              <a:t>probability.</a:t>
            </a:r>
          </a:p>
          <a:p>
            <a:pPr marL="549275" lvl="1" indent="-27178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-85" dirty="0">
                <a:latin typeface="Tahoma"/>
                <a:cs typeface="Tahoma"/>
              </a:rPr>
              <a:t>Instead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-160" dirty="0">
                <a:latin typeface="Tahoma"/>
                <a:cs typeface="Tahoma"/>
              </a:rPr>
              <a:t> </a:t>
            </a:r>
            <a:r>
              <a:rPr sz="2050" i="1" dirty="0">
                <a:latin typeface="Arial"/>
                <a:cs typeface="Arial"/>
              </a:rPr>
              <a:t>multiplying</a:t>
            </a:r>
            <a:r>
              <a:rPr sz="2050" i="1" spc="-5" dirty="0">
                <a:latin typeface="Arial"/>
                <a:cs typeface="Arial"/>
              </a:rPr>
              <a:t> </a:t>
            </a:r>
            <a:r>
              <a:rPr sz="2050" spc="-40" dirty="0">
                <a:latin typeface="Tahoma"/>
                <a:cs typeface="Tahoma"/>
              </a:rPr>
              <a:t>probabilities,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we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i="1" spc="-30" dirty="0">
                <a:latin typeface="Arial"/>
                <a:cs typeface="Arial"/>
              </a:rPr>
              <a:t>add</a:t>
            </a:r>
            <a:r>
              <a:rPr sz="2050" i="1" spc="-5" dirty="0">
                <a:latin typeface="Arial"/>
                <a:cs typeface="Arial"/>
              </a:rPr>
              <a:t> </a:t>
            </a:r>
            <a:r>
              <a:rPr sz="2050" spc="-75" dirty="0">
                <a:latin typeface="Tahoma"/>
                <a:cs typeface="Tahoma"/>
              </a:rPr>
              <a:t>neg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log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probabilities.</a:t>
            </a:r>
            <a:endParaRPr sz="205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020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18435">
              <a:lnSpc>
                <a:spcPct val="100000"/>
              </a:lnSpc>
              <a:spcBef>
                <a:spcPts val="125"/>
              </a:spcBef>
            </a:pPr>
            <a:r>
              <a:rPr spc="-10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285" y="1175556"/>
            <a:ext cx="8829675" cy="342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>
              <a:lnSpc>
                <a:spcPct val="100800"/>
              </a:lnSpc>
              <a:spcBef>
                <a:spcPts val="95"/>
              </a:spcBef>
              <a:buFont typeface="Lucida Sans Unicode"/>
              <a:buChar char="•"/>
              <a:tabLst>
                <a:tab pos="269875" algn="l"/>
                <a:tab pos="3626485" algn="l"/>
              </a:tabLst>
            </a:pPr>
            <a:r>
              <a:rPr sz="2050" dirty="0">
                <a:latin typeface="Tahoma"/>
                <a:cs typeface="Tahoma"/>
              </a:rPr>
              <a:t>“Probability</a:t>
            </a:r>
            <a:r>
              <a:rPr sz="2050" spc="2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2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29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sentence”:</a:t>
            </a:r>
            <a:r>
              <a:rPr sz="2050" dirty="0">
                <a:latin typeface="Tahoma"/>
                <a:cs typeface="Tahoma"/>
              </a:rPr>
              <a:t>	how</a:t>
            </a:r>
            <a:r>
              <a:rPr sz="2050" spc="1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likely</a:t>
            </a:r>
            <a:r>
              <a:rPr sz="2050" spc="1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is</a:t>
            </a:r>
            <a:r>
              <a:rPr sz="2050" spc="1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it</a:t>
            </a:r>
            <a:r>
              <a:rPr sz="2050" spc="1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1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occur</a:t>
            </a:r>
            <a:r>
              <a:rPr sz="2050" spc="18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in</a:t>
            </a:r>
            <a:r>
              <a:rPr sz="2050" spc="1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natural</a:t>
            </a:r>
            <a:r>
              <a:rPr sz="2050" spc="19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language? </a:t>
            </a:r>
            <a:r>
              <a:rPr sz="2050" spc="-20" dirty="0">
                <a:latin typeface="Tahoma"/>
                <a:cs typeface="Tahoma"/>
              </a:rPr>
              <a:t>Useful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in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many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natural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language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applications.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buFont typeface="Lucida Sans Unicode"/>
              <a:buChar char="•"/>
            </a:pPr>
            <a:endParaRPr sz="2050">
              <a:latin typeface="Tahoma"/>
              <a:cs typeface="Tahoma"/>
            </a:endParaRPr>
          </a:p>
          <a:p>
            <a:pPr marL="269875" marR="5080" indent="-257810">
              <a:lnSpc>
                <a:spcPct val="100800"/>
              </a:lnSpc>
              <a:buFont typeface="Lucida Sans Unicode"/>
              <a:buChar char="•"/>
              <a:tabLst>
                <a:tab pos="269875" algn="l"/>
              </a:tabLst>
            </a:pPr>
            <a:r>
              <a:rPr sz="2050" dirty="0">
                <a:latin typeface="Tahoma"/>
                <a:cs typeface="Tahoma"/>
              </a:rPr>
              <a:t>We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can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never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know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true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probability,</a:t>
            </a:r>
            <a:r>
              <a:rPr sz="2050" spc="6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but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we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may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be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able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estimate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it </a:t>
            </a:r>
            <a:r>
              <a:rPr sz="2050" spc="-20" dirty="0">
                <a:latin typeface="Tahoma"/>
                <a:cs typeface="Tahoma"/>
              </a:rPr>
              <a:t>from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corpus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data.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0"/>
              </a:spcBef>
              <a:buFont typeface="Lucida Sans Unicode"/>
              <a:buChar char="•"/>
            </a:pPr>
            <a:endParaRPr sz="2050">
              <a:latin typeface="Tahoma"/>
              <a:cs typeface="Tahoma"/>
            </a:endParaRPr>
          </a:p>
          <a:p>
            <a:pPr marL="269875" indent="-257175">
              <a:lnSpc>
                <a:spcPct val="100000"/>
              </a:lnSpc>
              <a:spcBef>
                <a:spcPts val="5"/>
              </a:spcBef>
              <a:buFont typeface="Lucida Sans Unicode"/>
              <a:buChar char="•"/>
              <a:tabLst>
                <a:tab pos="269875" algn="l"/>
              </a:tabLst>
            </a:pPr>
            <a:r>
              <a:rPr sz="2050" i="1" spc="330" dirty="0">
                <a:latin typeface="Calibri"/>
                <a:cs typeface="Calibri"/>
              </a:rPr>
              <a:t>N</a:t>
            </a:r>
            <a:r>
              <a:rPr sz="2050" i="1" spc="-240" dirty="0">
                <a:latin typeface="Calibri"/>
                <a:cs typeface="Calibri"/>
              </a:rPr>
              <a:t> </a:t>
            </a:r>
            <a:r>
              <a:rPr sz="2050" spc="-60" dirty="0">
                <a:latin typeface="Tahoma"/>
                <a:cs typeface="Tahoma"/>
              </a:rPr>
              <a:t>-</a:t>
            </a:r>
            <a:r>
              <a:rPr sz="2050" spc="-50" dirty="0">
                <a:latin typeface="Tahoma"/>
                <a:cs typeface="Tahoma"/>
              </a:rPr>
              <a:t>gram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models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are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one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way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do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this:</a:t>
            </a:r>
            <a:endParaRPr sz="2050">
              <a:latin typeface="Tahoma"/>
              <a:cs typeface="Tahoma"/>
            </a:endParaRPr>
          </a:p>
          <a:p>
            <a:pPr marL="549275" lvl="1" indent="-271780">
              <a:lnSpc>
                <a:spcPct val="100000"/>
              </a:lnSpc>
              <a:spcBef>
                <a:spcPts val="1410"/>
              </a:spcBef>
              <a:buFont typeface="Arial"/>
              <a:buChar char="–"/>
              <a:tabLst>
                <a:tab pos="549275" algn="l"/>
              </a:tabLst>
            </a:pPr>
            <a:r>
              <a:rPr sz="2050" dirty="0">
                <a:latin typeface="Tahoma"/>
                <a:cs typeface="Tahoma"/>
              </a:rPr>
              <a:t>To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alleviate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sparse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data,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assume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word </a:t>
            </a:r>
            <a:r>
              <a:rPr sz="2050" spc="-65" dirty="0">
                <a:latin typeface="Tahoma"/>
                <a:cs typeface="Tahoma"/>
              </a:rPr>
              <a:t>probs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depend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only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on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short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history.</a:t>
            </a:r>
            <a:endParaRPr sz="2050">
              <a:latin typeface="Tahoma"/>
              <a:cs typeface="Tahoma"/>
            </a:endParaRPr>
          </a:p>
          <a:p>
            <a:pPr marL="549275" lvl="1" indent="-27178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sz="2050" spc="-45" dirty="0">
                <a:latin typeface="Tahoma"/>
                <a:cs typeface="Tahoma"/>
              </a:rPr>
              <a:t>Tradeoff:</a:t>
            </a:r>
            <a:r>
              <a:rPr sz="2050" spc="6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longer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histories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may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capture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more,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but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are </a:t>
            </a:r>
            <a:r>
              <a:rPr sz="2050" spc="-30" dirty="0">
                <a:latin typeface="Tahoma"/>
                <a:cs typeface="Tahoma"/>
              </a:rPr>
              <a:t>also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more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sparse.</a:t>
            </a:r>
            <a:endParaRPr sz="2050">
              <a:latin typeface="Tahoma"/>
              <a:cs typeface="Tahoma"/>
            </a:endParaRPr>
          </a:p>
          <a:p>
            <a:pPr marL="549275" lvl="1" indent="-27178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549275" algn="l"/>
              </a:tabLst>
            </a:pPr>
            <a:r>
              <a:rPr sz="2050" dirty="0">
                <a:latin typeface="Tahoma"/>
                <a:cs typeface="Tahoma"/>
              </a:rPr>
              <a:t>So</a:t>
            </a:r>
            <a:r>
              <a:rPr sz="2050" spc="-16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far,</a:t>
            </a:r>
            <a:r>
              <a:rPr sz="2050" spc="-9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we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estimated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i="1" spc="330" dirty="0">
                <a:latin typeface="Calibri"/>
                <a:cs typeface="Calibri"/>
              </a:rPr>
              <a:t>N</a:t>
            </a:r>
            <a:r>
              <a:rPr sz="2050" i="1" spc="-240" dirty="0">
                <a:latin typeface="Calibri"/>
                <a:cs typeface="Calibri"/>
              </a:rPr>
              <a:t> </a:t>
            </a:r>
            <a:r>
              <a:rPr sz="2050" spc="-60" dirty="0">
                <a:latin typeface="Tahoma"/>
                <a:cs typeface="Tahoma"/>
              </a:rPr>
              <a:t>-</a:t>
            </a:r>
            <a:r>
              <a:rPr sz="2050" spc="-50" dirty="0">
                <a:latin typeface="Tahoma"/>
                <a:cs typeface="Tahoma"/>
              </a:rPr>
              <a:t>gram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probabilites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using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65" dirty="0">
                <a:latin typeface="Tahoma"/>
                <a:cs typeface="Tahoma"/>
              </a:rPr>
              <a:t>MLE.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842379"/>
            <a:ext cx="8863330" cy="17780"/>
          </a:xfrm>
          <a:custGeom>
            <a:avLst/>
            <a:gdLst/>
            <a:ahLst/>
            <a:cxnLst/>
            <a:rect l="l" t="t" r="r" b="b"/>
            <a:pathLst>
              <a:path w="8863330" h="17779">
                <a:moveTo>
                  <a:pt x="8863203" y="0"/>
                </a:moveTo>
                <a:lnTo>
                  <a:pt x="0" y="0"/>
                </a:lnTo>
                <a:lnTo>
                  <a:pt x="0" y="17716"/>
                </a:lnTo>
                <a:lnTo>
                  <a:pt x="8863203" y="17716"/>
                </a:lnTo>
                <a:lnTo>
                  <a:pt x="8863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dirty="0"/>
              <a:t>Alex</a:t>
            </a:r>
            <a:r>
              <a:rPr spc="40" dirty="0"/>
              <a:t> </a:t>
            </a:r>
            <a:r>
              <a:rPr spc="-35" dirty="0"/>
              <a:t>Lascarides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90" dirty="0"/>
              <a:t>FNLP</a:t>
            </a:r>
            <a:r>
              <a:rPr spc="-25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spc="-50" dirty="0"/>
              <a:t>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25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24396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08860">
              <a:lnSpc>
                <a:spcPct val="100000"/>
              </a:lnSpc>
              <a:spcBef>
                <a:spcPts val="125"/>
              </a:spcBef>
            </a:pPr>
            <a:r>
              <a:rPr spc="-120" dirty="0"/>
              <a:t>Sentiment</a:t>
            </a:r>
            <a:r>
              <a:rPr spc="-80" dirty="0"/>
              <a:t> </a:t>
            </a:r>
            <a:r>
              <a:rPr spc="-15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7077" y="1889376"/>
            <a:ext cx="4264456" cy="28680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1700" y="5566174"/>
            <a:ext cx="8888095" cy="655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2050" dirty="0">
                <a:latin typeface="Tahoma"/>
                <a:cs typeface="Tahoma"/>
              </a:rPr>
              <a:t>Goal: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Predict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the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b="1" spc="-130" dirty="0">
                <a:latin typeface="Tahoma"/>
                <a:cs typeface="Tahoma"/>
              </a:rPr>
              <a:t>opinion</a:t>
            </a:r>
            <a:r>
              <a:rPr sz="2050" b="1" spc="-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expressed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in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piece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text.</a:t>
            </a:r>
            <a:r>
              <a:rPr sz="2050" spc="160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E.g.,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570" dirty="0">
                <a:latin typeface="Calibri"/>
                <a:cs typeface="Calibri"/>
              </a:rPr>
              <a:t>+</a:t>
            </a:r>
            <a:r>
              <a:rPr sz="2050" spc="75" dirty="0">
                <a:latin typeface="Calibri"/>
                <a:cs typeface="Calibri"/>
              </a:rPr>
              <a:t> </a:t>
            </a:r>
            <a:r>
              <a:rPr sz="2050" spc="-65" dirty="0">
                <a:latin typeface="Tahoma"/>
                <a:cs typeface="Tahoma"/>
              </a:rPr>
              <a:t>or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dirty="0">
                <a:latin typeface="Lucida Sans Unicode"/>
                <a:cs typeface="Lucida Sans Unicode"/>
              </a:rPr>
              <a:t>−</a:t>
            </a:r>
            <a:r>
              <a:rPr sz="2050" dirty="0">
                <a:latin typeface="Tahoma"/>
                <a:cs typeface="Tahoma"/>
              </a:rPr>
              <a:t>.</a:t>
            </a:r>
            <a:r>
              <a:rPr sz="2050" spc="15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(Or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rating </a:t>
            </a:r>
            <a:r>
              <a:rPr sz="2050" dirty="0">
                <a:latin typeface="Tahoma"/>
                <a:cs typeface="Tahoma"/>
              </a:rPr>
              <a:t>on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scale.)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0893" y="211195"/>
            <a:ext cx="279019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5" dirty="0"/>
              <a:t>Coming</a:t>
            </a:r>
            <a:r>
              <a:rPr spc="-40" dirty="0"/>
              <a:t> </a:t>
            </a:r>
            <a:r>
              <a:rPr dirty="0"/>
              <a:t>up</a:t>
            </a:r>
            <a:r>
              <a:rPr spc="-45" dirty="0"/>
              <a:t> </a:t>
            </a:r>
            <a:r>
              <a:rPr spc="-20" dirty="0"/>
              <a:t>next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285" y="1175556"/>
            <a:ext cx="8829040" cy="13246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14"/>
              </a:spcBef>
              <a:buFont typeface="Lucida Sans Unicode"/>
              <a:buChar char="•"/>
              <a:tabLst>
                <a:tab pos="269875" algn="l"/>
              </a:tabLst>
            </a:pPr>
            <a:r>
              <a:rPr sz="2050" spc="-100" dirty="0">
                <a:latin typeface="Tahoma"/>
                <a:cs typeface="Tahoma"/>
              </a:rPr>
              <a:t>Weaknesses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of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125" dirty="0">
                <a:latin typeface="Tahoma"/>
                <a:cs typeface="Tahoma"/>
              </a:rPr>
              <a:t>MLE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and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ways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address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them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(more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issues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with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sparse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data).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buFont typeface="Lucida Sans Unicode"/>
              <a:buChar char="•"/>
            </a:pPr>
            <a:endParaRPr sz="2050">
              <a:latin typeface="Tahoma"/>
              <a:cs typeface="Tahoma"/>
            </a:endParaRPr>
          </a:p>
          <a:p>
            <a:pPr marL="269875" marR="5715" indent="-257810">
              <a:lnSpc>
                <a:spcPct val="100800"/>
              </a:lnSpc>
              <a:buFont typeface="Lucida Sans Unicode"/>
              <a:buChar char="•"/>
              <a:tabLst>
                <a:tab pos="269875" algn="l"/>
                <a:tab pos="4399915" algn="l"/>
              </a:tabLst>
            </a:pPr>
            <a:r>
              <a:rPr sz="2050" dirty="0">
                <a:latin typeface="Tahoma"/>
                <a:cs typeface="Tahoma"/>
              </a:rPr>
              <a:t>How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evaluate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language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model: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25" dirty="0">
                <a:latin typeface="Tahoma"/>
                <a:cs typeface="Tahoma"/>
              </a:rPr>
              <a:t>are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we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estimating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sentence</a:t>
            </a:r>
            <a:r>
              <a:rPr sz="2050" spc="-5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probabilities </a:t>
            </a:r>
            <a:r>
              <a:rPr sz="2050" spc="-10" dirty="0">
                <a:latin typeface="Tahoma"/>
                <a:cs typeface="Tahoma"/>
              </a:rPr>
              <a:t>accurately?</a:t>
            </a:r>
            <a:endParaRPr sz="205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157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08860">
              <a:lnSpc>
                <a:spcPct val="100000"/>
              </a:lnSpc>
              <a:spcBef>
                <a:spcPts val="125"/>
              </a:spcBef>
            </a:pPr>
            <a:r>
              <a:rPr spc="-120" dirty="0"/>
              <a:t>Sentiment</a:t>
            </a:r>
            <a:r>
              <a:rPr spc="-80" dirty="0"/>
              <a:t> </a:t>
            </a:r>
            <a:r>
              <a:rPr spc="-150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53904" y="2083308"/>
            <a:ext cx="3896360" cy="2341880"/>
            <a:chOff x="1253904" y="2083308"/>
            <a:chExt cx="3896360" cy="2341880"/>
          </a:xfrm>
        </p:grpSpPr>
        <p:sp>
          <p:nvSpPr>
            <p:cNvPr id="4" name="object 4"/>
            <p:cNvSpPr/>
            <p:nvPr/>
          </p:nvSpPr>
          <p:spPr>
            <a:xfrm>
              <a:off x="1261524" y="2090928"/>
              <a:ext cx="3881120" cy="2027555"/>
            </a:xfrm>
            <a:custGeom>
              <a:avLst/>
              <a:gdLst/>
              <a:ahLst/>
              <a:cxnLst/>
              <a:rect l="l" t="t" r="r" b="b"/>
              <a:pathLst>
                <a:path w="3881120" h="2027554">
                  <a:moveTo>
                    <a:pt x="3881110" y="0"/>
                  </a:moveTo>
                  <a:lnTo>
                    <a:pt x="3881110" y="2026928"/>
                  </a:lnTo>
                  <a:lnTo>
                    <a:pt x="0" y="2026928"/>
                  </a:lnTo>
                  <a:lnTo>
                    <a:pt x="0" y="0"/>
                  </a:lnTo>
                </a:path>
              </a:pathLst>
            </a:custGeom>
            <a:ln w="14984">
              <a:solidFill>
                <a:srgbClr val="CDE9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03581" y="412534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699" y="0"/>
                  </a:moveTo>
                  <a:lnTo>
                    <a:pt x="0" y="0"/>
                  </a:lnTo>
                  <a:lnTo>
                    <a:pt x="299699" y="299699"/>
                  </a:lnTo>
                  <a:lnTo>
                    <a:pt x="299699" y="0"/>
                  </a:lnTo>
                  <a:close/>
                </a:path>
              </a:pathLst>
            </a:custGeom>
            <a:solidFill>
              <a:srgbClr val="CD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9017" y="2070945"/>
            <a:ext cx="3866515" cy="261175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30810" marR="236854">
              <a:lnSpc>
                <a:spcPct val="105400"/>
              </a:lnSpc>
              <a:spcBef>
                <a:spcPts val="25"/>
              </a:spcBef>
            </a:pPr>
            <a:r>
              <a:rPr sz="1400" dirty="0">
                <a:latin typeface="Tahoma"/>
                <a:cs typeface="Tahoma"/>
              </a:rPr>
              <a:t>Filled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with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horrific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dialogue,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laughable </a:t>
            </a:r>
            <a:r>
              <a:rPr sz="1400" spc="-35" dirty="0">
                <a:latin typeface="Tahoma"/>
                <a:cs typeface="Tahoma"/>
              </a:rPr>
              <a:t>characters,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laughable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plot,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really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no interesting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stakes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during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this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film,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"Star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Wars Episode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65" dirty="0">
                <a:latin typeface="Tahoma"/>
                <a:cs typeface="Tahoma"/>
              </a:rPr>
              <a:t>I: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The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Phantom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Menace"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is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not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at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all </a:t>
            </a:r>
            <a:r>
              <a:rPr sz="1400" spc="-20" dirty="0">
                <a:latin typeface="Tahoma"/>
                <a:cs typeface="Tahoma"/>
              </a:rPr>
              <a:t>what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65" dirty="0">
                <a:latin typeface="Tahoma"/>
                <a:cs typeface="Tahoma"/>
              </a:rPr>
              <a:t>I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wanted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from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film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that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is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supposed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to </a:t>
            </a:r>
            <a:r>
              <a:rPr sz="1400" spc="-25" dirty="0">
                <a:latin typeface="Tahoma"/>
                <a:cs typeface="Tahoma"/>
              </a:rPr>
              <a:t>be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huge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opening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to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segue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into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 fantastic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Original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Trilogy.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The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positives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include </a:t>
            </a: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score,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sound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effects,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most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of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70"/>
              </a:spcBef>
            </a:pPr>
            <a:endParaRPr sz="1400">
              <a:latin typeface="Tahoma"/>
              <a:cs typeface="Tahoma"/>
            </a:endParaRPr>
          </a:p>
          <a:p>
            <a:pPr marL="823594">
              <a:lnSpc>
                <a:spcPct val="100000"/>
              </a:lnSpc>
            </a:pPr>
            <a:r>
              <a:rPr sz="1400" dirty="0">
                <a:latin typeface="Tahoma"/>
                <a:cs typeface="Tahoma"/>
              </a:rPr>
              <a:t>KJ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Proulx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(/user/id/896976177/)</a:t>
            </a:r>
            <a:endParaRPr sz="1400">
              <a:latin typeface="Tahoma"/>
              <a:cs typeface="Tahoma"/>
            </a:endParaRPr>
          </a:p>
          <a:p>
            <a:pPr marL="823594">
              <a:lnSpc>
                <a:spcPct val="100000"/>
              </a:lnSpc>
              <a:spcBef>
                <a:spcPts val="290"/>
              </a:spcBef>
            </a:pPr>
            <a:r>
              <a:rPr sz="1200" spc="575" dirty="0">
                <a:latin typeface="Tahoma"/>
                <a:cs typeface="Tahoma"/>
              </a:rPr>
              <a:t>*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800" spc="-30" baseline="4629" dirty="0">
                <a:latin typeface="Tahoma"/>
                <a:cs typeface="Tahoma"/>
              </a:rPr>
              <a:t>Super</a:t>
            </a:r>
            <a:r>
              <a:rPr sz="1800" spc="-157" baseline="4629" dirty="0">
                <a:latin typeface="Tahoma"/>
                <a:cs typeface="Tahoma"/>
              </a:rPr>
              <a:t> </a:t>
            </a:r>
            <a:r>
              <a:rPr sz="1800" spc="-15" baseline="4629" dirty="0">
                <a:latin typeface="Tahoma"/>
                <a:cs typeface="Tahoma"/>
              </a:rPr>
              <a:t>Reviewer</a:t>
            </a:r>
            <a:endParaRPr sz="1800" baseline="4629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8566" y="4125349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269729" y="0"/>
                </a:moveTo>
                <a:lnTo>
                  <a:pt x="0" y="0"/>
                </a:lnTo>
                <a:lnTo>
                  <a:pt x="269729" y="269729"/>
                </a:lnTo>
                <a:lnTo>
                  <a:pt x="2697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543639" y="2083287"/>
            <a:ext cx="3893820" cy="2348865"/>
            <a:chOff x="5543639" y="2083287"/>
            <a:chExt cx="3893820" cy="2348865"/>
          </a:xfrm>
        </p:grpSpPr>
        <p:sp>
          <p:nvSpPr>
            <p:cNvPr id="9" name="object 9"/>
            <p:cNvSpPr/>
            <p:nvPr/>
          </p:nvSpPr>
          <p:spPr>
            <a:xfrm>
              <a:off x="5551259" y="2090907"/>
              <a:ext cx="3878579" cy="2034539"/>
            </a:xfrm>
            <a:custGeom>
              <a:avLst/>
              <a:gdLst/>
              <a:ahLst/>
              <a:cxnLst/>
              <a:rect l="l" t="t" r="r" b="b"/>
              <a:pathLst>
                <a:path w="3878579" h="2034539">
                  <a:moveTo>
                    <a:pt x="3878413" y="0"/>
                  </a:moveTo>
                  <a:lnTo>
                    <a:pt x="3878413" y="2034205"/>
                  </a:lnTo>
                  <a:lnTo>
                    <a:pt x="0" y="2034205"/>
                  </a:lnTo>
                  <a:lnTo>
                    <a:pt x="0" y="0"/>
                  </a:lnTo>
                </a:path>
              </a:pathLst>
            </a:custGeom>
            <a:ln w="14974">
              <a:solidFill>
                <a:srgbClr val="CDE9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93009" y="4132600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491" y="0"/>
                  </a:moveTo>
                  <a:lnTo>
                    <a:pt x="0" y="0"/>
                  </a:lnTo>
                  <a:lnTo>
                    <a:pt x="299491" y="299491"/>
                  </a:lnTo>
                  <a:lnTo>
                    <a:pt x="299491" y="0"/>
                  </a:lnTo>
                  <a:close/>
                </a:path>
              </a:pathLst>
            </a:custGeom>
            <a:solidFill>
              <a:srgbClr val="CD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58746" y="2075871"/>
            <a:ext cx="3863975" cy="283464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30810" marR="276860">
              <a:lnSpc>
                <a:spcPct val="105300"/>
              </a:lnSpc>
              <a:spcBef>
                <a:spcPts val="25"/>
              </a:spcBef>
            </a:pPr>
            <a:r>
              <a:rPr sz="1400" spc="-20" dirty="0">
                <a:latin typeface="Tahoma"/>
                <a:cs typeface="Tahoma"/>
              </a:rPr>
              <a:t>Extraordinarily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faithful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to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tone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style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of </a:t>
            </a: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originals,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The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Force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Awakens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brings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back the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Old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Trilogy's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heart,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humor,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mystery,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and </a:t>
            </a:r>
            <a:r>
              <a:rPr sz="1400" spc="-50" dirty="0">
                <a:latin typeface="Tahoma"/>
                <a:cs typeface="Tahoma"/>
              </a:rPr>
              <a:t>fun.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Since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it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is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only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first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piece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new </a:t>
            </a:r>
            <a:r>
              <a:rPr sz="1400" spc="-35" dirty="0">
                <a:latin typeface="Tahoma"/>
                <a:cs typeface="Tahoma"/>
              </a:rPr>
              <a:t>three-</a:t>
            </a:r>
            <a:r>
              <a:rPr sz="1400" spc="-10" dirty="0">
                <a:latin typeface="Tahoma"/>
                <a:cs typeface="Tahoma"/>
              </a:rPr>
              <a:t>part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journey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it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can't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help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but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feel</a:t>
            </a:r>
            <a:endParaRPr sz="1400">
              <a:latin typeface="Tahoma"/>
              <a:cs typeface="Tahoma"/>
            </a:endParaRPr>
          </a:p>
          <a:p>
            <a:pPr marL="130810" marR="153035" algn="just">
              <a:lnSpc>
                <a:spcPct val="105300"/>
              </a:lnSpc>
            </a:pPr>
            <a:r>
              <a:rPr sz="1400" spc="-30" dirty="0">
                <a:latin typeface="Tahoma"/>
                <a:cs typeface="Tahoma"/>
              </a:rPr>
              <a:t>incomplete.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But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everything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that's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already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there, </a:t>
            </a:r>
            <a:r>
              <a:rPr sz="1400" spc="-50" dirty="0">
                <a:latin typeface="Tahoma"/>
                <a:cs typeface="Tahoma"/>
              </a:rPr>
              <a:t>from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the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stunning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visuals,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to </a:t>
            </a:r>
            <a:r>
              <a:rPr sz="1400" spc="-45" dirty="0">
                <a:latin typeface="Tahoma"/>
                <a:cs typeface="Tahoma"/>
              </a:rPr>
              <a:t>the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thrilling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action </a:t>
            </a:r>
            <a:r>
              <a:rPr sz="1400" spc="-45" dirty="0">
                <a:latin typeface="Tahoma"/>
                <a:cs typeface="Tahoma"/>
              </a:rPr>
              <a:t>sequences,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to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charismatic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new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characters,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70"/>
              </a:spcBef>
            </a:pPr>
            <a:endParaRPr sz="1400">
              <a:latin typeface="Tahoma"/>
              <a:cs typeface="Tahoma"/>
            </a:endParaRPr>
          </a:p>
          <a:p>
            <a:pPr marL="823594">
              <a:lnSpc>
                <a:spcPct val="100000"/>
              </a:lnSpc>
            </a:pPr>
            <a:r>
              <a:rPr sz="1400" spc="-25" dirty="0">
                <a:latin typeface="Tahoma"/>
                <a:cs typeface="Tahoma"/>
              </a:rPr>
              <a:t>Matthew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Samuel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Mirliani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(/user</a:t>
            </a:r>
            <a:endParaRPr sz="1400">
              <a:latin typeface="Tahoma"/>
              <a:cs typeface="Tahoma"/>
            </a:endParaRPr>
          </a:p>
          <a:p>
            <a:pPr marL="823594">
              <a:lnSpc>
                <a:spcPct val="100000"/>
              </a:lnSpc>
              <a:spcBef>
                <a:spcPts val="85"/>
              </a:spcBef>
            </a:pPr>
            <a:r>
              <a:rPr sz="1400" spc="-10" dirty="0">
                <a:latin typeface="Tahoma"/>
                <a:cs typeface="Tahoma"/>
              </a:rPr>
              <a:t>/id/896467979/)</a:t>
            </a:r>
            <a:endParaRPr sz="1400">
              <a:latin typeface="Tahoma"/>
              <a:cs typeface="Tahoma"/>
            </a:endParaRPr>
          </a:p>
          <a:p>
            <a:pPr marL="823594">
              <a:lnSpc>
                <a:spcPct val="100000"/>
              </a:lnSpc>
              <a:spcBef>
                <a:spcPts val="290"/>
              </a:spcBef>
            </a:pPr>
            <a:r>
              <a:rPr sz="1200" spc="575" dirty="0">
                <a:latin typeface="Tahoma"/>
                <a:cs typeface="Tahoma"/>
              </a:rPr>
              <a:t>*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800" spc="-30" baseline="4629" dirty="0">
                <a:latin typeface="Tahoma"/>
                <a:cs typeface="Tahoma"/>
              </a:rPr>
              <a:t>Super</a:t>
            </a:r>
            <a:r>
              <a:rPr sz="1800" spc="-157" baseline="4629" dirty="0">
                <a:latin typeface="Tahoma"/>
                <a:cs typeface="Tahoma"/>
              </a:rPr>
              <a:t> </a:t>
            </a:r>
            <a:r>
              <a:rPr sz="1800" spc="-15" baseline="4629" dirty="0">
                <a:latin typeface="Tahoma"/>
                <a:cs typeface="Tahoma"/>
              </a:rPr>
              <a:t>Reviewer</a:t>
            </a:r>
            <a:endParaRPr sz="1800" baseline="4629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07983" y="4132600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269542" y="0"/>
                </a:moveTo>
                <a:lnTo>
                  <a:pt x="0" y="0"/>
                </a:lnTo>
                <a:lnTo>
                  <a:pt x="269542" y="269542"/>
                </a:lnTo>
                <a:lnTo>
                  <a:pt x="269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400" y="6842379"/>
            <a:ext cx="8863330" cy="17780"/>
          </a:xfrm>
          <a:custGeom>
            <a:avLst/>
            <a:gdLst/>
            <a:ahLst/>
            <a:cxnLst/>
            <a:rect l="l" t="t" r="r" b="b"/>
            <a:pathLst>
              <a:path w="8863330" h="17779">
                <a:moveTo>
                  <a:pt x="8863203" y="0"/>
                </a:moveTo>
                <a:lnTo>
                  <a:pt x="0" y="0"/>
                </a:lnTo>
                <a:lnTo>
                  <a:pt x="0" y="17716"/>
                </a:lnTo>
                <a:lnTo>
                  <a:pt x="8863203" y="17716"/>
                </a:lnTo>
                <a:lnTo>
                  <a:pt x="8863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08860">
              <a:lnSpc>
                <a:spcPct val="100000"/>
              </a:lnSpc>
              <a:spcBef>
                <a:spcPts val="125"/>
              </a:spcBef>
            </a:pPr>
            <a:r>
              <a:rPr spc="-120" dirty="0"/>
              <a:t>Sentiment</a:t>
            </a:r>
            <a:r>
              <a:rPr spc="-80" dirty="0"/>
              <a:t> </a:t>
            </a:r>
            <a:r>
              <a:rPr spc="-15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0491" y="4408964"/>
            <a:ext cx="2402840" cy="49910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latin typeface="Tahoma"/>
                <a:cs typeface="Tahoma"/>
              </a:rPr>
              <a:t>KJ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Proulx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(/user/id/896976177/)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575" dirty="0">
                <a:latin typeface="Tahoma"/>
                <a:cs typeface="Tahoma"/>
              </a:rPr>
              <a:t>*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800" spc="-30" baseline="4629" dirty="0">
                <a:latin typeface="Tahoma"/>
                <a:cs typeface="Tahoma"/>
              </a:rPr>
              <a:t>Super</a:t>
            </a:r>
            <a:r>
              <a:rPr sz="1800" spc="-157" baseline="4629" dirty="0">
                <a:latin typeface="Tahoma"/>
                <a:cs typeface="Tahoma"/>
              </a:rPr>
              <a:t> </a:t>
            </a:r>
            <a:r>
              <a:rPr sz="1800" spc="-15" baseline="4629" dirty="0">
                <a:latin typeface="Tahoma"/>
                <a:cs typeface="Tahoma"/>
              </a:rPr>
              <a:t>Reviewer</a:t>
            </a:r>
            <a:endParaRPr sz="1800" baseline="4629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03581" y="4350279"/>
            <a:ext cx="299720" cy="299720"/>
            <a:chOff x="1703581" y="4350279"/>
            <a:chExt cx="299720" cy="299720"/>
          </a:xfrm>
        </p:grpSpPr>
        <p:sp>
          <p:nvSpPr>
            <p:cNvPr id="5" name="object 5"/>
            <p:cNvSpPr/>
            <p:nvPr/>
          </p:nvSpPr>
          <p:spPr>
            <a:xfrm>
              <a:off x="1703581" y="4350279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19" h="299720">
                  <a:moveTo>
                    <a:pt x="299699" y="0"/>
                  </a:moveTo>
                  <a:lnTo>
                    <a:pt x="0" y="0"/>
                  </a:lnTo>
                  <a:lnTo>
                    <a:pt x="299699" y="299699"/>
                  </a:lnTo>
                  <a:lnTo>
                    <a:pt x="299699" y="0"/>
                  </a:lnTo>
                  <a:close/>
                </a:path>
              </a:pathLst>
            </a:custGeom>
            <a:solidFill>
              <a:srgbClr val="CD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8566" y="4350279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269729" y="0"/>
                  </a:moveTo>
                  <a:lnTo>
                    <a:pt x="0" y="0"/>
                  </a:lnTo>
                  <a:lnTo>
                    <a:pt x="269729" y="269729"/>
                  </a:lnTo>
                  <a:lnTo>
                    <a:pt x="2697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61524" y="1945189"/>
            <a:ext cx="3881120" cy="2397760"/>
          </a:xfrm>
          <a:prstGeom prst="rect">
            <a:avLst/>
          </a:prstGeom>
          <a:ln w="14984">
            <a:solidFill>
              <a:srgbClr val="CDE9EA"/>
            </a:solidFill>
          </a:ln>
        </p:spPr>
        <p:txBody>
          <a:bodyPr vert="horz" wrap="square" lIns="0" tIns="151765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1195"/>
              </a:spcBef>
            </a:pPr>
            <a:r>
              <a:rPr sz="1400" spc="620" dirty="0">
                <a:latin typeface="Tahoma"/>
                <a:cs typeface="Tahoma"/>
              </a:rPr>
              <a:t>**</a:t>
            </a:r>
            <a:endParaRPr sz="1400">
              <a:latin typeface="Tahoma"/>
              <a:cs typeface="Tahoma"/>
            </a:endParaRPr>
          </a:p>
          <a:p>
            <a:pPr marL="138430">
              <a:lnSpc>
                <a:spcPct val="100000"/>
              </a:lnSpc>
            </a:pPr>
            <a:r>
              <a:rPr sz="1400" dirty="0">
                <a:latin typeface="Tahoma"/>
                <a:cs typeface="Tahoma"/>
              </a:rPr>
              <a:t>Filled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with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horrific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dialogue,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laughable</a:t>
            </a:r>
            <a:endParaRPr sz="1400">
              <a:latin typeface="Tahoma"/>
              <a:cs typeface="Tahoma"/>
            </a:endParaRPr>
          </a:p>
          <a:p>
            <a:pPr marL="138430" marR="244475">
              <a:lnSpc>
                <a:spcPct val="105400"/>
              </a:lnSpc>
            </a:pPr>
            <a:r>
              <a:rPr sz="1400" spc="-35" dirty="0">
                <a:latin typeface="Tahoma"/>
                <a:cs typeface="Tahoma"/>
              </a:rPr>
              <a:t>characters,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laughable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plot,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really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no interesting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stakes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during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this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film,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"Star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Wars Episode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65" dirty="0">
                <a:latin typeface="Tahoma"/>
                <a:cs typeface="Tahoma"/>
              </a:rPr>
              <a:t>I: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The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Phantom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Menace"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is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not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at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all </a:t>
            </a:r>
            <a:r>
              <a:rPr sz="1400" spc="-20" dirty="0">
                <a:latin typeface="Tahoma"/>
                <a:cs typeface="Tahoma"/>
              </a:rPr>
              <a:t>what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65" dirty="0">
                <a:latin typeface="Tahoma"/>
                <a:cs typeface="Tahoma"/>
              </a:rPr>
              <a:t>I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wanted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from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film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that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is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supposed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to </a:t>
            </a:r>
            <a:r>
              <a:rPr sz="1400" spc="-25" dirty="0">
                <a:latin typeface="Tahoma"/>
                <a:cs typeface="Tahoma"/>
              </a:rPr>
              <a:t>be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huge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opening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to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segue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into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 fantastic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Original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Trilogy.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The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positives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include </a:t>
            </a: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score,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sound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effects,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most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of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9648" y="4449347"/>
            <a:ext cx="2365375" cy="685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25" dirty="0">
                <a:latin typeface="Tahoma"/>
                <a:cs typeface="Tahoma"/>
              </a:rPr>
              <a:t>Matthew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Samuel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Mirliani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(/user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400" spc="-10" dirty="0">
                <a:latin typeface="Tahoma"/>
                <a:cs typeface="Tahoma"/>
              </a:rPr>
              <a:t>/id/896467979/)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575" dirty="0">
                <a:latin typeface="Tahoma"/>
                <a:cs typeface="Tahoma"/>
              </a:rPr>
              <a:t>*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800" spc="-30" baseline="4629" dirty="0">
                <a:latin typeface="Tahoma"/>
                <a:cs typeface="Tahoma"/>
              </a:rPr>
              <a:t>Super</a:t>
            </a:r>
            <a:r>
              <a:rPr sz="1800" spc="-157" baseline="4629" dirty="0">
                <a:latin typeface="Tahoma"/>
                <a:cs typeface="Tahoma"/>
              </a:rPr>
              <a:t> </a:t>
            </a:r>
            <a:r>
              <a:rPr sz="1800" spc="-15" baseline="4629" dirty="0">
                <a:latin typeface="Tahoma"/>
                <a:cs typeface="Tahoma"/>
              </a:rPr>
              <a:t>Reviewer</a:t>
            </a:r>
            <a:endParaRPr sz="1800" baseline="4629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93008" y="4357225"/>
            <a:ext cx="299720" cy="299720"/>
            <a:chOff x="5993008" y="4357225"/>
            <a:chExt cx="299720" cy="299720"/>
          </a:xfrm>
        </p:grpSpPr>
        <p:sp>
          <p:nvSpPr>
            <p:cNvPr id="10" name="object 10"/>
            <p:cNvSpPr/>
            <p:nvPr/>
          </p:nvSpPr>
          <p:spPr>
            <a:xfrm>
              <a:off x="5993008" y="4357225"/>
              <a:ext cx="299720" cy="299720"/>
            </a:xfrm>
            <a:custGeom>
              <a:avLst/>
              <a:gdLst/>
              <a:ahLst/>
              <a:cxnLst/>
              <a:rect l="l" t="t" r="r" b="b"/>
              <a:pathLst>
                <a:path w="299720" h="299720">
                  <a:moveTo>
                    <a:pt x="299491" y="0"/>
                  </a:moveTo>
                  <a:lnTo>
                    <a:pt x="0" y="0"/>
                  </a:lnTo>
                  <a:lnTo>
                    <a:pt x="299491" y="299491"/>
                  </a:lnTo>
                  <a:lnTo>
                    <a:pt x="299491" y="0"/>
                  </a:lnTo>
                  <a:close/>
                </a:path>
              </a:pathLst>
            </a:custGeom>
            <a:solidFill>
              <a:srgbClr val="CD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07983" y="4357225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269542" y="0"/>
                  </a:moveTo>
                  <a:lnTo>
                    <a:pt x="0" y="0"/>
                  </a:lnTo>
                  <a:lnTo>
                    <a:pt x="269542" y="269542"/>
                  </a:lnTo>
                  <a:lnTo>
                    <a:pt x="2695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51259" y="1953807"/>
            <a:ext cx="3878579" cy="2396490"/>
          </a:xfrm>
          <a:prstGeom prst="rect">
            <a:avLst/>
          </a:prstGeom>
          <a:ln w="14974">
            <a:solidFill>
              <a:srgbClr val="CDE9EA"/>
            </a:solidFill>
          </a:ln>
        </p:spPr>
        <p:txBody>
          <a:bodyPr vert="horz" wrap="square" lIns="0" tIns="147955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1165"/>
              </a:spcBef>
            </a:pPr>
            <a:r>
              <a:rPr sz="1400" spc="635" dirty="0">
                <a:latin typeface="Tahoma"/>
                <a:cs typeface="Tahoma"/>
              </a:rPr>
              <a:t>*****</a:t>
            </a:r>
            <a:endParaRPr sz="1400">
              <a:latin typeface="Tahoma"/>
              <a:cs typeface="Tahoma"/>
            </a:endParaRPr>
          </a:p>
          <a:p>
            <a:pPr marL="138430">
              <a:lnSpc>
                <a:spcPct val="100000"/>
              </a:lnSpc>
            </a:pPr>
            <a:r>
              <a:rPr sz="1400" spc="-20" dirty="0">
                <a:latin typeface="Tahoma"/>
                <a:cs typeface="Tahoma"/>
              </a:rPr>
              <a:t>Extraordinarily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faithful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to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tone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style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of</a:t>
            </a:r>
            <a:endParaRPr sz="1400">
              <a:latin typeface="Tahoma"/>
              <a:cs typeface="Tahoma"/>
            </a:endParaRPr>
          </a:p>
          <a:p>
            <a:pPr marL="138430" marR="381635">
              <a:lnSpc>
                <a:spcPct val="105300"/>
              </a:lnSpc>
            </a:pP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originals,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The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Force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Awakens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brings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back the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Old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Trilogy's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heart,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humor,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mystery,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and </a:t>
            </a:r>
            <a:r>
              <a:rPr sz="1400" spc="-50" dirty="0">
                <a:latin typeface="Tahoma"/>
                <a:cs typeface="Tahoma"/>
              </a:rPr>
              <a:t>fun.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Since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it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is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only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first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piece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new </a:t>
            </a:r>
            <a:r>
              <a:rPr sz="1400" spc="-35" dirty="0">
                <a:latin typeface="Tahoma"/>
                <a:cs typeface="Tahoma"/>
              </a:rPr>
              <a:t>three-</a:t>
            </a:r>
            <a:r>
              <a:rPr sz="1400" spc="-10" dirty="0">
                <a:latin typeface="Tahoma"/>
                <a:cs typeface="Tahoma"/>
              </a:rPr>
              <a:t>part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journey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it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can't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help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but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feel</a:t>
            </a:r>
            <a:endParaRPr sz="1400">
              <a:latin typeface="Tahoma"/>
              <a:cs typeface="Tahoma"/>
            </a:endParaRPr>
          </a:p>
          <a:p>
            <a:pPr marL="138430" marR="160655" algn="just">
              <a:lnSpc>
                <a:spcPct val="105300"/>
              </a:lnSpc>
            </a:pPr>
            <a:r>
              <a:rPr sz="1400" spc="-30" dirty="0">
                <a:latin typeface="Tahoma"/>
                <a:cs typeface="Tahoma"/>
              </a:rPr>
              <a:t>incomplete.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But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everything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that's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already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there, </a:t>
            </a:r>
            <a:r>
              <a:rPr sz="1400" spc="-50" dirty="0">
                <a:latin typeface="Tahoma"/>
                <a:cs typeface="Tahoma"/>
              </a:rPr>
              <a:t>from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the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stunning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visuals,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to </a:t>
            </a:r>
            <a:r>
              <a:rPr sz="1400" spc="-45" dirty="0">
                <a:latin typeface="Tahoma"/>
                <a:cs typeface="Tahoma"/>
              </a:rPr>
              <a:t>the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thrilling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action </a:t>
            </a:r>
            <a:r>
              <a:rPr sz="1400" spc="-45" dirty="0">
                <a:latin typeface="Tahoma"/>
                <a:cs typeface="Tahoma"/>
              </a:rPr>
              <a:t>sequences,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to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charismatic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new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characters,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0" y="5625688"/>
            <a:ext cx="2386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" dirty="0">
                <a:solidFill>
                  <a:srgbClr val="FF7F00"/>
                </a:solidFill>
                <a:latin typeface="Courier New"/>
                <a:cs typeface="Courier New"/>
                <a:hlinkClick r:id="rId2"/>
              </a:rPr>
              <a:t>RottenTomatoes.com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6842379"/>
            <a:ext cx="8863330" cy="17780"/>
          </a:xfrm>
          <a:custGeom>
            <a:avLst/>
            <a:gdLst/>
            <a:ahLst/>
            <a:cxnLst/>
            <a:rect l="l" t="t" r="r" b="b"/>
            <a:pathLst>
              <a:path w="8863330" h="17779">
                <a:moveTo>
                  <a:pt x="8863203" y="0"/>
                </a:moveTo>
                <a:lnTo>
                  <a:pt x="0" y="0"/>
                </a:lnTo>
                <a:lnTo>
                  <a:pt x="0" y="17716"/>
                </a:lnTo>
                <a:lnTo>
                  <a:pt x="8863203" y="17716"/>
                </a:lnTo>
                <a:lnTo>
                  <a:pt x="8863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dirty="0"/>
              <a:t>Alex</a:t>
            </a:r>
            <a:r>
              <a:rPr spc="40" dirty="0"/>
              <a:t> </a:t>
            </a:r>
            <a:r>
              <a:rPr spc="-35" dirty="0"/>
              <a:t>Lascarides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90" dirty="0"/>
              <a:t>FNLP</a:t>
            </a:r>
            <a:r>
              <a:rPr spc="-25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spc="-50" dirty="0"/>
              <a:t>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</a:pPr>
            <a:r>
              <a:rPr spc="-25" dirty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08860">
              <a:lnSpc>
                <a:spcPct val="100000"/>
              </a:lnSpc>
              <a:spcBef>
                <a:spcPts val="125"/>
              </a:spcBef>
            </a:pPr>
            <a:r>
              <a:rPr spc="-120" dirty="0"/>
              <a:t>Sentiment</a:t>
            </a:r>
            <a:r>
              <a:rPr spc="-80" dirty="0"/>
              <a:t> </a:t>
            </a:r>
            <a:r>
              <a:rPr spc="-150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42953" y="1870483"/>
            <a:ext cx="3920490" cy="2729230"/>
            <a:chOff x="1242953" y="1870483"/>
            <a:chExt cx="3920490" cy="2729230"/>
          </a:xfrm>
        </p:grpSpPr>
        <p:sp>
          <p:nvSpPr>
            <p:cNvPr id="4" name="object 4"/>
            <p:cNvSpPr/>
            <p:nvPr/>
          </p:nvSpPr>
          <p:spPr>
            <a:xfrm>
              <a:off x="1250573" y="1878103"/>
              <a:ext cx="3905250" cy="2413000"/>
            </a:xfrm>
            <a:custGeom>
              <a:avLst/>
              <a:gdLst/>
              <a:ahLst/>
              <a:cxnLst/>
              <a:rect l="l" t="t" r="r" b="b"/>
              <a:pathLst>
                <a:path w="3905250" h="2413000">
                  <a:moveTo>
                    <a:pt x="0" y="0"/>
                  </a:moveTo>
                  <a:lnTo>
                    <a:pt x="3905068" y="0"/>
                  </a:lnTo>
                  <a:lnTo>
                    <a:pt x="3905068" y="2412397"/>
                  </a:lnTo>
                  <a:lnTo>
                    <a:pt x="0" y="2412397"/>
                  </a:lnTo>
                  <a:lnTo>
                    <a:pt x="0" y="0"/>
                  </a:lnTo>
                  <a:close/>
                </a:path>
              </a:pathLst>
            </a:custGeom>
            <a:ln w="15077">
              <a:solidFill>
                <a:srgbClr val="CDE9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95359" y="4298041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301549" y="0"/>
                  </a:moveTo>
                  <a:lnTo>
                    <a:pt x="0" y="0"/>
                  </a:lnTo>
                  <a:lnTo>
                    <a:pt x="301549" y="301549"/>
                  </a:lnTo>
                  <a:lnTo>
                    <a:pt x="301549" y="0"/>
                  </a:lnTo>
                  <a:close/>
                </a:path>
              </a:pathLst>
            </a:custGeom>
            <a:solidFill>
              <a:srgbClr val="CD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13270" y="2246629"/>
            <a:ext cx="54673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10" dirty="0">
                <a:latin typeface="Tahoma"/>
                <a:cs typeface="Tahoma"/>
              </a:rPr>
              <a:t>horrific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8762" y="2246629"/>
            <a:ext cx="75628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10" dirty="0">
                <a:latin typeface="Tahoma"/>
                <a:cs typeface="Tahoma"/>
              </a:rPr>
              <a:t>laughable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0039" y="2016180"/>
            <a:ext cx="980440" cy="6838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630" dirty="0">
                <a:latin typeface="Tahoma"/>
                <a:cs typeface="Tahoma"/>
              </a:rPr>
              <a:t>**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Tahoma"/>
                <a:cs typeface="Tahoma"/>
              </a:rPr>
              <a:t>Filled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with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Tahoma"/>
                <a:cs typeface="Tahoma"/>
              </a:rPr>
              <a:t>characters,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4019" y="2472791"/>
            <a:ext cx="75628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10" dirty="0">
                <a:latin typeface="Tahoma"/>
                <a:cs typeface="Tahoma"/>
              </a:rPr>
              <a:t>laughable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6009" y="2231034"/>
            <a:ext cx="1440815" cy="469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Tahoma"/>
                <a:cs typeface="Tahoma"/>
              </a:rPr>
              <a:t>dialogue,</a:t>
            </a:r>
            <a:endParaRPr sz="1400">
              <a:latin typeface="Tahoma"/>
              <a:cs typeface="Tahoma"/>
            </a:endParaRPr>
          </a:p>
          <a:p>
            <a:pPr marL="3898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plot,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ad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really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0618" y="2472791"/>
            <a:ext cx="19748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25" dirty="0">
                <a:latin typeface="Tahoma"/>
                <a:cs typeface="Tahoma"/>
              </a:rPr>
              <a:t>no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0039" y="2698953"/>
            <a:ext cx="81470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20" dirty="0">
                <a:latin typeface="Tahoma"/>
                <a:cs typeface="Tahoma"/>
              </a:rPr>
              <a:t>interesting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41350" y="2683358"/>
            <a:ext cx="254444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-35" dirty="0">
                <a:latin typeface="Tahoma"/>
                <a:cs typeface="Tahoma"/>
              </a:rPr>
              <a:t>stakes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during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this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film,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"Star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Wars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71582" y="2925115"/>
            <a:ext cx="67056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dirty="0">
                <a:latin typeface="Tahoma"/>
                <a:cs typeface="Tahoma"/>
              </a:rPr>
              <a:t>not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at</a:t>
            </a:r>
            <a:r>
              <a:rPr sz="1400" spc="-14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all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62952" y="3151277"/>
            <a:ext cx="93345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20" dirty="0">
                <a:latin typeface="Tahoma"/>
                <a:cs typeface="Tahoma"/>
              </a:rPr>
              <a:t>supposed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0039" y="3377440"/>
            <a:ext cx="19050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40" dirty="0">
                <a:latin typeface="Tahoma"/>
                <a:cs typeface="Tahoma"/>
              </a:rPr>
              <a:t>be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0039" y="3603602"/>
            <a:ext cx="6553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20" dirty="0">
                <a:latin typeface="Tahoma"/>
                <a:cs typeface="Tahoma"/>
              </a:rPr>
              <a:t>fantastic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0039" y="2909521"/>
            <a:ext cx="3141345" cy="9213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R="488315">
              <a:lnSpc>
                <a:spcPct val="106000"/>
              </a:lnSpc>
              <a:spcBef>
                <a:spcPts val="20"/>
              </a:spcBef>
            </a:pPr>
            <a:r>
              <a:rPr sz="1400" spc="-10" dirty="0">
                <a:latin typeface="Tahoma"/>
                <a:cs typeface="Tahoma"/>
              </a:rPr>
              <a:t>Episode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60" dirty="0">
                <a:latin typeface="Tahoma"/>
                <a:cs typeface="Tahoma"/>
              </a:rPr>
              <a:t>I: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The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Phantom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Menace"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is </a:t>
            </a:r>
            <a:r>
              <a:rPr sz="1400" spc="-10" dirty="0">
                <a:latin typeface="Tahoma"/>
                <a:cs typeface="Tahoma"/>
              </a:rPr>
              <a:t>what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160" dirty="0">
                <a:latin typeface="Tahoma"/>
                <a:cs typeface="Tahoma"/>
              </a:rPr>
              <a:t>I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wanted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from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film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that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is</a:t>
            </a:r>
            <a:endParaRPr sz="1400">
              <a:latin typeface="Tahoma"/>
              <a:cs typeface="Tahoma"/>
            </a:endParaRPr>
          </a:p>
          <a:p>
            <a:pPr marL="691515" marR="5080" indent="-465455">
              <a:lnSpc>
                <a:spcPct val="106000"/>
              </a:lnSpc>
            </a:pP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huge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opening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segue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into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 </a:t>
            </a:r>
            <a:r>
              <a:rPr sz="1400" spc="-10" dirty="0">
                <a:latin typeface="Tahoma"/>
                <a:cs typeface="Tahoma"/>
              </a:rPr>
              <a:t>Original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Trilogy.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31326" y="3603602"/>
            <a:ext cx="67373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10" dirty="0">
                <a:latin typeface="Tahoma"/>
                <a:cs typeface="Tahoma"/>
              </a:rPr>
              <a:t>positives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41258" y="3588008"/>
            <a:ext cx="57404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Tahoma"/>
                <a:cs typeface="Tahoma"/>
              </a:rPr>
              <a:t>include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0039" y="3814170"/>
            <a:ext cx="334645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score,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sound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effects,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most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of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74673" y="4357167"/>
            <a:ext cx="2417445" cy="5016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latin typeface="Tahoma"/>
                <a:cs typeface="Tahoma"/>
              </a:rPr>
              <a:t>KJ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Proulx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(/user/id/896976177/)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spc="585" dirty="0">
                <a:latin typeface="Tahoma"/>
                <a:cs typeface="Tahoma"/>
              </a:rPr>
              <a:t>*</a:t>
            </a:r>
            <a:r>
              <a:rPr sz="1200" spc="-125" dirty="0">
                <a:latin typeface="Tahoma"/>
                <a:cs typeface="Tahoma"/>
              </a:rPr>
              <a:t> </a:t>
            </a:r>
            <a:r>
              <a:rPr sz="1800" spc="-15" baseline="4629" dirty="0">
                <a:latin typeface="Tahoma"/>
                <a:cs typeface="Tahoma"/>
              </a:rPr>
              <a:t>Super</a:t>
            </a:r>
            <a:r>
              <a:rPr sz="1800" spc="-179" baseline="4629" dirty="0">
                <a:latin typeface="Tahoma"/>
                <a:cs typeface="Tahoma"/>
              </a:rPr>
              <a:t> </a:t>
            </a:r>
            <a:r>
              <a:rPr sz="1800" spc="-15" baseline="4629" dirty="0">
                <a:latin typeface="Tahoma"/>
                <a:cs typeface="Tahoma"/>
              </a:rPr>
              <a:t>Reviewer</a:t>
            </a:r>
            <a:endParaRPr sz="1800" baseline="4629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67227" y="2228091"/>
            <a:ext cx="3451860" cy="2341880"/>
            <a:chOff x="1367227" y="2228091"/>
            <a:chExt cx="3451860" cy="2341880"/>
          </a:xfrm>
        </p:grpSpPr>
        <p:sp>
          <p:nvSpPr>
            <p:cNvPr id="24" name="object 24"/>
            <p:cNvSpPr/>
            <p:nvPr/>
          </p:nvSpPr>
          <p:spPr>
            <a:xfrm>
              <a:off x="1710436" y="429804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394" y="0"/>
                  </a:moveTo>
                  <a:lnTo>
                    <a:pt x="0" y="0"/>
                  </a:lnTo>
                  <a:lnTo>
                    <a:pt x="271394" y="271394"/>
                  </a:lnTo>
                  <a:lnTo>
                    <a:pt x="271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67218" y="2228100"/>
              <a:ext cx="3451860" cy="1403985"/>
            </a:xfrm>
            <a:custGeom>
              <a:avLst/>
              <a:gdLst/>
              <a:ahLst/>
              <a:cxnLst/>
              <a:rect l="l" t="t" r="r" b="b"/>
              <a:pathLst>
                <a:path w="3451860" h="1403985">
                  <a:moveTo>
                    <a:pt x="235686" y="1130808"/>
                  </a:moveTo>
                  <a:lnTo>
                    <a:pt x="0" y="1130808"/>
                  </a:lnTo>
                  <a:lnTo>
                    <a:pt x="0" y="1403718"/>
                  </a:lnTo>
                  <a:lnTo>
                    <a:pt x="235686" y="1403718"/>
                  </a:lnTo>
                  <a:lnTo>
                    <a:pt x="235686" y="1130808"/>
                  </a:lnTo>
                  <a:close/>
                </a:path>
                <a:path w="3451860" h="1403985">
                  <a:moveTo>
                    <a:pt x="1805432" y="226161"/>
                  </a:moveTo>
                  <a:lnTo>
                    <a:pt x="1414856" y="226161"/>
                  </a:lnTo>
                  <a:lnTo>
                    <a:pt x="1414856" y="0"/>
                  </a:lnTo>
                  <a:lnTo>
                    <a:pt x="823226" y="0"/>
                  </a:lnTo>
                  <a:lnTo>
                    <a:pt x="823226" y="272910"/>
                  </a:lnTo>
                  <a:lnTo>
                    <a:pt x="1003985" y="272910"/>
                  </a:lnTo>
                  <a:lnTo>
                    <a:pt x="1003985" y="499071"/>
                  </a:lnTo>
                  <a:lnTo>
                    <a:pt x="1805432" y="499071"/>
                  </a:lnTo>
                  <a:lnTo>
                    <a:pt x="1805432" y="226161"/>
                  </a:lnTo>
                  <a:close/>
                </a:path>
                <a:path w="3451860" h="1403985">
                  <a:moveTo>
                    <a:pt x="3113074" y="226161"/>
                  </a:moveTo>
                  <a:lnTo>
                    <a:pt x="2950172" y="226161"/>
                  </a:lnTo>
                  <a:lnTo>
                    <a:pt x="2950172" y="0"/>
                  </a:lnTo>
                  <a:lnTo>
                    <a:pt x="2148725" y="0"/>
                  </a:lnTo>
                  <a:lnTo>
                    <a:pt x="2148725" y="272910"/>
                  </a:lnTo>
                  <a:lnTo>
                    <a:pt x="2870581" y="272910"/>
                  </a:lnTo>
                  <a:lnTo>
                    <a:pt x="2870581" y="499071"/>
                  </a:lnTo>
                  <a:lnTo>
                    <a:pt x="3113074" y="499071"/>
                  </a:lnTo>
                  <a:lnTo>
                    <a:pt x="3113074" y="226161"/>
                  </a:lnTo>
                  <a:close/>
                </a:path>
                <a:path w="3451860" h="1403985">
                  <a:moveTo>
                    <a:pt x="3451453" y="904646"/>
                  </a:moveTo>
                  <a:lnTo>
                    <a:pt x="3397008" y="904646"/>
                  </a:lnTo>
                  <a:lnTo>
                    <a:pt x="3397008" y="678484"/>
                  </a:lnTo>
                  <a:lnTo>
                    <a:pt x="2681541" y="678484"/>
                  </a:lnTo>
                  <a:lnTo>
                    <a:pt x="2681541" y="904646"/>
                  </a:lnTo>
                  <a:lnTo>
                    <a:pt x="2472918" y="904646"/>
                  </a:lnTo>
                  <a:lnTo>
                    <a:pt x="2472918" y="1177556"/>
                  </a:lnTo>
                  <a:lnTo>
                    <a:pt x="3451453" y="1177556"/>
                  </a:lnTo>
                  <a:lnTo>
                    <a:pt x="3451453" y="904646"/>
                  </a:lnTo>
                  <a:close/>
                </a:path>
              </a:pathLst>
            </a:custGeom>
            <a:solidFill>
              <a:srgbClr val="A3D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67218" y="2680423"/>
              <a:ext cx="2960370" cy="1177925"/>
            </a:xfrm>
            <a:custGeom>
              <a:avLst/>
              <a:gdLst/>
              <a:ahLst/>
              <a:cxnLst/>
              <a:rect l="l" t="t" r="r" b="b"/>
              <a:pathLst>
                <a:path w="2960370" h="1177925">
                  <a:moveTo>
                    <a:pt x="700760" y="904646"/>
                  </a:moveTo>
                  <a:lnTo>
                    <a:pt x="0" y="904646"/>
                  </a:lnTo>
                  <a:lnTo>
                    <a:pt x="0" y="1177556"/>
                  </a:lnTo>
                  <a:lnTo>
                    <a:pt x="700760" y="1177556"/>
                  </a:lnTo>
                  <a:lnTo>
                    <a:pt x="700760" y="904646"/>
                  </a:lnTo>
                  <a:close/>
                </a:path>
                <a:path w="2960370" h="1177925">
                  <a:moveTo>
                    <a:pt x="860196" y="0"/>
                  </a:moveTo>
                  <a:lnTo>
                    <a:pt x="0" y="0"/>
                  </a:lnTo>
                  <a:lnTo>
                    <a:pt x="0" y="272910"/>
                  </a:lnTo>
                  <a:lnTo>
                    <a:pt x="860196" y="272910"/>
                  </a:lnTo>
                  <a:lnTo>
                    <a:pt x="860196" y="0"/>
                  </a:lnTo>
                  <a:close/>
                </a:path>
                <a:path w="2960370" h="1177925">
                  <a:moveTo>
                    <a:pt x="2960192" y="904646"/>
                  </a:moveTo>
                  <a:lnTo>
                    <a:pt x="2241283" y="904646"/>
                  </a:lnTo>
                  <a:lnTo>
                    <a:pt x="2241283" y="1177556"/>
                  </a:lnTo>
                  <a:lnTo>
                    <a:pt x="2960192" y="1177556"/>
                  </a:lnTo>
                  <a:lnTo>
                    <a:pt x="2960192" y="904646"/>
                  </a:lnTo>
                  <a:close/>
                </a:path>
              </a:pathLst>
            </a:custGeom>
            <a:solidFill>
              <a:srgbClr val="F8E2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532830" y="1874665"/>
            <a:ext cx="3919220" cy="2728595"/>
            <a:chOff x="5532830" y="1874665"/>
            <a:chExt cx="3919220" cy="2728595"/>
          </a:xfrm>
        </p:grpSpPr>
        <p:sp>
          <p:nvSpPr>
            <p:cNvPr id="28" name="object 28"/>
            <p:cNvSpPr/>
            <p:nvPr/>
          </p:nvSpPr>
          <p:spPr>
            <a:xfrm>
              <a:off x="5540450" y="1882285"/>
              <a:ext cx="3903979" cy="2411730"/>
            </a:xfrm>
            <a:custGeom>
              <a:avLst/>
              <a:gdLst/>
              <a:ahLst/>
              <a:cxnLst/>
              <a:rect l="l" t="t" r="r" b="b"/>
              <a:pathLst>
                <a:path w="3903979" h="2411729">
                  <a:moveTo>
                    <a:pt x="0" y="0"/>
                  </a:moveTo>
                  <a:lnTo>
                    <a:pt x="3903442" y="0"/>
                  </a:lnTo>
                  <a:lnTo>
                    <a:pt x="3903442" y="2411393"/>
                  </a:lnTo>
                  <a:lnTo>
                    <a:pt x="0" y="2411393"/>
                  </a:lnTo>
                  <a:lnTo>
                    <a:pt x="0" y="0"/>
                  </a:lnTo>
                  <a:close/>
                </a:path>
              </a:pathLst>
            </a:custGeom>
            <a:ln w="15071">
              <a:solidFill>
                <a:srgbClr val="CDE9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85051" y="4301216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301424" y="0"/>
                  </a:moveTo>
                  <a:lnTo>
                    <a:pt x="0" y="0"/>
                  </a:lnTo>
                  <a:lnTo>
                    <a:pt x="301424" y="301423"/>
                  </a:lnTo>
                  <a:lnTo>
                    <a:pt x="301424" y="0"/>
                  </a:lnTo>
                  <a:close/>
                </a:path>
              </a:pathLst>
            </a:custGeom>
            <a:solidFill>
              <a:srgbClr val="CDE9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679859" y="2246890"/>
            <a:ext cx="112141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10" dirty="0">
                <a:latin typeface="Tahoma"/>
                <a:cs typeface="Tahoma"/>
              </a:rPr>
              <a:t>Extraordinarily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79859" y="2016532"/>
            <a:ext cx="3482975" cy="6832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645" dirty="0">
                <a:latin typeface="Tahoma"/>
                <a:cs typeface="Tahoma"/>
              </a:rPr>
              <a:t>*****</a:t>
            </a:r>
            <a:endParaRPr sz="1400">
              <a:latin typeface="Tahoma"/>
              <a:cs typeface="Tahoma"/>
            </a:endParaRPr>
          </a:p>
          <a:p>
            <a:pPr marL="1157605">
              <a:lnSpc>
                <a:spcPct val="100000"/>
              </a:lnSpc>
              <a:spcBef>
                <a:spcPts val="10"/>
              </a:spcBef>
            </a:pPr>
            <a:r>
              <a:rPr sz="1400" spc="-10" dirty="0">
                <a:latin typeface="Tahoma"/>
                <a:cs typeface="Tahoma"/>
              </a:rPr>
              <a:t>faithful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tone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and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style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of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originals,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The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Force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Awakens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brings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back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36996" y="2699026"/>
            <a:ext cx="40259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25" dirty="0">
                <a:latin typeface="Tahoma"/>
                <a:cs typeface="Tahoma"/>
              </a:rPr>
              <a:t>heart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23242" y="2699026"/>
            <a:ext cx="50736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10" dirty="0">
                <a:latin typeface="Tahoma"/>
                <a:cs typeface="Tahoma"/>
              </a:rPr>
              <a:t>humor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01813" y="2699026"/>
            <a:ext cx="61023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30" dirty="0">
                <a:latin typeface="Tahoma"/>
                <a:cs typeface="Tahoma"/>
              </a:rPr>
              <a:t>mystery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79859" y="2925094"/>
            <a:ext cx="24765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40" dirty="0">
                <a:latin typeface="Tahoma"/>
                <a:cs typeface="Tahoma"/>
              </a:rPr>
              <a:t>fun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52561" y="2925094"/>
            <a:ext cx="32766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20" dirty="0">
                <a:latin typeface="Tahoma"/>
                <a:cs typeface="Tahoma"/>
              </a:rPr>
              <a:t>only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79859" y="2683432"/>
            <a:ext cx="3312160" cy="468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661160" algn="l"/>
                <a:tab pos="2240280" algn="l"/>
                <a:tab pos="2924810" algn="l"/>
              </a:tabLst>
            </a:pP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Old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Trilogy's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-50" dirty="0">
                <a:latin typeface="Tahoma"/>
                <a:cs typeface="Tahoma"/>
              </a:rPr>
              <a:t>,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-50" dirty="0">
                <a:latin typeface="Tahoma"/>
                <a:cs typeface="Tahoma"/>
              </a:rPr>
              <a:t>,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-80" dirty="0">
                <a:latin typeface="Tahoma"/>
                <a:cs typeface="Tahoma"/>
              </a:rPr>
              <a:t>,</a:t>
            </a:r>
            <a:r>
              <a:rPr sz="1400" spc="-14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and</a:t>
            </a:r>
            <a:endParaRPr sz="1400">
              <a:latin typeface="Tahoma"/>
              <a:cs typeface="Tahoma"/>
            </a:endParaRPr>
          </a:p>
          <a:p>
            <a:pPr marL="247015">
              <a:lnSpc>
                <a:spcPct val="100000"/>
              </a:lnSpc>
              <a:spcBef>
                <a:spcPts val="100"/>
              </a:spcBef>
              <a:tabLst>
                <a:tab pos="1436370" algn="l"/>
              </a:tabLst>
            </a:pPr>
            <a:r>
              <a:rPr sz="1400" spc="-80" dirty="0">
                <a:latin typeface="Tahoma"/>
                <a:cs typeface="Tahoma"/>
              </a:rPr>
              <a:t>.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Since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it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is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-20" dirty="0">
                <a:latin typeface="Tahoma"/>
                <a:cs typeface="Tahoma"/>
              </a:rPr>
              <a:t>the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first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piece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new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79859" y="3377230"/>
            <a:ext cx="85344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10" dirty="0">
                <a:latin typeface="Tahoma"/>
                <a:cs typeface="Tahoma"/>
              </a:rPr>
              <a:t>incomplete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63742" y="3603298"/>
            <a:ext cx="66675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20" dirty="0">
                <a:latin typeface="Tahoma"/>
                <a:cs typeface="Tahoma"/>
              </a:rPr>
              <a:t>stunning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45375" y="3603298"/>
            <a:ext cx="59372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10" dirty="0">
                <a:latin typeface="Tahoma"/>
                <a:cs typeface="Tahoma"/>
              </a:rPr>
              <a:t>thrilling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36865" y="3829367"/>
            <a:ext cx="887094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10" dirty="0">
                <a:latin typeface="Tahoma"/>
                <a:cs typeface="Tahoma"/>
              </a:rPr>
              <a:t>charismatic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79859" y="3135569"/>
            <a:ext cx="3607435" cy="920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spc="-35" dirty="0">
                <a:latin typeface="Tahoma"/>
                <a:cs typeface="Tahoma"/>
              </a:rPr>
              <a:t>three-</a:t>
            </a:r>
            <a:r>
              <a:rPr sz="1400" spc="-10" dirty="0">
                <a:latin typeface="Tahoma"/>
                <a:cs typeface="Tahoma"/>
              </a:rPr>
              <a:t>part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journey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it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can't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help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but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feel</a:t>
            </a:r>
            <a:endParaRPr sz="1400">
              <a:latin typeface="Tahoma"/>
              <a:cs typeface="Tahoma"/>
            </a:endParaRPr>
          </a:p>
          <a:p>
            <a:pPr marL="852805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latin typeface="Tahoma"/>
                <a:cs typeface="Tahoma"/>
              </a:rPr>
              <a:t>.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But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everything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that's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already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there,</a:t>
            </a:r>
            <a:endParaRPr sz="1400">
              <a:latin typeface="Tahoma"/>
              <a:cs typeface="Tahoma"/>
            </a:endParaRPr>
          </a:p>
          <a:p>
            <a:pPr marR="26034">
              <a:lnSpc>
                <a:spcPct val="106000"/>
              </a:lnSpc>
              <a:tabLst>
                <a:tab pos="1386840" algn="l"/>
                <a:tab pos="2280285" algn="l"/>
                <a:tab pos="3094990" algn="l"/>
              </a:tabLst>
            </a:pPr>
            <a:r>
              <a:rPr sz="1400" spc="-25" dirty="0">
                <a:latin typeface="Tahoma"/>
                <a:cs typeface="Tahoma"/>
              </a:rPr>
              <a:t>from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-25" dirty="0">
                <a:latin typeface="Tahoma"/>
                <a:cs typeface="Tahoma"/>
              </a:rPr>
              <a:t>visuals,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-10" dirty="0">
                <a:latin typeface="Tahoma"/>
                <a:cs typeface="Tahoma"/>
              </a:rPr>
              <a:t>action </a:t>
            </a:r>
            <a:r>
              <a:rPr sz="1400" spc="-40" dirty="0">
                <a:latin typeface="Tahoma"/>
                <a:cs typeface="Tahoma"/>
              </a:rPr>
              <a:t>sequences,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</a:t>
            </a:r>
            <a:r>
              <a:rPr sz="1400" dirty="0">
                <a:latin typeface="Tahoma"/>
                <a:cs typeface="Tahoma"/>
              </a:rPr>
              <a:t>		</a:t>
            </a:r>
            <a:r>
              <a:rPr sz="1400" spc="-25" dirty="0">
                <a:latin typeface="Tahoma"/>
                <a:cs typeface="Tahoma"/>
              </a:rPr>
              <a:t>new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characters,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64202" y="4394014"/>
            <a:ext cx="2380615" cy="690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 dirty="0">
                <a:latin typeface="Tahoma"/>
                <a:cs typeface="Tahoma"/>
              </a:rPr>
              <a:t>Matthew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Samuel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Mirliani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(/user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ahoma"/>
                <a:cs typeface="Tahoma"/>
              </a:rPr>
              <a:t>/id/896467979/)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spc="585" dirty="0">
                <a:latin typeface="Tahoma"/>
                <a:cs typeface="Tahoma"/>
              </a:rPr>
              <a:t>*</a:t>
            </a:r>
            <a:r>
              <a:rPr sz="1200" spc="-125" dirty="0">
                <a:latin typeface="Tahoma"/>
                <a:cs typeface="Tahoma"/>
              </a:rPr>
              <a:t> </a:t>
            </a:r>
            <a:r>
              <a:rPr sz="1800" spc="-15" baseline="4629" dirty="0">
                <a:latin typeface="Tahoma"/>
                <a:cs typeface="Tahoma"/>
              </a:rPr>
              <a:t>Super</a:t>
            </a:r>
            <a:r>
              <a:rPr sz="1800" spc="-179" baseline="4629" dirty="0">
                <a:latin typeface="Tahoma"/>
                <a:cs typeface="Tahoma"/>
              </a:rPr>
              <a:t> </a:t>
            </a:r>
            <a:r>
              <a:rPr sz="1800" spc="-15" baseline="4629" dirty="0">
                <a:latin typeface="Tahoma"/>
                <a:cs typeface="Tahoma"/>
              </a:rPr>
              <a:t>Reviewer</a:t>
            </a:r>
            <a:endParaRPr sz="1800" baseline="4629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655795" y="2229019"/>
            <a:ext cx="3104515" cy="2343785"/>
            <a:chOff x="5655795" y="2229019"/>
            <a:chExt cx="3104515" cy="2343785"/>
          </a:xfrm>
        </p:grpSpPr>
        <p:sp>
          <p:nvSpPr>
            <p:cNvPr id="45" name="object 45"/>
            <p:cNvSpPr/>
            <p:nvPr/>
          </p:nvSpPr>
          <p:spPr>
            <a:xfrm>
              <a:off x="6000122" y="4301215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79" h="271779">
                  <a:moveTo>
                    <a:pt x="271281" y="0"/>
                  </a:moveTo>
                  <a:lnTo>
                    <a:pt x="0" y="0"/>
                  </a:lnTo>
                  <a:lnTo>
                    <a:pt x="271281" y="271281"/>
                  </a:lnTo>
                  <a:lnTo>
                    <a:pt x="2712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55792" y="2229027"/>
              <a:ext cx="3104515" cy="1855470"/>
            </a:xfrm>
            <a:custGeom>
              <a:avLst/>
              <a:gdLst/>
              <a:ahLst/>
              <a:cxnLst/>
              <a:rect l="l" t="t" r="r" b="b"/>
              <a:pathLst>
                <a:path w="3104515" h="1855470">
                  <a:moveTo>
                    <a:pt x="292836" y="678205"/>
                  </a:moveTo>
                  <a:lnTo>
                    <a:pt x="0" y="678205"/>
                  </a:lnTo>
                  <a:lnTo>
                    <a:pt x="0" y="951001"/>
                  </a:lnTo>
                  <a:lnTo>
                    <a:pt x="292836" y="951001"/>
                  </a:lnTo>
                  <a:lnTo>
                    <a:pt x="292836" y="678205"/>
                  </a:lnTo>
                  <a:close/>
                </a:path>
                <a:path w="3104515" h="1855470">
                  <a:moveTo>
                    <a:pt x="1166647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1166647" y="272796"/>
                  </a:lnTo>
                  <a:lnTo>
                    <a:pt x="1166647" y="0"/>
                  </a:lnTo>
                  <a:close/>
                </a:path>
                <a:path w="3104515" h="1855470">
                  <a:moveTo>
                    <a:pt x="1707261" y="452132"/>
                  </a:moveTo>
                  <a:lnTo>
                    <a:pt x="1257134" y="452132"/>
                  </a:lnTo>
                  <a:lnTo>
                    <a:pt x="1257134" y="724941"/>
                  </a:lnTo>
                  <a:lnTo>
                    <a:pt x="1707261" y="724941"/>
                  </a:lnTo>
                  <a:lnTo>
                    <a:pt x="1707261" y="452132"/>
                  </a:lnTo>
                  <a:close/>
                </a:path>
                <a:path w="3104515" h="1855470">
                  <a:moveTo>
                    <a:pt x="2285835" y="452132"/>
                  </a:moveTo>
                  <a:lnTo>
                    <a:pt x="1743379" y="452132"/>
                  </a:lnTo>
                  <a:lnTo>
                    <a:pt x="1743379" y="724941"/>
                  </a:lnTo>
                  <a:lnTo>
                    <a:pt x="2285835" y="724941"/>
                  </a:lnTo>
                  <a:lnTo>
                    <a:pt x="2285835" y="452132"/>
                  </a:lnTo>
                  <a:close/>
                </a:path>
                <a:path w="3104515" h="1855470">
                  <a:moveTo>
                    <a:pt x="2289543" y="1582470"/>
                  </a:moveTo>
                  <a:lnTo>
                    <a:pt x="1395844" y="1582470"/>
                  </a:lnTo>
                  <a:lnTo>
                    <a:pt x="1395844" y="1356410"/>
                  </a:lnTo>
                  <a:lnTo>
                    <a:pt x="683882" y="1356410"/>
                  </a:lnTo>
                  <a:lnTo>
                    <a:pt x="683882" y="1629206"/>
                  </a:lnTo>
                  <a:lnTo>
                    <a:pt x="1357007" y="1629206"/>
                  </a:lnTo>
                  <a:lnTo>
                    <a:pt x="1357007" y="1855279"/>
                  </a:lnTo>
                  <a:lnTo>
                    <a:pt x="2289543" y="1855279"/>
                  </a:lnTo>
                  <a:lnTo>
                    <a:pt x="2289543" y="1582470"/>
                  </a:lnTo>
                  <a:close/>
                </a:path>
                <a:path w="3104515" h="1855470">
                  <a:moveTo>
                    <a:pt x="2970822" y="452132"/>
                  </a:moveTo>
                  <a:lnTo>
                    <a:pt x="2321953" y="452132"/>
                  </a:lnTo>
                  <a:lnTo>
                    <a:pt x="2321953" y="724941"/>
                  </a:lnTo>
                  <a:lnTo>
                    <a:pt x="2970822" y="724941"/>
                  </a:lnTo>
                  <a:lnTo>
                    <a:pt x="2970822" y="452132"/>
                  </a:lnTo>
                  <a:close/>
                </a:path>
                <a:path w="3104515" h="1855470">
                  <a:moveTo>
                    <a:pt x="3104375" y="1356410"/>
                  </a:moveTo>
                  <a:lnTo>
                    <a:pt x="2465514" y="1356410"/>
                  </a:lnTo>
                  <a:lnTo>
                    <a:pt x="2465514" y="1629206"/>
                  </a:lnTo>
                  <a:lnTo>
                    <a:pt x="3104375" y="1629206"/>
                  </a:lnTo>
                  <a:lnTo>
                    <a:pt x="3104375" y="1356410"/>
                  </a:lnTo>
                  <a:close/>
                </a:path>
              </a:pathLst>
            </a:custGeom>
            <a:solidFill>
              <a:srgbClr val="F7DC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55792" y="2907232"/>
              <a:ext cx="1445895" cy="725170"/>
            </a:xfrm>
            <a:custGeom>
              <a:avLst/>
              <a:gdLst/>
              <a:ahLst/>
              <a:cxnLst/>
              <a:rect l="l" t="t" r="r" b="b"/>
              <a:pathLst>
                <a:path w="1445895" h="725170">
                  <a:moveTo>
                    <a:pt x="898296" y="452132"/>
                  </a:moveTo>
                  <a:lnTo>
                    <a:pt x="0" y="452132"/>
                  </a:lnTo>
                  <a:lnTo>
                    <a:pt x="0" y="724928"/>
                  </a:lnTo>
                  <a:lnTo>
                    <a:pt x="898296" y="724928"/>
                  </a:lnTo>
                  <a:lnTo>
                    <a:pt x="898296" y="452132"/>
                  </a:lnTo>
                  <a:close/>
                </a:path>
                <a:path w="1445895" h="725170">
                  <a:moveTo>
                    <a:pt x="1445653" y="0"/>
                  </a:moveTo>
                  <a:lnTo>
                    <a:pt x="1072692" y="0"/>
                  </a:lnTo>
                  <a:lnTo>
                    <a:pt x="1072692" y="272796"/>
                  </a:lnTo>
                  <a:lnTo>
                    <a:pt x="1445653" y="272796"/>
                  </a:lnTo>
                  <a:lnTo>
                    <a:pt x="1445653" y="0"/>
                  </a:lnTo>
                  <a:close/>
                </a:path>
              </a:pathLst>
            </a:custGeom>
            <a:solidFill>
              <a:srgbClr val="A3D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01700" y="5646986"/>
            <a:ext cx="674750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solidFill>
                  <a:srgbClr val="FF7F00"/>
                </a:solidFill>
                <a:latin typeface="Courier New"/>
                <a:cs typeface="Courier New"/>
                <a:hlinkClick r:id="rId2"/>
              </a:rPr>
              <a:t>RottenTomatoes.com</a:t>
            </a:r>
            <a:r>
              <a:rPr sz="1700" spc="-450" dirty="0">
                <a:solidFill>
                  <a:srgbClr val="FF7F00"/>
                </a:solidFill>
                <a:latin typeface="Courier New"/>
                <a:cs typeface="Courier New"/>
              </a:rPr>
              <a:t> </a:t>
            </a:r>
            <a:r>
              <a:rPr sz="1700" spc="95" dirty="0">
                <a:latin typeface="Tahoma"/>
                <a:cs typeface="Tahoma"/>
              </a:rPr>
              <a:t>+</a:t>
            </a:r>
            <a:r>
              <a:rPr sz="1700" spc="-9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intuitions</a:t>
            </a:r>
            <a:r>
              <a:rPr sz="1700" spc="-2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about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-35" dirty="0">
                <a:latin typeface="Tahoma"/>
                <a:cs typeface="Tahoma"/>
              </a:rPr>
              <a:t>positive/negative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-40" dirty="0">
                <a:latin typeface="Tahoma"/>
                <a:cs typeface="Tahoma"/>
              </a:rPr>
              <a:t>cue</a:t>
            </a:r>
            <a:r>
              <a:rPr sz="1700" spc="-25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words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14400" y="6842379"/>
            <a:ext cx="8863330" cy="17780"/>
          </a:xfrm>
          <a:custGeom>
            <a:avLst/>
            <a:gdLst/>
            <a:ahLst/>
            <a:cxnLst/>
            <a:rect l="l" t="t" r="r" b="b"/>
            <a:pathLst>
              <a:path w="8863330" h="17779">
                <a:moveTo>
                  <a:pt x="8863203" y="0"/>
                </a:moveTo>
                <a:lnTo>
                  <a:pt x="0" y="0"/>
                </a:lnTo>
                <a:lnTo>
                  <a:pt x="0" y="17716"/>
                </a:lnTo>
                <a:lnTo>
                  <a:pt x="8863203" y="17716"/>
                </a:lnTo>
                <a:lnTo>
                  <a:pt x="8863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125"/>
              </a:spcBef>
            </a:pPr>
            <a:r>
              <a:rPr dirty="0"/>
              <a:t>So,</a:t>
            </a:r>
            <a:r>
              <a:rPr spc="-5" dirty="0"/>
              <a:t> </a:t>
            </a:r>
            <a:r>
              <a:rPr spc="-150" dirty="0"/>
              <a:t>you</a:t>
            </a:r>
            <a:r>
              <a:rPr spc="20" dirty="0"/>
              <a:t> </a:t>
            </a:r>
            <a:r>
              <a:rPr spc="-254" dirty="0"/>
              <a:t>want</a:t>
            </a:r>
            <a:r>
              <a:rPr spc="4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120" dirty="0"/>
              <a:t>build</a:t>
            </a:r>
            <a:r>
              <a:rPr spc="15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spc="-160" dirty="0"/>
              <a:t>sentiment</a:t>
            </a:r>
            <a:r>
              <a:rPr spc="15" dirty="0"/>
              <a:t> </a:t>
            </a:r>
            <a:r>
              <a:rPr spc="-155" dirty="0"/>
              <a:t>analyzer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7387" y="973105"/>
            <a:ext cx="3023870" cy="12636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14"/>
              </a:spcBef>
            </a:pPr>
            <a:r>
              <a:rPr sz="2050" spc="-45" dirty="0">
                <a:latin typeface="Tahoma"/>
                <a:cs typeface="Tahoma"/>
              </a:rPr>
              <a:t>Questions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to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ask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yourself:</a:t>
            </a:r>
            <a:endParaRPr sz="2050">
              <a:latin typeface="Tahoma"/>
              <a:cs typeface="Tahoma"/>
            </a:endParaRPr>
          </a:p>
          <a:p>
            <a:pPr marL="342900" marR="5080" indent="-330835">
              <a:lnSpc>
                <a:spcPct val="100800"/>
              </a:lnSpc>
              <a:spcBef>
                <a:spcPts val="2310"/>
              </a:spcBef>
              <a:tabLst>
                <a:tab pos="1120775" algn="l"/>
                <a:tab pos="1457960" algn="l"/>
                <a:tab pos="1979295" algn="l"/>
                <a:tab pos="2716530" algn="l"/>
              </a:tabLst>
            </a:pPr>
            <a:r>
              <a:rPr sz="2050" dirty="0">
                <a:latin typeface="Tahoma"/>
                <a:cs typeface="Tahoma"/>
              </a:rPr>
              <a:t>1.</a:t>
            </a:r>
            <a:r>
              <a:rPr sz="2050" spc="185" dirty="0">
                <a:latin typeface="Tahoma"/>
                <a:cs typeface="Tahoma"/>
              </a:rPr>
              <a:t> </a:t>
            </a:r>
            <a:r>
              <a:rPr sz="2050" spc="-20" dirty="0">
                <a:latin typeface="Tahoma"/>
                <a:cs typeface="Tahoma"/>
              </a:rPr>
              <a:t>What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25" dirty="0">
                <a:latin typeface="Tahoma"/>
                <a:cs typeface="Tahoma"/>
              </a:rPr>
              <a:t>is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25" dirty="0">
                <a:latin typeface="Tahoma"/>
                <a:cs typeface="Tahoma"/>
              </a:rPr>
              <a:t>the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10" dirty="0">
                <a:latin typeface="Tahoma"/>
                <a:cs typeface="Tahoma"/>
              </a:rPr>
              <a:t>input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80" dirty="0">
                <a:latin typeface="Tahoma"/>
                <a:cs typeface="Tahoma"/>
              </a:rPr>
              <a:t>for </a:t>
            </a:r>
            <a:r>
              <a:rPr sz="2050" spc="-10" dirty="0">
                <a:solidFill>
                  <a:srgbClr val="7F7F7F"/>
                </a:solidFill>
                <a:latin typeface="Tahoma"/>
                <a:cs typeface="Tahoma"/>
              </a:rPr>
              <a:t>text+metadata?)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9444" y="1581664"/>
            <a:ext cx="5207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80" dirty="0">
                <a:latin typeface="Tahoma"/>
                <a:cs typeface="Tahoma"/>
              </a:rPr>
              <a:t>each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8547" y="1581664"/>
            <a:ext cx="122237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45" dirty="0">
                <a:latin typeface="Tahoma"/>
                <a:cs typeface="Tahoma"/>
              </a:rPr>
              <a:t>prediction?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1638" y="1581664"/>
            <a:ext cx="118427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70" dirty="0">
                <a:solidFill>
                  <a:srgbClr val="7F7F7F"/>
                </a:solidFill>
                <a:latin typeface="Tahoma"/>
                <a:cs typeface="Tahoma"/>
              </a:rPr>
              <a:t>(sentence?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36234" y="1581664"/>
            <a:ext cx="3670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solidFill>
                  <a:srgbClr val="7F7F7F"/>
                </a:solidFill>
                <a:latin typeface="Tahoma"/>
                <a:cs typeface="Tahoma"/>
              </a:rPr>
              <a:t>full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51510" y="1581664"/>
            <a:ext cx="7112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75" dirty="0">
                <a:solidFill>
                  <a:srgbClr val="7F7F7F"/>
                </a:solidFill>
                <a:latin typeface="Tahoma"/>
                <a:cs typeface="Tahoma"/>
              </a:rPr>
              <a:t>review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11388" y="1581664"/>
            <a:ext cx="57658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" dirty="0">
                <a:solidFill>
                  <a:srgbClr val="7F7F7F"/>
                </a:solidFill>
                <a:latin typeface="Tahoma"/>
                <a:cs typeface="Tahoma"/>
              </a:rPr>
              <a:t>text?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7387" y="2565533"/>
            <a:ext cx="5716270" cy="22872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42265" indent="-329565">
              <a:lnSpc>
                <a:spcPct val="100000"/>
              </a:lnSpc>
              <a:spcBef>
                <a:spcPts val="114"/>
              </a:spcBef>
              <a:buAutoNum type="arabicPeriod" startAt="2"/>
              <a:tabLst>
                <a:tab pos="342265" algn="l"/>
              </a:tabLst>
            </a:pPr>
            <a:r>
              <a:rPr sz="2050" dirty="0">
                <a:latin typeface="Tahoma"/>
                <a:cs typeface="Tahoma"/>
              </a:rPr>
              <a:t>What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are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the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possible </a:t>
            </a:r>
            <a:r>
              <a:rPr sz="2050" dirty="0">
                <a:latin typeface="Tahoma"/>
                <a:cs typeface="Tahoma"/>
              </a:rPr>
              <a:t>outputs?</a:t>
            </a:r>
            <a:r>
              <a:rPr sz="2050" spc="140" dirty="0">
                <a:latin typeface="Tahoma"/>
                <a:cs typeface="Tahoma"/>
              </a:rPr>
              <a:t> </a:t>
            </a:r>
            <a:r>
              <a:rPr sz="2050" spc="290" dirty="0">
                <a:solidFill>
                  <a:srgbClr val="7F7F7F"/>
                </a:solidFill>
                <a:latin typeface="Tahoma"/>
                <a:cs typeface="Tahoma"/>
              </a:rPr>
              <a:t>(</a:t>
            </a:r>
            <a:r>
              <a:rPr sz="2050" spc="290" dirty="0">
                <a:solidFill>
                  <a:srgbClr val="7F7F7F"/>
                </a:solidFill>
                <a:latin typeface="Calibri"/>
                <a:cs typeface="Calibri"/>
              </a:rPr>
              <a:t>+</a:t>
            </a:r>
            <a:r>
              <a:rPr sz="2050" spc="1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7F7F7F"/>
                </a:solidFill>
                <a:latin typeface="Tahoma"/>
                <a:cs typeface="Tahoma"/>
              </a:rPr>
              <a:t>or</a:t>
            </a:r>
            <a:r>
              <a:rPr sz="2050" spc="-50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2050" dirty="0">
                <a:solidFill>
                  <a:srgbClr val="7F7F7F"/>
                </a:solidFill>
                <a:latin typeface="Lucida Sans Unicode"/>
                <a:cs typeface="Lucida Sans Unicode"/>
              </a:rPr>
              <a:t>−</a:t>
            </a:r>
            <a:r>
              <a:rPr sz="2050" spc="-65" dirty="0">
                <a:solidFill>
                  <a:srgbClr val="7F7F7F"/>
                </a:solidFill>
                <a:latin typeface="Lucida Sans Unicode"/>
                <a:cs typeface="Lucida Sans Unicode"/>
              </a:rPr>
              <a:t> </a:t>
            </a:r>
            <a:r>
              <a:rPr sz="2050" spc="240" dirty="0">
                <a:solidFill>
                  <a:srgbClr val="7F7F7F"/>
                </a:solidFill>
                <a:latin typeface="Tahoma"/>
                <a:cs typeface="Tahoma"/>
              </a:rPr>
              <a:t>/</a:t>
            </a:r>
            <a:r>
              <a:rPr sz="2050" spc="-55" dirty="0">
                <a:solidFill>
                  <a:srgbClr val="7F7F7F"/>
                </a:solidFill>
                <a:latin typeface="Tahoma"/>
                <a:cs typeface="Tahoma"/>
              </a:rPr>
              <a:t> </a:t>
            </a:r>
            <a:r>
              <a:rPr sz="2050" spc="-20" dirty="0">
                <a:solidFill>
                  <a:srgbClr val="7F7F7F"/>
                </a:solidFill>
                <a:latin typeface="Tahoma"/>
                <a:cs typeface="Tahoma"/>
              </a:rPr>
              <a:t>stars)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buFont typeface="Tahoma"/>
              <a:buAutoNum type="arabicPeriod" startAt="2"/>
            </a:pPr>
            <a:endParaRPr sz="2050">
              <a:latin typeface="Tahoma"/>
              <a:cs typeface="Tahoma"/>
            </a:endParaRPr>
          </a:p>
          <a:p>
            <a:pPr marL="342265" indent="-329565">
              <a:lnSpc>
                <a:spcPct val="100000"/>
              </a:lnSpc>
              <a:buAutoNum type="arabicPeriod" startAt="2"/>
              <a:tabLst>
                <a:tab pos="342265" algn="l"/>
              </a:tabLst>
            </a:pPr>
            <a:r>
              <a:rPr sz="2050" dirty="0">
                <a:latin typeface="Tahoma"/>
                <a:cs typeface="Tahoma"/>
              </a:rPr>
              <a:t>How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will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it</a:t>
            </a:r>
            <a:r>
              <a:rPr sz="2050" spc="-10" dirty="0">
                <a:latin typeface="Tahoma"/>
                <a:cs typeface="Tahoma"/>
              </a:rPr>
              <a:t> decide?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30"/>
              </a:spcBef>
              <a:buFont typeface="Tahoma"/>
              <a:buAutoNum type="arabicPeriod" startAt="2"/>
            </a:pPr>
            <a:endParaRPr sz="2050">
              <a:latin typeface="Tahoma"/>
              <a:cs typeface="Tahoma"/>
            </a:endParaRPr>
          </a:p>
          <a:p>
            <a:pPr marL="342265" indent="-329565">
              <a:lnSpc>
                <a:spcPct val="100000"/>
              </a:lnSpc>
              <a:buAutoNum type="arabicPeriod" startAt="2"/>
              <a:tabLst>
                <a:tab pos="342265" algn="l"/>
              </a:tabLst>
            </a:pPr>
            <a:r>
              <a:rPr sz="2050" dirty="0">
                <a:latin typeface="Tahoma"/>
                <a:cs typeface="Tahoma"/>
              </a:rPr>
              <a:t>How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will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you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measure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its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effectiveness?</a:t>
            </a:r>
            <a:endParaRPr sz="2050">
              <a:latin typeface="Tahoma"/>
              <a:cs typeface="Tahoma"/>
            </a:endParaRPr>
          </a:p>
          <a:p>
            <a:pPr marL="26670">
              <a:lnSpc>
                <a:spcPct val="100000"/>
              </a:lnSpc>
              <a:spcBef>
                <a:spcPts val="2335"/>
              </a:spcBef>
            </a:pPr>
            <a:r>
              <a:rPr sz="2050" dirty="0">
                <a:latin typeface="Tahoma"/>
                <a:cs typeface="Tahoma"/>
              </a:rPr>
              <a:t>The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last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one,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at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least,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requires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data!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6842379"/>
            <a:ext cx="8863330" cy="17780"/>
          </a:xfrm>
          <a:custGeom>
            <a:avLst/>
            <a:gdLst/>
            <a:ahLst/>
            <a:cxnLst/>
            <a:rect l="l" t="t" r="r" b="b"/>
            <a:pathLst>
              <a:path w="8863330" h="17779">
                <a:moveTo>
                  <a:pt x="8863203" y="0"/>
                </a:moveTo>
                <a:lnTo>
                  <a:pt x="0" y="0"/>
                </a:lnTo>
                <a:lnTo>
                  <a:pt x="0" y="17716"/>
                </a:lnTo>
                <a:lnTo>
                  <a:pt x="8863203" y="17716"/>
                </a:lnTo>
                <a:lnTo>
                  <a:pt x="8863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3868</TotalTime>
  <Words>2618</Words>
  <Application>Microsoft Office PowerPoint</Application>
  <PresentationFormat>Custom</PresentationFormat>
  <Paragraphs>437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Aileron</vt:lpstr>
      <vt:lpstr>Aileron Bold</vt:lpstr>
      <vt:lpstr>Arial</vt:lpstr>
      <vt:lpstr>Calibri</vt:lpstr>
      <vt:lpstr>Courier New</vt:lpstr>
      <vt:lpstr>Georgia</vt:lpstr>
      <vt:lpstr>Lucida Sans Unicode</vt:lpstr>
      <vt:lpstr>Tahoma</vt:lpstr>
      <vt:lpstr>Trebuchet MS</vt:lpstr>
      <vt:lpstr>Office Theme</vt:lpstr>
      <vt:lpstr>PowerPoint Presentation</vt:lpstr>
      <vt:lpstr>Corpora in NLP</vt:lpstr>
      <vt:lpstr>PowerPoint Presentation</vt:lpstr>
      <vt:lpstr>Corpora in NLP</vt:lpstr>
      <vt:lpstr>Sentiment Analysis</vt:lpstr>
      <vt:lpstr>Sentiment Analysis</vt:lpstr>
      <vt:lpstr>Sentiment Analysis</vt:lpstr>
      <vt:lpstr>Sentiment Analysis</vt:lpstr>
      <vt:lpstr>So, you want to build a sentiment analyzer</vt:lpstr>
      <vt:lpstr>BEFORE you build a system, choose a dataset for evaluation!</vt:lpstr>
      <vt:lpstr>Where can you get a corpus?</vt:lpstr>
      <vt:lpstr>Annotations</vt:lpstr>
      <vt:lpstr>An evaluation measure</vt:lpstr>
      <vt:lpstr>A simple sentiment classification algorithm</vt:lpstr>
      <vt:lpstr>Some possible problems with simple counting</vt:lpstr>
      <vt:lpstr>What if we have more data?</vt:lpstr>
      <vt:lpstr>PowerPoint Presentation</vt:lpstr>
      <vt:lpstr>Intuitive interpretation</vt:lpstr>
      <vt:lpstr>Language models in NLP</vt:lpstr>
      <vt:lpstr>Spelling correction</vt:lpstr>
      <vt:lpstr>Automatic speech recognition</vt:lpstr>
      <vt:lpstr>Machine translation</vt:lpstr>
      <vt:lpstr>LMs for prediction</vt:lpstr>
      <vt:lpstr>PowerPoint Presentation</vt:lpstr>
      <vt:lpstr>But how to estimate these probabilities?</vt:lpstr>
      <vt:lpstr>Probability theory vs estimation</vt:lpstr>
      <vt:lpstr>Probability theory vs estimation</vt:lpstr>
      <vt:lpstr>PowerPoint Presentation</vt:lpstr>
      <vt:lpstr>Notation</vt:lpstr>
      <vt:lpstr>Relative frequency estimation</vt:lpstr>
      <vt:lpstr>Maximum-likelihood estimation for sentences?</vt:lpstr>
      <vt:lpstr>The problem with MLE</vt:lpstr>
      <vt:lpstr>Sparse data</vt:lpstr>
      <vt:lpstr>Towards better LM probabilities</vt:lpstr>
      <vt:lpstr>Deriving an N-gram model</vt:lpstr>
      <vt:lpstr>Deriving an N-gram model</vt:lpstr>
      <vt:lpstr>PowerPoint Presentation</vt:lpstr>
      <vt:lpstr>Deriving an N-gram model</vt:lpstr>
      <vt:lpstr>Deriving an N-gram model</vt:lpstr>
      <vt:lpstr>Trigram independence assumption</vt:lpstr>
      <vt:lpstr>Estimating trigram conditional probs</vt:lpstr>
      <vt:lpstr>Estimating trigram conditional probs</vt:lpstr>
      <vt:lpstr>PowerPoint Presentation</vt:lpstr>
      <vt:lpstr>Trigram model: summary</vt:lpstr>
      <vt:lpstr>Practical details (1)</vt:lpstr>
      <vt:lpstr>Beginning/end of sequence</vt:lpstr>
      <vt:lpstr>Beginning/end of sequence</vt:lpstr>
      <vt:lpstr>Practical details (2)</vt:lpstr>
      <vt:lpstr>Summary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Namal</cp:lastModifiedBy>
  <cp:revision>34</cp:revision>
  <dcterms:created xsi:type="dcterms:W3CDTF">2025-03-02T16:49:32Z</dcterms:created>
  <dcterms:modified xsi:type="dcterms:W3CDTF">2025-03-05T09:18:46Z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2019-08-28T00:00:00Z</vt:filetime>
  </property>
  <property fmtid="{D5CDD505-2E9C-101B-9397-08002B2CF9AE}" pid="3" name="Creator">
    <vt:lpwstr>LaTeX with hyperref package</vt:lpwstr>
  </property>
  <property fmtid="{D5CDD505-2E9C-101B-9397-08002B2CF9AE}" pid="4" name="LastSaved">
    <vt:filetime>2025-03-02T00:00:00Z</vt:filetime>
  </property>
  <property fmtid="{D5CDD505-2E9C-101B-9397-08002B2CF9AE}" pid="5" name="PTEX.Fullbanner">
    <vt:lpwstr>This is pdfTeX, Version 3.14159265-2.6-1.40.19 (TeX Live 2018) kpathsea version 6.3.0</vt:lpwstr>
  </property>
  <property fmtid="{D5CDD505-2E9C-101B-9397-08002B2CF9AE}" pid="6" name="Producer">
    <vt:lpwstr>pdfTeX-1.40.19</vt:lpwstr>
  </property>
</Properties>
</file>