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8"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422DD0-2C56-4681-AFFF-A86F6A432E61}"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22DD0-2C56-4681-AFFF-A86F6A432E61}"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22DD0-2C56-4681-AFFF-A86F6A432E61}"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422DD0-2C56-4681-AFFF-A86F6A432E61}"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422DD0-2C56-4681-AFFF-A86F6A432E61}"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422DD0-2C56-4681-AFFF-A86F6A432E61}"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422DD0-2C56-4681-AFFF-A86F6A432E61}"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422DD0-2C56-4681-AFFF-A86F6A432E61}"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22DD0-2C56-4681-AFFF-A86F6A432E61}"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22DD0-2C56-4681-AFFF-A86F6A432E61}"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22DD0-2C56-4681-AFFF-A86F6A432E61}"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8FA892-76C8-4E93-95B1-0AC0872714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422DD0-2C56-4681-AFFF-A86F6A432E61}" type="datetimeFigureOut">
              <a:rPr lang="en-US" smtClean="0"/>
              <a:pPr/>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8FA892-76C8-4E93-95B1-0AC0872714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43200"/>
            <a:ext cx="7772400" cy="1470025"/>
          </a:xfrm>
        </p:spPr>
        <p:txBody>
          <a:bodyPr/>
          <a:lstStyle/>
          <a:p>
            <a:r>
              <a:rPr lang="en-US" b="1" dirty="0" smtClean="0"/>
              <a:t>Emotions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Roots of Emotions</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Consider, for instance, the experience of fear. Pretend that it is late on New Year’s Eve. </a:t>
            </a:r>
          </a:p>
          <a:p>
            <a:r>
              <a:rPr lang="en-US" dirty="0" smtClean="0"/>
              <a:t>You are walking down a dark road, and you hear a stranger approaching behind you. It is clear that he is not trying to hurry by but is coming directly toward you. You think about what you will do if the stranger attempts to rob you or, worse, hurt you in some way.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lnSpcReduction="10000"/>
          </a:bodyPr>
          <a:lstStyle/>
          <a:p>
            <a:r>
              <a:rPr lang="en-US" dirty="0"/>
              <a:t>Emotions are reactions that human beings experience in response to events or situations</a:t>
            </a:r>
            <a:r>
              <a:rPr lang="en-US" dirty="0" smtClean="0"/>
              <a:t>.</a:t>
            </a:r>
          </a:p>
          <a:p>
            <a:r>
              <a:rPr lang="en-US" dirty="0"/>
              <a:t>the word emotion indicates a subjective, affective state that is relatively intense and that occurs in response to something we </a:t>
            </a:r>
            <a:r>
              <a:rPr lang="en-US" dirty="0" smtClean="0"/>
              <a:t>experience.</a:t>
            </a:r>
          </a:p>
          <a:p>
            <a:r>
              <a:rPr lang="en-US" dirty="0"/>
              <a:t>We can be at the heights of joy or in the depths of despair or. We might feel angry when we are betrayed, fear when we are threatened, and surprised when something unexpected happens.</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are-emotions-2795178_color1-5b76d23ac9e77c0050245d75.png"/>
          <p:cNvPicPr>
            <a:picLocks noGrp="1" noChangeAspect="1"/>
          </p:cNvPicPr>
          <p:nvPr>
            <p:ph idx="1"/>
          </p:nvPr>
        </p:nvPicPr>
        <p:blipFill>
          <a:blip r:embed="rId2"/>
          <a:stretch>
            <a:fillRect/>
          </a:stretch>
        </p:blipFill>
        <p:spPr>
          <a:xfrm>
            <a:off x="0" y="-59635"/>
            <a:ext cx="9144000" cy="691763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Emotions </a:t>
            </a:r>
            <a:r>
              <a:rPr lang="en-US" dirty="0"/>
              <a:t>are complex psychological states that involve three distinct components</a:t>
            </a:r>
            <a:r>
              <a:rPr lang="en-US" dirty="0" smtClean="0"/>
              <a:t>:</a:t>
            </a:r>
          </a:p>
          <a:p>
            <a:r>
              <a:rPr lang="en-US" dirty="0" smtClean="0"/>
              <a:t> A </a:t>
            </a:r>
            <a:r>
              <a:rPr lang="en-US" dirty="0"/>
              <a:t>subjective experience</a:t>
            </a:r>
            <a:r>
              <a:rPr lang="en-US" dirty="0" smtClean="0"/>
              <a:t>,</a:t>
            </a:r>
          </a:p>
          <a:p>
            <a:r>
              <a:rPr lang="en-US" dirty="0" smtClean="0"/>
              <a:t> A </a:t>
            </a:r>
            <a:r>
              <a:rPr lang="en-US" dirty="0"/>
              <a:t>physiological </a:t>
            </a:r>
            <a:r>
              <a:rPr lang="en-US" dirty="0" smtClean="0"/>
              <a:t>response </a:t>
            </a:r>
          </a:p>
          <a:p>
            <a:r>
              <a:rPr lang="en-US" dirty="0"/>
              <a:t>A</a:t>
            </a:r>
            <a:r>
              <a:rPr lang="en-US" dirty="0" smtClean="0"/>
              <a:t> </a:t>
            </a:r>
            <a:r>
              <a:rPr lang="en-US" dirty="0"/>
              <a:t>behavioral or expressive response.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447800"/>
          </a:xfrm>
        </p:spPr>
        <p:txBody>
          <a:bodyPr>
            <a:normAutofit fontScale="90000"/>
          </a:bodyPr>
          <a:lstStyle/>
          <a:p>
            <a:r>
              <a:rPr lang="en-US" b="1" dirty="0" smtClean="0"/>
              <a:t/>
            </a:r>
            <a:br>
              <a:rPr lang="en-US" b="1" dirty="0" smtClean="0"/>
            </a:br>
            <a:r>
              <a:rPr lang="en-US" b="1" dirty="0" smtClean="0"/>
              <a:t>Functions of Emotions</a:t>
            </a:r>
            <a:r>
              <a:rPr lang="en-US" b="1" dirty="0"/>
              <a:t/>
            </a:r>
            <a:br>
              <a:rPr lang="en-US" b="1" dirty="0"/>
            </a:br>
            <a:r>
              <a:rPr lang="en-US" b="1" dirty="0"/>
              <a:t/>
            </a:r>
            <a:br>
              <a:rPr lang="en-US" b="1" dirty="0"/>
            </a:br>
            <a:endParaRPr lang="en-US" dirty="0"/>
          </a:p>
        </p:txBody>
      </p:sp>
      <p:sp>
        <p:nvSpPr>
          <p:cNvPr id="3" name="Title 1"/>
          <p:cNvSpPr txBox="1">
            <a:spLocks/>
          </p:cNvSpPr>
          <p:nvPr/>
        </p:nvSpPr>
        <p:spPr>
          <a:xfrm>
            <a:off x="381000" y="3200400"/>
            <a:ext cx="8229600" cy="2133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2800" dirty="0" smtClean="0"/>
              <a:t>Preparing us for action</a:t>
            </a:r>
          </a:p>
          <a:p>
            <a:pPr marL="571500" indent="-571500">
              <a:buFont typeface="Arial" panose="020B0604020202020204" pitchFamily="34" charset="0"/>
              <a:buChar char="•"/>
            </a:pPr>
            <a:r>
              <a:rPr lang="en-US" sz="2800" dirty="0" smtClean="0"/>
              <a:t>Shaping </a:t>
            </a:r>
            <a:r>
              <a:rPr lang="en-US" sz="2800" dirty="0"/>
              <a:t>our future </a:t>
            </a:r>
            <a:r>
              <a:rPr lang="en-US" sz="2800" dirty="0" smtClean="0"/>
              <a:t>behavior</a:t>
            </a:r>
          </a:p>
          <a:p>
            <a:pPr marL="571500" indent="-571500">
              <a:buFont typeface="Arial" panose="020B0604020202020204" pitchFamily="34" charset="0"/>
              <a:buChar char="•"/>
            </a:pPr>
            <a:r>
              <a:rPr lang="en-US" sz="2800" dirty="0" smtClean="0"/>
              <a:t>Helping </a:t>
            </a:r>
            <a:r>
              <a:rPr lang="en-US" sz="2800" dirty="0"/>
              <a:t>us interact more effectively with others</a:t>
            </a:r>
            <a:r>
              <a:rPr lang="en-US" sz="2800" b="1" dirty="0" smtClean="0"/>
              <a:t/>
            </a:r>
            <a:br>
              <a:rPr lang="en-US" sz="2800" b="1" dirty="0" smtClean="0"/>
            </a:b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The </a:t>
            </a:r>
            <a:r>
              <a:rPr lang="en-US" b="1" dirty="0"/>
              <a:t>Functions of Emotions</a:t>
            </a:r>
            <a:r>
              <a:rPr lang="en-US" dirty="0"/>
              <a:t/>
            </a:r>
            <a:br>
              <a:rPr lang="en-US" dirty="0"/>
            </a:br>
            <a:endParaRPr lang="en-US" dirty="0"/>
          </a:p>
        </p:txBody>
      </p:sp>
      <p:sp>
        <p:nvSpPr>
          <p:cNvPr id="3" name="Content Placeholder 2"/>
          <p:cNvSpPr>
            <a:spLocks noGrp="1"/>
          </p:cNvSpPr>
          <p:nvPr>
            <p:ph idx="1"/>
          </p:nvPr>
        </p:nvSpPr>
        <p:spPr>
          <a:xfrm>
            <a:off x="457200" y="1600200"/>
            <a:ext cx="8229600" cy="5029200"/>
          </a:xfrm>
        </p:spPr>
        <p:txBody>
          <a:bodyPr/>
          <a:lstStyle/>
          <a:p>
            <a:pPr>
              <a:buNone/>
            </a:pPr>
            <a:r>
              <a:rPr lang="en-US" b="1" dirty="0"/>
              <a:t>Preparing us for </a:t>
            </a:r>
            <a:r>
              <a:rPr lang="en-US" b="1" dirty="0" smtClean="0"/>
              <a:t>action</a:t>
            </a:r>
            <a:r>
              <a:rPr lang="en-US" b="1" dirty="0"/>
              <a:t>:</a:t>
            </a:r>
            <a:endParaRPr lang="en-US" b="1" dirty="0" smtClean="0"/>
          </a:p>
          <a:p>
            <a:r>
              <a:rPr lang="en-US" dirty="0" smtClean="0"/>
              <a:t> </a:t>
            </a:r>
            <a:r>
              <a:rPr lang="en-US" dirty="0"/>
              <a:t>Emotions act as a link between events in our environment and our responses. For example, if you saw an angry dog charging toward you, your emotional reaction (fear) would be associated with physiological arousal of the sympathetic division of the autonomic nervous system, the activation of the “fight-or-flight” response.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lstStyle/>
          <a:p>
            <a:pPr>
              <a:buNone/>
            </a:pPr>
            <a:r>
              <a:rPr lang="en-US" b="1" dirty="0"/>
              <a:t>Shaping our future </a:t>
            </a:r>
            <a:r>
              <a:rPr lang="en-US" b="1" dirty="0" smtClean="0"/>
              <a:t>behavior</a:t>
            </a:r>
            <a:r>
              <a:rPr lang="en-US" b="1" dirty="0"/>
              <a:t>:</a:t>
            </a:r>
            <a:endParaRPr lang="en-US" dirty="0" smtClean="0"/>
          </a:p>
          <a:p>
            <a:r>
              <a:rPr lang="en-US" dirty="0" smtClean="0"/>
              <a:t> </a:t>
            </a:r>
            <a:r>
              <a:rPr lang="en-US" dirty="0"/>
              <a:t>Emotions promote learning that will help us make appropriate responses in the future. For instance, your emotional response to unpleasant events teaches you to avoid similar circumstances in the future</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6019800"/>
          </a:xfrm>
        </p:spPr>
        <p:txBody>
          <a:bodyPr/>
          <a:lstStyle/>
          <a:p>
            <a:pPr>
              <a:buNone/>
            </a:pPr>
            <a:r>
              <a:rPr lang="en-US" b="1" dirty="0"/>
              <a:t>Helping us interact more effectively with </a:t>
            </a:r>
            <a:r>
              <a:rPr lang="en-US" b="1" dirty="0" smtClean="0"/>
              <a:t>others:</a:t>
            </a:r>
            <a:endParaRPr lang="en-US" b="1" dirty="0"/>
          </a:p>
          <a:p>
            <a:r>
              <a:rPr lang="en-US" dirty="0" smtClean="0"/>
              <a:t>We </a:t>
            </a:r>
            <a:r>
              <a:rPr lang="en-US" dirty="0"/>
              <a:t>often communicate the emotions we experience through our verbal and nonverbal behaviors, making our emotions obvious to observers. These behaviors can act as a signal to observers, allowing them to understand better what we are experiencing and to help them predict our future behavior.</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positive and negative emotions psychology"/>
          <p:cNvPicPr>
            <a:picLocks noGrp="1"/>
          </p:cNvPicPr>
          <p:nvPr>
            <p:ph idx="1"/>
          </p:nvPr>
        </p:nvPicPr>
        <p:blipFill>
          <a:blip r:embed="rId2"/>
          <a:srcRect/>
          <a:stretch>
            <a:fillRect/>
          </a:stretch>
        </p:blipFill>
        <p:spPr bwMode="auto">
          <a:xfrm>
            <a:off x="1066800" y="1905000"/>
            <a:ext cx="7306695" cy="31341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TotalTime>
  <Words>356</Words>
  <Application>Microsoft Office PowerPoint</Application>
  <PresentationFormat>On-screen Show (4:3)</PresentationFormat>
  <Paragraphs>22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Emotions </vt:lpstr>
      <vt:lpstr>PowerPoint Presentation</vt:lpstr>
      <vt:lpstr>PowerPoint Presentation</vt:lpstr>
      <vt:lpstr>PowerPoint Presentation</vt:lpstr>
      <vt:lpstr> Functions of Emotions  </vt:lpstr>
      <vt:lpstr> The Functions of Emotions </vt:lpstr>
      <vt:lpstr>PowerPoint Presentation</vt:lpstr>
      <vt:lpstr>PowerPoint Presentation</vt:lpstr>
      <vt:lpstr>PowerPoint Presentation</vt:lpstr>
      <vt:lpstr> The Roots of Emotions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Emotions </dc:title>
  <dc:creator>dell</dc:creator>
  <cp:lastModifiedBy>dell</cp:lastModifiedBy>
  <cp:revision>42</cp:revision>
  <dcterms:created xsi:type="dcterms:W3CDTF">2023-12-10T07:59:06Z</dcterms:created>
  <dcterms:modified xsi:type="dcterms:W3CDTF">2025-05-06T10:39:53Z</dcterms:modified>
</cp:coreProperties>
</file>