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A63F788-8EE4-4352-9352-BDE6350BE97C}">
  <a:tblStyle styleId="{6A63F788-8EE4-4352-9352-BDE6350BE9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4.xml"/><Relationship Id="rId32" Type="http://schemas.openxmlformats.org/officeDocument/2006/relationships/font" Target="fonts/MavenPro-bold.fntdata"/><Relationship Id="rId13" Type="http://schemas.openxmlformats.org/officeDocument/2006/relationships/slide" Target="slides/slide7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c5d5a3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c5d5a3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c5d5a35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c5d5a35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c7bf902a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c7bf902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7bf902a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7bf902a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c7bf902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c7bf902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7bf902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c7bf902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7bf902a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7bf902a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c7bf902a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c7bf902a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c7bf902a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c7bf902a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dccac509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dccac509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66bcae6f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66bcae6f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dccac50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dccac50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66bcae6f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66bcae6f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6bcae6f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66bcae6f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66bcae6f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66bcae6f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66bcae6f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66bcae6f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6bcae6f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6bcae6f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6bcae6f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6bcae6f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5d5a35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5d5a35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aven Pro"/>
              <a:buNone/>
              <a:defRPr sz="3600"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aven Pro"/>
              <a:buNone/>
              <a:defRPr sz="28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log.bigml.com/2016/09/28/logistic-regression-versus-decision-tree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littleotter/united-states-presidential-speech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262626"/>
                </a:solidFill>
              </a:rPr>
              <a:t>Text Mining Project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967275" y="3184550"/>
            <a:ext cx="20292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Zubair Rafiq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Ahmad Bilal Sohail Eltun Ibrahimov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for Anaphora Algorithm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261325" y="1416450"/>
            <a:ext cx="85710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Average Sentence length: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The smaller the length of sentence containing repetition, more the chances for it being actual anaphora since short sentences maintains the emotional effect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Number of successive sentences: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N values chosen to 3 to avoid any accidental repetition getting counted as figure of speech.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Strong punctuation: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Presence of punctuation increase the chance of sentences being an anaphora provided they have repetitions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for Epiphora Algorithm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261325" y="1416450"/>
            <a:ext cx="85710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Sentence length difference: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Sentences with epiphora should have same number of tokens to maintain rhythmic/balanced sounds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Number of successive sentences: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N values chosen to 3 to avoid any accidental repetition getting counted as figure of speech.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Avoid identical sentences: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e.g., </a:t>
            </a:r>
            <a:r>
              <a:rPr lang="en" sz="1700">
                <a:highlight>
                  <a:srgbClr val="FFFFFF"/>
                </a:highlight>
              </a:rPr>
              <a:t>“don't do it.don't do it.don't do it."</a:t>
            </a:r>
            <a:endParaRPr sz="17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Construction of Data Frames for Anaphora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261325" y="1416450"/>
            <a:ext cx="85710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404040"/>
                </a:solidFill>
              </a:rPr>
              <a:t>Adding features obtained from previous classification</a:t>
            </a:r>
            <a:endParaRPr sz="17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Text</a:t>
            </a:r>
            <a:endParaRPr sz="15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No of Successive Sentences</a:t>
            </a:r>
            <a:endParaRPr sz="15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Average Sentence Length</a:t>
            </a:r>
            <a:endParaRPr sz="15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Does it contain Punctuation</a:t>
            </a:r>
            <a:endParaRPr sz="15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404040"/>
                </a:solidFill>
              </a:rPr>
              <a:t>Manually checking the detected sentences from the algorithms and marking all whether a sentence is actually an anaphora or not.</a:t>
            </a:r>
            <a:endParaRPr sz="17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Adding binary classification</a:t>
            </a:r>
            <a:endParaRPr sz="1500">
              <a:solidFill>
                <a:srgbClr val="40404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Construction of Data Frames for Epiphora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42" name="Google Shape;142;p25"/>
          <p:cNvSpPr txBox="1"/>
          <p:nvPr/>
        </p:nvSpPr>
        <p:spPr>
          <a:xfrm>
            <a:off x="231050" y="1516925"/>
            <a:ext cx="86697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n" sz="1700">
                <a:solidFill>
                  <a:srgbClr val="404040"/>
                </a:solidFill>
              </a:rPr>
              <a:t>Adding features obtained from previous classification</a:t>
            </a:r>
            <a:endParaRPr sz="17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Text</a:t>
            </a:r>
            <a:endParaRPr sz="15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Sentence Length Difference</a:t>
            </a:r>
            <a:endParaRPr sz="15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Number of Successive Sentences</a:t>
            </a:r>
            <a:endParaRPr sz="15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IsIdentical</a:t>
            </a:r>
            <a:endParaRPr sz="15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404040"/>
                </a:solidFill>
              </a:rPr>
              <a:t>Manually checking the detected sentences from the algorithms and marking all whether a sentence is actually an epiphora or not.</a:t>
            </a:r>
            <a:endParaRPr sz="17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</a:rPr>
              <a:t>Adding binary classification</a:t>
            </a:r>
            <a:endParaRPr sz="1500">
              <a:solidFill>
                <a:srgbClr val="40404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Logistic regression vs Decision tree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241100" y="1526975"/>
            <a:ext cx="8591100" cy="3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2700">
                <a:solidFill>
                  <a:srgbClr val="595959"/>
                </a:solidFill>
              </a:rPr>
              <a:t>Decision boundary</a:t>
            </a:r>
            <a:endParaRPr sz="27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2700">
                <a:solidFill>
                  <a:srgbClr val="595959"/>
                </a:solidFill>
              </a:rPr>
              <a:t>Interpretability</a:t>
            </a:r>
            <a:endParaRPr sz="27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97A7"/>
                </a:solidFill>
                <a:hlinkClick r:id="rId3"/>
              </a:rPr>
              <a:t>https://blog.bigml.com/2016/09/28/logistic-regression-versus-decision-trees/</a:t>
            </a:r>
            <a:endParaRPr sz="27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Anaphora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50" y="1614600"/>
            <a:ext cx="8039376" cy="32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Epiphora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1375"/>
            <a:ext cx="8839202" cy="3535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Results</a:t>
            </a:r>
            <a:endParaRPr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674625" y="224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{6A63F788-8EE4-4352-9352-BDE6350BE97C}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Anaphora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Epiphora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Epanalepsis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Occurrences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and Future Work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241100" y="1516925"/>
            <a:ext cx="85911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404040"/>
                </a:solidFill>
              </a:rPr>
              <a:t>Comparing the results from this study to know which president was a better orator.</a:t>
            </a:r>
            <a:endParaRPr sz="1800"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404040"/>
                </a:solidFill>
              </a:rPr>
              <a:t>Choosing other features might result in more better results. </a:t>
            </a:r>
            <a:endParaRPr sz="1800"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 sz="1800">
                <a:solidFill>
                  <a:srgbClr val="404040"/>
                </a:solidFill>
              </a:rPr>
              <a:t>Choosing features for Epanalepsis was not efficiently done.</a:t>
            </a:r>
            <a:endParaRPr sz="1800">
              <a:solidFill>
                <a:srgbClr val="40404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404040"/>
                </a:solidFill>
              </a:rPr>
              <a:t>Choosing some other classifier approach might result in better results.</a:t>
            </a:r>
            <a:endParaRPr sz="18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241100" y="1516925"/>
            <a:ext cx="85911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J.  Gawryjolek,  C.  DiMarco  and  R.  Harris,  An  Annotation Tool for Automatically Detecting Rhetorical Figures SYSTEM DEMONSTRATION, 2009.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M. Dubremetz and J. Nivre, Rhetorical Figure Detection: Chiasmus, Epanaphora, Epiphora, 2018, p. 10.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M. Dubremetz and J. Nivre, Rhetorical Figure Detection: the Case of Chiasmus, Denver, Colorado, USA, 2015, pp. 23–31.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M. Dubremetz and J. Nivre, Machine Learning for Rhetorical Figure Detection: More Chiasmus with Less Annotation, Gothenburg, Sweden, 2017, pp. 37–45.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J. J. Gawryjolek, Automated Annotation and Visualization of Rhetorical Figures, 2009, http://hdl.handle.net/10012/4426.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S. Ruan, C. D. Marco and R. A. Harris, Rhetorical Figure Annotation with XML, 2016.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[7] B. Englard, A Rhetorical Analysis Approach to Natural Language Processing, 2013.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Rhetorical Figure Detection in Political Texts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81275" y="1516925"/>
            <a:ext cx="85206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Major themes: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Natural language processing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Text mining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Information extraction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Text classification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1938850" y="1768100"/>
            <a:ext cx="58065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Thank you for your Attention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Platforms and Libraries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81275" y="1516925"/>
            <a:ext cx="85206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solidFill>
                  <a:srgbClr val="404040"/>
                </a:solidFill>
              </a:rPr>
              <a:t>Python 3/ Jupyter Notebook</a:t>
            </a:r>
            <a:endParaRPr sz="1800">
              <a:solidFill>
                <a:srgbClr val="40404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solidFill>
                  <a:srgbClr val="404040"/>
                </a:solidFill>
              </a:rPr>
              <a:t>Natural language processing toolkit (NLTK) → nltk</a:t>
            </a:r>
            <a:endParaRPr sz="1800">
              <a:solidFill>
                <a:srgbClr val="40404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solidFill>
                  <a:srgbClr val="404040"/>
                </a:solidFill>
              </a:rPr>
              <a:t>Scikit-learn</a:t>
            </a:r>
            <a:r>
              <a:rPr b="1" lang="en" sz="1800">
                <a:solidFill>
                  <a:srgbClr val="404040"/>
                </a:solidFill>
              </a:rPr>
              <a:t> </a:t>
            </a:r>
            <a:r>
              <a:rPr lang="en" sz="1800">
                <a:solidFill>
                  <a:srgbClr val="404040"/>
                </a:solidFill>
              </a:rPr>
              <a:t>toolkit </a:t>
            </a:r>
            <a:r>
              <a:rPr b="1" lang="en" sz="1800">
                <a:solidFill>
                  <a:srgbClr val="404040"/>
                </a:solidFill>
              </a:rPr>
              <a:t> </a:t>
            </a:r>
            <a:endParaRPr sz="1800">
              <a:solidFill>
                <a:srgbClr val="40404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solidFill>
                  <a:srgbClr val="404040"/>
                </a:solidFill>
              </a:rPr>
              <a:t>Pandas → pandas as pd</a:t>
            </a:r>
            <a:endParaRPr sz="18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91325" y="1607350"/>
            <a:ext cx="85206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United States Presidential Speeches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Constituting political speeches of 44 presidents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Approximately 4.2 million words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Link →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https://www.kaggle.com/littleotter/united-states-presidential-speeches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Rhetorical Figures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91325" y="1607350"/>
            <a:ext cx="85206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Epanaphora/Anaphora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Epistrophe/Epiphora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Epanalepsis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250" y="1456500"/>
            <a:ext cx="2371949" cy="338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000" y="1869438"/>
            <a:ext cx="2017501" cy="16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383300" y="2882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34175" l="1215" r="0" t="14654"/>
          <a:stretch/>
        </p:blipFill>
        <p:spPr>
          <a:xfrm>
            <a:off x="442175" y="3750225"/>
            <a:ext cx="4810950" cy="9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91325" y="1607350"/>
            <a:ext cx="85206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Corpora upload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Cleaning of text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Corner phrases extraction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Applying algorithms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Frame construction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Machine learning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Cleaning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91325" y="1607350"/>
            <a:ext cx="85206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Lowering of characters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Removal of numbers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Removal of punctuations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Extracting corner phrases from the sentences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91325" y="1607350"/>
            <a:ext cx="85206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n" sz="1700">
                <a:solidFill>
                  <a:srgbClr val="404040"/>
                </a:solidFill>
              </a:rPr>
              <a:t>F</a:t>
            </a:r>
            <a:r>
              <a:rPr lang="en" sz="1700">
                <a:solidFill>
                  <a:srgbClr val="404040"/>
                </a:solidFill>
              </a:rPr>
              <a:t>or Anaphora</a:t>
            </a:r>
            <a:endParaRPr sz="17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</a:rPr>
              <a:t>def get_sentence_start(sentence, n):</a:t>
            </a:r>
            <a:endParaRPr sz="17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n" sz="1700">
                <a:solidFill>
                  <a:srgbClr val="404040"/>
                </a:solidFill>
              </a:rPr>
              <a:t>F</a:t>
            </a:r>
            <a:r>
              <a:rPr lang="en" sz="1700">
                <a:solidFill>
                  <a:srgbClr val="404040"/>
                </a:solidFill>
              </a:rPr>
              <a:t>or Epiphora</a:t>
            </a:r>
            <a:endParaRPr sz="1700">
              <a:solidFill>
                <a:srgbClr val="40404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</a:rPr>
              <a:t>def get_sentence_end(sentence, n):</a:t>
            </a:r>
            <a:endParaRPr sz="1700">
              <a:solidFill>
                <a:srgbClr val="40404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Char char="●"/>
            </a:pPr>
            <a:r>
              <a:rPr lang="en" sz="1700">
                <a:solidFill>
                  <a:srgbClr val="404040"/>
                </a:solidFill>
              </a:rPr>
              <a:t>For Epanalepsis</a:t>
            </a:r>
            <a:endParaRPr sz="1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</a:rPr>
              <a:t>	</a:t>
            </a:r>
            <a:r>
              <a:rPr lang="en" sz="1700">
                <a:solidFill>
                  <a:srgbClr val="404040"/>
                </a:solidFill>
              </a:rPr>
              <a:t>def get_sentence_start(sentence, n):</a:t>
            </a:r>
            <a:endParaRPr sz="1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04040"/>
                </a:solidFill>
              </a:rPr>
              <a:t>	def get_sentence_end(sentence, n):</a:t>
            </a:r>
            <a:endParaRPr sz="1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4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Text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261325" y="1416450"/>
            <a:ext cx="85710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sent_tokenize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word_tokenize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875" y="2186750"/>
            <a:ext cx="4544900" cy="19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