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74" r:id="rId4"/>
    <p:sldId id="259" r:id="rId5"/>
    <p:sldId id="257" r:id="rId6"/>
    <p:sldId id="260" r:id="rId7"/>
    <p:sldId id="262" r:id="rId8"/>
    <p:sldId id="261" r:id="rId9"/>
    <p:sldId id="263" r:id="rId10"/>
    <p:sldId id="264" r:id="rId11"/>
    <p:sldId id="265" r:id="rId12"/>
    <p:sldId id="266" r:id="rId13"/>
    <p:sldId id="267" r:id="rId14"/>
    <p:sldId id="275" r:id="rId15"/>
    <p:sldId id="268" r:id="rId16"/>
    <p:sldId id="276" r:id="rId17"/>
    <p:sldId id="269" r:id="rId18"/>
    <p:sldId id="271" r:id="rId19"/>
    <p:sldId id="278" r:id="rId20"/>
    <p:sldId id="270" r:id="rId21"/>
    <p:sldId id="279" r:id="rId22"/>
    <p:sldId id="272"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04" autoAdjust="0"/>
    <p:restoredTop sz="94660"/>
  </p:normalViewPr>
  <p:slideViewPr>
    <p:cSldViewPr snapToGrid="0">
      <p:cViewPr varScale="1">
        <p:scale>
          <a:sx n="86" d="100"/>
          <a:sy n="86" d="100"/>
        </p:scale>
        <p:origin x="38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9B233-8DB1-49D9-B8E9-9096A7A431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4C40883-AB2D-405A-96B6-7D52744EF5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F519CAB-5A4C-4ECD-B530-5041C5830AC6}"/>
              </a:ext>
            </a:extLst>
          </p:cNvPr>
          <p:cNvSpPr>
            <a:spLocks noGrp="1"/>
          </p:cNvSpPr>
          <p:nvPr>
            <p:ph type="dt" sz="half" idx="10"/>
          </p:nvPr>
        </p:nvSpPr>
        <p:spPr/>
        <p:txBody>
          <a:bodyPr/>
          <a:lstStyle/>
          <a:p>
            <a:fld id="{18EF4ACE-FBC1-4276-9170-918CA4561E88}" type="datetimeFigureOut">
              <a:rPr lang="en-IN" smtClean="0"/>
              <a:t>24-02-2022</a:t>
            </a:fld>
            <a:endParaRPr lang="en-IN"/>
          </a:p>
        </p:txBody>
      </p:sp>
      <p:sp>
        <p:nvSpPr>
          <p:cNvPr id="5" name="Footer Placeholder 4">
            <a:extLst>
              <a:ext uri="{FF2B5EF4-FFF2-40B4-BE49-F238E27FC236}">
                <a16:creationId xmlns:a16="http://schemas.microsoft.com/office/drawing/2014/main" id="{6CC9E719-FA03-43FC-8875-478F06C70F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233928-D115-4440-8D79-DBF8E008646F}"/>
              </a:ext>
            </a:extLst>
          </p:cNvPr>
          <p:cNvSpPr>
            <a:spLocks noGrp="1"/>
          </p:cNvSpPr>
          <p:nvPr>
            <p:ph type="sldNum" sz="quarter" idx="12"/>
          </p:nvPr>
        </p:nvSpPr>
        <p:spPr/>
        <p:txBody>
          <a:bodyPr/>
          <a:lstStyle/>
          <a:p>
            <a:fld id="{F2AD6B76-7562-4EFA-A4F8-3DEAF4949771}" type="slidenum">
              <a:rPr lang="en-IN" smtClean="0"/>
              <a:t>‹#›</a:t>
            </a:fld>
            <a:endParaRPr lang="en-IN"/>
          </a:p>
        </p:txBody>
      </p:sp>
    </p:spTree>
    <p:extLst>
      <p:ext uri="{BB962C8B-B14F-4D97-AF65-F5344CB8AC3E}">
        <p14:creationId xmlns:p14="http://schemas.microsoft.com/office/powerpoint/2010/main" val="1655962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F4D57-EC7E-4A2D-973B-9681EA3F73F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BB86BA-0651-4A64-8EFD-68350174BC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B09256-A430-469D-8BFB-198BCDBA67B7}"/>
              </a:ext>
            </a:extLst>
          </p:cNvPr>
          <p:cNvSpPr>
            <a:spLocks noGrp="1"/>
          </p:cNvSpPr>
          <p:nvPr>
            <p:ph type="dt" sz="half" idx="10"/>
          </p:nvPr>
        </p:nvSpPr>
        <p:spPr/>
        <p:txBody>
          <a:bodyPr/>
          <a:lstStyle/>
          <a:p>
            <a:fld id="{18EF4ACE-FBC1-4276-9170-918CA4561E88}" type="datetimeFigureOut">
              <a:rPr lang="en-IN" smtClean="0"/>
              <a:t>24-02-2022</a:t>
            </a:fld>
            <a:endParaRPr lang="en-IN"/>
          </a:p>
        </p:txBody>
      </p:sp>
      <p:sp>
        <p:nvSpPr>
          <p:cNvPr id="5" name="Footer Placeholder 4">
            <a:extLst>
              <a:ext uri="{FF2B5EF4-FFF2-40B4-BE49-F238E27FC236}">
                <a16:creationId xmlns:a16="http://schemas.microsoft.com/office/drawing/2014/main" id="{B69B3544-0A36-4720-9C33-80B3C25136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AC4ECD-ACB4-40D2-9E68-F6F0785D2592}"/>
              </a:ext>
            </a:extLst>
          </p:cNvPr>
          <p:cNvSpPr>
            <a:spLocks noGrp="1"/>
          </p:cNvSpPr>
          <p:nvPr>
            <p:ph type="sldNum" sz="quarter" idx="12"/>
          </p:nvPr>
        </p:nvSpPr>
        <p:spPr/>
        <p:txBody>
          <a:bodyPr/>
          <a:lstStyle/>
          <a:p>
            <a:fld id="{F2AD6B76-7562-4EFA-A4F8-3DEAF4949771}" type="slidenum">
              <a:rPr lang="en-IN" smtClean="0"/>
              <a:t>‹#›</a:t>
            </a:fld>
            <a:endParaRPr lang="en-IN"/>
          </a:p>
        </p:txBody>
      </p:sp>
    </p:spTree>
    <p:extLst>
      <p:ext uri="{BB962C8B-B14F-4D97-AF65-F5344CB8AC3E}">
        <p14:creationId xmlns:p14="http://schemas.microsoft.com/office/powerpoint/2010/main" val="2996862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12DAF2-430C-4C35-98F0-ACEDCDDB5B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7C7B16-D07B-4CC6-8404-FF2CA88166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B623FA-9649-4B25-A9F5-713ED53A7ED1}"/>
              </a:ext>
            </a:extLst>
          </p:cNvPr>
          <p:cNvSpPr>
            <a:spLocks noGrp="1"/>
          </p:cNvSpPr>
          <p:nvPr>
            <p:ph type="dt" sz="half" idx="10"/>
          </p:nvPr>
        </p:nvSpPr>
        <p:spPr/>
        <p:txBody>
          <a:bodyPr/>
          <a:lstStyle/>
          <a:p>
            <a:fld id="{18EF4ACE-FBC1-4276-9170-918CA4561E88}" type="datetimeFigureOut">
              <a:rPr lang="en-IN" smtClean="0"/>
              <a:t>24-02-2022</a:t>
            </a:fld>
            <a:endParaRPr lang="en-IN"/>
          </a:p>
        </p:txBody>
      </p:sp>
      <p:sp>
        <p:nvSpPr>
          <p:cNvPr id="5" name="Footer Placeholder 4">
            <a:extLst>
              <a:ext uri="{FF2B5EF4-FFF2-40B4-BE49-F238E27FC236}">
                <a16:creationId xmlns:a16="http://schemas.microsoft.com/office/drawing/2014/main" id="{82537FA0-F78E-4166-81ED-0E883BD5F1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3316A0-874B-4E0D-968C-4108DA131A58}"/>
              </a:ext>
            </a:extLst>
          </p:cNvPr>
          <p:cNvSpPr>
            <a:spLocks noGrp="1"/>
          </p:cNvSpPr>
          <p:nvPr>
            <p:ph type="sldNum" sz="quarter" idx="12"/>
          </p:nvPr>
        </p:nvSpPr>
        <p:spPr/>
        <p:txBody>
          <a:bodyPr/>
          <a:lstStyle/>
          <a:p>
            <a:fld id="{F2AD6B76-7562-4EFA-A4F8-3DEAF4949771}" type="slidenum">
              <a:rPr lang="en-IN" smtClean="0"/>
              <a:t>‹#›</a:t>
            </a:fld>
            <a:endParaRPr lang="en-IN"/>
          </a:p>
        </p:txBody>
      </p:sp>
    </p:spTree>
    <p:extLst>
      <p:ext uri="{BB962C8B-B14F-4D97-AF65-F5344CB8AC3E}">
        <p14:creationId xmlns:p14="http://schemas.microsoft.com/office/powerpoint/2010/main" val="183601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20FF2-F247-4B4C-BB28-A53AD6A8F9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746F2E-E2AB-4DBF-A615-3A4C88E06B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AE3E9A-8A77-4507-867E-0A50CB106A5E}"/>
              </a:ext>
            </a:extLst>
          </p:cNvPr>
          <p:cNvSpPr>
            <a:spLocks noGrp="1"/>
          </p:cNvSpPr>
          <p:nvPr>
            <p:ph type="dt" sz="half" idx="10"/>
          </p:nvPr>
        </p:nvSpPr>
        <p:spPr/>
        <p:txBody>
          <a:bodyPr/>
          <a:lstStyle/>
          <a:p>
            <a:fld id="{18EF4ACE-FBC1-4276-9170-918CA4561E88}" type="datetimeFigureOut">
              <a:rPr lang="en-IN" smtClean="0"/>
              <a:t>24-02-2022</a:t>
            </a:fld>
            <a:endParaRPr lang="en-IN"/>
          </a:p>
        </p:txBody>
      </p:sp>
      <p:sp>
        <p:nvSpPr>
          <p:cNvPr id="5" name="Footer Placeholder 4">
            <a:extLst>
              <a:ext uri="{FF2B5EF4-FFF2-40B4-BE49-F238E27FC236}">
                <a16:creationId xmlns:a16="http://schemas.microsoft.com/office/drawing/2014/main" id="{6C2C884F-CD01-4482-8111-940C85F8BD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782428-7BCB-49CD-891E-50DA88F8D62D}"/>
              </a:ext>
            </a:extLst>
          </p:cNvPr>
          <p:cNvSpPr>
            <a:spLocks noGrp="1"/>
          </p:cNvSpPr>
          <p:nvPr>
            <p:ph type="sldNum" sz="quarter" idx="12"/>
          </p:nvPr>
        </p:nvSpPr>
        <p:spPr/>
        <p:txBody>
          <a:bodyPr/>
          <a:lstStyle/>
          <a:p>
            <a:fld id="{F2AD6B76-7562-4EFA-A4F8-3DEAF4949771}" type="slidenum">
              <a:rPr lang="en-IN" smtClean="0"/>
              <a:t>‹#›</a:t>
            </a:fld>
            <a:endParaRPr lang="en-IN"/>
          </a:p>
        </p:txBody>
      </p:sp>
    </p:spTree>
    <p:extLst>
      <p:ext uri="{BB962C8B-B14F-4D97-AF65-F5344CB8AC3E}">
        <p14:creationId xmlns:p14="http://schemas.microsoft.com/office/powerpoint/2010/main" val="2908429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3110B-05DF-440F-AE7E-A2B7063FD7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E1C4D4-2A76-42DC-BF19-1DDD166F98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5E5A68-F6C9-4A7F-8788-B92172F9C139}"/>
              </a:ext>
            </a:extLst>
          </p:cNvPr>
          <p:cNvSpPr>
            <a:spLocks noGrp="1"/>
          </p:cNvSpPr>
          <p:nvPr>
            <p:ph type="dt" sz="half" idx="10"/>
          </p:nvPr>
        </p:nvSpPr>
        <p:spPr/>
        <p:txBody>
          <a:bodyPr/>
          <a:lstStyle/>
          <a:p>
            <a:fld id="{18EF4ACE-FBC1-4276-9170-918CA4561E88}" type="datetimeFigureOut">
              <a:rPr lang="en-IN" smtClean="0"/>
              <a:t>24-02-2022</a:t>
            </a:fld>
            <a:endParaRPr lang="en-IN"/>
          </a:p>
        </p:txBody>
      </p:sp>
      <p:sp>
        <p:nvSpPr>
          <p:cNvPr id="5" name="Footer Placeholder 4">
            <a:extLst>
              <a:ext uri="{FF2B5EF4-FFF2-40B4-BE49-F238E27FC236}">
                <a16:creationId xmlns:a16="http://schemas.microsoft.com/office/drawing/2014/main" id="{A5327D23-D232-4700-B7A9-0ADB1908CB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889F50-3FE3-4CD2-9736-D5CA4E8481AF}"/>
              </a:ext>
            </a:extLst>
          </p:cNvPr>
          <p:cNvSpPr>
            <a:spLocks noGrp="1"/>
          </p:cNvSpPr>
          <p:nvPr>
            <p:ph type="sldNum" sz="quarter" idx="12"/>
          </p:nvPr>
        </p:nvSpPr>
        <p:spPr/>
        <p:txBody>
          <a:bodyPr/>
          <a:lstStyle/>
          <a:p>
            <a:fld id="{F2AD6B76-7562-4EFA-A4F8-3DEAF4949771}" type="slidenum">
              <a:rPr lang="en-IN" smtClean="0"/>
              <a:t>‹#›</a:t>
            </a:fld>
            <a:endParaRPr lang="en-IN"/>
          </a:p>
        </p:txBody>
      </p:sp>
    </p:spTree>
    <p:extLst>
      <p:ext uri="{BB962C8B-B14F-4D97-AF65-F5344CB8AC3E}">
        <p14:creationId xmlns:p14="http://schemas.microsoft.com/office/powerpoint/2010/main" val="517939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33891-5424-4DA9-B9F3-C29804C477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CAB6A4-4153-4DB6-BD40-B718541E9C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78320A-B408-4C68-A49F-DF12982A0B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A37345C-D47A-4391-8528-E30DABF122D5}"/>
              </a:ext>
            </a:extLst>
          </p:cNvPr>
          <p:cNvSpPr>
            <a:spLocks noGrp="1"/>
          </p:cNvSpPr>
          <p:nvPr>
            <p:ph type="dt" sz="half" idx="10"/>
          </p:nvPr>
        </p:nvSpPr>
        <p:spPr/>
        <p:txBody>
          <a:bodyPr/>
          <a:lstStyle/>
          <a:p>
            <a:fld id="{18EF4ACE-FBC1-4276-9170-918CA4561E88}" type="datetimeFigureOut">
              <a:rPr lang="en-IN" smtClean="0"/>
              <a:t>24-02-2022</a:t>
            </a:fld>
            <a:endParaRPr lang="en-IN"/>
          </a:p>
        </p:txBody>
      </p:sp>
      <p:sp>
        <p:nvSpPr>
          <p:cNvPr id="6" name="Footer Placeholder 5">
            <a:extLst>
              <a:ext uri="{FF2B5EF4-FFF2-40B4-BE49-F238E27FC236}">
                <a16:creationId xmlns:a16="http://schemas.microsoft.com/office/drawing/2014/main" id="{9742A928-5CDC-4504-A048-6112F1A826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1B011A-4E12-477E-8708-0A54BBB56B85}"/>
              </a:ext>
            </a:extLst>
          </p:cNvPr>
          <p:cNvSpPr>
            <a:spLocks noGrp="1"/>
          </p:cNvSpPr>
          <p:nvPr>
            <p:ph type="sldNum" sz="quarter" idx="12"/>
          </p:nvPr>
        </p:nvSpPr>
        <p:spPr/>
        <p:txBody>
          <a:bodyPr/>
          <a:lstStyle/>
          <a:p>
            <a:fld id="{F2AD6B76-7562-4EFA-A4F8-3DEAF4949771}" type="slidenum">
              <a:rPr lang="en-IN" smtClean="0"/>
              <a:t>‹#›</a:t>
            </a:fld>
            <a:endParaRPr lang="en-IN"/>
          </a:p>
        </p:txBody>
      </p:sp>
    </p:spTree>
    <p:extLst>
      <p:ext uri="{BB962C8B-B14F-4D97-AF65-F5344CB8AC3E}">
        <p14:creationId xmlns:p14="http://schemas.microsoft.com/office/powerpoint/2010/main" val="3450978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41660-DB24-44DB-A3C5-8ACB327C76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42E497-4568-4F66-BFAE-E039077313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907CCB-E6EC-4B92-8AD7-623DAF61E7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7796F8D-F7D1-401B-83E7-4FB55B207D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A87C37-C6D8-480C-BB58-F1DFED0C31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2B5B98E-CF03-4E28-B641-964262D700C7}"/>
              </a:ext>
            </a:extLst>
          </p:cNvPr>
          <p:cNvSpPr>
            <a:spLocks noGrp="1"/>
          </p:cNvSpPr>
          <p:nvPr>
            <p:ph type="dt" sz="half" idx="10"/>
          </p:nvPr>
        </p:nvSpPr>
        <p:spPr/>
        <p:txBody>
          <a:bodyPr/>
          <a:lstStyle/>
          <a:p>
            <a:fld id="{18EF4ACE-FBC1-4276-9170-918CA4561E88}" type="datetimeFigureOut">
              <a:rPr lang="en-IN" smtClean="0"/>
              <a:t>24-02-2022</a:t>
            </a:fld>
            <a:endParaRPr lang="en-IN"/>
          </a:p>
        </p:txBody>
      </p:sp>
      <p:sp>
        <p:nvSpPr>
          <p:cNvPr id="8" name="Footer Placeholder 7">
            <a:extLst>
              <a:ext uri="{FF2B5EF4-FFF2-40B4-BE49-F238E27FC236}">
                <a16:creationId xmlns:a16="http://schemas.microsoft.com/office/drawing/2014/main" id="{63C2876B-4E4E-4D5A-9CEC-DC421F2178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DEAB288-0C73-44D8-B49C-B506914F54F7}"/>
              </a:ext>
            </a:extLst>
          </p:cNvPr>
          <p:cNvSpPr>
            <a:spLocks noGrp="1"/>
          </p:cNvSpPr>
          <p:nvPr>
            <p:ph type="sldNum" sz="quarter" idx="12"/>
          </p:nvPr>
        </p:nvSpPr>
        <p:spPr/>
        <p:txBody>
          <a:bodyPr/>
          <a:lstStyle/>
          <a:p>
            <a:fld id="{F2AD6B76-7562-4EFA-A4F8-3DEAF4949771}" type="slidenum">
              <a:rPr lang="en-IN" smtClean="0"/>
              <a:t>‹#›</a:t>
            </a:fld>
            <a:endParaRPr lang="en-IN"/>
          </a:p>
        </p:txBody>
      </p:sp>
    </p:spTree>
    <p:extLst>
      <p:ext uri="{BB962C8B-B14F-4D97-AF65-F5344CB8AC3E}">
        <p14:creationId xmlns:p14="http://schemas.microsoft.com/office/powerpoint/2010/main" val="2643273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5E55B-4A59-499C-A7DE-D06FB5A324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19349D-7D28-4BE4-BD0D-F91CF42D95AD}"/>
              </a:ext>
            </a:extLst>
          </p:cNvPr>
          <p:cNvSpPr>
            <a:spLocks noGrp="1"/>
          </p:cNvSpPr>
          <p:nvPr>
            <p:ph type="dt" sz="half" idx="10"/>
          </p:nvPr>
        </p:nvSpPr>
        <p:spPr/>
        <p:txBody>
          <a:bodyPr/>
          <a:lstStyle/>
          <a:p>
            <a:fld id="{18EF4ACE-FBC1-4276-9170-918CA4561E88}" type="datetimeFigureOut">
              <a:rPr lang="en-IN" smtClean="0"/>
              <a:t>24-02-2022</a:t>
            </a:fld>
            <a:endParaRPr lang="en-IN"/>
          </a:p>
        </p:txBody>
      </p:sp>
      <p:sp>
        <p:nvSpPr>
          <p:cNvPr id="4" name="Footer Placeholder 3">
            <a:extLst>
              <a:ext uri="{FF2B5EF4-FFF2-40B4-BE49-F238E27FC236}">
                <a16:creationId xmlns:a16="http://schemas.microsoft.com/office/drawing/2014/main" id="{0A2F6EDA-518D-41EE-A1C4-108B18D8C07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57B9409-2DE9-4C0A-9B2E-EAE29B6E4F31}"/>
              </a:ext>
            </a:extLst>
          </p:cNvPr>
          <p:cNvSpPr>
            <a:spLocks noGrp="1"/>
          </p:cNvSpPr>
          <p:nvPr>
            <p:ph type="sldNum" sz="quarter" idx="12"/>
          </p:nvPr>
        </p:nvSpPr>
        <p:spPr/>
        <p:txBody>
          <a:bodyPr/>
          <a:lstStyle/>
          <a:p>
            <a:fld id="{F2AD6B76-7562-4EFA-A4F8-3DEAF4949771}" type="slidenum">
              <a:rPr lang="en-IN" smtClean="0"/>
              <a:t>‹#›</a:t>
            </a:fld>
            <a:endParaRPr lang="en-IN"/>
          </a:p>
        </p:txBody>
      </p:sp>
    </p:spTree>
    <p:extLst>
      <p:ext uri="{BB962C8B-B14F-4D97-AF65-F5344CB8AC3E}">
        <p14:creationId xmlns:p14="http://schemas.microsoft.com/office/powerpoint/2010/main" val="4153626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9EA199-384E-4720-B5B9-EC5240FE2DE5}"/>
              </a:ext>
            </a:extLst>
          </p:cNvPr>
          <p:cNvSpPr>
            <a:spLocks noGrp="1"/>
          </p:cNvSpPr>
          <p:nvPr>
            <p:ph type="dt" sz="half" idx="10"/>
          </p:nvPr>
        </p:nvSpPr>
        <p:spPr/>
        <p:txBody>
          <a:bodyPr/>
          <a:lstStyle/>
          <a:p>
            <a:fld id="{18EF4ACE-FBC1-4276-9170-918CA4561E88}" type="datetimeFigureOut">
              <a:rPr lang="en-IN" smtClean="0"/>
              <a:t>24-02-2022</a:t>
            </a:fld>
            <a:endParaRPr lang="en-IN"/>
          </a:p>
        </p:txBody>
      </p:sp>
      <p:sp>
        <p:nvSpPr>
          <p:cNvPr id="3" name="Footer Placeholder 2">
            <a:extLst>
              <a:ext uri="{FF2B5EF4-FFF2-40B4-BE49-F238E27FC236}">
                <a16:creationId xmlns:a16="http://schemas.microsoft.com/office/drawing/2014/main" id="{4237025A-16FB-4D8C-BD3C-CC3B014860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ED4A94E-2871-48BA-B4B5-27983C75ACC2}"/>
              </a:ext>
            </a:extLst>
          </p:cNvPr>
          <p:cNvSpPr>
            <a:spLocks noGrp="1"/>
          </p:cNvSpPr>
          <p:nvPr>
            <p:ph type="sldNum" sz="quarter" idx="12"/>
          </p:nvPr>
        </p:nvSpPr>
        <p:spPr/>
        <p:txBody>
          <a:bodyPr/>
          <a:lstStyle/>
          <a:p>
            <a:fld id="{F2AD6B76-7562-4EFA-A4F8-3DEAF4949771}" type="slidenum">
              <a:rPr lang="en-IN" smtClean="0"/>
              <a:t>‹#›</a:t>
            </a:fld>
            <a:endParaRPr lang="en-IN"/>
          </a:p>
        </p:txBody>
      </p:sp>
    </p:spTree>
    <p:extLst>
      <p:ext uri="{BB962C8B-B14F-4D97-AF65-F5344CB8AC3E}">
        <p14:creationId xmlns:p14="http://schemas.microsoft.com/office/powerpoint/2010/main" val="108572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A2077-451D-4C21-B127-3D8EC50C87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5F064E-6F3F-4B88-9D1A-3AA4B02BEE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69A761-BBC4-40D9-A701-256E7BDEA4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D39EAA-12D7-4727-B80C-75C475C86A83}"/>
              </a:ext>
            </a:extLst>
          </p:cNvPr>
          <p:cNvSpPr>
            <a:spLocks noGrp="1"/>
          </p:cNvSpPr>
          <p:nvPr>
            <p:ph type="dt" sz="half" idx="10"/>
          </p:nvPr>
        </p:nvSpPr>
        <p:spPr/>
        <p:txBody>
          <a:bodyPr/>
          <a:lstStyle/>
          <a:p>
            <a:fld id="{18EF4ACE-FBC1-4276-9170-918CA4561E88}" type="datetimeFigureOut">
              <a:rPr lang="en-IN" smtClean="0"/>
              <a:t>24-02-2022</a:t>
            </a:fld>
            <a:endParaRPr lang="en-IN"/>
          </a:p>
        </p:txBody>
      </p:sp>
      <p:sp>
        <p:nvSpPr>
          <p:cNvPr id="6" name="Footer Placeholder 5">
            <a:extLst>
              <a:ext uri="{FF2B5EF4-FFF2-40B4-BE49-F238E27FC236}">
                <a16:creationId xmlns:a16="http://schemas.microsoft.com/office/drawing/2014/main" id="{061F2D1A-752F-47B7-8100-493DC6BEDB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CCDCD5-8A12-47C1-9A04-82CBF51D70CF}"/>
              </a:ext>
            </a:extLst>
          </p:cNvPr>
          <p:cNvSpPr>
            <a:spLocks noGrp="1"/>
          </p:cNvSpPr>
          <p:nvPr>
            <p:ph type="sldNum" sz="quarter" idx="12"/>
          </p:nvPr>
        </p:nvSpPr>
        <p:spPr/>
        <p:txBody>
          <a:bodyPr/>
          <a:lstStyle/>
          <a:p>
            <a:fld id="{F2AD6B76-7562-4EFA-A4F8-3DEAF4949771}" type="slidenum">
              <a:rPr lang="en-IN" smtClean="0"/>
              <a:t>‹#›</a:t>
            </a:fld>
            <a:endParaRPr lang="en-IN"/>
          </a:p>
        </p:txBody>
      </p:sp>
    </p:spTree>
    <p:extLst>
      <p:ext uri="{BB962C8B-B14F-4D97-AF65-F5344CB8AC3E}">
        <p14:creationId xmlns:p14="http://schemas.microsoft.com/office/powerpoint/2010/main" val="196375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777AD-342E-4AD1-98F7-D23F048427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A751277-19E4-4486-9A81-A41DEF4C13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9D46B08-97C3-4D68-94DD-26A40D6D4C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5C2E96-C26C-4EC9-B94D-1F99E56DA149}"/>
              </a:ext>
            </a:extLst>
          </p:cNvPr>
          <p:cNvSpPr>
            <a:spLocks noGrp="1"/>
          </p:cNvSpPr>
          <p:nvPr>
            <p:ph type="dt" sz="half" idx="10"/>
          </p:nvPr>
        </p:nvSpPr>
        <p:spPr/>
        <p:txBody>
          <a:bodyPr/>
          <a:lstStyle/>
          <a:p>
            <a:fld id="{18EF4ACE-FBC1-4276-9170-918CA4561E88}" type="datetimeFigureOut">
              <a:rPr lang="en-IN" smtClean="0"/>
              <a:t>24-02-2022</a:t>
            </a:fld>
            <a:endParaRPr lang="en-IN"/>
          </a:p>
        </p:txBody>
      </p:sp>
      <p:sp>
        <p:nvSpPr>
          <p:cNvPr id="6" name="Footer Placeholder 5">
            <a:extLst>
              <a:ext uri="{FF2B5EF4-FFF2-40B4-BE49-F238E27FC236}">
                <a16:creationId xmlns:a16="http://schemas.microsoft.com/office/drawing/2014/main" id="{DF3295AB-C833-4335-AEEB-A4860098C8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97ECFB-E42B-4657-9DB2-FAAA903BA050}"/>
              </a:ext>
            </a:extLst>
          </p:cNvPr>
          <p:cNvSpPr>
            <a:spLocks noGrp="1"/>
          </p:cNvSpPr>
          <p:nvPr>
            <p:ph type="sldNum" sz="quarter" idx="12"/>
          </p:nvPr>
        </p:nvSpPr>
        <p:spPr/>
        <p:txBody>
          <a:bodyPr/>
          <a:lstStyle/>
          <a:p>
            <a:fld id="{F2AD6B76-7562-4EFA-A4F8-3DEAF4949771}" type="slidenum">
              <a:rPr lang="en-IN" smtClean="0"/>
              <a:t>‹#›</a:t>
            </a:fld>
            <a:endParaRPr lang="en-IN"/>
          </a:p>
        </p:txBody>
      </p:sp>
    </p:spTree>
    <p:extLst>
      <p:ext uri="{BB962C8B-B14F-4D97-AF65-F5344CB8AC3E}">
        <p14:creationId xmlns:p14="http://schemas.microsoft.com/office/powerpoint/2010/main" val="1816245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50EC27-6888-49E9-867F-94FB1128AC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7F202D-9FA5-4B65-BBAC-F03210BBE4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7521CE-C257-444A-BE53-BE43A30E50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EF4ACE-FBC1-4276-9170-918CA4561E88}" type="datetimeFigureOut">
              <a:rPr lang="en-IN" smtClean="0"/>
              <a:t>24-02-2022</a:t>
            </a:fld>
            <a:endParaRPr lang="en-IN"/>
          </a:p>
        </p:txBody>
      </p:sp>
      <p:sp>
        <p:nvSpPr>
          <p:cNvPr id="5" name="Footer Placeholder 4">
            <a:extLst>
              <a:ext uri="{FF2B5EF4-FFF2-40B4-BE49-F238E27FC236}">
                <a16:creationId xmlns:a16="http://schemas.microsoft.com/office/drawing/2014/main" id="{EF8E4E41-B418-4E01-8407-895918C234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0688D8B-4AC9-47FC-937F-FD616451BE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AD6B76-7562-4EFA-A4F8-3DEAF4949771}" type="slidenum">
              <a:rPr lang="en-IN" smtClean="0"/>
              <a:t>‹#›</a:t>
            </a:fld>
            <a:endParaRPr lang="en-IN"/>
          </a:p>
        </p:txBody>
      </p:sp>
    </p:spTree>
    <p:extLst>
      <p:ext uri="{BB962C8B-B14F-4D97-AF65-F5344CB8AC3E}">
        <p14:creationId xmlns:p14="http://schemas.microsoft.com/office/powerpoint/2010/main" val="410872181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rivateinternetaccess.com/blog/2012/03/interview-with-nanotube-founder-of-the-bitcoin-otc-ircs-marketplace-on-bitcoin-multisigs-and-security/"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www.ictworks.org/eight-practical-blockchain-use-cases/"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 Id="rId5" Type="http://schemas.openxmlformats.org/officeDocument/2006/relationships/image" Target="../media/image16.tmp"/><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7.xml"/><Relationship Id="rId4" Type="http://schemas.openxmlformats.org/officeDocument/2006/relationships/image" Target="../media/image19.tm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26.tmp"/><Relationship Id="rId13" Type="http://schemas.openxmlformats.org/officeDocument/2006/relationships/image" Target="../media/image31.tmp"/><Relationship Id="rId3" Type="http://schemas.openxmlformats.org/officeDocument/2006/relationships/image" Target="../media/image21.tmp"/><Relationship Id="rId7" Type="http://schemas.openxmlformats.org/officeDocument/2006/relationships/image" Target="../media/image25.tmp"/><Relationship Id="rId12" Type="http://schemas.openxmlformats.org/officeDocument/2006/relationships/image" Target="../media/image30.tmp"/><Relationship Id="rId2" Type="http://schemas.openxmlformats.org/officeDocument/2006/relationships/image" Target="../media/image20.tmp"/><Relationship Id="rId1" Type="http://schemas.openxmlformats.org/officeDocument/2006/relationships/slideLayout" Target="../slideLayouts/slideLayout1.xml"/><Relationship Id="rId6" Type="http://schemas.openxmlformats.org/officeDocument/2006/relationships/image" Target="../media/image24.tmp"/><Relationship Id="rId11" Type="http://schemas.openxmlformats.org/officeDocument/2006/relationships/image" Target="../media/image29.tmp"/><Relationship Id="rId5" Type="http://schemas.openxmlformats.org/officeDocument/2006/relationships/image" Target="../media/image23.tmp"/><Relationship Id="rId10" Type="http://schemas.openxmlformats.org/officeDocument/2006/relationships/image" Target="../media/image28.tmp"/><Relationship Id="rId4" Type="http://schemas.openxmlformats.org/officeDocument/2006/relationships/image" Target="../media/image22.tmp"/><Relationship Id="rId9" Type="http://schemas.openxmlformats.org/officeDocument/2006/relationships/image" Target="../media/image27.tmp"/><Relationship Id="rId14" Type="http://schemas.openxmlformats.org/officeDocument/2006/relationships/image" Target="../media/image32.tm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213BDDF-28B2-48B9-9302-779BDD11C467}"/>
              </a:ext>
            </a:extLst>
          </p:cNvPr>
          <p:cNvSpPr/>
          <p:nvPr/>
        </p:nvSpPr>
        <p:spPr>
          <a:xfrm>
            <a:off x="0" y="0"/>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DC901EA9-2D5C-4CA9-BB47-54615B39AD86}"/>
              </a:ext>
            </a:extLst>
          </p:cNvPr>
          <p:cNvSpPr/>
          <p:nvPr/>
        </p:nvSpPr>
        <p:spPr>
          <a:xfrm>
            <a:off x="4762" y="446722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4390EBC6-ED98-41ED-8550-08C449911461}"/>
              </a:ext>
            </a:extLst>
          </p:cNvPr>
          <p:cNvSpPr/>
          <p:nvPr/>
        </p:nvSpPr>
        <p:spPr>
          <a:xfrm>
            <a:off x="-1" y="2390775"/>
            <a:ext cx="123825" cy="2390775"/>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52E0BE15-BB0D-4711-8555-637C33956137}"/>
              </a:ext>
            </a:extLst>
          </p:cNvPr>
          <p:cNvSpPr/>
          <p:nvPr/>
        </p:nvSpPr>
        <p:spPr>
          <a:xfrm rot="5400000">
            <a:off x="1257299"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92CC5FA6-4F3E-4E2B-A3BE-B982759C2EFB}"/>
              </a:ext>
            </a:extLst>
          </p:cNvPr>
          <p:cNvSpPr/>
          <p:nvPr/>
        </p:nvSpPr>
        <p:spPr>
          <a:xfrm rot="5400000">
            <a:off x="3648074"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228931AD-04F2-435B-B783-68C8C765186B}"/>
              </a:ext>
            </a:extLst>
          </p:cNvPr>
          <p:cNvSpPr/>
          <p:nvPr/>
        </p:nvSpPr>
        <p:spPr>
          <a:xfrm rot="5400000">
            <a:off x="6038848"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4A0B2FFD-065E-4A48-A7F2-ABE6BCC77440}"/>
              </a:ext>
            </a:extLst>
          </p:cNvPr>
          <p:cNvSpPr/>
          <p:nvPr/>
        </p:nvSpPr>
        <p:spPr>
          <a:xfrm rot="5400000">
            <a:off x="8420101"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BED03149-F105-4666-A70E-4372BDD1E7F8}"/>
              </a:ext>
            </a:extLst>
          </p:cNvPr>
          <p:cNvSpPr/>
          <p:nvPr/>
        </p:nvSpPr>
        <p:spPr>
          <a:xfrm rot="5400000">
            <a:off x="10872787" y="-1195387"/>
            <a:ext cx="123825" cy="2514599"/>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3B91A0C0-7E80-4B53-B17B-B9C18FD2596E}"/>
              </a:ext>
            </a:extLst>
          </p:cNvPr>
          <p:cNvSpPr/>
          <p:nvPr/>
        </p:nvSpPr>
        <p:spPr>
          <a:xfrm rot="10800000">
            <a:off x="12049129" y="123825"/>
            <a:ext cx="128588" cy="2266950"/>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33057638-769D-4244-9D5B-E5397B2BDFEA}"/>
              </a:ext>
            </a:extLst>
          </p:cNvPr>
          <p:cNvSpPr/>
          <p:nvPr/>
        </p:nvSpPr>
        <p:spPr>
          <a:xfrm rot="10800000">
            <a:off x="12061033" y="2390775"/>
            <a:ext cx="123825" cy="2514599"/>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CF5FBF81-A39B-454F-854B-E724EE76FF63}"/>
              </a:ext>
            </a:extLst>
          </p:cNvPr>
          <p:cNvSpPr/>
          <p:nvPr/>
        </p:nvSpPr>
        <p:spPr>
          <a:xfrm rot="10800000">
            <a:off x="12049128" y="4905374"/>
            <a:ext cx="133347" cy="1952626"/>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52928FDC-78DE-41A7-97CE-C17CD256693C}"/>
              </a:ext>
            </a:extLst>
          </p:cNvPr>
          <p:cNvSpPr txBox="1"/>
          <p:nvPr/>
        </p:nvSpPr>
        <p:spPr>
          <a:xfrm>
            <a:off x="2465494" y="269944"/>
            <a:ext cx="6981825" cy="3170099"/>
          </a:xfrm>
          <a:prstGeom prst="rect">
            <a:avLst/>
          </a:prstGeom>
          <a:noFill/>
        </p:spPr>
        <p:txBody>
          <a:bodyPr wrap="square" rtlCol="0">
            <a:spAutoFit/>
          </a:bodyPr>
          <a:lstStyle/>
          <a:p>
            <a:r>
              <a:rPr lang="en-US" sz="4000" dirty="0">
                <a:solidFill>
                  <a:srgbClr val="002060"/>
                </a:solidFill>
                <a:latin typeface="Arial" panose="020B0604020202020204" pitchFamily="34" charset="0"/>
                <a:cs typeface="Arial" panose="020B0604020202020204" pitchFamily="34" charset="0"/>
              </a:rPr>
              <a:t>Name – Zubia Masood</a:t>
            </a:r>
          </a:p>
          <a:p>
            <a:r>
              <a:rPr lang="en-US" sz="4000" dirty="0">
                <a:solidFill>
                  <a:srgbClr val="002060"/>
                </a:solidFill>
                <a:latin typeface="Arial" panose="020B0604020202020204" pitchFamily="34" charset="0"/>
                <a:cs typeface="Arial" panose="020B0604020202020204" pitchFamily="34" charset="0"/>
              </a:rPr>
              <a:t>Roll no – 1246</a:t>
            </a:r>
          </a:p>
          <a:p>
            <a:r>
              <a:rPr lang="en-US" sz="4000" dirty="0">
                <a:solidFill>
                  <a:srgbClr val="002060"/>
                </a:solidFill>
                <a:latin typeface="Arial" panose="020B0604020202020204" pitchFamily="34" charset="0"/>
                <a:cs typeface="Arial" panose="020B0604020202020204" pitchFamily="34" charset="0"/>
              </a:rPr>
              <a:t>Room no – 13</a:t>
            </a:r>
          </a:p>
          <a:p>
            <a:r>
              <a:rPr lang="en-US" sz="4000" dirty="0">
                <a:solidFill>
                  <a:srgbClr val="002060"/>
                </a:solidFill>
                <a:latin typeface="Arial" panose="020B0604020202020204" pitchFamily="34" charset="0"/>
                <a:cs typeface="Arial" panose="020B0604020202020204" pitchFamily="34" charset="0"/>
              </a:rPr>
              <a:t>Supervised by Prof Debanjana Dey</a:t>
            </a:r>
            <a:endParaRPr lang="en-IN" sz="4000" dirty="0">
              <a:solidFill>
                <a:srgbClr val="002060"/>
              </a:solidFill>
              <a:latin typeface="Arial" panose="020B0604020202020204" pitchFamily="34" charset="0"/>
              <a:cs typeface="Arial" panose="020B0604020202020204" pitchFamily="34" charset="0"/>
            </a:endParaRPr>
          </a:p>
        </p:txBody>
      </p:sp>
      <p:pic>
        <p:nvPicPr>
          <p:cNvPr id="20" name="Picture 19">
            <a:extLst>
              <a:ext uri="{FF2B5EF4-FFF2-40B4-BE49-F238E27FC236}">
                <a16:creationId xmlns:a16="http://schemas.microsoft.com/office/drawing/2014/main" id="{4B9D5AAF-B1C5-468D-BC37-C0DE90EC4FE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34859" y="668006"/>
            <a:ext cx="1968705" cy="1418232"/>
          </a:xfrm>
          <a:prstGeom prst="rect">
            <a:avLst/>
          </a:prstGeom>
        </p:spPr>
      </p:pic>
      <p:pic>
        <p:nvPicPr>
          <p:cNvPr id="26" name="Picture 25">
            <a:extLst>
              <a:ext uri="{FF2B5EF4-FFF2-40B4-BE49-F238E27FC236}">
                <a16:creationId xmlns:a16="http://schemas.microsoft.com/office/drawing/2014/main" id="{87249282-E955-4F74-ABCE-0D090C2CD00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694667" y="371176"/>
            <a:ext cx="2792483" cy="1697306"/>
          </a:xfrm>
          <a:prstGeom prst="rect">
            <a:avLst/>
          </a:prstGeom>
        </p:spPr>
      </p:pic>
      <p:sp>
        <p:nvSpPr>
          <p:cNvPr id="28" name="TextBox 27">
            <a:extLst>
              <a:ext uri="{FF2B5EF4-FFF2-40B4-BE49-F238E27FC236}">
                <a16:creationId xmlns:a16="http://schemas.microsoft.com/office/drawing/2014/main" id="{268B389A-7B20-4958-B781-FD1E1E29E349}"/>
              </a:ext>
            </a:extLst>
          </p:cNvPr>
          <p:cNvSpPr txBox="1"/>
          <p:nvPr/>
        </p:nvSpPr>
        <p:spPr>
          <a:xfrm>
            <a:off x="812034" y="3586162"/>
            <a:ext cx="9379532" cy="1938992"/>
          </a:xfrm>
          <a:prstGeom prst="rect">
            <a:avLst/>
          </a:prstGeom>
          <a:noFill/>
        </p:spPr>
        <p:txBody>
          <a:bodyPr wrap="square" rtlCol="0">
            <a:spAutoFit/>
          </a:bodyPr>
          <a:lstStyle/>
          <a:p>
            <a:r>
              <a:rPr lang="en-US" sz="4000" dirty="0">
                <a:solidFill>
                  <a:srgbClr val="002060"/>
                </a:solidFill>
                <a:latin typeface="Arial" panose="020B0604020202020204" pitchFamily="34" charset="0"/>
                <a:cs typeface="Arial" panose="020B0604020202020204" pitchFamily="34" charset="0"/>
              </a:rPr>
              <a:t>Topic - Blockchain and how it will impact financial markets through bitcoins and other types of cryptocurrencies</a:t>
            </a:r>
            <a:endParaRPr lang="en-IN" sz="40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2544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213BDDF-28B2-48B9-9302-779BDD11C467}"/>
              </a:ext>
            </a:extLst>
          </p:cNvPr>
          <p:cNvSpPr/>
          <p:nvPr/>
        </p:nvSpPr>
        <p:spPr>
          <a:xfrm>
            <a:off x="0" y="0"/>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DC901EA9-2D5C-4CA9-BB47-54615B39AD86}"/>
              </a:ext>
            </a:extLst>
          </p:cNvPr>
          <p:cNvSpPr/>
          <p:nvPr/>
        </p:nvSpPr>
        <p:spPr>
          <a:xfrm>
            <a:off x="4762" y="446722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4390EBC6-ED98-41ED-8550-08C449911461}"/>
              </a:ext>
            </a:extLst>
          </p:cNvPr>
          <p:cNvSpPr/>
          <p:nvPr/>
        </p:nvSpPr>
        <p:spPr>
          <a:xfrm>
            <a:off x="-1" y="2390775"/>
            <a:ext cx="123825" cy="2390775"/>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2E0BE15-BB0D-4711-8555-637C33956137}"/>
              </a:ext>
            </a:extLst>
          </p:cNvPr>
          <p:cNvSpPr/>
          <p:nvPr/>
        </p:nvSpPr>
        <p:spPr>
          <a:xfrm rot="5400000">
            <a:off x="1257299"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92CC5FA6-4F3E-4E2B-A3BE-B982759C2EFB}"/>
              </a:ext>
            </a:extLst>
          </p:cNvPr>
          <p:cNvSpPr/>
          <p:nvPr/>
        </p:nvSpPr>
        <p:spPr>
          <a:xfrm rot="5400000">
            <a:off x="3648074"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228931AD-04F2-435B-B783-68C8C765186B}"/>
              </a:ext>
            </a:extLst>
          </p:cNvPr>
          <p:cNvSpPr/>
          <p:nvPr/>
        </p:nvSpPr>
        <p:spPr>
          <a:xfrm rot="5400000">
            <a:off x="6038848"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4A0B2FFD-065E-4A48-A7F2-ABE6BCC77440}"/>
              </a:ext>
            </a:extLst>
          </p:cNvPr>
          <p:cNvSpPr/>
          <p:nvPr/>
        </p:nvSpPr>
        <p:spPr>
          <a:xfrm rot="5400000">
            <a:off x="8420101"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BED03149-F105-4666-A70E-4372BDD1E7F8}"/>
              </a:ext>
            </a:extLst>
          </p:cNvPr>
          <p:cNvSpPr/>
          <p:nvPr/>
        </p:nvSpPr>
        <p:spPr>
          <a:xfrm rot="5400000">
            <a:off x="10872787" y="-1195387"/>
            <a:ext cx="123825" cy="2514599"/>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3B91A0C0-7E80-4B53-B17B-B9C18FD2596E}"/>
              </a:ext>
            </a:extLst>
          </p:cNvPr>
          <p:cNvSpPr/>
          <p:nvPr/>
        </p:nvSpPr>
        <p:spPr>
          <a:xfrm rot="10800000">
            <a:off x="12049129" y="123825"/>
            <a:ext cx="128588" cy="2266950"/>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33057638-769D-4244-9D5B-E5397B2BDFEA}"/>
              </a:ext>
            </a:extLst>
          </p:cNvPr>
          <p:cNvSpPr/>
          <p:nvPr/>
        </p:nvSpPr>
        <p:spPr>
          <a:xfrm rot="10800000">
            <a:off x="12061033" y="2390775"/>
            <a:ext cx="123825" cy="2514599"/>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CF5FBF81-A39B-454F-854B-E724EE76FF63}"/>
              </a:ext>
            </a:extLst>
          </p:cNvPr>
          <p:cNvSpPr/>
          <p:nvPr/>
        </p:nvSpPr>
        <p:spPr>
          <a:xfrm rot="10800000">
            <a:off x="12049128" y="4905374"/>
            <a:ext cx="133347" cy="1952626"/>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pic>
        <p:nvPicPr>
          <p:cNvPr id="1028" name="Picture 4">
            <a:extLst>
              <a:ext uri="{FF2B5EF4-FFF2-40B4-BE49-F238E27FC236}">
                <a16:creationId xmlns:a16="http://schemas.microsoft.com/office/drawing/2014/main" id="{0846A433-7FFA-4133-B823-3313BAE66B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07" y="1906926"/>
            <a:ext cx="5484273" cy="36480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91ED898-2758-4083-9FA4-98125E56B878}"/>
              </a:ext>
            </a:extLst>
          </p:cNvPr>
          <p:cNvSpPr txBox="1"/>
          <p:nvPr/>
        </p:nvSpPr>
        <p:spPr>
          <a:xfrm>
            <a:off x="6277300" y="1817405"/>
            <a:ext cx="5286005" cy="4247317"/>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marL="285750" indent="-285750">
              <a:buFont typeface="Wingdings" panose="05000000000000000000" pitchFamily="2" charset="2"/>
              <a:buChar char="v"/>
            </a:pPr>
            <a:r>
              <a:rPr lang="en-US" b="0" i="0" dirty="0">
                <a:solidFill>
                  <a:srgbClr val="002060"/>
                </a:solidFill>
                <a:effectLst/>
                <a:latin typeface="Verdana" panose="020B0604030504040204" pitchFamily="34" charset="0"/>
                <a:ea typeface="Verdana" panose="020B0604030504040204" pitchFamily="34" charset="0"/>
              </a:rPr>
              <a:t> </a:t>
            </a:r>
            <a:r>
              <a:rPr lang="en-US" b="0" i="0" dirty="0">
                <a:solidFill>
                  <a:srgbClr val="002060"/>
                </a:solidFill>
                <a:effectLst/>
                <a:latin typeface="Verdana" panose="020B0604030504040204" pitchFamily="34" charset="0"/>
                <a:ea typeface="Verdana" panose="020B0604030504040204" pitchFamily="34" charset="0"/>
                <a:cs typeface="Arial" panose="020B0604020202020204" pitchFamily="34" charset="0"/>
              </a:rPr>
              <a:t>Unit cost of financial intermediation hovers </a:t>
            </a:r>
            <a:r>
              <a:rPr lang="en-US" b="1" i="0" dirty="0">
                <a:solidFill>
                  <a:srgbClr val="002060"/>
                </a:solidFill>
                <a:effectLst/>
                <a:latin typeface="Verdana" panose="020B0604030504040204" pitchFamily="34" charset="0"/>
                <a:ea typeface="Verdana" panose="020B0604030504040204" pitchFamily="34" charset="0"/>
                <a:cs typeface="Arial" panose="020B0604020202020204" pitchFamily="34" charset="0"/>
              </a:rPr>
              <a:t>around 2%</a:t>
            </a:r>
            <a:r>
              <a:rPr lang="en-US" b="0" i="0" dirty="0">
                <a:solidFill>
                  <a:srgbClr val="002060"/>
                </a:solidFill>
                <a:effectLst/>
                <a:latin typeface="Verdana" panose="020B0604030504040204" pitchFamily="34" charset="0"/>
                <a:ea typeface="Verdana" panose="020B0604030504040204" pitchFamily="34" charset="0"/>
                <a:cs typeface="Arial" panose="020B0604020202020204" pitchFamily="34" charset="0"/>
              </a:rPr>
              <a:t> and is relatively stable over time. </a:t>
            </a:r>
          </a:p>
          <a:p>
            <a:pPr marL="285750" indent="-285750">
              <a:buFont typeface="Wingdings" panose="05000000000000000000" pitchFamily="2" charset="2"/>
              <a:buChar char="v"/>
            </a:pPr>
            <a:endParaRPr lang="en-US" dirty="0">
              <a:solidFill>
                <a:srgbClr val="002060"/>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r>
              <a:rPr lang="en-US" dirty="0">
                <a:solidFill>
                  <a:srgbClr val="002060"/>
                </a:solidFill>
                <a:latin typeface="Verdana" panose="020B0604030504040204" pitchFamily="34" charset="0"/>
                <a:ea typeface="Verdana" panose="020B0604030504040204" pitchFamily="34" charset="0"/>
                <a:cs typeface="Arial" panose="020B0604020202020204" pitchFamily="34" charset="0"/>
              </a:rPr>
              <a:t>I</a:t>
            </a:r>
            <a:r>
              <a:rPr lang="en-US" b="0" i="0" dirty="0">
                <a:solidFill>
                  <a:srgbClr val="002060"/>
                </a:solidFill>
                <a:effectLst/>
                <a:latin typeface="Verdana" panose="020B0604030504040204" pitchFamily="34" charset="0"/>
                <a:ea typeface="Verdana" panose="020B0604030504040204" pitchFamily="34" charset="0"/>
                <a:cs typeface="Arial" panose="020B0604020202020204" pitchFamily="34" charset="0"/>
              </a:rPr>
              <a:t>t costs around two cents per year to maintain one dollar of an intermediated financial asset. Or equivalently the annual rate of return of savers is 2 percentage points below the funding costs of borrowers.</a:t>
            </a:r>
          </a:p>
          <a:p>
            <a:pPr marL="285750" indent="-285750">
              <a:buFont typeface="Wingdings" panose="05000000000000000000" pitchFamily="2" charset="2"/>
              <a:buChar char="v"/>
            </a:pPr>
            <a:endParaRPr lang="en-US" b="0" i="0" dirty="0">
              <a:solidFill>
                <a:srgbClr val="002060"/>
              </a:solidFill>
              <a:effectLst/>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r>
              <a:rPr lang="en-US" dirty="0">
                <a:solidFill>
                  <a:srgbClr val="002060"/>
                </a:solidFill>
                <a:latin typeface="Verdana" panose="020B0604030504040204" pitchFamily="34" charset="0"/>
                <a:ea typeface="Verdana" panose="020B0604030504040204" pitchFamily="34" charset="0"/>
                <a:cs typeface="Arial" panose="020B0604020202020204" pitchFamily="34" charset="0"/>
              </a:rPr>
              <a:t>Hence this signifies that even though our financial system went from pen and paper to digitization , We as depositors haven’t really been benefited.</a:t>
            </a:r>
            <a:endParaRPr lang="en-IN" dirty="0">
              <a:solidFill>
                <a:srgbClr val="002060"/>
              </a:solidFill>
              <a:latin typeface="Verdana" panose="020B0604030504040204" pitchFamily="34" charset="0"/>
              <a:ea typeface="Verdana" panose="020B060403050404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311FD681-F8CE-4830-82E6-A60E076EE83F}"/>
              </a:ext>
            </a:extLst>
          </p:cNvPr>
          <p:cNvSpPr txBox="1"/>
          <p:nvPr/>
        </p:nvSpPr>
        <p:spPr>
          <a:xfrm>
            <a:off x="795385" y="649087"/>
            <a:ext cx="10582183" cy="70788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4000" b="1" dirty="0">
                <a:solidFill>
                  <a:srgbClr val="002060"/>
                </a:solidFill>
                <a:latin typeface="Arial" panose="020B0604020202020204" pitchFamily="34" charset="0"/>
                <a:cs typeface="Arial" panose="020B0604020202020204" pitchFamily="34" charset="0"/>
              </a:rPr>
              <a:t>             Analysis and Findings</a:t>
            </a:r>
            <a:endParaRPr lang="en-IN" sz="40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2576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213BDDF-28B2-48B9-9302-779BDD11C467}"/>
              </a:ext>
            </a:extLst>
          </p:cNvPr>
          <p:cNvSpPr/>
          <p:nvPr/>
        </p:nvSpPr>
        <p:spPr>
          <a:xfrm>
            <a:off x="0" y="0"/>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DC901EA9-2D5C-4CA9-BB47-54615B39AD86}"/>
              </a:ext>
            </a:extLst>
          </p:cNvPr>
          <p:cNvSpPr/>
          <p:nvPr/>
        </p:nvSpPr>
        <p:spPr>
          <a:xfrm>
            <a:off x="4762" y="446722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4390EBC6-ED98-41ED-8550-08C449911461}"/>
              </a:ext>
            </a:extLst>
          </p:cNvPr>
          <p:cNvSpPr/>
          <p:nvPr/>
        </p:nvSpPr>
        <p:spPr>
          <a:xfrm>
            <a:off x="-1" y="2390775"/>
            <a:ext cx="123825" cy="2390775"/>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2E0BE15-BB0D-4711-8555-637C33956137}"/>
              </a:ext>
            </a:extLst>
          </p:cNvPr>
          <p:cNvSpPr/>
          <p:nvPr/>
        </p:nvSpPr>
        <p:spPr>
          <a:xfrm rot="5400000">
            <a:off x="1257299"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92CC5FA6-4F3E-4E2B-A3BE-B982759C2EFB}"/>
              </a:ext>
            </a:extLst>
          </p:cNvPr>
          <p:cNvSpPr/>
          <p:nvPr/>
        </p:nvSpPr>
        <p:spPr>
          <a:xfrm rot="5400000">
            <a:off x="3648074"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228931AD-04F2-435B-B783-68C8C765186B}"/>
              </a:ext>
            </a:extLst>
          </p:cNvPr>
          <p:cNvSpPr/>
          <p:nvPr/>
        </p:nvSpPr>
        <p:spPr>
          <a:xfrm rot="5400000">
            <a:off x="6038848"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4A0B2FFD-065E-4A48-A7F2-ABE6BCC77440}"/>
              </a:ext>
            </a:extLst>
          </p:cNvPr>
          <p:cNvSpPr/>
          <p:nvPr/>
        </p:nvSpPr>
        <p:spPr>
          <a:xfrm rot="5400000">
            <a:off x="8420101"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BED03149-F105-4666-A70E-4372BDD1E7F8}"/>
              </a:ext>
            </a:extLst>
          </p:cNvPr>
          <p:cNvSpPr/>
          <p:nvPr/>
        </p:nvSpPr>
        <p:spPr>
          <a:xfrm rot="5400000">
            <a:off x="10872787" y="-1195387"/>
            <a:ext cx="123825" cy="2514599"/>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3B91A0C0-7E80-4B53-B17B-B9C18FD2596E}"/>
              </a:ext>
            </a:extLst>
          </p:cNvPr>
          <p:cNvSpPr/>
          <p:nvPr/>
        </p:nvSpPr>
        <p:spPr>
          <a:xfrm rot="10800000">
            <a:off x="12049129" y="123825"/>
            <a:ext cx="128588" cy="2266950"/>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33057638-769D-4244-9D5B-E5397B2BDFEA}"/>
              </a:ext>
            </a:extLst>
          </p:cNvPr>
          <p:cNvSpPr/>
          <p:nvPr/>
        </p:nvSpPr>
        <p:spPr>
          <a:xfrm rot="10800000">
            <a:off x="12061033" y="2390775"/>
            <a:ext cx="123825" cy="2514599"/>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CF5FBF81-A39B-454F-854B-E724EE76FF63}"/>
              </a:ext>
            </a:extLst>
          </p:cNvPr>
          <p:cNvSpPr/>
          <p:nvPr/>
        </p:nvSpPr>
        <p:spPr>
          <a:xfrm rot="10800000">
            <a:off x="12049128" y="4905374"/>
            <a:ext cx="133347" cy="1952626"/>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C7F03857-9B26-43A2-AADC-CF1B13036B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211" y="1899991"/>
            <a:ext cx="8754577" cy="4138019"/>
          </a:xfrm>
          <a:prstGeom prst="rect">
            <a:avLst/>
          </a:prstGeom>
        </p:spPr>
      </p:pic>
      <p:sp>
        <p:nvSpPr>
          <p:cNvPr id="19" name="TextBox 18">
            <a:extLst>
              <a:ext uri="{FF2B5EF4-FFF2-40B4-BE49-F238E27FC236}">
                <a16:creationId xmlns:a16="http://schemas.microsoft.com/office/drawing/2014/main" id="{534A264F-2A79-476D-B887-C0FD47567904}"/>
              </a:ext>
            </a:extLst>
          </p:cNvPr>
          <p:cNvSpPr txBox="1"/>
          <p:nvPr/>
        </p:nvSpPr>
        <p:spPr>
          <a:xfrm>
            <a:off x="795385" y="649087"/>
            <a:ext cx="10582183" cy="70788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4000" b="1" dirty="0">
                <a:solidFill>
                  <a:srgbClr val="002060"/>
                </a:solidFill>
                <a:latin typeface="Arial" panose="020B0604020202020204" pitchFamily="34" charset="0"/>
                <a:cs typeface="Arial" panose="020B0604020202020204" pitchFamily="34" charset="0"/>
              </a:rPr>
              <a:t>            Bank failures since 2001</a:t>
            </a:r>
            <a:endParaRPr lang="en-IN" sz="40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5268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213BDDF-28B2-48B9-9302-779BDD11C467}"/>
              </a:ext>
            </a:extLst>
          </p:cNvPr>
          <p:cNvSpPr/>
          <p:nvPr/>
        </p:nvSpPr>
        <p:spPr>
          <a:xfrm>
            <a:off x="0" y="0"/>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DC901EA9-2D5C-4CA9-BB47-54615B39AD86}"/>
              </a:ext>
            </a:extLst>
          </p:cNvPr>
          <p:cNvSpPr/>
          <p:nvPr/>
        </p:nvSpPr>
        <p:spPr>
          <a:xfrm>
            <a:off x="4762" y="446722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4390EBC6-ED98-41ED-8550-08C449911461}"/>
              </a:ext>
            </a:extLst>
          </p:cNvPr>
          <p:cNvSpPr/>
          <p:nvPr/>
        </p:nvSpPr>
        <p:spPr>
          <a:xfrm>
            <a:off x="-1" y="2390775"/>
            <a:ext cx="123825" cy="2390775"/>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2E0BE15-BB0D-4711-8555-637C33956137}"/>
              </a:ext>
            </a:extLst>
          </p:cNvPr>
          <p:cNvSpPr/>
          <p:nvPr/>
        </p:nvSpPr>
        <p:spPr>
          <a:xfrm rot="5400000">
            <a:off x="1257299"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92CC5FA6-4F3E-4E2B-A3BE-B982759C2EFB}"/>
              </a:ext>
            </a:extLst>
          </p:cNvPr>
          <p:cNvSpPr/>
          <p:nvPr/>
        </p:nvSpPr>
        <p:spPr>
          <a:xfrm rot="5400000">
            <a:off x="3648074"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228931AD-04F2-435B-B783-68C8C765186B}"/>
              </a:ext>
            </a:extLst>
          </p:cNvPr>
          <p:cNvSpPr/>
          <p:nvPr/>
        </p:nvSpPr>
        <p:spPr>
          <a:xfrm rot="5400000">
            <a:off x="6038848"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4A0B2FFD-065E-4A48-A7F2-ABE6BCC77440}"/>
              </a:ext>
            </a:extLst>
          </p:cNvPr>
          <p:cNvSpPr/>
          <p:nvPr/>
        </p:nvSpPr>
        <p:spPr>
          <a:xfrm rot="5400000">
            <a:off x="8420101"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BED03149-F105-4666-A70E-4372BDD1E7F8}"/>
              </a:ext>
            </a:extLst>
          </p:cNvPr>
          <p:cNvSpPr/>
          <p:nvPr/>
        </p:nvSpPr>
        <p:spPr>
          <a:xfrm rot="5400000">
            <a:off x="10872787" y="-1195387"/>
            <a:ext cx="123825" cy="2514599"/>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3B91A0C0-7E80-4B53-B17B-B9C18FD2596E}"/>
              </a:ext>
            </a:extLst>
          </p:cNvPr>
          <p:cNvSpPr/>
          <p:nvPr/>
        </p:nvSpPr>
        <p:spPr>
          <a:xfrm rot="10800000">
            <a:off x="12049129" y="123825"/>
            <a:ext cx="128588" cy="2266950"/>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33057638-769D-4244-9D5B-E5397B2BDFEA}"/>
              </a:ext>
            </a:extLst>
          </p:cNvPr>
          <p:cNvSpPr/>
          <p:nvPr/>
        </p:nvSpPr>
        <p:spPr>
          <a:xfrm rot="10800000">
            <a:off x="12061033" y="2390775"/>
            <a:ext cx="123825" cy="2514599"/>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CF5FBF81-A39B-454F-854B-E724EE76FF63}"/>
              </a:ext>
            </a:extLst>
          </p:cNvPr>
          <p:cNvSpPr/>
          <p:nvPr/>
        </p:nvSpPr>
        <p:spPr>
          <a:xfrm rot="10800000">
            <a:off x="12049128" y="4905374"/>
            <a:ext cx="133347" cy="1952626"/>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pic>
        <p:nvPicPr>
          <p:cNvPr id="2050" name="Picture 2" descr="Blockchain 101: Distributed Ledger Technology | by Reshma Patra | Medium">
            <a:extLst>
              <a:ext uri="{FF2B5EF4-FFF2-40B4-BE49-F238E27FC236}">
                <a16:creationId xmlns:a16="http://schemas.microsoft.com/office/drawing/2014/main" id="{53D09AC5-F78C-450A-8F0B-880D0918A3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176" y="1954428"/>
            <a:ext cx="5823135" cy="392725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1FCF7F5-32C1-4C84-ABBD-E036B93E0C9A}"/>
              </a:ext>
            </a:extLst>
          </p:cNvPr>
          <p:cNvSpPr txBox="1"/>
          <p:nvPr/>
        </p:nvSpPr>
        <p:spPr>
          <a:xfrm>
            <a:off x="7179444" y="2158901"/>
            <a:ext cx="3755255" cy="3139321"/>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marL="285750" indent="-285750">
              <a:buFont typeface="Wingdings" panose="05000000000000000000" pitchFamily="2" charset="2"/>
              <a:buChar char="v"/>
            </a:pPr>
            <a:r>
              <a:rPr lang="en-US" dirty="0">
                <a:solidFill>
                  <a:srgbClr val="002060"/>
                </a:solidFill>
                <a:latin typeface="Verdana" panose="020B0604030504040204" pitchFamily="34" charset="0"/>
                <a:ea typeface="Verdana" panose="020B0604030504040204" pitchFamily="34" charset="0"/>
                <a:cs typeface="Arial" panose="020B0604020202020204" pitchFamily="34" charset="0"/>
              </a:rPr>
              <a:t>Rules out the need of a bank to act as a financial intermediary</a:t>
            </a:r>
          </a:p>
          <a:p>
            <a:pPr marL="285750" indent="-285750">
              <a:buFont typeface="Wingdings" panose="05000000000000000000" pitchFamily="2" charset="2"/>
              <a:buChar char="v"/>
            </a:pPr>
            <a:endParaRPr lang="en-US" dirty="0">
              <a:solidFill>
                <a:srgbClr val="002060"/>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r>
              <a:rPr lang="en-US" dirty="0">
                <a:solidFill>
                  <a:srgbClr val="002060"/>
                </a:solidFill>
                <a:latin typeface="Verdana" panose="020B0604030504040204" pitchFamily="34" charset="0"/>
                <a:ea typeface="Verdana" panose="020B0604030504040204" pitchFamily="34" charset="0"/>
                <a:cs typeface="Arial" panose="020B0604020202020204" pitchFamily="34" charset="0"/>
              </a:rPr>
              <a:t>Reduces cost of transaction</a:t>
            </a:r>
          </a:p>
          <a:p>
            <a:endParaRPr lang="en-US" dirty="0">
              <a:solidFill>
                <a:srgbClr val="002060"/>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r>
              <a:rPr lang="en-US" dirty="0">
                <a:solidFill>
                  <a:srgbClr val="002060"/>
                </a:solidFill>
                <a:latin typeface="Verdana" panose="020B0604030504040204" pitchFamily="34" charset="0"/>
                <a:ea typeface="Verdana" panose="020B0604030504040204" pitchFamily="34" charset="0"/>
                <a:cs typeface="Arial" panose="020B0604020202020204" pitchFamily="34" charset="0"/>
              </a:rPr>
              <a:t>Reduces need to trust banks blindly</a:t>
            </a:r>
          </a:p>
          <a:p>
            <a:pPr marL="285750" indent="-285750">
              <a:buFont typeface="Wingdings" panose="05000000000000000000" pitchFamily="2" charset="2"/>
              <a:buChar char="v"/>
            </a:pPr>
            <a:endParaRPr lang="en-US" dirty="0">
              <a:solidFill>
                <a:srgbClr val="002060"/>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r>
              <a:rPr lang="en-US" dirty="0">
                <a:solidFill>
                  <a:srgbClr val="002060"/>
                </a:solidFill>
                <a:latin typeface="Verdana" panose="020B0604030504040204" pitchFamily="34" charset="0"/>
                <a:ea typeface="Verdana" panose="020B0604030504040204" pitchFamily="34" charset="0"/>
                <a:cs typeface="Arial" panose="020B0604020202020204" pitchFamily="34" charset="0"/>
              </a:rPr>
              <a:t>Reduces time and friction for overseas transactions</a:t>
            </a:r>
            <a:endParaRPr lang="en-IN" dirty="0">
              <a:solidFill>
                <a:srgbClr val="002060"/>
              </a:solidFill>
              <a:latin typeface="Verdana" panose="020B0604030504040204" pitchFamily="34" charset="0"/>
              <a:ea typeface="Verdana" panose="020B060403050404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07FFCC57-D6C4-468A-AB67-467201C8DC89}"/>
              </a:ext>
            </a:extLst>
          </p:cNvPr>
          <p:cNvSpPr txBox="1"/>
          <p:nvPr/>
        </p:nvSpPr>
        <p:spPr>
          <a:xfrm>
            <a:off x="514399" y="685183"/>
            <a:ext cx="10977515" cy="70788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4000" b="1" dirty="0">
                <a:solidFill>
                  <a:srgbClr val="002060"/>
                </a:solidFill>
                <a:latin typeface="Arial" panose="020B0604020202020204" pitchFamily="34" charset="0"/>
                <a:cs typeface="Arial" panose="020B0604020202020204" pitchFamily="34" charset="0"/>
              </a:rPr>
              <a:t>     Distributed Ledger Technology(DLT)</a:t>
            </a:r>
            <a:endParaRPr lang="en-IN" sz="40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8332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213BDDF-28B2-48B9-9302-779BDD11C467}"/>
              </a:ext>
            </a:extLst>
          </p:cNvPr>
          <p:cNvSpPr/>
          <p:nvPr/>
        </p:nvSpPr>
        <p:spPr>
          <a:xfrm>
            <a:off x="0" y="0"/>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DC901EA9-2D5C-4CA9-BB47-54615B39AD86}"/>
              </a:ext>
            </a:extLst>
          </p:cNvPr>
          <p:cNvSpPr/>
          <p:nvPr/>
        </p:nvSpPr>
        <p:spPr>
          <a:xfrm>
            <a:off x="4762" y="446722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4390EBC6-ED98-41ED-8550-08C449911461}"/>
              </a:ext>
            </a:extLst>
          </p:cNvPr>
          <p:cNvSpPr/>
          <p:nvPr/>
        </p:nvSpPr>
        <p:spPr>
          <a:xfrm>
            <a:off x="-1" y="2390775"/>
            <a:ext cx="123825" cy="2390775"/>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2E0BE15-BB0D-4711-8555-637C33956137}"/>
              </a:ext>
            </a:extLst>
          </p:cNvPr>
          <p:cNvSpPr/>
          <p:nvPr/>
        </p:nvSpPr>
        <p:spPr>
          <a:xfrm rot="5400000">
            <a:off x="1257299"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92CC5FA6-4F3E-4E2B-A3BE-B982759C2EFB}"/>
              </a:ext>
            </a:extLst>
          </p:cNvPr>
          <p:cNvSpPr/>
          <p:nvPr/>
        </p:nvSpPr>
        <p:spPr>
          <a:xfrm rot="5400000">
            <a:off x="3648074"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228931AD-04F2-435B-B783-68C8C765186B}"/>
              </a:ext>
            </a:extLst>
          </p:cNvPr>
          <p:cNvSpPr/>
          <p:nvPr/>
        </p:nvSpPr>
        <p:spPr>
          <a:xfrm rot="5400000">
            <a:off x="6038848"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4A0B2FFD-065E-4A48-A7F2-ABE6BCC77440}"/>
              </a:ext>
            </a:extLst>
          </p:cNvPr>
          <p:cNvSpPr/>
          <p:nvPr/>
        </p:nvSpPr>
        <p:spPr>
          <a:xfrm rot="5400000">
            <a:off x="8420101"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BED03149-F105-4666-A70E-4372BDD1E7F8}"/>
              </a:ext>
            </a:extLst>
          </p:cNvPr>
          <p:cNvSpPr/>
          <p:nvPr/>
        </p:nvSpPr>
        <p:spPr>
          <a:xfrm rot="5400000">
            <a:off x="10872787" y="-1195387"/>
            <a:ext cx="123825" cy="2514599"/>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3B91A0C0-7E80-4B53-B17B-B9C18FD2596E}"/>
              </a:ext>
            </a:extLst>
          </p:cNvPr>
          <p:cNvSpPr/>
          <p:nvPr/>
        </p:nvSpPr>
        <p:spPr>
          <a:xfrm rot="10800000">
            <a:off x="12049129" y="123825"/>
            <a:ext cx="128588" cy="2266950"/>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33057638-769D-4244-9D5B-E5397B2BDFEA}"/>
              </a:ext>
            </a:extLst>
          </p:cNvPr>
          <p:cNvSpPr/>
          <p:nvPr/>
        </p:nvSpPr>
        <p:spPr>
          <a:xfrm rot="10800000">
            <a:off x="12061033" y="2390775"/>
            <a:ext cx="123825" cy="2514599"/>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CF5FBF81-A39B-454F-854B-E724EE76FF63}"/>
              </a:ext>
            </a:extLst>
          </p:cNvPr>
          <p:cNvSpPr/>
          <p:nvPr/>
        </p:nvSpPr>
        <p:spPr>
          <a:xfrm rot="10800000">
            <a:off x="12049128" y="4905374"/>
            <a:ext cx="133347" cy="1952626"/>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73F640C5-1CF0-43E1-9845-02E5406ADBB9}"/>
              </a:ext>
            </a:extLst>
          </p:cNvPr>
          <p:cNvSpPr txBox="1"/>
          <p:nvPr/>
        </p:nvSpPr>
        <p:spPr>
          <a:xfrm>
            <a:off x="942513" y="2108834"/>
            <a:ext cx="10306974" cy="3785652"/>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marL="285750" indent="-285750">
              <a:buFont typeface="Wingdings" panose="05000000000000000000" pitchFamily="2" charset="2"/>
              <a:buChar char="v"/>
            </a:pPr>
            <a:r>
              <a:rPr lang="en-US" sz="2000" b="1" dirty="0">
                <a:solidFill>
                  <a:srgbClr val="002060"/>
                </a:solidFill>
                <a:latin typeface="Verdana" panose="020B0604030504040204" pitchFamily="34" charset="0"/>
                <a:ea typeface="Verdana" panose="020B0604030504040204" pitchFamily="34" charset="0"/>
                <a:cs typeface="Arial" panose="020B0604020202020204" pitchFamily="34" charset="0"/>
              </a:rPr>
              <a:t>Highly illiquid</a:t>
            </a:r>
          </a:p>
          <a:p>
            <a:pPr marL="285750" indent="-285750">
              <a:buFont typeface="Wingdings" panose="05000000000000000000" pitchFamily="2" charset="2"/>
              <a:buChar char="v"/>
            </a:pPr>
            <a:endParaRPr lang="en-US" sz="2000" b="1" dirty="0">
              <a:solidFill>
                <a:srgbClr val="002060"/>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endParaRPr lang="en-US" sz="2000" b="1" dirty="0">
              <a:solidFill>
                <a:srgbClr val="002060"/>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r>
              <a:rPr lang="en-US" sz="2000" b="1" dirty="0">
                <a:solidFill>
                  <a:srgbClr val="002060"/>
                </a:solidFill>
                <a:latin typeface="Verdana" panose="020B0604030504040204" pitchFamily="34" charset="0"/>
                <a:ea typeface="Verdana" panose="020B0604030504040204" pitchFamily="34" charset="0"/>
                <a:cs typeface="Arial" panose="020B0604020202020204" pitchFamily="34" charset="0"/>
              </a:rPr>
              <a:t>Valuation required </a:t>
            </a:r>
            <a:r>
              <a:rPr lang="en-US" sz="2000" dirty="0">
                <a:solidFill>
                  <a:srgbClr val="002060"/>
                </a:solidFill>
                <a:latin typeface="Verdana" panose="020B0604030504040204" pitchFamily="34" charset="0"/>
                <a:ea typeface="Verdana" panose="020B0604030504040204" pitchFamily="34" charset="0"/>
                <a:cs typeface="Arial" panose="020B0604020202020204" pitchFamily="34" charset="0"/>
              </a:rPr>
              <a:t>for sale of ownership which is very lengthy and time consuming</a:t>
            </a:r>
          </a:p>
          <a:p>
            <a:pPr marL="285750" indent="-285750">
              <a:buFont typeface="Wingdings" panose="05000000000000000000" pitchFamily="2" charset="2"/>
              <a:buChar char="v"/>
            </a:pPr>
            <a:endParaRPr lang="en-US" sz="2000" dirty="0">
              <a:solidFill>
                <a:srgbClr val="002060"/>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endParaRPr lang="en-US" sz="2000" dirty="0">
              <a:solidFill>
                <a:srgbClr val="002060"/>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r>
              <a:rPr lang="en-US" sz="2000" dirty="0">
                <a:solidFill>
                  <a:srgbClr val="002060"/>
                </a:solidFill>
                <a:latin typeface="Verdana" panose="020B0604030504040204" pitchFamily="34" charset="0"/>
                <a:ea typeface="Verdana" panose="020B0604030504040204" pitchFamily="34" charset="0"/>
                <a:cs typeface="Arial" panose="020B0604020202020204" pitchFamily="34" charset="0"/>
              </a:rPr>
              <a:t>Need to check if the buyer is an </a:t>
            </a:r>
            <a:r>
              <a:rPr lang="en-US" sz="2000" b="1" dirty="0">
                <a:solidFill>
                  <a:srgbClr val="002060"/>
                </a:solidFill>
                <a:latin typeface="Verdana" panose="020B0604030504040204" pitchFamily="34" charset="0"/>
                <a:ea typeface="Verdana" panose="020B0604030504040204" pitchFamily="34" charset="0"/>
                <a:cs typeface="Arial" panose="020B0604020202020204" pitchFamily="34" charset="0"/>
              </a:rPr>
              <a:t>accredited investor</a:t>
            </a:r>
            <a:r>
              <a:rPr lang="en-US" sz="2000" dirty="0">
                <a:solidFill>
                  <a:srgbClr val="002060"/>
                </a:solidFill>
                <a:latin typeface="Verdana" panose="020B0604030504040204" pitchFamily="34" charset="0"/>
                <a:ea typeface="Verdana" panose="020B0604030504040204" pitchFamily="34" charset="0"/>
                <a:cs typeface="Arial" panose="020B0604020202020204" pitchFamily="34" charset="0"/>
              </a:rPr>
              <a:t>.</a:t>
            </a:r>
          </a:p>
          <a:p>
            <a:pPr marL="285750" indent="-285750">
              <a:buFont typeface="Wingdings" panose="05000000000000000000" pitchFamily="2" charset="2"/>
              <a:buChar char="v"/>
            </a:pPr>
            <a:endParaRPr lang="en-US" sz="2000" dirty="0">
              <a:solidFill>
                <a:srgbClr val="002060"/>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endParaRPr lang="en-US" sz="2000" dirty="0">
              <a:solidFill>
                <a:srgbClr val="002060"/>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r>
              <a:rPr lang="en-US" sz="2000" dirty="0">
                <a:solidFill>
                  <a:srgbClr val="002060"/>
                </a:solidFill>
                <a:latin typeface="Verdana" panose="020B0604030504040204" pitchFamily="34" charset="0"/>
                <a:ea typeface="Verdana" panose="020B0604030504040204" pitchFamily="34" charset="0"/>
                <a:cs typeface="Arial" panose="020B0604020202020204" pitchFamily="34" charset="0"/>
              </a:rPr>
              <a:t>The real estate developer might redeem the shares at a reduced value , hence is illiquid    </a:t>
            </a:r>
          </a:p>
        </p:txBody>
      </p:sp>
      <p:sp>
        <p:nvSpPr>
          <p:cNvPr id="18" name="TextBox 17">
            <a:extLst>
              <a:ext uri="{FF2B5EF4-FFF2-40B4-BE49-F238E27FC236}">
                <a16:creationId xmlns:a16="http://schemas.microsoft.com/office/drawing/2014/main" id="{C1DDB4D8-4F35-4C05-9F2D-C4AD35625EB1}"/>
              </a:ext>
            </a:extLst>
          </p:cNvPr>
          <p:cNvSpPr txBox="1"/>
          <p:nvPr/>
        </p:nvSpPr>
        <p:spPr>
          <a:xfrm>
            <a:off x="654037" y="618449"/>
            <a:ext cx="10977515" cy="70788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4000" b="1" dirty="0">
                <a:solidFill>
                  <a:srgbClr val="002060"/>
                </a:solidFill>
                <a:latin typeface="Arial" panose="020B0604020202020204" pitchFamily="34" charset="0"/>
                <a:cs typeface="Arial" panose="020B0604020202020204" pitchFamily="34" charset="0"/>
              </a:rPr>
              <a:t>            Real Estate Tokenization</a:t>
            </a:r>
            <a:endParaRPr lang="en-IN" sz="40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7566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21405CB-773F-4532-9F34-290969F9F79C}"/>
              </a:ext>
            </a:extLst>
          </p:cNvPr>
          <p:cNvPicPr>
            <a:picLocks noChangeAspect="1"/>
          </p:cNvPicPr>
          <p:nvPr/>
        </p:nvPicPr>
        <p:blipFill>
          <a:blip r:embed="rId2">
            <a:duotone>
              <a:prstClr val="black"/>
              <a:srgbClr val="00B050">
                <a:tint val="45000"/>
                <a:satMod val="400000"/>
              </a:srgbClr>
            </a:duotone>
            <a:extLst>
              <a:ext uri="{28A0092B-C50C-407E-A947-70E740481C1C}">
                <a14:useLocalDpi xmlns:a14="http://schemas.microsoft.com/office/drawing/2010/main" val="0"/>
              </a:ext>
            </a:extLst>
          </a:blip>
          <a:stretch>
            <a:fillRect/>
          </a:stretch>
        </p:blipFill>
        <p:spPr>
          <a:xfrm>
            <a:off x="2389885" y="315459"/>
            <a:ext cx="1251751" cy="107708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TextBox 6">
            <a:extLst>
              <a:ext uri="{FF2B5EF4-FFF2-40B4-BE49-F238E27FC236}">
                <a16:creationId xmlns:a16="http://schemas.microsoft.com/office/drawing/2014/main" id="{7313A9AF-BEBA-4B3F-8882-272F5253CA84}"/>
              </a:ext>
            </a:extLst>
          </p:cNvPr>
          <p:cNvSpPr txBox="1"/>
          <p:nvPr/>
        </p:nvSpPr>
        <p:spPr>
          <a:xfrm>
            <a:off x="3765396" y="282662"/>
            <a:ext cx="1740024" cy="923330"/>
          </a:xfrm>
          <a:prstGeom prst="rect">
            <a:avLst/>
          </a:prstGeom>
          <a:noFill/>
        </p:spPr>
        <p:txBody>
          <a:bodyPr wrap="square" rtlCol="0">
            <a:spAutoFit/>
          </a:bodyPr>
          <a:lstStyle/>
          <a:p>
            <a:r>
              <a:rPr lang="en-US" dirty="0"/>
              <a:t>Sarah owns a building worth 10 lakhs</a:t>
            </a:r>
            <a:endParaRPr lang="en-IN" dirty="0"/>
          </a:p>
        </p:txBody>
      </p:sp>
      <p:pic>
        <p:nvPicPr>
          <p:cNvPr id="9" name="Picture 8">
            <a:extLst>
              <a:ext uri="{FF2B5EF4-FFF2-40B4-BE49-F238E27FC236}">
                <a16:creationId xmlns:a16="http://schemas.microsoft.com/office/drawing/2014/main" id="{35B90C6C-596C-45CE-8471-C3C81B6461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2388" y="264653"/>
            <a:ext cx="1034460" cy="104825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a:extLst>
              <a:ext uri="{FF2B5EF4-FFF2-40B4-BE49-F238E27FC236}">
                <a16:creationId xmlns:a16="http://schemas.microsoft.com/office/drawing/2014/main" id="{36E4DDCB-1D71-4203-8051-4F084135A733}"/>
              </a:ext>
            </a:extLst>
          </p:cNvPr>
          <p:cNvSpPr txBox="1"/>
          <p:nvPr/>
        </p:nvSpPr>
        <p:spPr>
          <a:xfrm>
            <a:off x="7730760" y="282662"/>
            <a:ext cx="2539014" cy="923330"/>
          </a:xfrm>
          <a:prstGeom prst="rect">
            <a:avLst/>
          </a:prstGeom>
          <a:noFill/>
        </p:spPr>
        <p:txBody>
          <a:bodyPr wrap="square" rtlCol="0">
            <a:spAutoFit/>
          </a:bodyPr>
          <a:lstStyle/>
          <a:p>
            <a:r>
              <a:rPr lang="en-US" dirty="0"/>
              <a:t>John wants to invest in real estate with only 1 lakh</a:t>
            </a:r>
            <a:endParaRPr lang="en-IN" dirty="0"/>
          </a:p>
        </p:txBody>
      </p:sp>
      <p:cxnSp>
        <p:nvCxnSpPr>
          <p:cNvPr id="14" name="Straight Arrow Connector 13">
            <a:extLst>
              <a:ext uri="{FF2B5EF4-FFF2-40B4-BE49-F238E27FC236}">
                <a16:creationId xmlns:a16="http://schemas.microsoft.com/office/drawing/2014/main" id="{DB64543D-A355-4A13-9F9F-D8F50EECC1B7}"/>
              </a:ext>
            </a:extLst>
          </p:cNvPr>
          <p:cNvCxnSpPr>
            <a:cxnSpLocks/>
          </p:cNvCxnSpPr>
          <p:nvPr/>
        </p:nvCxnSpPr>
        <p:spPr>
          <a:xfrm>
            <a:off x="3551484" y="1186310"/>
            <a:ext cx="1693091" cy="8769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97F7A530-0541-48D0-B552-AD45544F2BC4}"/>
              </a:ext>
            </a:extLst>
          </p:cNvPr>
          <p:cNvCxnSpPr>
            <a:cxnSpLocks/>
          </p:cNvCxnSpPr>
          <p:nvPr/>
        </p:nvCxnSpPr>
        <p:spPr>
          <a:xfrm flipH="1">
            <a:off x="5264667" y="1124122"/>
            <a:ext cx="1371389" cy="9587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F8075BF4-41D5-4117-89D5-1A5B98D6F3A2}"/>
              </a:ext>
            </a:extLst>
          </p:cNvPr>
          <p:cNvSpPr txBox="1"/>
          <p:nvPr/>
        </p:nvSpPr>
        <p:spPr>
          <a:xfrm>
            <a:off x="2853326" y="2171212"/>
            <a:ext cx="5646185"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Traditionally John can’t invest 1 lakh in Sarah’s property</a:t>
            </a:r>
            <a:endParaRPr lang="en-IN" dirty="0"/>
          </a:p>
        </p:txBody>
      </p:sp>
      <p:sp>
        <p:nvSpPr>
          <p:cNvPr id="22" name="TextBox 21">
            <a:extLst>
              <a:ext uri="{FF2B5EF4-FFF2-40B4-BE49-F238E27FC236}">
                <a16:creationId xmlns:a16="http://schemas.microsoft.com/office/drawing/2014/main" id="{BE1F11F1-3FD5-4AE2-86FE-520D2E3993B0}"/>
              </a:ext>
            </a:extLst>
          </p:cNvPr>
          <p:cNvSpPr txBox="1"/>
          <p:nvPr/>
        </p:nvSpPr>
        <p:spPr>
          <a:xfrm>
            <a:off x="5508381" y="2763567"/>
            <a:ext cx="1229347" cy="369332"/>
          </a:xfrm>
          <a:prstGeom prst="rect">
            <a:avLst/>
          </a:prstGeom>
          <a:solidFill>
            <a:schemeClr val="tx1"/>
          </a:solidFill>
          <a:effectLst>
            <a:glow rad="63500">
              <a:schemeClr val="accent5">
                <a:satMod val="175000"/>
                <a:alpha val="40000"/>
              </a:schemeClr>
            </a:glow>
          </a:effectLst>
        </p:spPr>
        <p:txBody>
          <a:bodyPr wrap="square" rtlCol="0">
            <a:spAutoFit/>
          </a:bodyPr>
          <a:lstStyle/>
          <a:p>
            <a:r>
              <a:rPr lang="en-US" dirty="0">
                <a:solidFill>
                  <a:schemeClr val="bg1"/>
                </a:solidFill>
              </a:rPr>
              <a:t>SOLUTION</a:t>
            </a:r>
            <a:endParaRPr lang="en-IN" dirty="0">
              <a:solidFill>
                <a:schemeClr val="bg1"/>
              </a:solidFill>
            </a:endParaRPr>
          </a:p>
        </p:txBody>
      </p:sp>
      <p:cxnSp>
        <p:nvCxnSpPr>
          <p:cNvPr id="24" name="Straight Arrow Connector 23">
            <a:extLst>
              <a:ext uri="{FF2B5EF4-FFF2-40B4-BE49-F238E27FC236}">
                <a16:creationId xmlns:a16="http://schemas.microsoft.com/office/drawing/2014/main" id="{E61A7E30-730A-4C1D-A296-7BDD99893408}"/>
              </a:ext>
            </a:extLst>
          </p:cNvPr>
          <p:cNvCxnSpPr/>
          <p:nvPr/>
        </p:nvCxnSpPr>
        <p:spPr>
          <a:xfrm>
            <a:off x="5261710" y="2540544"/>
            <a:ext cx="0" cy="7593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69BD4357-9737-4EE1-99CE-FF99919E8D53}"/>
              </a:ext>
            </a:extLst>
          </p:cNvPr>
          <p:cNvSpPr txBox="1"/>
          <p:nvPr/>
        </p:nvSpPr>
        <p:spPr>
          <a:xfrm>
            <a:off x="2494632" y="3278719"/>
            <a:ext cx="5557415"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ea typeface="Verdana" panose="020B0604030504040204" pitchFamily="34" charset="0"/>
              </a:rPr>
              <a:t>        Sarah can now divide the property into tokens</a:t>
            </a:r>
            <a:endParaRPr lang="en-IN" dirty="0">
              <a:ea typeface="Verdana" panose="020B0604030504040204" pitchFamily="34" charset="0"/>
            </a:endParaRPr>
          </a:p>
        </p:txBody>
      </p:sp>
      <p:pic>
        <p:nvPicPr>
          <p:cNvPr id="28" name="Picture 27">
            <a:extLst>
              <a:ext uri="{FF2B5EF4-FFF2-40B4-BE49-F238E27FC236}">
                <a16:creationId xmlns:a16="http://schemas.microsoft.com/office/drawing/2014/main" id="{68C7F4CC-ADCD-44F6-8FAD-5194B67B19F2}"/>
              </a:ext>
            </a:extLst>
          </p:cNvPr>
          <p:cNvPicPr>
            <a:picLocks noChangeAspect="1"/>
          </p:cNvPicPr>
          <p:nvPr/>
        </p:nvPicPr>
        <p:blipFill>
          <a:blip r:embed="rId2">
            <a:duotone>
              <a:prstClr val="black"/>
              <a:srgbClr val="00B050">
                <a:tint val="45000"/>
                <a:satMod val="400000"/>
              </a:srgbClr>
            </a:duotone>
            <a:extLst>
              <a:ext uri="{28A0092B-C50C-407E-A947-70E740481C1C}">
                <a14:useLocalDpi xmlns:a14="http://schemas.microsoft.com/office/drawing/2010/main" val="0"/>
              </a:ext>
            </a:extLst>
          </a:blip>
          <a:stretch>
            <a:fillRect/>
          </a:stretch>
        </p:blipFill>
        <p:spPr>
          <a:xfrm>
            <a:off x="3139520" y="3776304"/>
            <a:ext cx="1251751" cy="107708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52" name="Picture 4" descr="tokens clipart - Clip Art Library">
            <a:extLst>
              <a:ext uri="{FF2B5EF4-FFF2-40B4-BE49-F238E27FC236}">
                <a16:creationId xmlns:a16="http://schemas.microsoft.com/office/drawing/2014/main" id="{096D6881-766D-4FF7-B0F8-38E35EB4A7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5455" y="3789849"/>
            <a:ext cx="1350254" cy="100945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cxnSp>
        <p:nvCxnSpPr>
          <p:cNvPr id="30" name="Straight Arrow Connector 29">
            <a:extLst>
              <a:ext uri="{FF2B5EF4-FFF2-40B4-BE49-F238E27FC236}">
                <a16:creationId xmlns:a16="http://schemas.microsoft.com/office/drawing/2014/main" id="{25FFD053-075B-4235-8974-D57D03FCACFB}"/>
              </a:ext>
            </a:extLst>
          </p:cNvPr>
          <p:cNvCxnSpPr/>
          <p:nvPr/>
        </p:nvCxnSpPr>
        <p:spPr>
          <a:xfrm>
            <a:off x="4656341" y="4294578"/>
            <a:ext cx="12339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C2BB6DE7-1D22-4F13-9473-6133AD954D3C}"/>
              </a:ext>
            </a:extLst>
          </p:cNvPr>
          <p:cNvSpPr txBox="1"/>
          <p:nvPr/>
        </p:nvSpPr>
        <p:spPr>
          <a:xfrm>
            <a:off x="4017774" y="4941105"/>
            <a:ext cx="2748059" cy="369332"/>
          </a:xfrm>
          <a:prstGeom prst="rect">
            <a:avLst/>
          </a:prstGeom>
          <a:noFill/>
        </p:spPr>
        <p:txBody>
          <a:bodyPr wrap="square" rtlCol="0">
            <a:spAutoFit/>
          </a:bodyPr>
          <a:lstStyle/>
          <a:p>
            <a:r>
              <a:rPr lang="en-US" dirty="0"/>
              <a:t>And sell the tokens to both</a:t>
            </a:r>
            <a:endParaRPr lang="en-IN" dirty="0"/>
          </a:p>
        </p:txBody>
      </p:sp>
      <p:pic>
        <p:nvPicPr>
          <p:cNvPr id="2051" name="Picture 2050">
            <a:extLst>
              <a:ext uri="{FF2B5EF4-FFF2-40B4-BE49-F238E27FC236}">
                <a16:creationId xmlns:a16="http://schemas.microsoft.com/office/drawing/2014/main" id="{FD6C3302-A733-4E20-A44D-3E8565033D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39520" y="5503804"/>
            <a:ext cx="1164448" cy="104825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7" name="Picture 36">
            <a:extLst>
              <a:ext uri="{FF2B5EF4-FFF2-40B4-BE49-F238E27FC236}">
                <a16:creationId xmlns:a16="http://schemas.microsoft.com/office/drawing/2014/main" id="{5662AC46-7F63-42A6-BA59-4F40CF5D4B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3352" y="5495136"/>
            <a:ext cx="1034460" cy="104825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053" name="TextBox 2052">
            <a:extLst>
              <a:ext uri="{FF2B5EF4-FFF2-40B4-BE49-F238E27FC236}">
                <a16:creationId xmlns:a16="http://schemas.microsoft.com/office/drawing/2014/main" id="{FCCA40BA-3C0C-411D-B099-E97B8C3B412B}"/>
              </a:ext>
            </a:extLst>
          </p:cNvPr>
          <p:cNvSpPr txBox="1"/>
          <p:nvPr/>
        </p:nvSpPr>
        <p:spPr>
          <a:xfrm>
            <a:off x="4515978" y="5704765"/>
            <a:ext cx="1350881" cy="646331"/>
          </a:xfrm>
          <a:prstGeom prst="rect">
            <a:avLst/>
          </a:prstGeom>
          <a:noFill/>
        </p:spPr>
        <p:txBody>
          <a:bodyPr wrap="square" rtlCol="0">
            <a:spAutoFit/>
          </a:bodyPr>
          <a:lstStyle/>
          <a:p>
            <a:r>
              <a:rPr lang="en-US" dirty="0"/>
              <a:t>Institutional Investors</a:t>
            </a:r>
            <a:endParaRPr lang="en-IN" dirty="0"/>
          </a:p>
        </p:txBody>
      </p:sp>
      <p:sp>
        <p:nvSpPr>
          <p:cNvPr id="2054" name="TextBox 2053">
            <a:extLst>
              <a:ext uri="{FF2B5EF4-FFF2-40B4-BE49-F238E27FC236}">
                <a16:creationId xmlns:a16="http://schemas.microsoft.com/office/drawing/2014/main" id="{4D1F5FE1-ADB6-4D60-97FF-CF4C00710979}"/>
              </a:ext>
            </a:extLst>
          </p:cNvPr>
          <p:cNvSpPr txBox="1"/>
          <p:nvPr/>
        </p:nvSpPr>
        <p:spPr>
          <a:xfrm>
            <a:off x="7613661" y="5704765"/>
            <a:ext cx="1509204" cy="646331"/>
          </a:xfrm>
          <a:prstGeom prst="rect">
            <a:avLst/>
          </a:prstGeom>
          <a:noFill/>
        </p:spPr>
        <p:txBody>
          <a:bodyPr wrap="square" rtlCol="0">
            <a:spAutoFit/>
          </a:bodyPr>
          <a:lstStyle/>
          <a:p>
            <a:r>
              <a:rPr lang="en-US" dirty="0"/>
              <a:t>Individual Investors</a:t>
            </a:r>
            <a:endParaRPr lang="en-IN" dirty="0"/>
          </a:p>
        </p:txBody>
      </p:sp>
    </p:spTree>
    <p:extLst>
      <p:ext uri="{BB962C8B-B14F-4D97-AF65-F5344CB8AC3E}">
        <p14:creationId xmlns:p14="http://schemas.microsoft.com/office/powerpoint/2010/main" val="1885462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213BDDF-28B2-48B9-9302-779BDD11C467}"/>
              </a:ext>
            </a:extLst>
          </p:cNvPr>
          <p:cNvSpPr/>
          <p:nvPr/>
        </p:nvSpPr>
        <p:spPr>
          <a:xfrm>
            <a:off x="0" y="0"/>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DC901EA9-2D5C-4CA9-BB47-54615B39AD86}"/>
              </a:ext>
            </a:extLst>
          </p:cNvPr>
          <p:cNvSpPr/>
          <p:nvPr/>
        </p:nvSpPr>
        <p:spPr>
          <a:xfrm>
            <a:off x="4762" y="446722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4390EBC6-ED98-41ED-8550-08C449911461}"/>
              </a:ext>
            </a:extLst>
          </p:cNvPr>
          <p:cNvSpPr/>
          <p:nvPr/>
        </p:nvSpPr>
        <p:spPr>
          <a:xfrm>
            <a:off x="-1" y="2390775"/>
            <a:ext cx="123825" cy="2390775"/>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2E0BE15-BB0D-4711-8555-637C33956137}"/>
              </a:ext>
            </a:extLst>
          </p:cNvPr>
          <p:cNvSpPr/>
          <p:nvPr/>
        </p:nvSpPr>
        <p:spPr>
          <a:xfrm rot="5400000">
            <a:off x="1257299"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92CC5FA6-4F3E-4E2B-A3BE-B982759C2EFB}"/>
              </a:ext>
            </a:extLst>
          </p:cNvPr>
          <p:cNvSpPr/>
          <p:nvPr/>
        </p:nvSpPr>
        <p:spPr>
          <a:xfrm rot="5400000">
            <a:off x="3648074"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228931AD-04F2-435B-B783-68C8C765186B}"/>
              </a:ext>
            </a:extLst>
          </p:cNvPr>
          <p:cNvSpPr/>
          <p:nvPr/>
        </p:nvSpPr>
        <p:spPr>
          <a:xfrm rot="5400000">
            <a:off x="6038848"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4A0B2FFD-065E-4A48-A7F2-ABE6BCC77440}"/>
              </a:ext>
            </a:extLst>
          </p:cNvPr>
          <p:cNvSpPr/>
          <p:nvPr/>
        </p:nvSpPr>
        <p:spPr>
          <a:xfrm rot="5400000">
            <a:off x="8420101"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BED03149-F105-4666-A70E-4372BDD1E7F8}"/>
              </a:ext>
            </a:extLst>
          </p:cNvPr>
          <p:cNvSpPr/>
          <p:nvPr/>
        </p:nvSpPr>
        <p:spPr>
          <a:xfrm rot="5400000">
            <a:off x="10872787" y="-1195387"/>
            <a:ext cx="123825" cy="2514599"/>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3B91A0C0-7E80-4B53-B17B-B9C18FD2596E}"/>
              </a:ext>
            </a:extLst>
          </p:cNvPr>
          <p:cNvSpPr/>
          <p:nvPr/>
        </p:nvSpPr>
        <p:spPr>
          <a:xfrm rot="10800000">
            <a:off x="12049129" y="123825"/>
            <a:ext cx="128588" cy="2266950"/>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33057638-769D-4244-9D5B-E5397B2BDFEA}"/>
              </a:ext>
            </a:extLst>
          </p:cNvPr>
          <p:cNvSpPr/>
          <p:nvPr/>
        </p:nvSpPr>
        <p:spPr>
          <a:xfrm rot="10800000">
            <a:off x="12061033" y="2390775"/>
            <a:ext cx="123825" cy="2514599"/>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CF5FBF81-A39B-454F-854B-E724EE76FF63}"/>
              </a:ext>
            </a:extLst>
          </p:cNvPr>
          <p:cNvSpPr/>
          <p:nvPr/>
        </p:nvSpPr>
        <p:spPr>
          <a:xfrm rot="10800000">
            <a:off x="12049128" y="4905374"/>
            <a:ext cx="133347" cy="1952626"/>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8A1EFCB7-C10D-428B-A924-C530A3D400CE}"/>
              </a:ext>
            </a:extLst>
          </p:cNvPr>
          <p:cNvSpPr txBox="1"/>
          <p:nvPr/>
        </p:nvSpPr>
        <p:spPr>
          <a:xfrm>
            <a:off x="390617" y="1891271"/>
            <a:ext cx="11064536" cy="4524315"/>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dirty="0">
                <a:solidFill>
                  <a:srgbClr val="002060"/>
                </a:solidFill>
                <a:latin typeface="Verdana" panose="020B0604030504040204" pitchFamily="34" charset="0"/>
                <a:ea typeface="Verdana" panose="020B0604030504040204" pitchFamily="34" charset="0"/>
                <a:cs typeface="Arial" panose="020B0604020202020204" pitchFamily="34" charset="0"/>
              </a:rPr>
              <a:t>Shares can be tokenized as some share prices for a share can be very high as in the case of MRF </a:t>
            </a:r>
            <a:r>
              <a:rPr lang="en-US" sz="1600" dirty="0" err="1">
                <a:solidFill>
                  <a:srgbClr val="002060"/>
                </a:solidFill>
                <a:latin typeface="Verdana" panose="020B0604030504040204" pitchFamily="34" charset="0"/>
                <a:ea typeface="Verdana" panose="020B0604030504040204" pitchFamily="34" charset="0"/>
                <a:cs typeface="Arial" panose="020B0604020202020204" pitchFamily="34" charset="0"/>
              </a:rPr>
              <a:t>Tyres</a:t>
            </a:r>
            <a:r>
              <a:rPr lang="en-US" sz="1600" dirty="0">
                <a:solidFill>
                  <a:srgbClr val="002060"/>
                </a:solidFill>
                <a:latin typeface="Verdana" panose="020B0604030504040204" pitchFamily="34" charset="0"/>
                <a:ea typeface="Verdana" panose="020B0604030504040204" pitchFamily="34" charset="0"/>
                <a:cs typeface="Arial" panose="020B0604020202020204" pitchFamily="34" charset="0"/>
              </a:rPr>
              <a:t> it is around 80k.</a:t>
            </a:r>
          </a:p>
          <a:p>
            <a:endParaRPr lang="en-US" sz="1600" dirty="0">
              <a:solidFill>
                <a:srgbClr val="002060"/>
              </a:solidFill>
              <a:latin typeface="Verdana" panose="020B0604030504040204" pitchFamily="34" charset="0"/>
              <a:ea typeface="Verdana" panose="020B0604030504040204" pitchFamily="34" charset="0"/>
              <a:cs typeface="Arial" panose="020B0604020202020204" pitchFamily="34" charset="0"/>
            </a:endParaRPr>
          </a:p>
          <a:p>
            <a:r>
              <a:rPr lang="en-US" sz="1600" b="1" dirty="0">
                <a:solidFill>
                  <a:srgbClr val="002060"/>
                </a:solidFill>
                <a:latin typeface="Verdana" panose="020B0604030504040204" pitchFamily="34" charset="0"/>
                <a:ea typeface="Verdana" panose="020B0604030504040204" pitchFamily="34" charset="0"/>
                <a:cs typeface="Arial" panose="020B0604020202020204" pitchFamily="34" charset="0"/>
              </a:rPr>
              <a:t>Features of tokenized stock:</a:t>
            </a:r>
          </a:p>
          <a:p>
            <a:endParaRPr lang="en-US" sz="1600" b="1" dirty="0">
              <a:solidFill>
                <a:srgbClr val="002060"/>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r>
              <a:rPr lang="en-US" sz="1600" dirty="0">
                <a:solidFill>
                  <a:srgbClr val="002060"/>
                </a:solidFill>
                <a:latin typeface="Verdana" panose="020B0604030504040204" pitchFamily="34" charset="0"/>
                <a:ea typeface="Verdana" panose="020B0604030504040204" pitchFamily="34" charset="0"/>
                <a:cs typeface="Arial" panose="020B0604020202020204" pitchFamily="34" charset="0"/>
              </a:rPr>
              <a:t>Divisible - If on a blockchain 1 share is represented by 10 tokens and if 1 token is purchased by an individual then he owns a fraction of share i.e 0.1 share which isn’t possible otherwise in the current picture.</a:t>
            </a:r>
          </a:p>
          <a:p>
            <a:pPr marL="285750" indent="-285750">
              <a:buFont typeface="Wingdings" panose="05000000000000000000" pitchFamily="2" charset="2"/>
              <a:buChar char="v"/>
            </a:pPr>
            <a:endParaRPr lang="en-US" sz="1600" dirty="0">
              <a:solidFill>
                <a:srgbClr val="002060"/>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r>
              <a:rPr lang="en-US" sz="1600" i="0" dirty="0">
                <a:solidFill>
                  <a:srgbClr val="002060"/>
                </a:solidFill>
                <a:effectLst/>
                <a:latin typeface="Verdana" panose="020B0604030504040204" pitchFamily="34" charset="0"/>
                <a:ea typeface="Verdana" panose="020B0604030504040204" pitchFamily="34" charset="0"/>
              </a:rPr>
              <a:t>Accessible:</a:t>
            </a:r>
            <a:r>
              <a:rPr lang="en-US" sz="1600" b="0" i="0" dirty="0">
                <a:solidFill>
                  <a:srgbClr val="002060"/>
                </a:solidFill>
                <a:effectLst/>
                <a:latin typeface="Verdana" panose="020B0604030504040204" pitchFamily="34" charset="0"/>
                <a:ea typeface="Verdana" panose="020B0604030504040204" pitchFamily="34" charset="0"/>
              </a:rPr>
              <a:t> For many countries we serve, investors can’t easily purchase stocks like Apple, Tesla, etc. Tokenized Stocks give you a legal way to access the US stock market to buy and sell US stocks.</a:t>
            </a:r>
          </a:p>
          <a:p>
            <a:pPr marL="285750" indent="-285750">
              <a:buFont typeface="Wingdings" panose="05000000000000000000" pitchFamily="2" charset="2"/>
              <a:buChar char="v"/>
            </a:pPr>
            <a:endParaRPr lang="en-US" sz="1600" b="0" i="0" dirty="0">
              <a:solidFill>
                <a:srgbClr val="002060"/>
              </a:solidFill>
              <a:effectLst/>
              <a:latin typeface="Verdana" panose="020B0604030504040204" pitchFamily="34" charset="0"/>
              <a:ea typeface="Verdana" panose="020B0604030504040204" pitchFamily="34" charset="0"/>
            </a:endParaRPr>
          </a:p>
          <a:p>
            <a:pPr marL="285750" indent="-285750">
              <a:buFont typeface="Wingdings" panose="05000000000000000000" pitchFamily="2" charset="2"/>
              <a:buChar char="v"/>
            </a:pPr>
            <a:r>
              <a:rPr lang="en-US" sz="1600" i="0" dirty="0">
                <a:solidFill>
                  <a:srgbClr val="002060"/>
                </a:solidFill>
                <a:effectLst/>
                <a:latin typeface="Verdana" panose="020B0604030504040204" pitchFamily="34" charset="0"/>
                <a:ea typeface="Verdana" panose="020B0604030504040204" pitchFamily="34" charset="0"/>
              </a:rPr>
              <a:t>Always On: </a:t>
            </a:r>
            <a:r>
              <a:rPr lang="en-US" sz="1600" b="0" i="0" dirty="0">
                <a:solidFill>
                  <a:srgbClr val="002060"/>
                </a:solidFill>
                <a:effectLst/>
                <a:latin typeface="Verdana" panose="020B0604030504040204" pitchFamily="34" charset="0"/>
                <a:ea typeface="Verdana" panose="020B0604030504040204" pitchFamily="34" charset="0"/>
              </a:rPr>
              <a:t>Traditional stocks on the US stock market only trade between 9:30 am – 4:00 pm everyday. Because these assets are tokenized, they can be traded 24 hours a day.</a:t>
            </a:r>
          </a:p>
          <a:p>
            <a:endParaRPr lang="en-US" sz="1600" b="0" i="0" dirty="0">
              <a:solidFill>
                <a:srgbClr val="002060"/>
              </a:solidFill>
              <a:effectLst/>
              <a:latin typeface="Verdana" panose="020B0604030504040204" pitchFamily="34" charset="0"/>
              <a:ea typeface="Verdana" panose="020B0604030504040204" pitchFamily="34" charset="0"/>
            </a:endParaRPr>
          </a:p>
          <a:p>
            <a:pPr marL="285750" indent="-285750">
              <a:buFont typeface="Wingdings" panose="05000000000000000000" pitchFamily="2" charset="2"/>
              <a:buChar char="v"/>
            </a:pPr>
            <a:endParaRPr lang="en-US" sz="1600" dirty="0">
              <a:solidFill>
                <a:srgbClr val="002060"/>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endParaRPr lang="en-US" sz="1600" dirty="0">
              <a:solidFill>
                <a:srgbClr val="002060"/>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endParaRPr lang="en-IN" sz="1600" dirty="0">
              <a:solidFill>
                <a:srgbClr val="002060"/>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37A2D786-EB9F-476A-AB3A-01DC629B3563}"/>
              </a:ext>
            </a:extLst>
          </p:cNvPr>
          <p:cNvSpPr txBox="1"/>
          <p:nvPr/>
        </p:nvSpPr>
        <p:spPr>
          <a:xfrm>
            <a:off x="607242" y="653605"/>
            <a:ext cx="10977515" cy="70788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4000" b="1" dirty="0">
                <a:solidFill>
                  <a:srgbClr val="002060"/>
                </a:solidFill>
                <a:latin typeface="Arial" panose="020B0604020202020204" pitchFamily="34" charset="0"/>
                <a:cs typeface="Arial" panose="020B0604020202020204" pitchFamily="34" charset="0"/>
              </a:rPr>
              <a:t>              Tokenization of stock</a:t>
            </a:r>
            <a:endParaRPr lang="en-IN" sz="40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2269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9B0A16-C4D2-42C5-A263-E3A8DD4585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4470" y="312309"/>
            <a:ext cx="3260516" cy="1232406"/>
          </a:xfrm>
          <a:prstGeom prst="rect">
            <a:avLst/>
          </a:prstGeom>
        </p:spPr>
      </p:pic>
      <p:cxnSp>
        <p:nvCxnSpPr>
          <p:cNvPr id="5" name="Straight Arrow Connector 4">
            <a:extLst>
              <a:ext uri="{FF2B5EF4-FFF2-40B4-BE49-F238E27FC236}">
                <a16:creationId xmlns:a16="http://schemas.microsoft.com/office/drawing/2014/main" id="{20FD192C-4D3E-4D11-A74B-94F4CB745120}"/>
              </a:ext>
            </a:extLst>
          </p:cNvPr>
          <p:cNvCxnSpPr/>
          <p:nvPr/>
        </p:nvCxnSpPr>
        <p:spPr>
          <a:xfrm>
            <a:off x="6773662" y="843379"/>
            <a:ext cx="10031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DDC8AC45-CF79-4812-A1DE-4452B55C4309}"/>
              </a:ext>
            </a:extLst>
          </p:cNvPr>
          <p:cNvSpPr txBox="1"/>
          <p:nvPr/>
        </p:nvSpPr>
        <p:spPr>
          <a:xfrm>
            <a:off x="7945515" y="658713"/>
            <a:ext cx="2796466" cy="369332"/>
          </a:xfrm>
          <a:prstGeom prst="rect">
            <a:avLst/>
          </a:prstGeom>
          <a:noFill/>
        </p:spPr>
        <p:txBody>
          <a:bodyPr wrap="square" rtlCol="0">
            <a:spAutoFit/>
          </a:bodyPr>
          <a:lstStyle/>
          <a:p>
            <a:r>
              <a:rPr lang="en-US" dirty="0"/>
              <a:t>1 share of Tesla = 50000 INR </a:t>
            </a:r>
            <a:endParaRPr lang="en-IN" dirty="0"/>
          </a:p>
        </p:txBody>
      </p:sp>
      <p:cxnSp>
        <p:nvCxnSpPr>
          <p:cNvPr id="7" name="Straight Arrow Connector 6">
            <a:extLst>
              <a:ext uri="{FF2B5EF4-FFF2-40B4-BE49-F238E27FC236}">
                <a16:creationId xmlns:a16="http://schemas.microsoft.com/office/drawing/2014/main" id="{F6743223-0B4D-407E-8716-758249AFC0F2}"/>
              </a:ext>
            </a:extLst>
          </p:cNvPr>
          <p:cNvCxnSpPr>
            <a:cxnSpLocks/>
          </p:cNvCxnSpPr>
          <p:nvPr/>
        </p:nvCxnSpPr>
        <p:spPr>
          <a:xfrm>
            <a:off x="4964096" y="1839157"/>
            <a:ext cx="0" cy="6288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89EBB3FB-CD8D-4C5B-9823-31403349E90D}"/>
              </a:ext>
            </a:extLst>
          </p:cNvPr>
          <p:cNvSpPr txBox="1"/>
          <p:nvPr/>
        </p:nvSpPr>
        <p:spPr>
          <a:xfrm>
            <a:off x="2379221" y="2556769"/>
            <a:ext cx="5672817" cy="369332"/>
          </a:xfrm>
          <a:prstGeom prst="rect">
            <a:avLst/>
          </a:prstGeom>
          <a:noFill/>
        </p:spPr>
        <p:txBody>
          <a:bodyPr wrap="square" rtlCol="0">
            <a:spAutoFit/>
          </a:bodyPr>
          <a:lstStyle/>
          <a:p>
            <a:r>
              <a:rPr lang="en-US" b="1" dirty="0"/>
              <a:t>1 share divided into tokens representing fractional shares</a:t>
            </a:r>
            <a:endParaRPr lang="en-IN" b="1" dirty="0"/>
          </a:p>
        </p:txBody>
      </p:sp>
      <p:pic>
        <p:nvPicPr>
          <p:cNvPr id="13" name="Picture 12">
            <a:extLst>
              <a:ext uri="{FF2B5EF4-FFF2-40B4-BE49-F238E27FC236}">
                <a16:creationId xmlns:a16="http://schemas.microsoft.com/office/drawing/2014/main" id="{C33B765A-3CB7-49E0-AF2E-8EA797D51E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3846" y="3150847"/>
            <a:ext cx="495343" cy="441998"/>
          </a:xfrm>
          <a:prstGeom prst="ellipse">
            <a:avLst/>
          </a:prstGeom>
          <a:ln w="63500" cap="rnd">
            <a:solidFill>
              <a:schemeClr val="accent1">
                <a:lumMod val="60000"/>
                <a:lumOff val="4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a:extLst>
              <a:ext uri="{FF2B5EF4-FFF2-40B4-BE49-F238E27FC236}">
                <a16:creationId xmlns:a16="http://schemas.microsoft.com/office/drawing/2014/main" id="{EEC264FC-CECB-4998-BCC3-78BE294425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1026" y="3146133"/>
            <a:ext cx="495343" cy="441998"/>
          </a:xfrm>
          <a:prstGeom prst="ellipse">
            <a:avLst/>
          </a:prstGeom>
          <a:ln w="63500" cap="rnd">
            <a:solidFill>
              <a:schemeClr val="accent1">
                <a:lumMod val="60000"/>
                <a:lumOff val="4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5" name="Picture 14">
            <a:extLst>
              <a:ext uri="{FF2B5EF4-FFF2-40B4-BE49-F238E27FC236}">
                <a16:creationId xmlns:a16="http://schemas.microsoft.com/office/drawing/2014/main" id="{42D9B493-7E09-468F-A4AF-D2CCB764F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372" y="3146133"/>
            <a:ext cx="495343" cy="441998"/>
          </a:xfrm>
          <a:prstGeom prst="ellipse">
            <a:avLst/>
          </a:prstGeom>
          <a:ln w="63500" cap="rnd">
            <a:solidFill>
              <a:schemeClr val="accent1">
                <a:lumMod val="60000"/>
                <a:lumOff val="4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6" name="Picture 15">
            <a:extLst>
              <a:ext uri="{FF2B5EF4-FFF2-40B4-BE49-F238E27FC236}">
                <a16:creationId xmlns:a16="http://schemas.microsoft.com/office/drawing/2014/main" id="{A1331CC2-C932-4416-B197-ED9C1BBC6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5526" y="3146133"/>
            <a:ext cx="495343" cy="441998"/>
          </a:xfrm>
          <a:prstGeom prst="ellipse">
            <a:avLst/>
          </a:prstGeom>
          <a:ln w="63500" cap="rnd">
            <a:solidFill>
              <a:schemeClr val="accent1">
                <a:lumMod val="60000"/>
                <a:lumOff val="4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7" name="Picture 16">
            <a:extLst>
              <a:ext uri="{FF2B5EF4-FFF2-40B4-BE49-F238E27FC236}">
                <a16:creationId xmlns:a16="http://schemas.microsoft.com/office/drawing/2014/main" id="{925BD1E5-D8FE-4D5A-A6B4-2343BEA27C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6615" y="3165619"/>
            <a:ext cx="495343" cy="441998"/>
          </a:xfrm>
          <a:prstGeom prst="ellipse">
            <a:avLst/>
          </a:prstGeom>
          <a:ln w="63500" cap="rnd">
            <a:solidFill>
              <a:schemeClr val="accent1">
                <a:lumMod val="60000"/>
                <a:lumOff val="4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8" name="TextBox 17">
            <a:extLst>
              <a:ext uri="{FF2B5EF4-FFF2-40B4-BE49-F238E27FC236}">
                <a16:creationId xmlns:a16="http://schemas.microsoft.com/office/drawing/2014/main" id="{180AD066-476A-47BA-B632-225B6303315E}"/>
              </a:ext>
            </a:extLst>
          </p:cNvPr>
          <p:cNvSpPr txBox="1"/>
          <p:nvPr/>
        </p:nvSpPr>
        <p:spPr>
          <a:xfrm>
            <a:off x="8135633" y="2980953"/>
            <a:ext cx="2490938" cy="369332"/>
          </a:xfrm>
          <a:prstGeom prst="rect">
            <a:avLst/>
          </a:prstGeom>
          <a:noFill/>
        </p:spPr>
        <p:txBody>
          <a:bodyPr wrap="square" rtlCol="0">
            <a:spAutoFit/>
          </a:bodyPr>
          <a:lstStyle/>
          <a:p>
            <a:r>
              <a:rPr lang="en-US" dirty="0"/>
              <a:t>1 token = 10000 INR</a:t>
            </a:r>
            <a:endParaRPr lang="en-IN" dirty="0"/>
          </a:p>
        </p:txBody>
      </p:sp>
      <p:pic>
        <p:nvPicPr>
          <p:cNvPr id="20" name="Picture 19">
            <a:extLst>
              <a:ext uri="{FF2B5EF4-FFF2-40B4-BE49-F238E27FC236}">
                <a16:creationId xmlns:a16="http://schemas.microsoft.com/office/drawing/2014/main" id="{B87CB39E-64A5-4835-B109-273559C39E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6369" y="4718217"/>
            <a:ext cx="2049958" cy="201185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1" name="TextBox 20">
            <a:extLst>
              <a:ext uri="{FF2B5EF4-FFF2-40B4-BE49-F238E27FC236}">
                <a16:creationId xmlns:a16="http://schemas.microsoft.com/office/drawing/2014/main" id="{8410827D-52C3-4413-AF90-95166248B505}"/>
              </a:ext>
            </a:extLst>
          </p:cNvPr>
          <p:cNvSpPr txBox="1"/>
          <p:nvPr/>
        </p:nvSpPr>
        <p:spPr>
          <a:xfrm>
            <a:off x="3069188" y="3931900"/>
            <a:ext cx="4982849" cy="646331"/>
          </a:xfrm>
          <a:prstGeom prst="rect">
            <a:avLst/>
          </a:prstGeom>
          <a:noFill/>
        </p:spPr>
        <p:txBody>
          <a:bodyPr wrap="square" rtlCol="0">
            <a:spAutoFit/>
          </a:bodyPr>
          <a:lstStyle/>
          <a:p>
            <a:r>
              <a:rPr lang="en-US" dirty="0"/>
              <a:t>Tokenization of stock leads to </a:t>
            </a:r>
            <a:r>
              <a:rPr lang="en-US" b="1" dirty="0"/>
              <a:t>Diversification of portfolio and Spreading of risk</a:t>
            </a:r>
            <a:endParaRPr lang="en-IN" b="1" dirty="0"/>
          </a:p>
        </p:txBody>
      </p:sp>
    </p:spTree>
    <p:extLst>
      <p:ext uri="{BB962C8B-B14F-4D97-AF65-F5344CB8AC3E}">
        <p14:creationId xmlns:p14="http://schemas.microsoft.com/office/powerpoint/2010/main" val="1035176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213BDDF-28B2-48B9-9302-779BDD11C467}"/>
              </a:ext>
            </a:extLst>
          </p:cNvPr>
          <p:cNvSpPr/>
          <p:nvPr/>
        </p:nvSpPr>
        <p:spPr>
          <a:xfrm>
            <a:off x="0" y="0"/>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DC901EA9-2D5C-4CA9-BB47-54615B39AD86}"/>
              </a:ext>
            </a:extLst>
          </p:cNvPr>
          <p:cNvSpPr/>
          <p:nvPr/>
        </p:nvSpPr>
        <p:spPr>
          <a:xfrm>
            <a:off x="4762" y="446722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4390EBC6-ED98-41ED-8550-08C449911461}"/>
              </a:ext>
            </a:extLst>
          </p:cNvPr>
          <p:cNvSpPr/>
          <p:nvPr/>
        </p:nvSpPr>
        <p:spPr>
          <a:xfrm>
            <a:off x="-1" y="2390775"/>
            <a:ext cx="123825" cy="2390775"/>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2E0BE15-BB0D-4711-8555-637C33956137}"/>
              </a:ext>
            </a:extLst>
          </p:cNvPr>
          <p:cNvSpPr/>
          <p:nvPr/>
        </p:nvSpPr>
        <p:spPr>
          <a:xfrm rot="5400000">
            <a:off x="1257299"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92CC5FA6-4F3E-4E2B-A3BE-B982759C2EFB}"/>
              </a:ext>
            </a:extLst>
          </p:cNvPr>
          <p:cNvSpPr/>
          <p:nvPr/>
        </p:nvSpPr>
        <p:spPr>
          <a:xfrm rot="5400000">
            <a:off x="3648074"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228931AD-04F2-435B-B783-68C8C765186B}"/>
              </a:ext>
            </a:extLst>
          </p:cNvPr>
          <p:cNvSpPr/>
          <p:nvPr/>
        </p:nvSpPr>
        <p:spPr>
          <a:xfrm rot="5400000">
            <a:off x="6038848"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4A0B2FFD-065E-4A48-A7F2-ABE6BCC77440}"/>
              </a:ext>
            </a:extLst>
          </p:cNvPr>
          <p:cNvSpPr/>
          <p:nvPr/>
        </p:nvSpPr>
        <p:spPr>
          <a:xfrm rot="5400000">
            <a:off x="8420101"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BED03149-F105-4666-A70E-4372BDD1E7F8}"/>
              </a:ext>
            </a:extLst>
          </p:cNvPr>
          <p:cNvSpPr/>
          <p:nvPr/>
        </p:nvSpPr>
        <p:spPr>
          <a:xfrm rot="5400000">
            <a:off x="10872787" y="-1195387"/>
            <a:ext cx="123825" cy="2514599"/>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3B91A0C0-7E80-4B53-B17B-B9C18FD2596E}"/>
              </a:ext>
            </a:extLst>
          </p:cNvPr>
          <p:cNvSpPr/>
          <p:nvPr/>
        </p:nvSpPr>
        <p:spPr>
          <a:xfrm rot="10800000">
            <a:off x="12049129" y="123825"/>
            <a:ext cx="128588" cy="2266950"/>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33057638-769D-4244-9D5B-E5397B2BDFEA}"/>
              </a:ext>
            </a:extLst>
          </p:cNvPr>
          <p:cNvSpPr/>
          <p:nvPr/>
        </p:nvSpPr>
        <p:spPr>
          <a:xfrm rot="10800000">
            <a:off x="12061033" y="2390775"/>
            <a:ext cx="123825" cy="2514599"/>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CF5FBF81-A39B-454F-854B-E724EE76FF63}"/>
              </a:ext>
            </a:extLst>
          </p:cNvPr>
          <p:cNvSpPr/>
          <p:nvPr/>
        </p:nvSpPr>
        <p:spPr>
          <a:xfrm rot="10800000">
            <a:off x="12049128" y="4905374"/>
            <a:ext cx="133347" cy="1952626"/>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8A1EFCB7-C10D-428B-A924-C530A3D400CE}"/>
              </a:ext>
            </a:extLst>
          </p:cNvPr>
          <p:cNvSpPr txBox="1"/>
          <p:nvPr/>
        </p:nvSpPr>
        <p:spPr>
          <a:xfrm>
            <a:off x="390617" y="1891271"/>
            <a:ext cx="11064536" cy="369331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solidFill>
                  <a:srgbClr val="002060"/>
                </a:solidFill>
                <a:latin typeface="Verdana" panose="020B0604030504040204" pitchFamily="34" charset="0"/>
                <a:ea typeface="Verdana" panose="020B0604030504040204" pitchFamily="34" charset="0"/>
                <a:cs typeface="Arial" panose="020B0604020202020204" pitchFamily="34" charset="0"/>
              </a:rPr>
              <a:t>Total amount of INR which can be issued – </a:t>
            </a:r>
            <a:r>
              <a:rPr lang="en-US" b="1" dirty="0">
                <a:solidFill>
                  <a:srgbClr val="002060"/>
                </a:solidFill>
                <a:latin typeface="Verdana" panose="020B0604030504040204" pitchFamily="34" charset="0"/>
                <a:ea typeface="Verdana" panose="020B0604030504040204" pitchFamily="34" charset="0"/>
                <a:cs typeface="Arial" panose="020B0604020202020204" pitchFamily="34" charset="0"/>
              </a:rPr>
              <a:t>unlimited</a:t>
            </a:r>
            <a:r>
              <a:rPr lang="en-US" dirty="0">
                <a:solidFill>
                  <a:srgbClr val="002060"/>
                </a:solidFill>
                <a:latin typeface="Verdana" panose="020B0604030504040204" pitchFamily="34" charset="0"/>
                <a:ea typeface="Verdana" panose="020B0604030504040204" pitchFamily="34" charset="0"/>
                <a:cs typeface="Arial" panose="020B0604020202020204" pitchFamily="34" charset="0"/>
              </a:rPr>
              <a:t> </a:t>
            </a:r>
          </a:p>
          <a:p>
            <a:endParaRPr lang="en-US" dirty="0">
              <a:solidFill>
                <a:srgbClr val="002060"/>
              </a:solidFill>
              <a:latin typeface="Verdana" panose="020B0604030504040204" pitchFamily="34" charset="0"/>
              <a:ea typeface="Verdana" panose="020B0604030504040204" pitchFamily="34" charset="0"/>
              <a:cs typeface="Arial" panose="020B0604020202020204" pitchFamily="34" charset="0"/>
            </a:endParaRPr>
          </a:p>
          <a:p>
            <a:endParaRPr lang="en-US" dirty="0">
              <a:solidFill>
                <a:srgbClr val="002060"/>
              </a:solidFill>
              <a:latin typeface="Verdana" panose="020B0604030504040204" pitchFamily="34" charset="0"/>
              <a:ea typeface="Verdana" panose="020B0604030504040204" pitchFamily="34" charset="0"/>
              <a:cs typeface="Arial" panose="020B0604020202020204" pitchFamily="34" charset="0"/>
            </a:endParaRPr>
          </a:p>
          <a:p>
            <a:r>
              <a:rPr lang="en-US" dirty="0">
                <a:solidFill>
                  <a:srgbClr val="002060"/>
                </a:solidFill>
                <a:latin typeface="Verdana" panose="020B0604030504040204" pitchFamily="34" charset="0"/>
                <a:ea typeface="Verdana" panose="020B0604030504040204" pitchFamily="34" charset="0"/>
                <a:cs typeface="Arial" panose="020B0604020202020204" pitchFamily="34" charset="0"/>
              </a:rPr>
              <a:t>Total amount of bitcoins which can be issued – </a:t>
            </a:r>
            <a:r>
              <a:rPr lang="en-US" b="1" dirty="0">
                <a:solidFill>
                  <a:srgbClr val="002060"/>
                </a:solidFill>
                <a:latin typeface="Verdana" panose="020B0604030504040204" pitchFamily="34" charset="0"/>
                <a:ea typeface="Verdana" panose="020B0604030504040204" pitchFamily="34" charset="0"/>
                <a:cs typeface="Arial" panose="020B0604020202020204" pitchFamily="34" charset="0"/>
              </a:rPr>
              <a:t>21 million</a:t>
            </a:r>
          </a:p>
          <a:p>
            <a:endParaRPr lang="en-IN" b="1" dirty="0">
              <a:solidFill>
                <a:srgbClr val="002060"/>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r>
              <a:rPr lang="en-IN" dirty="0">
                <a:solidFill>
                  <a:srgbClr val="002060"/>
                </a:solidFill>
                <a:latin typeface="Verdana" panose="020B0604030504040204" pitchFamily="34" charset="0"/>
                <a:ea typeface="Verdana" panose="020B0604030504040204" pitchFamily="34" charset="0"/>
                <a:cs typeface="Arial" panose="020B0604020202020204" pitchFamily="34" charset="0"/>
              </a:rPr>
              <a:t>The supply of money is in the hands of the government and they can increase the supply of money anytime in the future leading to inflation and loss of purchasing power.</a:t>
            </a:r>
          </a:p>
          <a:p>
            <a:pPr marL="285750" indent="-285750">
              <a:buFont typeface="Wingdings" panose="05000000000000000000" pitchFamily="2" charset="2"/>
              <a:buChar char="v"/>
            </a:pPr>
            <a:endParaRPr lang="en-IN" dirty="0">
              <a:solidFill>
                <a:srgbClr val="002060"/>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r>
              <a:rPr lang="en-IN" dirty="0">
                <a:solidFill>
                  <a:srgbClr val="002060"/>
                </a:solidFill>
                <a:latin typeface="Verdana" panose="020B0604030504040204" pitchFamily="34" charset="0"/>
                <a:ea typeface="Verdana" panose="020B0604030504040204" pitchFamily="34" charset="0"/>
                <a:cs typeface="Arial" panose="020B0604020202020204" pitchFamily="34" charset="0"/>
              </a:rPr>
              <a:t>To hedge against that risk investment can be done in cryptocurrencies and at any time in future the supply of it wont increase and this is how we can uphold our purchasing power.</a:t>
            </a:r>
          </a:p>
          <a:p>
            <a:pPr marL="285750" indent="-285750">
              <a:buFont typeface="Wingdings" panose="05000000000000000000" pitchFamily="2" charset="2"/>
              <a:buChar char="v"/>
            </a:pPr>
            <a:endParaRPr lang="en-IN" dirty="0">
              <a:solidFill>
                <a:srgbClr val="002060"/>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r>
              <a:rPr lang="en-IN" dirty="0">
                <a:solidFill>
                  <a:srgbClr val="002060"/>
                </a:solidFill>
                <a:latin typeface="Verdana" panose="020B0604030504040204" pitchFamily="34" charset="0"/>
                <a:ea typeface="Verdana" panose="020B0604030504040204" pitchFamily="34" charset="0"/>
                <a:cs typeface="Arial" panose="020B0604020202020204" pitchFamily="34" charset="0"/>
              </a:rPr>
              <a:t>Bitcoin derives value from it’s limited supply and that it can used as a hedge against inflation </a:t>
            </a:r>
          </a:p>
        </p:txBody>
      </p:sp>
      <p:sp>
        <p:nvSpPr>
          <p:cNvPr id="19" name="TextBox 18">
            <a:extLst>
              <a:ext uri="{FF2B5EF4-FFF2-40B4-BE49-F238E27FC236}">
                <a16:creationId xmlns:a16="http://schemas.microsoft.com/office/drawing/2014/main" id="{EE481296-7DFD-43DF-AF08-9B2B079051F0}"/>
              </a:ext>
            </a:extLst>
          </p:cNvPr>
          <p:cNvSpPr txBox="1"/>
          <p:nvPr/>
        </p:nvSpPr>
        <p:spPr>
          <a:xfrm>
            <a:off x="607242" y="748221"/>
            <a:ext cx="10977515" cy="70788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4000" b="1" dirty="0">
                <a:solidFill>
                  <a:srgbClr val="002060"/>
                </a:solidFill>
                <a:latin typeface="Arial" panose="020B0604020202020204" pitchFamily="34" charset="0"/>
                <a:cs typeface="Arial" panose="020B0604020202020204" pitchFamily="34" charset="0"/>
              </a:rPr>
              <a:t>              Hedge against Inflation</a:t>
            </a:r>
            <a:endParaRPr lang="en-IN" sz="40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4856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213BDDF-28B2-48B9-9302-779BDD11C467}"/>
              </a:ext>
            </a:extLst>
          </p:cNvPr>
          <p:cNvSpPr/>
          <p:nvPr/>
        </p:nvSpPr>
        <p:spPr>
          <a:xfrm>
            <a:off x="0" y="0"/>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DC901EA9-2D5C-4CA9-BB47-54615B39AD86}"/>
              </a:ext>
            </a:extLst>
          </p:cNvPr>
          <p:cNvSpPr/>
          <p:nvPr/>
        </p:nvSpPr>
        <p:spPr>
          <a:xfrm>
            <a:off x="4762" y="446722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4390EBC6-ED98-41ED-8550-08C449911461}"/>
              </a:ext>
            </a:extLst>
          </p:cNvPr>
          <p:cNvSpPr/>
          <p:nvPr/>
        </p:nvSpPr>
        <p:spPr>
          <a:xfrm>
            <a:off x="-1" y="2390775"/>
            <a:ext cx="123825" cy="2390775"/>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2E0BE15-BB0D-4711-8555-637C33956137}"/>
              </a:ext>
            </a:extLst>
          </p:cNvPr>
          <p:cNvSpPr/>
          <p:nvPr/>
        </p:nvSpPr>
        <p:spPr>
          <a:xfrm rot="5400000">
            <a:off x="1257299"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92CC5FA6-4F3E-4E2B-A3BE-B982759C2EFB}"/>
              </a:ext>
            </a:extLst>
          </p:cNvPr>
          <p:cNvSpPr/>
          <p:nvPr/>
        </p:nvSpPr>
        <p:spPr>
          <a:xfrm rot="5400000">
            <a:off x="3648074"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228931AD-04F2-435B-B783-68C8C765186B}"/>
              </a:ext>
            </a:extLst>
          </p:cNvPr>
          <p:cNvSpPr/>
          <p:nvPr/>
        </p:nvSpPr>
        <p:spPr>
          <a:xfrm rot="5400000">
            <a:off x="6038848"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4A0B2FFD-065E-4A48-A7F2-ABE6BCC77440}"/>
              </a:ext>
            </a:extLst>
          </p:cNvPr>
          <p:cNvSpPr/>
          <p:nvPr/>
        </p:nvSpPr>
        <p:spPr>
          <a:xfrm rot="5400000">
            <a:off x="8420101"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BED03149-F105-4666-A70E-4372BDD1E7F8}"/>
              </a:ext>
            </a:extLst>
          </p:cNvPr>
          <p:cNvSpPr/>
          <p:nvPr/>
        </p:nvSpPr>
        <p:spPr>
          <a:xfrm rot="5400000">
            <a:off x="10872787" y="-1195387"/>
            <a:ext cx="123825" cy="2514599"/>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3B91A0C0-7E80-4B53-B17B-B9C18FD2596E}"/>
              </a:ext>
            </a:extLst>
          </p:cNvPr>
          <p:cNvSpPr/>
          <p:nvPr/>
        </p:nvSpPr>
        <p:spPr>
          <a:xfrm rot="10800000">
            <a:off x="12049129" y="123825"/>
            <a:ext cx="128588" cy="2266950"/>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33057638-769D-4244-9D5B-E5397B2BDFEA}"/>
              </a:ext>
            </a:extLst>
          </p:cNvPr>
          <p:cNvSpPr/>
          <p:nvPr/>
        </p:nvSpPr>
        <p:spPr>
          <a:xfrm rot="10800000">
            <a:off x="12061033" y="2390775"/>
            <a:ext cx="123825" cy="2514599"/>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CF5FBF81-A39B-454F-854B-E724EE76FF63}"/>
              </a:ext>
            </a:extLst>
          </p:cNvPr>
          <p:cNvSpPr/>
          <p:nvPr/>
        </p:nvSpPr>
        <p:spPr>
          <a:xfrm rot="10800000">
            <a:off x="12049128" y="4905374"/>
            <a:ext cx="133347" cy="1952626"/>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8A1EFCB7-C10D-428B-A924-C530A3D400CE}"/>
              </a:ext>
            </a:extLst>
          </p:cNvPr>
          <p:cNvSpPr txBox="1"/>
          <p:nvPr/>
        </p:nvSpPr>
        <p:spPr>
          <a:xfrm>
            <a:off x="390617" y="1891271"/>
            <a:ext cx="11064536" cy="3416320"/>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marL="285750" indent="-285750">
              <a:buFont typeface="Wingdings" panose="05000000000000000000" pitchFamily="2" charset="2"/>
              <a:buChar char="v"/>
            </a:pPr>
            <a:r>
              <a:rPr lang="en-US" dirty="0">
                <a:solidFill>
                  <a:srgbClr val="002060"/>
                </a:solidFill>
                <a:latin typeface="Verdana" panose="020B0604030504040204" pitchFamily="34" charset="0"/>
                <a:ea typeface="Verdana" panose="020B0604030504040204" pitchFamily="34" charset="0"/>
                <a:cs typeface="Arial" panose="020B0604020202020204" pitchFamily="34" charset="0"/>
              </a:rPr>
              <a:t> Blockchain could replace pen and paper contracts and can be used for land registration , periodic payments etc.</a:t>
            </a:r>
          </a:p>
          <a:p>
            <a:pPr marL="285750" indent="-285750">
              <a:buFont typeface="Wingdings" panose="05000000000000000000" pitchFamily="2" charset="2"/>
              <a:buChar char="v"/>
            </a:pPr>
            <a:endParaRPr lang="en-US" dirty="0">
              <a:solidFill>
                <a:srgbClr val="002060"/>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endParaRPr lang="en-US" dirty="0">
              <a:solidFill>
                <a:srgbClr val="002060"/>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r>
              <a:rPr lang="en-US" dirty="0">
                <a:solidFill>
                  <a:srgbClr val="002060"/>
                </a:solidFill>
                <a:latin typeface="Verdana" panose="020B0604030504040204" pitchFamily="34" charset="0"/>
                <a:ea typeface="Verdana" panose="020B0604030504040204" pitchFamily="34" charset="0"/>
                <a:cs typeface="Arial" panose="020B0604020202020204" pitchFamily="34" charset="0"/>
              </a:rPr>
              <a:t> Smart contracts could be used to prevent the frauds resulting from Double Spending.</a:t>
            </a:r>
          </a:p>
          <a:p>
            <a:pPr marL="285750" indent="-285750">
              <a:buFont typeface="Wingdings" panose="05000000000000000000" pitchFamily="2" charset="2"/>
              <a:buChar char="v"/>
            </a:pPr>
            <a:endParaRPr lang="en-US" dirty="0">
              <a:solidFill>
                <a:srgbClr val="002060"/>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endParaRPr lang="en-US" dirty="0">
              <a:solidFill>
                <a:srgbClr val="002060"/>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r>
              <a:rPr lang="en-US" dirty="0">
                <a:solidFill>
                  <a:srgbClr val="002060"/>
                </a:solidFill>
                <a:latin typeface="Verdana" panose="020B0604030504040204" pitchFamily="34" charset="0"/>
                <a:ea typeface="Verdana" panose="020B0604030504040204" pitchFamily="34" charset="0"/>
                <a:cs typeface="Arial" panose="020B0604020202020204" pitchFamily="34" charset="0"/>
              </a:rPr>
              <a:t>For example – Seller sells a land to Buyer , because of the lengthy process of registration , it takes one month to get the name of the new owner in the land papers . In that period Seller sells the same land to C ,which doesn’t belong to him resulting to fraud . Blockchain and tokenization of land can solve this problem as it is based on real time and title is immediately transferred.</a:t>
            </a:r>
            <a:endParaRPr lang="en-IN" dirty="0">
              <a:solidFill>
                <a:srgbClr val="002060"/>
              </a:solidFill>
              <a:latin typeface="Verdana" panose="020B0604030504040204" pitchFamily="34" charset="0"/>
              <a:ea typeface="Verdana" panose="020B060403050404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F99F3B33-AE43-4A27-9D48-C1A3C738961D}"/>
              </a:ext>
            </a:extLst>
          </p:cNvPr>
          <p:cNvSpPr txBox="1"/>
          <p:nvPr/>
        </p:nvSpPr>
        <p:spPr>
          <a:xfrm>
            <a:off x="607242" y="748221"/>
            <a:ext cx="10977515" cy="70788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4000" b="1" dirty="0">
                <a:solidFill>
                  <a:srgbClr val="002060"/>
                </a:solidFill>
                <a:latin typeface="Arial" panose="020B0604020202020204" pitchFamily="34" charset="0"/>
                <a:cs typeface="Arial" panose="020B0604020202020204" pitchFamily="34" charset="0"/>
              </a:rPr>
              <a:t>              Smart Contracts for land</a:t>
            </a:r>
            <a:endParaRPr lang="en-IN" sz="40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4357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0B6045-FBB3-4846-93E0-D1A62E800D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182" y="714576"/>
            <a:ext cx="1863779" cy="1547288"/>
          </a:xfrm>
          <a:prstGeom prst="ellipse">
            <a:avLst/>
          </a:prstGeom>
          <a:ln>
            <a:noFill/>
          </a:ln>
          <a:effectLst>
            <a:softEdge rad="112500"/>
          </a:effectLst>
        </p:spPr>
      </p:pic>
      <p:pic>
        <p:nvPicPr>
          <p:cNvPr id="7" name="Picture 6">
            <a:extLst>
              <a:ext uri="{FF2B5EF4-FFF2-40B4-BE49-F238E27FC236}">
                <a16:creationId xmlns:a16="http://schemas.microsoft.com/office/drawing/2014/main" id="{127DA203-422E-4063-899D-2417A34E65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5597" y="338945"/>
            <a:ext cx="1837942" cy="2572931"/>
          </a:xfrm>
          <a:prstGeom prst="rect">
            <a:avLst/>
          </a:prstGeom>
        </p:spPr>
      </p:pic>
      <p:pic>
        <p:nvPicPr>
          <p:cNvPr id="9" name="Picture 8">
            <a:extLst>
              <a:ext uri="{FF2B5EF4-FFF2-40B4-BE49-F238E27FC236}">
                <a16:creationId xmlns:a16="http://schemas.microsoft.com/office/drawing/2014/main" id="{D5FE071B-D9EA-4A94-9891-68AEE4AAC5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3113" y="742232"/>
            <a:ext cx="1689926" cy="1462921"/>
          </a:xfrm>
          <a:prstGeom prst="ellipse">
            <a:avLst/>
          </a:prstGeom>
          <a:ln>
            <a:noFill/>
          </a:ln>
          <a:effectLst>
            <a:softEdge rad="112500"/>
          </a:effectLst>
        </p:spPr>
      </p:pic>
      <p:pic>
        <p:nvPicPr>
          <p:cNvPr id="11" name="Picture 10">
            <a:extLst>
              <a:ext uri="{FF2B5EF4-FFF2-40B4-BE49-F238E27FC236}">
                <a16:creationId xmlns:a16="http://schemas.microsoft.com/office/drawing/2014/main" id="{843D09D4-4F00-41E1-921D-B960B68A7E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15" y="3980920"/>
            <a:ext cx="1378999" cy="1165017"/>
          </a:xfrm>
          <a:prstGeom prst="ellipse">
            <a:avLst/>
          </a:prstGeom>
          <a:ln>
            <a:noFill/>
          </a:ln>
          <a:effectLst>
            <a:softEdge rad="112500"/>
          </a:effectLst>
        </p:spPr>
      </p:pic>
      <p:pic>
        <p:nvPicPr>
          <p:cNvPr id="13" name="Picture 12">
            <a:extLst>
              <a:ext uri="{FF2B5EF4-FFF2-40B4-BE49-F238E27FC236}">
                <a16:creationId xmlns:a16="http://schemas.microsoft.com/office/drawing/2014/main" id="{EAA2720C-2973-4354-9379-4480E0C95C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5658" y="3999916"/>
            <a:ext cx="1239259" cy="1084352"/>
          </a:xfrm>
          <a:prstGeom prst="ellipse">
            <a:avLst/>
          </a:prstGeom>
          <a:ln>
            <a:noFill/>
          </a:ln>
          <a:effectLst>
            <a:softEdge rad="112500"/>
          </a:effectLst>
        </p:spPr>
      </p:pic>
      <p:pic>
        <p:nvPicPr>
          <p:cNvPr id="15" name="Picture 14">
            <a:extLst>
              <a:ext uri="{FF2B5EF4-FFF2-40B4-BE49-F238E27FC236}">
                <a16:creationId xmlns:a16="http://schemas.microsoft.com/office/drawing/2014/main" id="{CFD83BE3-ECF1-4C36-A53E-2FDEAA02815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97603" y="3410837"/>
            <a:ext cx="579170" cy="51820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7" name="Picture 16">
            <a:extLst>
              <a:ext uri="{FF2B5EF4-FFF2-40B4-BE49-F238E27FC236}">
                <a16:creationId xmlns:a16="http://schemas.microsoft.com/office/drawing/2014/main" id="{1B250654-9D39-423D-8A81-878AA24FCB3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89593" y="4887546"/>
            <a:ext cx="533446" cy="47248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9" name="Picture 18">
            <a:extLst>
              <a:ext uri="{FF2B5EF4-FFF2-40B4-BE49-F238E27FC236}">
                <a16:creationId xmlns:a16="http://schemas.microsoft.com/office/drawing/2014/main" id="{04C9D21B-825B-4543-86CE-90B8A5C09DC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67464" y="4178670"/>
            <a:ext cx="548688" cy="48772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3" name="Picture 22">
            <a:extLst>
              <a:ext uri="{FF2B5EF4-FFF2-40B4-BE49-F238E27FC236}">
                <a16:creationId xmlns:a16="http://schemas.microsoft.com/office/drawing/2014/main" id="{74638F56-2875-4885-B981-B33BA9228A8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56580" y="537437"/>
            <a:ext cx="922100" cy="762066"/>
          </a:xfrm>
          <a:prstGeom prst="ellipse">
            <a:avLst/>
          </a:prstGeom>
          <a:ln>
            <a:noFill/>
          </a:ln>
          <a:effectLst>
            <a:softEdge rad="112500"/>
          </a:effectLst>
        </p:spPr>
      </p:pic>
      <p:pic>
        <p:nvPicPr>
          <p:cNvPr id="25" name="Picture 24">
            <a:extLst>
              <a:ext uri="{FF2B5EF4-FFF2-40B4-BE49-F238E27FC236}">
                <a16:creationId xmlns:a16="http://schemas.microsoft.com/office/drawing/2014/main" id="{A34ACBFA-A4B0-417F-B50F-583F6BA2EF3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09925" y="1579580"/>
            <a:ext cx="868755" cy="784928"/>
          </a:xfrm>
          <a:prstGeom prst="ellipse">
            <a:avLst/>
          </a:prstGeom>
          <a:ln>
            <a:noFill/>
          </a:ln>
          <a:effectLst>
            <a:softEdge rad="112500"/>
          </a:effectLst>
        </p:spPr>
      </p:pic>
      <p:cxnSp>
        <p:nvCxnSpPr>
          <p:cNvPr id="27" name="Straight Arrow Connector 26">
            <a:extLst>
              <a:ext uri="{FF2B5EF4-FFF2-40B4-BE49-F238E27FC236}">
                <a16:creationId xmlns:a16="http://schemas.microsoft.com/office/drawing/2014/main" id="{9B85D095-E4F1-4FCD-84CB-258696E44BE2}"/>
              </a:ext>
            </a:extLst>
          </p:cNvPr>
          <p:cNvCxnSpPr>
            <a:cxnSpLocks/>
          </p:cNvCxnSpPr>
          <p:nvPr/>
        </p:nvCxnSpPr>
        <p:spPr>
          <a:xfrm>
            <a:off x="2441862" y="1600200"/>
            <a:ext cx="19079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2E98C3A-419F-42DE-B02E-464D2155ACA1}"/>
              </a:ext>
            </a:extLst>
          </p:cNvPr>
          <p:cNvCxnSpPr>
            <a:cxnSpLocks/>
          </p:cNvCxnSpPr>
          <p:nvPr/>
        </p:nvCxnSpPr>
        <p:spPr>
          <a:xfrm flipH="1">
            <a:off x="6337397" y="1233580"/>
            <a:ext cx="18556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6C0F653-B77D-44AB-8752-0024058F2C75}"/>
              </a:ext>
            </a:extLst>
          </p:cNvPr>
          <p:cNvCxnSpPr>
            <a:cxnSpLocks/>
          </p:cNvCxnSpPr>
          <p:nvPr/>
        </p:nvCxnSpPr>
        <p:spPr>
          <a:xfrm flipH="1">
            <a:off x="2414764" y="1219053"/>
            <a:ext cx="19621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6C022F6-61AA-42DC-A0C0-5004DBF09B27}"/>
              </a:ext>
            </a:extLst>
          </p:cNvPr>
          <p:cNvCxnSpPr>
            <a:cxnSpLocks/>
          </p:cNvCxnSpPr>
          <p:nvPr/>
        </p:nvCxnSpPr>
        <p:spPr>
          <a:xfrm>
            <a:off x="6285126" y="1593542"/>
            <a:ext cx="1837942" cy="6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E5BD2913-5ACE-42DC-945A-E4CE9819440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16583" y="471514"/>
            <a:ext cx="922100" cy="762066"/>
          </a:xfrm>
          <a:prstGeom prst="ellipse">
            <a:avLst/>
          </a:prstGeom>
          <a:ln>
            <a:noFill/>
          </a:ln>
          <a:effectLst>
            <a:softEdge rad="112500"/>
          </a:effectLst>
        </p:spPr>
      </p:pic>
      <p:pic>
        <p:nvPicPr>
          <p:cNvPr id="44" name="Picture 43">
            <a:extLst>
              <a:ext uri="{FF2B5EF4-FFF2-40B4-BE49-F238E27FC236}">
                <a16:creationId xmlns:a16="http://schemas.microsoft.com/office/drawing/2014/main" id="{0BAE9BE4-84C3-4685-AF53-B859EEA67FD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72238" y="1593074"/>
            <a:ext cx="868755" cy="784928"/>
          </a:xfrm>
          <a:prstGeom prst="ellipse">
            <a:avLst/>
          </a:prstGeom>
          <a:ln>
            <a:noFill/>
          </a:ln>
          <a:effectLst>
            <a:softEdge rad="112500"/>
          </a:effectLst>
        </p:spPr>
      </p:pic>
      <p:pic>
        <p:nvPicPr>
          <p:cNvPr id="4" name="Picture 3">
            <a:extLst>
              <a:ext uri="{FF2B5EF4-FFF2-40B4-BE49-F238E27FC236}">
                <a16:creationId xmlns:a16="http://schemas.microsoft.com/office/drawing/2014/main" id="{B47A6849-E9E7-49E0-9C62-8F0B08A07E70}"/>
              </a:ext>
            </a:extLst>
          </p:cNvPr>
          <p:cNvPicPr>
            <a:picLocks noChangeAspect="1"/>
          </p:cNvPicPr>
          <p:nvPr/>
        </p:nvPicPr>
        <p:blipFill>
          <a:blip r:embed="rId12">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421928" y="4014815"/>
            <a:ext cx="2445777" cy="1372793"/>
          </a:xfrm>
          <a:prstGeom prst="rect">
            <a:avLst/>
          </a:prstGeom>
        </p:spPr>
      </p:pic>
      <p:pic>
        <p:nvPicPr>
          <p:cNvPr id="8" name="Picture 7">
            <a:extLst>
              <a:ext uri="{FF2B5EF4-FFF2-40B4-BE49-F238E27FC236}">
                <a16:creationId xmlns:a16="http://schemas.microsoft.com/office/drawing/2014/main" id="{703D5770-52D5-4C95-B38E-0C769A25D04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397623" y="3972758"/>
            <a:ext cx="2716567" cy="1387269"/>
          </a:xfrm>
          <a:prstGeom prst="rect">
            <a:avLst/>
          </a:prstGeom>
        </p:spPr>
      </p:pic>
      <p:cxnSp>
        <p:nvCxnSpPr>
          <p:cNvPr id="12" name="Straight Arrow Connector 11">
            <a:extLst>
              <a:ext uri="{FF2B5EF4-FFF2-40B4-BE49-F238E27FC236}">
                <a16:creationId xmlns:a16="http://schemas.microsoft.com/office/drawing/2014/main" id="{6EA71422-F83F-4D38-9FD0-57E72B2DB309}"/>
              </a:ext>
            </a:extLst>
          </p:cNvPr>
          <p:cNvCxnSpPr/>
          <p:nvPr/>
        </p:nvCxnSpPr>
        <p:spPr>
          <a:xfrm flipV="1">
            <a:off x="8264135" y="3794375"/>
            <a:ext cx="603681" cy="373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CE7A94D-34DB-4ED6-9142-39A8ED3C15D8}"/>
              </a:ext>
            </a:extLst>
          </p:cNvPr>
          <p:cNvCxnSpPr>
            <a:cxnSpLocks/>
          </p:cNvCxnSpPr>
          <p:nvPr/>
        </p:nvCxnSpPr>
        <p:spPr>
          <a:xfrm flipV="1">
            <a:off x="8215308" y="4457035"/>
            <a:ext cx="821184" cy="46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EA5A075-C7BE-49FB-88F2-2D3BB1EB7C59}"/>
              </a:ext>
            </a:extLst>
          </p:cNvPr>
          <p:cNvCxnSpPr>
            <a:cxnSpLocks/>
          </p:cNvCxnSpPr>
          <p:nvPr/>
        </p:nvCxnSpPr>
        <p:spPr>
          <a:xfrm>
            <a:off x="8310987" y="4818055"/>
            <a:ext cx="725505" cy="266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FF6139B2-3B79-4C04-87E6-FBDBE8F4E72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847124" y="3410837"/>
            <a:ext cx="2261853" cy="1878080"/>
          </a:xfrm>
          <a:prstGeom prst="rect">
            <a:avLst/>
          </a:prstGeom>
        </p:spPr>
      </p:pic>
    </p:spTree>
    <p:extLst>
      <p:ext uri="{BB962C8B-B14F-4D97-AF65-F5344CB8AC3E}">
        <p14:creationId xmlns:p14="http://schemas.microsoft.com/office/powerpoint/2010/main" val="4252292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213BDDF-28B2-48B9-9302-779BDD11C467}"/>
              </a:ext>
            </a:extLst>
          </p:cNvPr>
          <p:cNvSpPr/>
          <p:nvPr/>
        </p:nvSpPr>
        <p:spPr>
          <a:xfrm>
            <a:off x="0" y="0"/>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DC901EA9-2D5C-4CA9-BB47-54615B39AD86}"/>
              </a:ext>
            </a:extLst>
          </p:cNvPr>
          <p:cNvSpPr/>
          <p:nvPr/>
        </p:nvSpPr>
        <p:spPr>
          <a:xfrm>
            <a:off x="4762" y="446722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4390EBC6-ED98-41ED-8550-08C449911461}"/>
              </a:ext>
            </a:extLst>
          </p:cNvPr>
          <p:cNvSpPr/>
          <p:nvPr/>
        </p:nvSpPr>
        <p:spPr>
          <a:xfrm>
            <a:off x="-1" y="2390775"/>
            <a:ext cx="123825" cy="2390775"/>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52E0BE15-BB0D-4711-8555-637C33956137}"/>
              </a:ext>
            </a:extLst>
          </p:cNvPr>
          <p:cNvSpPr/>
          <p:nvPr/>
        </p:nvSpPr>
        <p:spPr>
          <a:xfrm rot="5400000">
            <a:off x="1257299"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92CC5FA6-4F3E-4E2B-A3BE-B982759C2EFB}"/>
              </a:ext>
            </a:extLst>
          </p:cNvPr>
          <p:cNvSpPr/>
          <p:nvPr/>
        </p:nvSpPr>
        <p:spPr>
          <a:xfrm rot="5400000">
            <a:off x="3648074"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228931AD-04F2-435B-B783-68C8C765186B}"/>
              </a:ext>
            </a:extLst>
          </p:cNvPr>
          <p:cNvSpPr/>
          <p:nvPr/>
        </p:nvSpPr>
        <p:spPr>
          <a:xfrm rot="5400000">
            <a:off x="6038848"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4A0B2FFD-065E-4A48-A7F2-ABE6BCC77440}"/>
              </a:ext>
            </a:extLst>
          </p:cNvPr>
          <p:cNvSpPr/>
          <p:nvPr/>
        </p:nvSpPr>
        <p:spPr>
          <a:xfrm rot="5400000">
            <a:off x="8420101"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BED03149-F105-4666-A70E-4372BDD1E7F8}"/>
              </a:ext>
            </a:extLst>
          </p:cNvPr>
          <p:cNvSpPr/>
          <p:nvPr/>
        </p:nvSpPr>
        <p:spPr>
          <a:xfrm rot="5400000">
            <a:off x="10872787" y="-1195387"/>
            <a:ext cx="123825" cy="2514599"/>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3B91A0C0-7E80-4B53-B17B-B9C18FD2596E}"/>
              </a:ext>
            </a:extLst>
          </p:cNvPr>
          <p:cNvSpPr/>
          <p:nvPr/>
        </p:nvSpPr>
        <p:spPr>
          <a:xfrm rot="10800000">
            <a:off x="12049129" y="123825"/>
            <a:ext cx="128588" cy="2266950"/>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33057638-769D-4244-9D5B-E5397B2BDFEA}"/>
              </a:ext>
            </a:extLst>
          </p:cNvPr>
          <p:cNvSpPr/>
          <p:nvPr/>
        </p:nvSpPr>
        <p:spPr>
          <a:xfrm rot="10800000">
            <a:off x="12061033" y="2390775"/>
            <a:ext cx="123825" cy="2514599"/>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CF5FBF81-A39B-454F-854B-E724EE76FF63}"/>
              </a:ext>
            </a:extLst>
          </p:cNvPr>
          <p:cNvSpPr/>
          <p:nvPr/>
        </p:nvSpPr>
        <p:spPr>
          <a:xfrm rot="10800000">
            <a:off x="12049128" y="4905374"/>
            <a:ext cx="133347" cy="1952626"/>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30" name="TextBox 29">
            <a:extLst>
              <a:ext uri="{FF2B5EF4-FFF2-40B4-BE49-F238E27FC236}">
                <a16:creationId xmlns:a16="http://schemas.microsoft.com/office/drawing/2014/main" id="{1FD20747-50F3-440B-BEEB-3CA93B67CF75}"/>
              </a:ext>
            </a:extLst>
          </p:cNvPr>
          <p:cNvSpPr txBox="1"/>
          <p:nvPr/>
        </p:nvSpPr>
        <p:spPr>
          <a:xfrm>
            <a:off x="795385" y="649087"/>
            <a:ext cx="10582183" cy="70788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4000" b="1" dirty="0">
                <a:solidFill>
                  <a:srgbClr val="002060"/>
                </a:solidFill>
                <a:latin typeface="Arial" panose="020B0604020202020204" pitchFamily="34" charset="0"/>
                <a:cs typeface="Arial" panose="020B0604020202020204" pitchFamily="34" charset="0"/>
              </a:rPr>
              <a:t>                     Introduction</a:t>
            </a:r>
            <a:endParaRPr lang="en-IN" sz="4000" b="1" dirty="0">
              <a:solidFill>
                <a:srgbClr val="002060"/>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39299163-8D03-4107-AFE1-6D43D79E73A1}"/>
              </a:ext>
            </a:extLst>
          </p:cNvPr>
          <p:cNvSpPr txBox="1"/>
          <p:nvPr/>
        </p:nvSpPr>
        <p:spPr>
          <a:xfrm>
            <a:off x="795385" y="1948046"/>
            <a:ext cx="9541091" cy="4524315"/>
          </a:xfrm>
          <a:prstGeom prst="rect">
            <a:avLst/>
          </a:prstGeom>
          <a:noFill/>
        </p:spPr>
        <p:txBody>
          <a:bodyPr wrap="square" rtlCol="0">
            <a:spAutoFit/>
          </a:bodyPr>
          <a:lstStyle/>
          <a:p>
            <a:pPr marL="285750" indent="-285750">
              <a:buFont typeface="Wingdings" panose="05000000000000000000" pitchFamily="2" charset="2"/>
              <a:buChar char="v"/>
            </a:pPr>
            <a:r>
              <a:rPr lang="en-US" b="1" i="0" dirty="0">
                <a:solidFill>
                  <a:srgbClr val="002060"/>
                </a:solidFill>
                <a:effectLst/>
                <a:latin typeface="Verdana" panose="020B0604030504040204" pitchFamily="34" charset="0"/>
                <a:ea typeface="Verdana" panose="020B0604030504040204" pitchFamily="34" charset="0"/>
              </a:rPr>
              <a:t>Blockchain</a:t>
            </a:r>
            <a:r>
              <a:rPr lang="en-US" b="0" i="0" dirty="0">
                <a:solidFill>
                  <a:srgbClr val="002060"/>
                </a:solidFill>
                <a:effectLst/>
                <a:latin typeface="Verdana" panose="020B0604030504040204" pitchFamily="34" charset="0"/>
                <a:ea typeface="Verdana" panose="020B0604030504040204" pitchFamily="34" charset="0"/>
              </a:rPr>
              <a:t> is a system of recording information in a way that makes it difficult or impossible to change, hack, or cheat the system.</a:t>
            </a:r>
          </a:p>
          <a:p>
            <a:endParaRPr lang="en-US" b="0" i="0" dirty="0">
              <a:solidFill>
                <a:srgbClr val="002060"/>
              </a:solidFill>
              <a:effectLst/>
              <a:latin typeface="Verdana" panose="020B0604030504040204" pitchFamily="34" charset="0"/>
              <a:ea typeface="Verdana" panose="020B0604030504040204" pitchFamily="34" charset="0"/>
            </a:endParaRPr>
          </a:p>
          <a:p>
            <a:pPr marL="285750" indent="-285750">
              <a:buFont typeface="Wingdings" panose="05000000000000000000" pitchFamily="2" charset="2"/>
              <a:buChar char="v"/>
            </a:pPr>
            <a:r>
              <a:rPr lang="en-US" b="0" i="0" dirty="0">
                <a:solidFill>
                  <a:srgbClr val="002060"/>
                </a:solidFill>
                <a:effectLst/>
                <a:latin typeface="Verdana" panose="020B0604030504040204" pitchFamily="34" charset="0"/>
                <a:ea typeface="Verdana" panose="020B0604030504040204" pitchFamily="34" charset="0"/>
                <a:cs typeface="Arial" panose="020B0604020202020204" pitchFamily="34" charset="0"/>
              </a:rPr>
              <a:t>The network is </a:t>
            </a:r>
            <a:r>
              <a:rPr lang="en-US" b="1" i="0" dirty="0">
                <a:solidFill>
                  <a:srgbClr val="002060"/>
                </a:solidFill>
                <a:effectLst/>
                <a:latin typeface="Verdana" panose="020B0604030504040204" pitchFamily="34" charset="0"/>
                <a:ea typeface="Verdana" panose="020B0604030504040204" pitchFamily="34" charset="0"/>
                <a:cs typeface="Arial" panose="020B0604020202020204" pitchFamily="34" charset="0"/>
              </a:rPr>
              <a:t>decentralized </a:t>
            </a:r>
            <a:r>
              <a:rPr lang="en-US" b="0" i="0" dirty="0">
                <a:solidFill>
                  <a:srgbClr val="002060"/>
                </a:solidFill>
                <a:effectLst/>
                <a:latin typeface="Verdana" panose="020B0604030504040204" pitchFamily="34" charset="0"/>
                <a:ea typeface="Verdana" panose="020B0604030504040204" pitchFamily="34" charset="0"/>
                <a:cs typeface="Arial" panose="020B0604020202020204" pitchFamily="34" charset="0"/>
              </a:rPr>
              <a:t>meaning it doesn’t have any governing authority or a single person looking after the framework.</a:t>
            </a:r>
          </a:p>
          <a:p>
            <a:pPr marL="285750" indent="-285750">
              <a:buFont typeface="Wingdings" panose="05000000000000000000" pitchFamily="2" charset="2"/>
              <a:buChar char="v"/>
            </a:pPr>
            <a:endParaRPr lang="en-US" dirty="0">
              <a:solidFill>
                <a:srgbClr val="002060"/>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r>
              <a:rPr lang="en-US" b="0" i="0" dirty="0">
                <a:solidFill>
                  <a:srgbClr val="002060"/>
                </a:solidFill>
                <a:effectLst/>
                <a:latin typeface="Verdana" panose="020B0604030504040204" pitchFamily="34" charset="0"/>
                <a:ea typeface="Verdana" panose="020B0604030504040204" pitchFamily="34" charset="0"/>
              </a:rPr>
              <a:t>As it gets </a:t>
            </a:r>
            <a:r>
              <a:rPr lang="en-US" b="1" i="0" dirty="0">
                <a:solidFill>
                  <a:srgbClr val="002060"/>
                </a:solidFill>
                <a:effectLst/>
                <a:latin typeface="Verdana" panose="020B0604030504040204" pitchFamily="34" charset="0"/>
                <a:ea typeface="Verdana" panose="020B0604030504040204" pitchFamily="34" charset="0"/>
              </a:rPr>
              <a:t>rid of the need for a central authority</a:t>
            </a:r>
            <a:r>
              <a:rPr lang="en-US" b="0" i="0" dirty="0">
                <a:solidFill>
                  <a:srgbClr val="002060"/>
                </a:solidFill>
                <a:effectLst/>
                <a:latin typeface="Verdana" panose="020B0604030504040204" pitchFamily="34" charset="0"/>
                <a:ea typeface="Verdana" panose="020B0604030504040204" pitchFamily="34" charset="0"/>
              </a:rPr>
              <a:t>, no one can just simply change any characteristics of the network for their benefit. Using encryption ensures another layer of security for the system.</a:t>
            </a:r>
          </a:p>
          <a:p>
            <a:pPr marL="285750" indent="-285750">
              <a:buFont typeface="Wingdings" panose="05000000000000000000" pitchFamily="2" charset="2"/>
              <a:buChar char="v"/>
            </a:pPr>
            <a:endParaRPr lang="en-US" dirty="0">
              <a:solidFill>
                <a:srgbClr val="002060"/>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r>
              <a:rPr lang="en-US" b="0" i="0" dirty="0">
                <a:solidFill>
                  <a:srgbClr val="002060"/>
                </a:solidFill>
                <a:effectLst/>
                <a:latin typeface="Verdana" panose="020B0604030504040204" pitchFamily="34" charset="0"/>
                <a:ea typeface="Verdana" panose="020B0604030504040204" pitchFamily="34" charset="0"/>
              </a:rPr>
              <a:t>The architecture is cleverly designed, and </a:t>
            </a:r>
            <a:r>
              <a:rPr lang="en-US" b="1" i="0" dirty="0">
                <a:solidFill>
                  <a:srgbClr val="002060"/>
                </a:solidFill>
                <a:effectLst/>
                <a:latin typeface="Verdana" panose="020B0604030504040204" pitchFamily="34" charset="0"/>
                <a:ea typeface="Verdana" panose="020B0604030504040204" pitchFamily="34" charset="0"/>
              </a:rPr>
              <a:t>consensus</a:t>
            </a:r>
            <a:r>
              <a:rPr lang="en-US" b="0" i="0" dirty="0">
                <a:solidFill>
                  <a:srgbClr val="002060"/>
                </a:solidFill>
                <a:effectLst/>
                <a:latin typeface="Verdana" panose="020B0604030504040204" pitchFamily="34" charset="0"/>
                <a:ea typeface="Verdana" panose="020B0604030504040204" pitchFamily="34" charset="0"/>
              </a:rPr>
              <a:t> algorithms are at the core of this architecture. Every blockchain has a consensus to help the network make decisions.</a:t>
            </a:r>
            <a:endParaRPr lang="en-US" b="0" i="0" dirty="0">
              <a:solidFill>
                <a:srgbClr val="002060"/>
              </a:solidFill>
              <a:effectLst/>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endParaRPr lang="en-US" dirty="0">
              <a:solidFill>
                <a:schemeClr val="accent1"/>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endParaRPr lang="en-US" b="0" i="0" dirty="0">
              <a:solidFill>
                <a:schemeClr val="accent1"/>
              </a:solidFill>
              <a:effectLst/>
              <a:latin typeface="Verdana" panose="020B0604030504040204" pitchFamily="34" charset="0"/>
              <a:ea typeface="Verdana" panose="020B0604030504040204" pitchFamily="34" charset="0"/>
            </a:endParaRPr>
          </a:p>
          <a:p>
            <a:pPr marL="285750" indent="-285750">
              <a:buFont typeface="Wingdings" panose="05000000000000000000" pitchFamily="2" charset="2"/>
              <a:buChar char="v"/>
            </a:pPr>
            <a:endParaRPr lang="en-IN" dirty="0">
              <a:solidFill>
                <a:schemeClr val="accent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03998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213BDDF-28B2-48B9-9302-779BDD11C467}"/>
              </a:ext>
            </a:extLst>
          </p:cNvPr>
          <p:cNvSpPr/>
          <p:nvPr/>
        </p:nvSpPr>
        <p:spPr>
          <a:xfrm>
            <a:off x="0" y="0"/>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DC901EA9-2D5C-4CA9-BB47-54615B39AD86}"/>
              </a:ext>
            </a:extLst>
          </p:cNvPr>
          <p:cNvSpPr/>
          <p:nvPr/>
        </p:nvSpPr>
        <p:spPr>
          <a:xfrm>
            <a:off x="4762" y="446722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4390EBC6-ED98-41ED-8550-08C449911461}"/>
              </a:ext>
            </a:extLst>
          </p:cNvPr>
          <p:cNvSpPr/>
          <p:nvPr/>
        </p:nvSpPr>
        <p:spPr>
          <a:xfrm>
            <a:off x="-1" y="2390775"/>
            <a:ext cx="123825" cy="2390775"/>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2E0BE15-BB0D-4711-8555-637C33956137}"/>
              </a:ext>
            </a:extLst>
          </p:cNvPr>
          <p:cNvSpPr/>
          <p:nvPr/>
        </p:nvSpPr>
        <p:spPr>
          <a:xfrm rot="5400000">
            <a:off x="1257299"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92CC5FA6-4F3E-4E2B-A3BE-B982759C2EFB}"/>
              </a:ext>
            </a:extLst>
          </p:cNvPr>
          <p:cNvSpPr/>
          <p:nvPr/>
        </p:nvSpPr>
        <p:spPr>
          <a:xfrm rot="5400000">
            <a:off x="3648074"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228931AD-04F2-435B-B783-68C8C765186B}"/>
              </a:ext>
            </a:extLst>
          </p:cNvPr>
          <p:cNvSpPr/>
          <p:nvPr/>
        </p:nvSpPr>
        <p:spPr>
          <a:xfrm rot="5400000">
            <a:off x="6038848"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4A0B2FFD-065E-4A48-A7F2-ABE6BCC77440}"/>
              </a:ext>
            </a:extLst>
          </p:cNvPr>
          <p:cNvSpPr/>
          <p:nvPr/>
        </p:nvSpPr>
        <p:spPr>
          <a:xfrm rot="5400000">
            <a:off x="8420101"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BED03149-F105-4666-A70E-4372BDD1E7F8}"/>
              </a:ext>
            </a:extLst>
          </p:cNvPr>
          <p:cNvSpPr/>
          <p:nvPr/>
        </p:nvSpPr>
        <p:spPr>
          <a:xfrm rot="5400000">
            <a:off x="10872787" y="-1195387"/>
            <a:ext cx="123825" cy="2514599"/>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3B91A0C0-7E80-4B53-B17B-B9C18FD2596E}"/>
              </a:ext>
            </a:extLst>
          </p:cNvPr>
          <p:cNvSpPr/>
          <p:nvPr/>
        </p:nvSpPr>
        <p:spPr>
          <a:xfrm rot="10800000">
            <a:off x="12049129" y="123825"/>
            <a:ext cx="128588" cy="2266950"/>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33057638-769D-4244-9D5B-E5397B2BDFEA}"/>
              </a:ext>
            </a:extLst>
          </p:cNvPr>
          <p:cNvSpPr/>
          <p:nvPr/>
        </p:nvSpPr>
        <p:spPr>
          <a:xfrm rot="10800000">
            <a:off x="12061033" y="2390775"/>
            <a:ext cx="123825" cy="2514599"/>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CF5FBF81-A39B-454F-854B-E724EE76FF63}"/>
              </a:ext>
            </a:extLst>
          </p:cNvPr>
          <p:cNvSpPr/>
          <p:nvPr/>
        </p:nvSpPr>
        <p:spPr>
          <a:xfrm rot="10800000">
            <a:off x="12049128" y="4905374"/>
            <a:ext cx="133347" cy="1952626"/>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8A1EFCB7-C10D-428B-A924-C530A3D400CE}"/>
              </a:ext>
            </a:extLst>
          </p:cNvPr>
          <p:cNvSpPr txBox="1"/>
          <p:nvPr/>
        </p:nvSpPr>
        <p:spPr>
          <a:xfrm>
            <a:off x="6264401" y="2220809"/>
            <a:ext cx="5320355" cy="369331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marL="285750" indent="-285750">
              <a:buFont typeface="Wingdings" panose="05000000000000000000" pitchFamily="2" charset="2"/>
              <a:buChar char="v"/>
            </a:pPr>
            <a:r>
              <a:rPr lang="en-US" dirty="0">
                <a:solidFill>
                  <a:srgbClr val="002060"/>
                </a:solidFill>
                <a:latin typeface="Verdana" panose="020B0604030504040204" pitchFamily="34" charset="0"/>
                <a:ea typeface="Verdana" panose="020B0604030504040204" pitchFamily="34" charset="0"/>
                <a:cs typeface="Arial" panose="020B0604020202020204" pitchFamily="34" charset="0"/>
              </a:rPr>
              <a:t>Voluntary default is big problem for Indian banks which leads to a rise in npas over the years. </a:t>
            </a:r>
          </a:p>
          <a:p>
            <a:pPr marL="285750" indent="-285750">
              <a:buFont typeface="Wingdings" panose="05000000000000000000" pitchFamily="2" charset="2"/>
              <a:buChar char="v"/>
            </a:pPr>
            <a:endParaRPr lang="en-US" dirty="0">
              <a:solidFill>
                <a:srgbClr val="002060"/>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r>
              <a:rPr lang="en-US" dirty="0">
                <a:solidFill>
                  <a:srgbClr val="002060"/>
                </a:solidFill>
                <a:latin typeface="Verdana" panose="020B0604030504040204" pitchFamily="34" charset="0"/>
                <a:ea typeface="Verdana" panose="020B0604030504040204" pitchFamily="34" charset="0"/>
                <a:cs typeface="Arial" panose="020B0604020202020204" pitchFamily="34" charset="0"/>
              </a:rPr>
              <a:t>Smart contracts can be created at the time of grant of loans.</a:t>
            </a:r>
          </a:p>
          <a:p>
            <a:pPr marL="285750" indent="-285750">
              <a:buFont typeface="Wingdings" panose="05000000000000000000" pitchFamily="2" charset="2"/>
              <a:buChar char="v"/>
            </a:pPr>
            <a:endParaRPr lang="en-US" dirty="0">
              <a:solidFill>
                <a:srgbClr val="002060"/>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r>
              <a:rPr lang="en-US" dirty="0">
                <a:solidFill>
                  <a:srgbClr val="002060"/>
                </a:solidFill>
                <a:latin typeface="Verdana" panose="020B0604030504040204" pitchFamily="34" charset="0"/>
                <a:ea typeface="Verdana" panose="020B0604030504040204" pitchFamily="34" charset="0"/>
                <a:cs typeface="Arial" panose="020B0604020202020204" pitchFamily="34" charset="0"/>
              </a:rPr>
              <a:t>Conditions might be pre specified such as as soon as the contract detects money in the wallets to the borrower,it automatically procures the interest or the loan amount . Hence voluntary default could be eliminated.</a:t>
            </a:r>
            <a:endParaRPr lang="en-IN" dirty="0">
              <a:solidFill>
                <a:srgbClr val="002060"/>
              </a:solidFill>
              <a:latin typeface="Verdana" panose="020B0604030504040204" pitchFamily="34" charset="0"/>
              <a:ea typeface="Verdana" panose="020B0604030504040204" pitchFamily="34" charset="0"/>
              <a:cs typeface="Arial" panose="020B0604020202020204" pitchFamily="34" charset="0"/>
            </a:endParaRPr>
          </a:p>
        </p:txBody>
      </p:sp>
      <p:pic>
        <p:nvPicPr>
          <p:cNvPr id="3074" name="Picture 2" descr="India: gross NPA of private banks 2020 | Statista">
            <a:extLst>
              <a:ext uri="{FF2B5EF4-FFF2-40B4-BE49-F238E27FC236}">
                <a16:creationId xmlns:a16="http://schemas.microsoft.com/office/drawing/2014/main" id="{FD90267D-01EE-4A16-BD56-F69519F04B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617" y="2116560"/>
            <a:ext cx="5140171" cy="3849234"/>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8A07FDB1-E1FA-4A67-BEF5-4B08A1ED3382}"/>
              </a:ext>
            </a:extLst>
          </p:cNvPr>
          <p:cNvSpPr txBox="1"/>
          <p:nvPr/>
        </p:nvSpPr>
        <p:spPr>
          <a:xfrm>
            <a:off x="607242" y="827264"/>
            <a:ext cx="10977515" cy="70788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4000" b="1" dirty="0">
                <a:solidFill>
                  <a:srgbClr val="002060"/>
                </a:solidFill>
                <a:latin typeface="Arial" panose="020B0604020202020204" pitchFamily="34" charset="0"/>
                <a:cs typeface="Arial" panose="020B0604020202020204" pitchFamily="34" charset="0"/>
              </a:rPr>
              <a:t>     Smart Contracts for periodic payments</a:t>
            </a:r>
            <a:endParaRPr lang="en-IN" sz="40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8686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5563FC-A3EC-4E54-914F-2A3D5268E22A}"/>
              </a:ext>
            </a:extLst>
          </p:cNvPr>
          <p:cNvSpPr txBox="1"/>
          <p:nvPr/>
        </p:nvSpPr>
        <p:spPr>
          <a:xfrm>
            <a:off x="607242" y="827264"/>
            <a:ext cx="10977515" cy="70788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4000" b="1" dirty="0">
                <a:solidFill>
                  <a:srgbClr val="002060"/>
                </a:solidFill>
                <a:latin typeface="Arial" panose="020B0604020202020204" pitchFamily="34" charset="0"/>
                <a:cs typeface="Arial" panose="020B0604020202020204" pitchFamily="34" charset="0"/>
              </a:rPr>
              <a:t>                     Recommendations</a:t>
            </a:r>
            <a:endParaRPr lang="en-IN" sz="40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C212823-3643-4A11-9F0E-3A2782CFA815}"/>
              </a:ext>
            </a:extLst>
          </p:cNvPr>
          <p:cNvSpPr txBox="1"/>
          <p:nvPr/>
        </p:nvSpPr>
        <p:spPr>
          <a:xfrm>
            <a:off x="607242" y="2364004"/>
            <a:ext cx="10099228" cy="2862322"/>
          </a:xfrm>
          <a:prstGeom prst="rect">
            <a:avLst/>
          </a:prstGeom>
          <a:noFill/>
        </p:spPr>
        <p:txBody>
          <a:bodyPr wrap="square">
            <a:spAutoFit/>
          </a:bodyPr>
          <a:lstStyle/>
          <a:p>
            <a:pPr marL="285750" indent="-285750">
              <a:buFont typeface="Wingdings" panose="05000000000000000000" pitchFamily="2" charset="2"/>
              <a:buChar char="v"/>
            </a:pPr>
            <a:r>
              <a:rPr lang="en-US" dirty="0">
                <a:solidFill>
                  <a:srgbClr val="002060"/>
                </a:solidFill>
                <a:latin typeface="Verdana" panose="020B0604030504040204" pitchFamily="34" charset="0"/>
                <a:ea typeface="Verdana" panose="020B0604030504040204" pitchFamily="34" charset="0"/>
                <a:cs typeface="Arial" panose="020B0604020202020204" pitchFamily="34" charset="0"/>
              </a:rPr>
              <a:t>Future research can be done on various other important applications of blockchain</a:t>
            </a:r>
          </a:p>
          <a:p>
            <a:pPr marL="285750" indent="-285750">
              <a:buFont typeface="Wingdings" panose="05000000000000000000" pitchFamily="2" charset="2"/>
              <a:buChar char="v"/>
            </a:pPr>
            <a:endParaRPr lang="en-US" dirty="0">
              <a:solidFill>
                <a:srgbClr val="002060"/>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endParaRPr lang="en-US" dirty="0">
              <a:solidFill>
                <a:srgbClr val="002060"/>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r>
              <a:rPr lang="en-US" dirty="0">
                <a:solidFill>
                  <a:srgbClr val="002060"/>
                </a:solidFill>
                <a:latin typeface="Verdana" panose="020B0604030504040204" pitchFamily="34" charset="0"/>
                <a:ea typeface="Verdana" panose="020B0604030504040204" pitchFamily="34" charset="0"/>
                <a:cs typeface="Arial" panose="020B0604020202020204" pitchFamily="34" charset="0"/>
              </a:rPr>
              <a:t>Once it is widely implemented research can be done on available data for the exact nature of benefits derived out of it</a:t>
            </a:r>
          </a:p>
          <a:p>
            <a:pPr marL="285750" indent="-285750">
              <a:buFont typeface="Wingdings" panose="05000000000000000000" pitchFamily="2" charset="2"/>
              <a:buChar char="v"/>
            </a:pPr>
            <a:endParaRPr lang="en-US" dirty="0">
              <a:solidFill>
                <a:srgbClr val="002060"/>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r>
              <a:rPr lang="en-US" dirty="0">
                <a:solidFill>
                  <a:srgbClr val="002060"/>
                </a:solidFill>
                <a:latin typeface="Verdana" panose="020B0604030504040204" pitchFamily="34" charset="0"/>
                <a:ea typeface="Verdana" panose="020B0604030504040204" pitchFamily="34" charset="0"/>
                <a:cs typeface="Arial" panose="020B0604020202020204" pitchFamily="34" charset="0"/>
              </a:rPr>
              <a:t>Opinion of various governments about the technology can be ascertained as that would determine the application of the technology and its benefits thereon</a:t>
            </a:r>
          </a:p>
          <a:p>
            <a:pPr marL="285750" indent="-285750">
              <a:buFont typeface="Wingdings" panose="05000000000000000000" pitchFamily="2" charset="2"/>
              <a:buChar char="v"/>
            </a:pPr>
            <a:endParaRPr lang="en-US" dirty="0">
              <a:solidFill>
                <a:srgbClr val="002060"/>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endParaRPr lang="en-IN" dirty="0">
              <a:solidFill>
                <a:srgbClr val="002060"/>
              </a:solidFill>
              <a:latin typeface="Verdana" panose="020B060403050404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743950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213BDDF-28B2-48B9-9302-779BDD11C467}"/>
              </a:ext>
            </a:extLst>
          </p:cNvPr>
          <p:cNvSpPr/>
          <p:nvPr/>
        </p:nvSpPr>
        <p:spPr>
          <a:xfrm>
            <a:off x="0" y="0"/>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DC901EA9-2D5C-4CA9-BB47-54615B39AD86}"/>
              </a:ext>
            </a:extLst>
          </p:cNvPr>
          <p:cNvSpPr/>
          <p:nvPr/>
        </p:nvSpPr>
        <p:spPr>
          <a:xfrm>
            <a:off x="4762" y="446722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4390EBC6-ED98-41ED-8550-08C449911461}"/>
              </a:ext>
            </a:extLst>
          </p:cNvPr>
          <p:cNvSpPr/>
          <p:nvPr/>
        </p:nvSpPr>
        <p:spPr>
          <a:xfrm>
            <a:off x="-1" y="2390775"/>
            <a:ext cx="123825" cy="2390775"/>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2E0BE15-BB0D-4711-8555-637C33956137}"/>
              </a:ext>
            </a:extLst>
          </p:cNvPr>
          <p:cNvSpPr/>
          <p:nvPr/>
        </p:nvSpPr>
        <p:spPr>
          <a:xfrm rot="5400000">
            <a:off x="1257299"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92CC5FA6-4F3E-4E2B-A3BE-B982759C2EFB}"/>
              </a:ext>
            </a:extLst>
          </p:cNvPr>
          <p:cNvSpPr/>
          <p:nvPr/>
        </p:nvSpPr>
        <p:spPr>
          <a:xfrm rot="5400000">
            <a:off x="3648074"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228931AD-04F2-435B-B783-68C8C765186B}"/>
              </a:ext>
            </a:extLst>
          </p:cNvPr>
          <p:cNvSpPr/>
          <p:nvPr/>
        </p:nvSpPr>
        <p:spPr>
          <a:xfrm rot="5400000">
            <a:off x="6038848"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4A0B2FFD-065E-4A48-A7F2-ABE6BCC77440}"/>
              </a:ext>
            </a:extLst>
          </p:cNvPr>
          <p:cNvSpPr/>
          <p:nvPr/>
        </p:nvSpPr>
        <p:spPr>
          <a:xfrm rot="5400000">
            <a:off x="8420101"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BED03149-F105-4666-A70E-4372BDD1E7F8}"/>
              </a:ext>
            </a:extLst>
          </p:cNvPr>
          <p:cNvSpPr/>
          <p:nvPr/>
        </p:nvSpPr>
        <p:spPr>
          <a:xfrm rot="5400000">
            <a:off x="10872787" y="-1195387"/>
            <a:ext cx="123825" cy="2514599"/>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3B91A0C0-7E80-4B53-B17B-B9C18FD2596E}"/>
              </a:ext>
            </a:extLst>
          </p:cNvPr>
          <p:cNvSpPr/>
          <p:nvPr/>
        </p:nvSpPr>
        <p:spPr>
          <a:xfrm rot="10800000">
            <a:off x="12049129" y="123825"/>
            <a:ext cx="128588" cy="2266950"/>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33057638-769D-4244-9D5B-E5397B2BDFEA}"/>
              </a:ext>
            </a:extLst>
          </p:cNvPr>
          <p:cNvSpPr/>
          <p:nvPr/>
        </p:nvSpPr>
        <p:spPr>
          <a:xfrm rot="10800000">
            <a:off x="12061033" y="2390775"/>
            <a:ext cx="123825" cy="2514599"/>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CF5FBF81-A39B-454F-854B-E724EE76FF63}"/>
              </a:ext>
            </a:extLst>
          </p:cNvPr>
          <p:cNvSpPr/>
          <p:nvPr/>
        </p:nvSpPr>
        <p:spPr>
          <a:xfrm rot="10800000">
            <a:off x="12049128" y="4905374"/>
            <a:ext cx="133347" cy="1952626"/>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309603B0-55F4-4F5A-80F1-BB0444A0D52F}"/>
              </a:ext>
            </a:extLst>
          </p:cNvPr>
          <p:cNvSpPr txBox="1"/>
          <p:nvPr/>
        </p:nvSpPr>
        <p:spPr>
          <a:xfrm>
            <a:off x="373625" y="2390775"/>
            <a:ext cx="11443317" cy="369331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marL="285750" indent="-285750">
              <a:buFont typeface="Wingdings" panose="05000000000000000000" pitchFamily="2" charset="2"/>
              <a:buChar char="v"/>
            </a:pPr>
            <a:r>
              <a:rPr lang="en-US" dirty="0">
                <a:solidFill>
                  <a:srgbClr val="002060"/>
                </a:solidFill>
                <a:latin typeface="Verdana" panose="020B0604030504040204" pitchFamily="34" charset="0"/>
                <a:ea typeface="Verdana" panose="020B0604030504040204" pitchFamily="34" charset="0"/>
                <a:cs typeface="Arial" panose="020B0604020202020204" pitchFamily="34" charset="0"/>
              </a:rPr>
              <a:t>Blockchain technology has immense number of applications , and we are on the early days of blockchain and digital currency.</a:t>
            </a:r>
          </a:p>
          <a:p>
            <a:pPr marL="285750" indent="-285750">
              <a:buFont typeface="Wingdings" panose="05000000000000000000" pitchFamily="2" charset="2"/>
              <a:buChar char="v"/>
            </a:pPr>
            <a:endParaRPr lang="en-US" dirty="0">
              <a:solidFill>
                <a:srgbClr val="002060"/>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r>
              <a:rPr lang="en-US" dirty="0">
                <a:solidFill>
                  <a:srgbClr val="002060"/>
                </a:solidFill>
                <a:latin typeface="Verdana" panose="020B0604030504040204" pitchFamily="34" charset="0"/>
                <a:ea typeface="Verdana" panose="020B0604030504040204" pitchFamily="34" charset="0"/>
                <a:cs typeface="Arial" panose="020B0604020202020204" pitchFamily="34" charset="0"/>
              </a:rPr>
              <a:t>All the countries are trying to get to know the technology and understand it and explore to whatever areas it could be implemented in.</a:t>
            </a:r>
          </a:p>
          <a:p>
            <a:pPr marL="285750" indent="-285750">
              <a:buFont typeface="Wingdings" panose="05000000000000000000" pitchFamily="2" charset="2"/>
              <a:buChar char="v"/>
            </a:pPr>
            <a:endParaRPr lang="en-US" dirty="0">
              <a:solidFill>
                <a:srgbClr val="002060"/>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r>
              <a:rPr lang="en-US" dirty="0">
                <a:solidFill>
                  <a:srgbClr val="002060"/>
                </a:solidFill>
                <a:latin typeface="Verdana" panose="020B0604030504040204" pitchFamily="34" charset="0"/>
                <a:ea typeface="Verdana" panose="020B0604030504040204" pitchFamily="34" charset="0"/>
                <a:cs typeface="Arial" panose="020B0604020202020204" pitchFamily="34" charset="0"/>
              </a:rPr>
              <a:t>Many companies are buying bitcoin , some companies are conducting ICOs (initial coin offering),The republic of Georgia has implemented the blockchain technology for land registrations.</a:t>
            </a:r>
          </a:p>
          <a:p>
            <a:pPr marL="285750" indent="-285750">
              <a:buFont typeface="Wingdings" panose="05000000000000000000" pitchFamily="2" charset="2"/>
              <a:buChar char="v"/>
            </a:pPr>
            <a:endParaRPr lang="en-US" dirty="0">
              <a:solidFill>
                <a:srgbClr val="002060"/>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r>
              <a:rPr lang="en-US" dirty="0">
                <a:solidFill>
                  <a:srgbClr val="002060"/>
                </a:solidFill>
                <a:latin typeface="Verdana" panose="020B0604030504040204" pitchFamily="34" charset="0"/>
                <a:ea typeface="Verdana" panose="020B0604030504040204" pitchFamily="34" charset="0"/>
                <a:cs typeface="Arial" panose="020B0604020202020204" pitchFamily="34" charset="0"/>
              </a:rPr>
              <a:t>Hopefully in the coming 20 to 30 years we’ll see a great deal of more use cases of blockchain and meanwhile the challenges that blockchain currently faces will be resolved.</a:t>
            </a:r>
          </a:p>
          <a:p>
            <a:endParaRPr lang="en-IN" dirty="0">
              <a:solidFill>
                <a:srgbClr val="002060"/>
              </a:solidFill>
              <a:latin typeface="Verdana" panose="020B0604030504040204" pitchFamily="34" charset="0"/>
              <a:ea typeface="Verdana" panose="020B0604030504040204" pitchFamily="34" charset="0"/>
            </a:endParaRPr>
          </a:p>
        </p:txBody>
      </p:sp>
      <p:sp>
        <p:nvSpPr>
          <p:cNvPr id="18" name="TextBox 17">
            <a:extLst>
              <a:ext uri="{FF2B5EF4-FFF2-40B4-BE49-F238E27FC236}">
                <a16:creationId xmlns:a16="http://schemas.microsoft.com/office/drawing/2014/main" id="{83E11C01-4985-427E-88EA-B9415F060F1F}"/>
              </a:ext>
            </a:extLst>
          </p:cNvPr>
          <p:cNvSpPr txBox="1"/>
          <p:nvPr/>
        </p:nvSpPr>
        <p:spPr>
          <a:xfrm>
            <a:off x="607242" y="827264"/>
            <a:ext cx="10977515" cy="70788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4000" b="1" dirty="0">
                <a:solidFill>
                  <a:srgbClr val="002060"/>
                </a:solidFill>
                <a:latin typeface="Arial" panose="020B0604020202020204" pitchFamily="34" charset="0"/>
                <a:cs typeface="Arial" panose="020B0604020202020204" pitchFamily="34" charset="0"/>
              </a:rPr>
              <a:t>                     Conclusion</a:t>
            </a:r>
            <a:endParaRPr lang="en-IN" sz="40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0119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213BDDF-28B2-48B9-9302-779BDD11C467}"/>
              </a:ext>
            </a:extLst>
          </p:cNvPr>
          <p:cNvSpPr/>
          <p:nvPr/>
        </p:nvSpPr>
        <p:spPr>
          <a:xfrm>
            <a:off x="0" y="0"/>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DC901EA9-2D5C-4CA9-BB47-54615B39AD86}"/>
              </a:ext>
            </a:extLst>
          </p:cNvPr>
          <p:cNvSpPr/>
          <p:nvPr/>
        </p:nvSpPr>
        <p:spPr>
          <a:xfrm>
            <a:off x="4762" y="446722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4390EBC6-ED98-41ED-8550-08C449911461}"/>
              </a:ext>
            </a:extLst>
          </p:cNvPr>
          <p:cNvSpPr/>
          <p:nvPr/>
        </p:nvSpPr>
        <p:spPr>
          <a:xfrm>
            <a:off x="-1" y="2390775"/>
            <a:ext cx="123825" cy="2390775"/>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2E0BE15-BB0D-4711-8555-637C33956137}"/>
              </a:ext>
            </a:extLst>
          </p:cNvPr>
          <p:cNvSpPr/>
          <p:nvPr/>
        </p:nvSpPr>
        <p:spPr>
          <a:xfrm rot="5400000">
            <a:off x="1257299"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92CC5FA6-4F3E-4E2B-A3BE-B982759C2EFB}"/>
              </a:ext>
            </a:extLst>
          </p:cNvPr>
          <p:cNvSpPr/>
          <p:nvPr/>
        </p:nvSpPr>
        <p:spPr>
          <a:xfrm rot="5400000">
            <a:off x="3648074"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228931AD-04F2-435B-B783-68C8C765186B}"/>
              </a:ext>
            </a:extLst>
          </p:cNvPr>
          <p:cNvSpPr/>
          <p:nvPr/>
        </p:nvSpPr>
        <p:spPr>
          <a:xfrm rot="5400000">
            <a:off x="6038848"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4A0B2FFD-065E-4A48-A7F2-ABE6BCC77440}"/>
              </a:ext>
            </a:extLst>
          </p:cNvPr>
          <p:cNvSpPr/>
          <p:nvPr/>
        </p:nvSpPr>
        <p:spPr>
          <a:xfrm rot="5400000">
            <a:off x="8420101"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BED03149-F105-4666-A70E-4372BDD1E7F8}"/>
              </a:ext>
            </a:extLst>
          </p:cNvPr>
          <p:cNvSpPr/>
          <p:nvPr/>
        </p:nvSpPr>
        <p:spPr>
          <a:xfrm rot="5400000">
            <a:off x="10872787" y="-1195387"/>
            <a:ext cx="123825" cy="2514599"/>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3B91A0C0-7E80-4B53-B17B-B9C18FD2596E}"/>
              </a:ext>
            </a:extLst>
          </p:cNvPr>
          <p:cNvSpPr/>
          <p:nvPr/>
        </p:nvSpPr>
        <p:spPr>
          <a:xfrm rot="10800000">
            <a:off x="12049129" y="123825"/>
            <a:ext cx="128588" cy="2266950"/>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33057638-769D-4244-9D5B-E5397B2BDFEA}"/>
              </a:ext>
            </a:extLst>
          </p:cNvPr>
          <p:cNvSpPr/>
          <p:nvPr/>
        </p:nvSpPr>
        <p:spPr>
          <a:xfrm rot="10800000">
            <a:off x="12061033" y="2390775"/>
            <a:ext cx="123825" cy="2514599"/>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CF5FBF81-A39B-454F-854B-E724EE76FF63}"/>
              </a:ext>
            </a:extLst>
          </p:cNvPr>
          <p:cNvSpPr/>
          <p:nvPr/>
        </p:nvSpPr>
        <p:spPr>
          <a:xfrm rot="10800000">
            <a:off x="12049128" y="4905374"/>
            <a:ext cx="133347" cy="1952626"/>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309603B0-55F4-4F5A-80F1-BB0444A0D52F}"/>
              </a:ext>
            </a:extLst>
          </p:cNvPr>
          <p:cNvSpPr txBox="1"/>
          <p:nvPr/>
        </p:nvSpPr>
        <p:spPr>
          <a:xfrm>
            <a:off x="373626" y="2390775"/>
            <a:ext cx="11443317" cy="2862322"/>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marL="285750" indent="-285750">
              <a:buFont typeface="Wingdings" panose="05000000000000000000" pitchFamily="2" charset="2"/>
              <a:buChar char="v"/>
            </a:pPr>
            <a:r>
              <a:rPr lang="en-US" dirty="0">
                <a:solidFill>
                  <a:srgbClr val="002060"/>
                </a:solidFill>
                <a:latin typeface="Verdana" panose="020B0604030504040204" pitchFamily="34" charset="0"/>
                <a:ea typeface="Verdana" panose="020B0604030504040204" pitchFamily="34" charset="0"/>
                <a:cs typeface="Arial" panose="020B0604020202020204" pitchFamily="34" charset="0"/>
              </a:rPr>
              <a:t>Secondary data can be unreliable as blockchain has not been implemented widely yet.</a:t>
            </a:r>
          </a:p>
          <a:p>
            <a:pPr marL="285750" indent="-285750">
              <a:buFont typeface="Wingdings" panose="05000000000000000000" pitchFamily="2" charset="2"/>
              <a:buChar char="v"/>
            </a:pPr>
            <a:endParaRPr lang="en-US" dirty="0">
              <a:solidFill>
                <a:srgbClr val="002060"/>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endParaRPr lang="en-US" dirty="0">
              <a:solidFill>
                <a:srgbClr val="002060"/>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r>
              <a:rPr lang="en-US" dirty="0">
                <a:solidFill>
                  <a:srgbClr val="002060"/>
                </a:solidFill>
                <a:latin typeface="Verdana" panose="020B0604030504040204" pitchFamily="34" charset="0"/>
                <a:ea typeface="Verdana" panose="020B0604030504040204" pitchFamily="34" charset="0"/>
                <a:cs typeface="Arial" panose="020B0604020202020204" pitchFamily="34" charset="0"/>
              </a:rPr>
              <a:t>Many governments are up for blockchain while others had banned blockchain earlier so it would depend from country to country how this technology is adopted.</a:t>
            </a:r>
          </a:p>
          <a:p>
            <a:pPr marL="285750" indent="-285750">
              <a:buFont typeface="Wingdings" panose="05000000000000000000" pitchFamily="2" charset="2"/>
              <a:buChar char="v"/>
            </a:pPr>
            <a:endParaRPr lang="en-US" dirty="0">
              <a:solidFill>
                <a:srgbClr val="002060"/>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endParaRPr lang="en-US" dirty="0">
              <a:solidFill>
                <a:srgbClr val="002060"/>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r>
              <a:rPr lang="en-US" dirty="0">
                <a:solidFill>
                  <a:srgbClr val="002060"/>
                </a:solidFill>
                <a:latin typeface="Verdana" panose="020B0604030504040204" pitchFamily="34" charset="0"/>
                <a:ea typeface="Verdana" panose="020B0604030504040204" pitchFamily="34" charset="0"/>
                <a:cs typeface="Arial" panose="020B0604020202020204" pitchFamily="34" charset="0"/>
              </a:rPr>
              <a:t>The conclusion drawn from the research might be vague and incorrect as many people oppose to the technology as they don’t want to risk their money in a tech which they don’t even get the gist of </a:t>
            </a:r>
            <a:endParaRPr lang="en-IN" dirty="0">
              <a:solidFill>
                <a:srgbClr val="002060"/>
              </a:solidFill>
              <a:latin typeface="Verdana" panose="020B0604030504040204" pitchFamily="34" charset="0"/>
              <a:ea typeface="Verdana" panose="020B060403050404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C8F245A4-410F-4461-8C4F-D97BFB2CAB44}"/>
              </a:ext>
            </a:extLst>
          </p:cNvPr>
          <p:cNvSpPr txBox="1"/>
          <p:nvPr/>
        </p:nvSpPr>
        <p:spPr>
          <a:xfrm>
            <a:off x="607242" y="827264"/>
            <a:ext cx="10977515" cy="70788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4000" b="1" dirty="0">
                <a:solidFill>
                  <a:srgbClr val="002060"/>
                </a:solidFill>
                <a:latin typeface="Arial" panose="020B0604020202020204" pitchFamily="34" charset="0"/>
                <a:cs typeface="Arial" panose="020B0604020202020204" pitchFamily="34" charset="0"/>
              </a:rPr>
              <a:t>                     Limitations</a:t>
            </a:r>
            <a:endParaRPr lang="en-IN" sz="40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3794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Blockchain Icon">
            <a:extLst>
              <a:ext uri="{FF2B5EF4-FFF2-40B4-BE49-F238E27FC236}">
                <a16:creationId xmlns:a16="http://schemas.microsoft.com/office/drawing/2014/main" id="{3C994F96-186C-4D4C-910D-19B1DB8B17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7671" y="892969"/>
            <a:ext cx="1249361" cy="124936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616F24C9-C900-4D9A-916A-28B3891B20F3}"/>
              </a:ext>
            </a:extLst>
          </p:cNvPr>
          <p:cNvSpPr>
            <a:spLocks noChangeArrowheads="1"/>
          </p:cNvSpPr>
          <p:nvPr/>
        </p:nvSpPr>
        <p:spPr bwMode="auto">
          <a:xfrm>
            <a:off x="704850" y="571500"/>
            <a:ext cx="2870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Averta"/>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8" name="Picture 4" descr="Cube Icon">
            <a:extLst>
              <a:ext uri="{FF2B5EF4-FFF2-40B4-BE49-F238E27FC236}">
                <a16:creationId xmlns:a16="http://schemas.microsoft.com/office/drawing/2014/main" id="{36DBB60D-1F6E-42FF-84A3-9939F6437A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875" y="571500"/>
            <a:ext cx="1311276" cy="131127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60BAB55-89AE-4BAD-9E97-7389E7F9E7A4}"/>
              </a:ext>
            </a:extLst>
          </p:cNvPr>
          <p:cNvSpPr txBox="1"/>
          <p:nvPr/>
        </p:nvSpPr>
        <p:spPr>
          <a:xfrm>
            <a:off x="292100" y="2352851"/>
            <a:ext cx="1311276" cy="1200329"/>
          </a:xfrm>
          <a:prstGeom prst="rect">
            <a:avLst/>
          </a:prstGeom>
          <a:noFill/>
        </p:spPr>
        <p:txBody>
          <a:bodyPr wrap="square" rtlCol="0">
            <a:spAutoFit/>
          </a:bodyPr>
          <a:lstStyle/>
          <a:p>
            <a:r>
              <a:rPr lang="en-US" dirty="0"/>
              <a:t>Hash – 1Z8F</a:t>
            </a:r>
          </a:p>
          <a:p>
            <a:endParaRPr lang="en-US" dirty="0"/>
          </a:p>
          <a:p>
            <a:r>
              <a:rPr lang="en-US" dirty="0"/>
              <a:t>Previous Hash - 0000</a:t>
            </a:r>
            <a:endParaRPr lang="en-IN" dirty="0"/>
          </a:p>
        </p:txBody>
      </p:sp>
      <p:sp>
        <p:nvSpPr>
          <p:cNvPr id="13" name="TextBox 12">
            <a:extLst>
              <a:ext uri="{FF2B5EF4-FFF2-40B4-BE49-F238E27FC236}">
                <a16:creationId xmlns:a16="http://schemas.microsoft.com/office/drawing/2014/main" id="{83C4459A-6AE9-4333-AE9D-D9E0A6386D9A}"/>
              </a:ext>
            </a:extLst>
          </p:cNvPr>
          <p:cNvSpPr txBox="1"/>
          <p:nvPr/>
        </p:nvSpPr>
        <p:spPr>
          <a:xfrm>
            <a:off x="5490373" y="2352851"/>
            <a:ext cx="1809750" cy="1200329"/>
          </a:xfrm>
          <a:prstGeom prst="rect">
            <a:avLst/>
          </a:prstGeom>
          <a:noFill/>
        </p:spPr>
        <p:txBody>
          <a:bodyPr wrap="square" rtlCol="0">
            <a:spAutoFit/>
          </a:bodyPr>
          <a:lstStyle/>
          <a:p>
            <a:r>
              <a:rPr lang="en-US" dirty="0"/>
              <a:t>Hash – 3H4Q</a:t>
            </a:r>
          </a:p>
          <a:p>
            <a:endParaRPr lang="en-US" dirty="0"/>
          </a:p>
          <a:p>
            <a:r>
              <a:rPr lang="en-US" dirty="0"/>
              <a:t>Previous Hash - 6BQ1</a:t>
            </a:r>
            <a:endParaRPr lang="en-IN" dirty="0"/>
          </a:p>
        </p:txBody>
      </p:sp>
      <p:sp>
        <p:nvSpPr>
          <p:cNvPr id="14" name="TextBox 13">
            <a:extLst>
              <a:ext uri="{FF2B5EF4-FFF2-40B4-BE49-F238E27FC236}">
                <a16:creationId xmlns:a16="http://schemas.microsoft.com/office/drawing/2014/main" id="{40FBC916-BD6B-43D9-9D06-C9401ED2BFBD}"/>
              </a:ext>
            </a:extLst>
          </p:cNvPr>
          <p:cNvSpPr txBox="1"/>
          <p:nvPr/>
        </p:nvSpPr>
        <p:spPr>
          <a:xfrm>
            <a:off x="2889847" y="2352851"/>
            <a:ext cx="1809750" cy="1200329"/>
          </a:xfrm>
          <a:prstGeom prst="rect">
            <a:avLst/>
          </a:prstGeom>
          <a:noFill/>
        </p:spPr>
        <p:txBody>
          <a:bodyPr wrap="square" rtlCol="0">
            <a:spAutoFit/>
          </a:bodyPr>
          <a:lstStyle/>
          <a:p>
            <a:r>
              <a:rPr lang="en-US" dirty="0"/>
              <a:t>Hash – 6BQ1</a:t>
            </a:r>
          </a:p>
          <a:p>
            <a:endParaRPr lang="en-US" dirty="0"/>
          </a:p>
          <a:p>
            <a:r>
              <a:rPr lang="en-US" dirty="0"/>
              <a:t>Previous Hash – 1Z8F</a:t>
            </a:r>
            <a:endParaRPr lang="en-IN" dirty="0"/>
          </a:p>
        </p:txBody>
      </p:sp>
      <p:pic>
        <p:nvPicPr>
          <p:cNvPr id="15" name="Picture 4" descr="Cube Icon">
            <a:extLst>
              <a:ext uri="{FF2B5EF4-FFF2-40B4-BE49-F238E27FC236}">
                <a16:creationId xmlns:a16="http://schemas.microsoft.com/office/drawing/2014/main" id="{1CA1DF80-2509-41AD-81A3-7BFC4FBA2F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0373" y="571500"/>
            <a:ext cx="1311276" cy="131127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ube Icon">
            <a:extLst>
              <a:ext uri="{FF2B5EF4-FFF2-40B4-BE49-F238E27FC236}">
                <a16:creationId xmlns:a16="http://schemas.microsoft.com/office/drawing/2014/main" id="{916FE6FB-91D2-4498-9441-A2E80A976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7984" y="571500"/>
            <a:ext cx="1311276" cy="131127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 descr="Blockchain Icon">
            <a:extLst>
              <a:ext uri="{FF2B5EF4-FFF2-40B4-BE49-F238E27FC236}">
                <a16:creationId xmlns:a16="http://schemas.microsoft.com/office/drawing/2014/main" id="{B2CC0583-A8A4-42E1-A129-490454DC6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5136" y="892969"/>
            <a:ext cx="1249361" cy="124936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Cube Icon">
            <a:extLst>
              <a:ext uri="{FF2B5EF4-FFF2-40B4-BE49-F238E27FC236}">
                <a16:creationId xmlns:a16="http://schemas.microsoft.com/office/drawing/2014/main" id="{2C47E091-46C7-45CB-B89D-F70BF0EA35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4497" y="3870855"/>
            <a:ext cx="1311276" cy="131127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be Icon">
            <a:extLst>
              <a:ext uri="{FF2B5EF4-FFF2-40B4-BE49-F238E27FC236}">
                <a16:creationId xmlns:a16="http://schemas.microsoft.com/office/drawing/2014/main" id="{37ABBB36-A020-43F1-802A-9CECD56CE3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875" y="3870855"/>
            <a:ext cx="1311276" cy="131127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 descr="Blockchain Icon">
            <a:extLst>
              <a:ext uri="{FF2B5EF4-FFF2-40B4-BE49-F238E27FC236}">
                <a16:creationId xmlns:a16="http://schemas.microsoft.com/office/drawing/2014/main" id="{6B8BB945-8ADB-429A-8C9C-86178F343C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7198" y="4150255"/>
            <a:ext cx="1249361" cy="124936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 descr="Blockchain Icon">
            <a:extLst>
              <a:ext uri="{FF2B5EF4-FFF2-40B4-BE49-F238E27FC236}">
                <a16:creationId xmlns:a16="http://schemas.microsoft.com/office/drawing/2014/main" id="{32F428F8-67BA-4577-BFE1-76A30E3470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8387" y="4150255"/>
            <a:ext cx="1249361" cy="1249361"/>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6C2E3596-DCE4-4A16-AEE0-2C2793D1EB20}"/>
              </a:ext>
            </a:extLst>
          </p:cNvPr>
          <p:cNvSpPr txBox="1"/>
          <p:nvPr/>
        </p:nvSpPr>
        <p:spPr>
          <a:xfrm>
            <a:off x="288133" y="5492835"/>
            <a:ext cx="1311276" cy="1200329"/>
          </a:xfrm>
          <a:prstGeom prst="rect">
            <a:avLst/>
          </a:prstGeom>
          <a:noFill/>
        </p:spPr>
        <p:txBody>
          <a:bodyPr wrap="square" rtlCol="0">
            <a:spAutoFit/>
          </a:bodyPr>
          <a:lstStyle/>
          <a:p>
            <a:r>
              <a:rPr lang="en-US" dirty="0"/>
              <a:t>Hash – 1Z8F</a:t>
            </a:r>
          </a:p>
          <a:p>
            <a:endParaRPr lang="en-US" dirty="0"/>
          </a:p>
          <a:p>
            <a:r>
              <a:rPr lang="en-US" dirty="0"/>
              <a:t>Previous Hash - 0000</a:t>
            </a:r>
            <a:endParaRPr lang="en-IN" dirty="0"/>
          </a:p>
        </p:txBody>
      </p:sp>
      <p:pic>
        <p:nvPicPr>
          <p:cNvPr id="29" name="Picture 4" descr="Cube Icon">
            <a:extLst>
              <a:ext uri="{FF2B5EF4-FFF2-40B4-BE49-F238E27FC236}">
                <a16:creationId xmlns:a16="http://schemas.microsoft.com/office/drawing/2014/main" id="{FC162694-F280-48E9-ABAD-BFF43B43D4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847" y="3870855"/>
            <a:ext cx="1311276" cy="1311276"/>
          </a:xfrm>
          <a:prstGeom prst="rect">
            <a:avLst/>
          </a:prstGeom>
          <a:noFill/>
          <a:extLst>
            <a:ext uri="{909E8E84-426E-40DD-AFC4-6F175D3DCCD1}">
              <a14:hiddenFill xmlns:a14="http://schemas.microsoft.com/office/drawing/2010/main">
                <a:solidFill>
                  <a:srgbClr val="FFFFFF"/>
                </a:solidFill>
              </a14:hiddenFill>
            </a:ext>
          </a:extLst>
        </p:spPr>
      </p:pic>
      <p:sp>
        <p:nvSpPr>
          <p:cNvPr id="12" name="&quot;Not Allowed&quot; Symbol 11">
            <a:extLst>
              <a:ext uri="{FF2B5EF4-FFF2-40B4-BE49-F238E27FC236}">
                <a16:creationId xmlns:a16="http://schemas.microsoft.com/office/drawing/2014/main" id="{2773265A-52EC-4E3D-8CE4-74AC1BC6AD79}"/>
              </a:ext>
            </a:extLst>
          </p:cNvPr>
          <p:cNvSpPr/>
          <p:nvPr/>
        </p:nvSpPr>
        <p:spPr>
          <a:xfrm>
            <a:off x="2897984" y="4205022"/>
            <a:ext cx="969166" cy="977109"/>
          </a:xfrm>
          <a:prstGeom prst="noSmoking">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chemeClr val="tx1"/>
              </a:solidFill>
            </a:endParaRPr>
          </a:p>
        </p:txBody>
      </p:sp>
      <p:cxnSp>
        <p:nvCxnSpPr>
          <p:cNvPr id="30" name="Connector: Elbow 29">
            <a:extLst>
              <a:ext uri="{FF2B5EF4-FFF2-40B4-BE49-F238E27FC236}">
                <a16:creationId xmlns:a16="http://schemas.microsoft.com/office/drawing/2014/main" id="{9A20B6B3-9F26-4D37-9F62-4B4F3D089523}"/>
              </a:ext>
            </a:extLst>
          </p:cNvPr>
          <p:cNvCxnSpPr/>
          <p:nvPr/>
        </p:nvCxnSpPr>
        <p:spPr>
          <a:xfrm>
            <a:off x="1599409" y="2533650"/>
            <a:ext cx="1290438" cy="628650"/>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3" name="Connector: Elbow 32">
            <a:extLst>
              <a:ext uri="{FF2B5EF4-FFF2-40B4-BE49-F238E27FC236}">
                <a16:creationId xmlns:a16="http://schemas.microsoft.com/office/drawing/2014/main" id="{8A0CA487-A07B-4C5B-A55D-7CD88BCA071F}"/>
              </a:ext>
            </a:extLst>
          </p:cNvPr>
          <p:cNvCxnSpPr/>
          <p:nvPr/>
        </p:nvCxnSpPr>
        <p:spPr>
          <a:xfrm>
            <a:off x="4244981" y="2552568"/>
            <a:ext cx="1290438" cy="628650"/>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FFAB3C17-6FF0-4BCE-8B92-C1D3A12DED7A}"/>
              </a:ext>
            </a:extLst>
          </p:cNvPr>
          <p:cNvSpPr txBox="1"/>
          <p:nvPr/>
        </p:nvSpPr>
        <p:spPr>
          <a:xfrm>
            <a:off x="2889847" y="5492835"/>
            <a:ext cx="1809750" cy="923330"/>
          </a:xfrm>
          <a:prstGeom prst="rect">
            <a:avLst/>
          </a:prstGeom>
          <a:noFill/>
        </p:spPr>
        <p:txBody>
          <a:bodyPr wrap="square" rtlCol="0">
            <a:spAutoFit/>
          </a:bodyPr>
          <a:lstStyle/>
          <a:p>
            <a:r>
              <a:rPr lang="en-US" dirty="0"/>
              <a:t>Hash – </a:t>
            </a:r>
          </a:p>
          <a:p>
            <a:endParaRPr lang="en-US" dirty="0"/>
          </a:p>
          <a:p>
            <a:r>
              <a:rPr lang="en-US" dirty="0"/>
              <a:t>Previous Hash – </a:t>
            </a:r>
            <a:endParaRPr lang="en-IN" dirty="0"/>
          </a:p>
        </p:txBody>
      </p:sp>
      <p:sp>
        <p:nvSpPr>
          <p:cNvPr id="36" name="TextBox 35">
            <a:extLst>
              <a:ext uri="{FF2B5EF4-FFF2-40B4-BE49-F238E27FC236}">
                <a16:creationId xmlns:a16="http://schemas.microsoft.com/office/drawing/2014/main" id="{A1A652A9-D52B-43A3-B4C5-FDA08BCF9BC5}"/>
              </a:ext>
            </a:extLst>
          </p:cNvPr>
          <p:cNvSpPr txBox="1"/>
          <p:nvPr/>
        </p:nvSpPr>
        <p:spPr>
          <a:xfrm>
            <a:off x="5466559" y="5492834"/>
            <a:ext cx="1809750" cy="1200329"/>
          </a:xfrm>
          <a:prstGeom prst="rect">
            <a:avLst/>
          </a:prstGeom>
          <a:noFill/>
        </p:spPr>
        <p:txBody>
          <a:bodyPr wrap="square" rtlCol="0">
            <a:spAutoFit/>
          </a:bodyPr>
          <a:lstStyle/>
          <a:p>
            <a:r>
              <a:rPr lang="en-US" dirty="0"/>
              <a:t>Hash – 3H4Q</a:t>
            </a:r>
          </a:p>
          <a:p>
            <a:endParaRPr lang="en-US" dirty="0"/>
          </a:p>
          <a:p>
            <a:r>
              <a:rPr lang="en-US" dirty="0"/>
              <a:t>Previous Hash - 6BQ1</a:t>
            </a:r>
            <a:endParaRPr lang="en-IN" dirty="0"/>
          </a:p>
        </p:txBody>
      </p:sp>
      <p:sp>
        <p:nvSpPr>
          <p:cNvPr id="32" name="&quot;Not Allowed&quot; Symbol 31">
            <a:extLst>
              <a:ext uri="{FF2B5EF4-FFF2-40B4-BE49-F238E27FC236}">
                <a16:creationId xmlns:a16="http://schemas.microsoft.com/office/drawing/2014/main" id="{E3913AD9-DD86-4ACF-9D84-36740E79FC4A}"/>
              </a:ext>
            </a:extLst>
          </p:cNvPr>
          <p:cNvSpPr/>
          <p:nvPr/>
        </p:nvSpPr>
        <p:spPr>
          <a:xfrm>
            <a:off x="6219825" y="6368653"/>
            <a:ext cx="228600" cy="222647"/>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4" name="TextBox 33">
            <a:extLst>
              <a:ext uri="{FF2B5EF4-FFF2-40B4-BE49-F238E27FC236}">
                <a16:creationId xmlns:a16="http://schemas.microsoft.com/office/drawing/2014/main" id="{2C983F1B-D860-4428-A311-7458C4C86360}"/>
              </a:ext>
            </a:extLst>
          </p:cNvPr>
          <p:cNvSpPr txBox="1"/>
          <p:nvPr/>
        </p:nvSpPr>
        <p:spPr>
          <a:xfrm>
            <a:off x="7990879" y="3816413"/>
            <a:ext cx="3162300" cy="1754326"/>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002060"/>
                </a:solidFill>
                <a:latin typeface="Verdana" panose="020B0604030504040204" pitchFamily="34" charset="0"/>
                <a:ea typeface="Verdana" panose="020B0604030504040204" pitchFamily="34" charset="0"/>
                <a:cs typeface="Arial" panose="020B0604020202020204" pitchFamily="34" charset="0"/>
              </a:rPr>
              <a:t>Information in a block cannot be deleted or added as the hash of the block would change leading it to be invalid</a:t>
            </a:r>
            <a:endParaRPr lang="en-IN" dirty="0">
              <a:solidFill>
                <a:srgbClr val="002060"/>
              </a:solidFill>
              <a:latin typeface="Verdana" panose="020B0604030504040204" pitchFamily="34" charset="0"/>
              <a:ea typeface="Verdana" panose="020B060403050404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48601D02-C15E-447B-9E45-441A578A2D6E}"/>
              </a:ext>
            </a:extLst>
          </p:cNvPr>
          <p:cNvSpPr txBox="1"/>
          <p:nvPr/>
        </p:nvSpPr>
        <p:spPr>
          <a:xfrm>
            <a:off x="7972424" y="571500"/>
            <a:ext cx="3764761" cy="2585323"/>
          </a:xfrm>
          <a:prstGeom prst="rect">
            <a:avLst/>
          </a:prstGeom>
          <a:noFill/>
        </p:spPr>
        <p:txBody>
          <a:bodyPr wrap="square">
            <a:spAutoFit/>
          </a:bodyPr>
          <a:lstStyle/>
          <a:p>
            <a:pPr marL="285750" indent="-285750">
              <a:buFont typeface="Wingdings" panose="05000000000000000000" pitchFamily="2" charset="2"/>
              <a:buChar char="v"/>
            </a:pPr>
            <a:r>
              <a:rPr lang="en-US" dirty="0">
                <a:solidFill>
                  <a:srgbClr val="002060"/>
                </a:solidFill>
                <a:latin typeface="Verdana" panose="020B0604030504040204" pitchFamily="34" charset="0"/>
                <a:ea typeface="Verdana" panose="020B0604030504040204" pitchFamily="34" charset="0"/>
                <a:cs typeface="Arial" panose="020B0604020202020204" pitchFamily="34" charset="0"/>
              </a:rPr>
              <a:t>Data - A sends a cryptocurrency to B , Amount of crypto sent ,time ,etc.</a:t>
            </a:r>
          </a:p>
          <a:p>
            <a:pPr marL="285750" indent="-285750">
              <a:buFont typeface="Wingdings" panose="05000000000000000000" pitchFamily="2" charset="2"/>
              <a:buChar char="v"/>
            </a:pPr>
            <a:r>
              <a:rPr lang="en-US" dirty="0">
                <a:solidFill>
                  <a:srgbClr val="002060"/>
                </a:solidFill>
                <a:latin typeface="Verdana" panose="020B0604030504040204" pitchFamily="34" charset="0"/>
                <a:ea typeface="Verdana" panose="020B0604030504040204" pitchFamily="34" charset="0"/>
                <a:cs typeface="Arial" panose="020B0604020202020204" pitchFamily="34" charset="0"/>
              </a:rPr>
              <a:t>Hash- unique identifier of a block</a:t>
            </a:r>
          </a:p>
          <a:p>
            <a:pPr marL="285750" indent="-285750">
              <a:buFont typeface="Wingdings" panose="05000000000000000000" pitchFamily="2" charset="2"/>
              <a:buChar char="v"/>
            </a:pPr>
            <a:r>
              <a:rPr lang="en-US" dirty="0">
                <a:solidFill>
                  <a:srgbClr val="002060"/>
                </a:solidFill>
                <a:latin typeface="Verdana" panose="020B0604030504040204" pitchFamily="34" charset="0"/>
                <a:ea typeface="Verdana" panose="020B0604030504040204" pitchFamily="34" charset="0"/>
                <a:cs typeface="Arial" panose="020B0604020202020204" pitchFamily="34" charset="0"/>
              </a:rPr>
              <a:t>Hash of previous block – Unique identifier of previous block</a:t>
            </a:r>
            <a:endParaRPr lang="en-IN" dirty="0">
              <a:solidFill>
                <a:srgbClr val="002060"/>
              </a:solidFill>
              <a:latin typeface="Verdana" panose="020B060403050404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4135765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213BDDF-28B2-48B9-9302-779BDD11C467}"/>
              </a:ext>
            </a:extLst>
          </p:cNvPr>
          <p:cNvSpPr/>
          <p:nvPr/>
        </p:nvSpPr>
        <p:spPr>
          <a:xfrm>
            <a:off x="8878" y="0"/>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DC901EA9-2D5C-4CA9-BB47-54615B39AD86}"/>
              </a:ext>
            </a:extLst>
          </p:cNvPr>
          <p:cNvSpPr/>
          <p:nvPr/>
        </p:nvSpPr>
        <p:spPr>
          <a:xfrm>
            <a:off x="4762" y="446722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4390EBC6-ED98-41ED-8550-08C449911461}"/>
              </a:ext>
            </a:extLst>
          </p:cNvPr>
          <p:cNvSpPr/>
          <p:nvPr/>
        </p:nvSpPr>
        <p:spPr>
          <a:xfrm>
            <a:off x="-1" y="2390775"/>
            <a:ext cx="123825" cy="2390775"/>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52E0BE15-BB0D-4711-8555-637C33956137}"/>
              </a:ext>
            </a:extLst>
          </p:cNvPr>
          <p:cNvSpPr/>
          <p:nvPr/>
        </p:nvSpPr>
        <p:spPr>
          <a:xfrm rot="5400000">
            <a:off x="1257299"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92CC5FA6-4F3E-4E2B-A3BE-B982759C2EFB}"/>
              </a:ext>
            </a:extLst>
          </p:cNvPr>
          <p:cNvSpPr/>
          <p:nvPr/>
        </p:nvSpPr>
        <p:spPr>
          <a:xfrm rot="5400000">
            <a:off x="3648074"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228931AD-04F2-435B-B783-68C8C765186B}"/>
              </a:ext>
            </a:extLst>
          </p:cNvPr>
          <p:cNvSpPr/>
          <p:nvPr/>
        </p:nvSpPr>
        <p:spPr>
          <a:xfrm rot="5400000">
            <a:off x="6038848"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4A0B2FFD-065E-4A48-A7F2-ABE6BCC77440}"/>
              </a:ext>
            </a:extLst>
          </p:cNvPr>
          <p:cNvSpPr/>
          <p:nvPr/>
        </p:nvSpPr>
        <p:spPr>
          <a:xfrm rot="5400000">
            <a:off x="8420101"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BED03149-F105-4666-A70E-4372BDD1E7F8}"/>
              </a:ext>
            </a:extLst>
          </p:cNvPr>
          <p:cNvSpPr/>
          <p:nvPr/>
        </p:nvSpPr>
        <p:spPr>
          <a:xfrm rot="5400000">
            <a:off x="10872787" y="-1195387"/>
            <a:ext cx="123825" cy="2514599"/>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3B91A0C0-7E80-4B53-B17B-B9C18FD2596E}"/>
              </a:ext>
            </a:extLst>
          </p:cNvPr>
          <p:cNvSpPr/>
          <p:nvPr/>
        </p:nvSpPr>
        <p:spPr>
          <a:xfrm rot="10800000">
            <a:off x="12049129" y="123825"/>
            <a:ext cx="128588" cy="2266950"/>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33057638-769D-4244-9D5B-E5397B2BDFEA}"/>
              </a:ext>
            </a:extLst>
          </p:cNvPr>
          <p:cNvSpPr/>
          <p:nvPr/>
        </p:nvSpPr>
        <p:spPr>
          <a:xfrm rot="10800000">
            <a:off x="12061033" y="2390775"/>
            <a:ext cx="123825" cy="2514599"/>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CF5FBF81-A39B-454F-854B-E724EE76FF63}"/>
              </a:ext>
            </a:extLst>
          </p:cNvPr>
          <p:cNvSpPr/>
          <p:nvPr/>
        </p:nvSpPr>
        <p:spPr>
          <a:xfrm rot="10800000">
            <a:off x="12049128" y="4905374"/>
            <a:ext cx="133347" cy="1952626"/>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pic>
        <p:nvPicPr>
          <p:cNvPr id="19" name="Picture 18">
            <a:extLst>
              <a:ext uri="{FF2B5EF4-FFF2-40B4-BE49-F238E27FC236}">
                <a16:creationId xmlns:a16="http://schemas.microsoft.com/office/drawing/2014/main" id="{A7071F85-2CCF-4E7A-B7C9-A689401A5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724" y="2096470"/>
            <a:ext cx="4242081" cy="3785217"/>
          </a:xfrm>
          <a:prstGeom prst="rect">
            <a:avLst/>
          </a:prstGeom>
        </p:spPr>
      </p:pic>
      <p:sp>
        <p:nvSpPr>
          <p:cNvPr id="17" name="TextBox 16">
            <a:extLst>
              <a:ext uri="{FF2B5EF4-FFF2-40B4-BE49-F238E27FC236}">
                <a16:creationId xmlns:a16="http://schemas.microsoft.com/office/drawing/2014/main" id="{F990EE7B-EB53-4BE4-8920-8929648D84EF}"/>
              </a:ext>
            </a:extLst>
          </p:cNvPr>
          <p:cNvSpPr txBox="1"/>
          <p:nvPr/>
        </p:nvSpPr>
        <p:spPr>
          <a:xfrm>
            <a:off x="795385" y="649087"/>
            <a:ext cx="10582183" cy="70788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4000" b="1" dirty="0">
                <a:solidFill>
                  <a:srgbClr val="002060"/>
                </a:solidFill>
                <a:latin typeface="Arial" panose="020B0604020202020204" pitchFamily="34" charset="0"/>
                <a:cs typeface="Arial" panose="020B0604020202020204" pitchFamily="34" charset="0"/>
              </a:rPr>
              <a:t>                     Introduction</a:t>
            </a:r>
            <a:endParaRPr lang="en-IN" sz="40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DCE1D4F-3E7C-4E32-9D0B-1A91D5F68C83}"/>
              </a:ext>
            </a:extLst>
          </p:cNvPr>
          <p:cNvSpPr txBox="1"/>
          <p:nvPr/>
        </p:nvSpPr>
        <p:spPr>
          <a:xfrm>
            <a:off x="5648324" y="2001937"/>
            <a:ext cx="5286375" cy="4524315"/>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002060"/>
                </a:solidFill>
                <a:latin typeface="Verdana" panose="020B0604030504040204" pitchFamily="34" charset="0"/>
                <a:ea typeface="Verdana" panose="020B0604030504040204" pitchFamily="34" charset="0"/>
                <a:cs typeface="Arial" panose="020B0604020202020204" pitchFamily="34" charset="0"/>
              </a:rPr>
              <a:t>Blockchain uses a </a:t>
            </a:r>
            <a:r>
              <a:rPr lang="en-US" b="1" dirty="0">
                <a:solidFill>
                  <a:srgbClr val="002060"/>
                </a:solidFill>
                <a:latin typeface="Verdana" panose="020B0604030504040204" pitchFamily="34" charset="0"/>
                <a:ea typeface="Verdana" panose="020B0604030504040204" pitchFamily="34" charset="0"/>
                <a:cs typeface="Arial" panose="020B0604020202020204" pitchFamily="34" charset="0"/>
              </a:rPr>
              <a:t>consensus mechanism </a:t>
            </a:r>
            <a:r>
              <a:rPr lang="en-US" dirty="0">
                <a:solidFill>
                  <a:srgbClr val="002060"/>
                </a:solidFill>
                <a:latin typeface="Verdana" panose="020B0604030504040204" pitchFamily="34" charset="0"/>
                <a:ea typeface="Verdana" panose="020B0604030504040204" pitchFamily="34" charset="0"/>
                <a:cs typeface="Arial" panose="020B0604020202020204" pitchFamily="34" charset="0"/>
              </a:rPr>
              <a:t>to verify every transaction in the blockchain.</a:t>
            </a:r>
          </a:p>
          <a:p>
            <a:r>
              <a:rPr lang="en-US" dirty="0">
                <a:solidFill>
                  <a:srgbClr val="002060"/>
                </a:solidFill>
                <a:latin typeface="Verdana" panose="020B0604030504040204" pitchFamily="34" charset="0"/>
                <a:ea typeface="Verdana" panose="020B0604030504040204" pitchFamily="34" charset="0"/>
                <a:cs typeface="Arial" panose="020B0604020202020204" pitchFamily="34" charset="0"/>
              </a:rPr>
              <a:t> </a:t>
            </a:r>
          </a:p>
          <a:p>
            <a:pPr marL="285750" indent="-285750">
              <a:buFont typeface="Wingdings" panose="05000000000000000000" pitchFamily="2" charset="2"/>
              <a:buChar char="v"/>
            </a:pPr>
            <a:r>
              <a:rPr lang="en-US" dirty="0">
                <a:solidFill>
                  <a:srgbClr val="002060"/>
                </a:solidFill>
                <a:latin typeface="Verdana" panose="020B0604030504040204" pitchFamily="34" charset="0"/>
                <a:ea typeface="Verdana" panose="020B0604030504040204" pitchFamily="34" charset="0"/>
                <a:cs typeface="Arial" panose="020B0604020202020204" pitchFamily="34" charset="0"/>
              </a:rPr>
              <a:t>for example if A sends certain number of bitcoin to B , then other nodes in the network verify if A originally had bitcoins.</a:t>
            </a:r>
          </a:p>
          <a:p>
            <a:pPr marL="285750" indent="-285750">
              <a:buFont typeface="Wingdings" panose="05000000000000000000" pitchFamily="2" charset="2"/>
              <a:buChar char="v"/>
            </a:pPr>
            <a:endParaRPr lang="en-US" dirty="0">
              <a:solidFill>
                <a:srgbClr val="002060"/>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r>
              <a:rPr lang="en-US" dirty="0">
                <a:solidFill>
                  <a:srgbClr val="002060"/>
                </a:solidFill>
                <a:latin typeface="Verdana" panose="020B0604030504040204" pitchFamily="34" charset="0"/>
                <a:ea typeface="Verdana" panose="020B0604030504040204" pitchFamily="34" charset="0"/>
                <a:cs typeface="Arial" panose="020B0604020202020204" pitchFamily="34" charset="0"/>
              </a:rPr>
              <a:t>If he did not have them in the first place then his request would be declined by others. And the transaction will decline. </a:t>
            </a:r>
          </a:p>
          <a:p>
            <a:pPr marL="285750" indent="-285750">
              <a:buFont typeface="Wingdings" panose="05000000000000000000" pitchFamily="2" charset="2"/>
              <a:buChar char="v"/>
            </a:pPr>
            <a:endParaRPr lang="en-US" dirty="0">
              <a:solidFill>
                <a:srgbClr val="002060"/>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r>
              <a:rPr lang="en-US" dirty="0">
                <a:solidFill>
                  <a:srgbClr val="002060"/>
                </a:solidFill>
                <a:latin typeface="Verdana" panose="020B0604030504040204" pitchFamily="34" charset="0"/>
                <a:ea typeface="Verdana" panose="020B0604030504040204" pitchFamily="34" charset="0"/>
                <a:cs typeface="Arial" panose="020B0604020202020204" pitchFamily="34" charset="0"/>
              </a:rPr>
              <a:t>On the contrast if he actually had bitcoins , then a consensus is achieved and a new block is added to the chain</a:t>
            </a:r>
            <a:endParaRPr lang="en-IN" dirty="0">
              <a:solidFill>
                <a:srgbClr val="002060"/>
              </a:solidFill>
              <a:latin typeface="Verdana" panose="020B0604030504040204" pitchFamily="34" charset="0"/>
              <a:ea typeface="Verdana" panose="020B0604030504040204" pitchFamily="34" charset="0"/>
              <a:cs typeface="Arial" panose="020B0604020202020204" pitchFamily="34" charset="0"/>
            </a:endParaRPr>
          </a:p>
          <a:p>
            <a:endParaRPr lang="en-IN"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351524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213BDDF-28B2-48B9-9302-779BDD11C467}"/>
              </a:ext>
            </a:extLst>
          </p:cNvPr>
          <p:cNvSpPr/>
          <p:nvPr/>
        </p:nvSpPr>
        <p:spPr>
          <a:xfrm>
            <a:off x="0" y="0"/>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DC901EA9-2D5C-4CA9-BB47-54615B39AD86}"/>
              </a:ext>
            </a:extLst>
          </p:cNvPr>
          <p:cNvSpPr/>
          <p:nvPr/>
        </p:nvSpPr>
        <p:spPr>
          <a:xfrm>
            <a:off x="4762" y="446722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4390EBC6-ED98-41ED-8550-08C449911461}"/>
              </a:ext>
            </a:extLst>
          </p:cNvPr>
          <p:cNvSpPr/>
          <p:nvPr/>
        </p:nvSpPr>
        <p:spPr>
          <a:xfrm>
            <a:off x="-1" y="2390775"/>
            <a:ext cx="123825" cy="2390775"/>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52E0BE15-BB0D-4711-8555-637C33956137}"/>
              </a:ext>
            </a:extLst>
          </p:cNvPr>
          <p:cNvSpPr/>
          <p:nvPr/>
        </p:nvSpPr>
        <p:spPr>
          <a:xfrm rot="5400000">
            <a:off x="1257299"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92CC5FA6-4F3E-4E2B-A3BE-B982759C2EFB}"/>
              </a:ext>
            </a:extLst>
          </p:cNvPr>
          <p:cNvSpPr/>
          <p:nvPr/>
        </p:nvSpPr>
        <p:spPr>
          <a:xfrm rot="5400000">
            <a:off x="3648074"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228931AD-04F2-435B-B783-68C8C765186B}"/>
              </a:ext>
            </a:extLst>
          </p:cNvPr>
          <p:cNvSpPr/>
          <p:nvPr/>
        </p:nvSpPr>
        <p:spPr>
          <a:xfrm rot="5400000">
            <a:off x="6038848"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4A0B2FFD-065E-4A48-A7F2-ABE6BCC77440}"/>
              </a:ext>
            </a:extLst>
          </p:cNvPr>
          <p:cNvSpPr/>
          <p:nvPr/>
        </p:nvSpPr>
        <p:spPr>
          <a:xfrm rot="5400000">
            <a:off x="8420101"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BED03149-F105-4666-A70E-4372BDD1E7F8}"/>
              </a:ext>
            </a:extLst>
          </p:cNvPr>
          <p:cNvSpPr/>
          <p:nvPr/>
        </p:nvSpPr>
        <p:spPr>
          <a:xfrm rot="5400000">
            <a:off x="10872787" y="-1195387"/>
            <a:ext cx="123825" cy="2514599"/>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3B91A0C0-7E80-4B53-B17B-B9C18FD2596E}"/>
              </a:ext>
            </a:extLst>
          </p:cNvPr>
          <p:cNvSpPr/>
          <p:nvPr/>
        </p:nvSpPr>
        <p:spPr>
          <a:xfrm rot="10800000">
            <a:off x="12049129" y="123825"/>
            <a:ext cx="128588" cy="2266950"/>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33057638-769D-4244-9D5B-E5397B2BDFEA}"/>
              </a:ext>
            </a:extLst>
          </p:cNvPr>
          <p:cNvSpPr/>
          <p:nvPr/>
        </p:nvSpPr>
        <p:spPr>
          <a:xfrm rot="10800000">
            <a:off x="12061033" y="2390775"/>
            <a:ext cx="123825" cy="2514599"/>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CF5FBF81-A39B-454F-854B-E724EE76FF63}"/>
              </a:ext>
            </a:extLst>
          </p:cNvPr>
          <p:cNvSpPr/>
          <p:nvPr/>
        </p:nvSpPr>
        <p:spPr>
          <a:xfrm rot="10800000">
            <a:off x="12049128" y="4905374"/>
            <a:ext cx="133347" cy="1952626"/>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pic>
        <p:nvPicPr>
          <p:cNvPr id="18" name="Picture 17">
            <a:extLst>
              <a:ext uri="{FF2B5EF4-FFF2-40B4-BE49-F238E27FC236}">
                <a16:creationId xmlns:a16="http://schemas.microsoft.com/office/drawing/2014/main" id="{C5B9CA63-2B8B-4E1D-A43B-97866C0713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5553" y="1625058"/>
            <a:ext cx="2224558" cy="1189037"/>
          </a:xfrm>
          <a:prstGeom prst="rect">
            <a:avLst/>
          </a:prstGeom>
          <a:noFill/>
          <a:ln>
            <a:noFill/>
          </a:ln>
          <a:effectLst/>
        </p:spPr>
      </p:pic>
      <p:pic>
        <p:nvPicPr>
          <p:cNvPr id="19" name="Picture 18">
            <a:extLst>
              <a:ext uri="{FF2B5EF4-FFF2-40B4-BE49-F238E27FC236}">
                <a16:creationId xmlns:a16="http://schemas.microsoft.com/office/drawing/2014/main" id="{B9452F9E-B4D8-417D-B2B8-5CF25E3F82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49" y="1625060"/>
            <a:ext cx="2127250"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19">
            <a:extLst>
              <a:ext uri="{FF2B5EF4-FFF2-40B4-BE49-F238E27FC236}">
                <a16:creationId xmlns:a16="http://schemas.microsoft.com/office/drawing/2014/main" id="{9BFA7ACC-AB1E-4776-A755-6ED68104E3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7190" y="1615533"/>
            <a:ext cx="2127250"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0">
            <a:extLst>
              <a:ext uri="{FF2B5EF4-FFF2-40B4-BE49-F238E27FC236}">
                <a16:creationId xmlns:a16="http://schemas.microsoft.com/office/drawing/2014/main" id="{3464C293-8C59-473C-9C2C-9FFA054A79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72159" y="1625058"/>
            <a:ext cx="2127250"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7BFF1E06-5610-4979-BCB0-DEBA052F882D}"/>
              </a:ext>
            </a:extLst>
          </p:cNvPr>
          <p:cNvSpPr txBox="1"/>
          <p:nvPr/>
        </p:nvSpPr>
        <p:spPr>
          <a:xfrm>
            <a:off x="1092591" y="1933575"/>
            <a:ext cx="1208575" cy="523220"/>
          </a:xfrm>
          <a:prstGeom prst="rect">
            <a:avLst/>
          </a:prstGeom>
          <a:noFill/>
        </p:spPr>
        <p:txBody>
          <a:bodyPr wrap="square" rtlCol="0">
            <a:spAutoFit/>
          </a:bodyPr>
          <a:lstStyle/>
          <a:p>
            <a:r>
              <a:rPr lang="en-US" sz="2800" dirty="0">
                <a:solidFill>
                  <a:schemeClr val="bg1"/>
                </a:solidFill>
                <a:latin typeface="Arial Rounded MT Bold" panose="020F0704030504030204" pitchFamily="34" charset="0"/>
              </a:rPr>
              <a:t>2015</a:t>
            </a:r>
            <a:endParaRPr lang="en-IN" sz="2800" dirty="0">
              <a:solidFill>
                <a:schemeClr val="bg1"/>
              </a:solidFill>
              <a:latin typeface="Arial Rounded MT Bold" panose="020F0704030504030204" pitchFamily="34" charset="0"/>
            </a:endParaRPr>
          </a:p>
        </p:txBody>
      </p:sp>
      <p:sp>
        <p:nvSpPr>
          <p:cNvPr id="24" name="TextBox 23">
            <a:extLst>
              <a:ext uri="{FF2B5EF4-FFF2-40B4-BE49-F238E27FC236}">
                <a16:creationId xmlns:a16="http://schemas.microsoft.com/office/drawing/2014/main" id="{9D3D479D-BA9E-4025-91A7-0A0CAD61F89A}"/>
              </a:ext>
            </a:extLst>
          </p:cNvPr>
          <p:cNvSpPr txBox="1"/>
          <p:nvPr/>
        </p:nvSpPr>
        <p:spPr>
          <a:xfrm>
            <a:off x="3687775" y="1917064"/>
            <a:ext cx="1692336" cy="523220"/>
          </a:xfrm>
          <a:prstGeom prst="rect">
            <a:avLst/>
          </a:prstGeom>
          <a:noFill/>
        </p:spPr>
        <p:txBody>
          <a:bodyPr wrap="square" rtlCol="0">
            <a:spAutoFit/>
          </a:bodyPr>
          <a:lstStyle/>
          <a:p>
            <a:r>
              <a:rPr lang="en-US" sz="2800" dirty="0">
                <a:solidFill>
                  <a:schemeClr val="bg1"/>
                </a:solidFill>
                <a:latin typeface="Arial Rounded MT Bold" panose="020F0704030504030204" pitchFamily="34" charset="0"/>
              </a:rPr>
              <a:t>2016-17</a:t>
            </a:r>
            <a:endParaRPr lang="en-IN" sz="2800" dirty="0">
              <a:solidFill>
                <a:schemeClr val="bg1"/>
              </a:solidFill>
              <a:latin typeface="Arial Rounded MT Bold" panose="020F0704030504030204" pitchFamily="34" charset="0"/>
            </a:endParaRPr>
          </a:p>
        </p:txBody>
      </p:sp>
      <p:sp>
        <p:nvSpPr>
          <p:cNvPr id="29" name="TextBox 28">
            <a:extLst>
              <a:ext uri="{FF2B5EF4-FFF2-40B4-BE49-F238E27FC236}">
                <a16:creationId xmlns:a16="http://schemas.microsoft.com/office/drawing/2014/main" id="{1EB7F1DC-A8E1-41CE-97E6-E98B0B053E14}"/>
              </a:ext>
            </a:extLst>
          </p:cNvPr>
          <p:cNvSpPr txBox="1"/>
          <p:nvPr/>
        </p:nvSpPr>
        <p:spPr>
          <a:xfrm>
            <a:off x="296861" y="3121393"/>
            <a:ext cx="2562226" cy="1938992"/>
          </a:xfrm>
          <a:prstGeom prst="rect">
            <a:avLst/>
          </a:prstGeom>
          <a:noFill/>
        </p:spPr>
        <p:txBody>
          <a:bodyPr wrap="square" rtlCol="0">
            <a:spAutoFit/>
          </a:bodyPr>
          <a:lstStyle/>
          <a:p>
            <a:pPr marL="285750" indent="-285750">
              <a:buFont typeface="Wingdings" panose="05000000000000000000" pitchFamily="2" charset="2"/>
              <a:buChar char="v"/>
            </a:pPr>
            <a:r>
              <a:rPr lang="en-US" sz="2000" dirty="0">
                <a:solidFill>
                  <a:srgbClr val="002060"/>
                </a:solidFill>
                <a:latin typeface="Verdana" panose="020B0604030504040204" pitchFamily="34" charset="0"/>
                <a:ea typeface="Verdana" panose="020B0604030504040204" pitchFamily="34" charset="0"/>
                <a:cs typeface="Arial" panose="020B0604020202020204" pitchFamily="34" charset="0"/>
              </a:rPr>
              <a:t>Exploration of blockchain </a:t>
            </a:r>
          </a:p>
          <a:p>
            <a:pPr marL="285750" indent="-285750">
              <a:buFont typeface="Wingdings" panose="05000000000000000000" pitchFamily="2" charset="2"/>
              <a:buChar char="v"/>
            </a:pPr>
            <a:r>
              <a:rPr lang="en-US" sz="2000" dirty="0">
                <a:solidFill>
                  <a:srgbClr val="002060"/>
                </a:solidFill>
                <a:latin typeface="Verdana" panose="020B0604030504040204" pitchFamily="34" charset="0"/>
                <a:ea typeface="Verdana" panose="020B0604030504040204" pitchFamily="34" charset="0"/>
                <a:cs typeface="Arial" panose="020B0604020202020204" pitchFamily="34" charset="0"/>
              </a:rPr>
              <a:t>Use cases assessments </a:t>
            </a:r>
          </a:p>
          <a:p>
            <a:pPr marL="285750" indent="-285750">
              <a:buFont typeface="Wingdings" panose="05000000000000000000" pitchFamily="2" charset="2"/>
              <a:buChar char="v"/>
            </a:pPr>
            <a:r>
              <a:rPr lang="en-US" sz="2000" dirty="0">
                <a:solidFill>
                  <a:srgbClr val="002060"/>
                </a:solidFill>
                <a:latin typeface="Verdana" panose="020B0604030504040204" pitchFamily="34" charset="0"/>
                <a:ea typeface="Verdana" panose="020B0604030504040204" pitchFamily="34" charset="0"/>
                <a:cs typeface="Arial" panose="020B0604020202020204" pitchFamily="34" charset="0"/>
              </a:rPr>
              <a:t>Initial capability assessment</a:t>
            </a:r>
            <a:endParaRPr lang="en-IN" sz="2000" dirty="0">
              <a:solidFill>
                <a:srgbClr val="002060"/>
              </a:solidFill>
              <a:latin typeface="Verdana" panose="020B0604030504040204" pitchFamily="34" charset="0"/>
              <a:ea typeface="Verdana" panose="020B060403050404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FC1982DA-8D73-4949-A188-C775C084F706}"/>
              </a:ext>
            </a:extLst>
          </p:cNvPr>
          <p:cNvSpPr txBox="1"/>
          <p:nvPr/>
        </p:nvSpPr>
        <p:spPr>
          <a:xfrm>
            <a:off x="2661636" y="3120096"/>
            <a:ext cx="3283036" cy="2246769"/>
          </a:xfrm>
          <a:prstGeom prst="rect">
            <a:avLst/>
          </a:prstGeom>
          <a:noFill/>
        </p:spPr>
        <p:txBody>
          <a:bodyPr wrap="square" rtlCol="0">
            <a:spAutoFit/>
          </a:bodyPr>
          <a:lstStyle/>
          <a:p>
            <a:pPr marL="285750" indent="-285750">
              <a:buFont typeface="Wingdings" panose="05000000000000000000" pitchFamily="2" charset="2"/>
              <a:buChar char="v"/>
            </a:pPr>
            <a:r>
              <a:rPr lang="en-US" sz="2000" dirty="0">
                <a:solidFill>
                  <a:srgbClr val="002060"/>
                </a:solidFill>
                <a:latin typeface="Verdana" panose="020B0604030504040204" pitchFamily="34" charset="0"/>
                <a:ea typeface="Verdana" panose="020B0604030504040204" pitchFamily="34" charset="0"/>
                <a:cs typeface="Arial" panose="020B0604020202020204" pitchFamily="34" charset="0"/>
              </a:rPr>
              <a:t>Leading edge banks deploy blockchain.</a:t>
            </a:r>
          </a:p>
          <a:p>
            <a:pPr marL="285750" indent="-285750">
              <a:buFont typeface="Wingdings" panose="05000000000000000000" pitchFamily="2" charset="2"/>
              <a:buChar char="v"/>
            </a:pPr>
            <a:r>
              <a:rPr lang="en-US" sz="2000" dirty="0">
                <a:solidFill>
                  <a:srgbClr val="002060"/>
                </a:solidFill>
                <a:latin typeface="Verdana" panose="020B0604030504040204" pitchFamily="34" charset="0"/>
                <a:ea typeface="Verdana" panose="020B0604030504040204" pitchFamily="34" charset="0"/>
                <a:cs typeface="Arial" panose="020B0604020202020204" pitchFamily="34" charset="0"/>
              </a:rPr>
              <a:t>Adoption for external uses</a:t>
            </a:r>
          </a:p>
          <a:p>
            <a:pPr marL="285750" indent="-285750">
              <a:buFont typeface="Wingdings" panose="05000000000000000000" pitchFamily="2" charset="2"/>
              <a:buChar char="v"/>
            </a:pPr>
            <a:r>
              <a:rPr lang="en-US" sz="2000" dirty="0">
                <a:solidFill>
                  <a:srgbClr val="002060"/>
                </a:solidFill>
                <a:latin typeface="Verdana" panose="020B0604030504040204" pitchFamily="34" charset="0"/>
                <a:ea typeface="Verdana" panose="020B0604030504040204" pitchFamily="34" charset="0"/>
                <a:cs typeface="Arial" panose="020B0604020202020204" pitchFamily="34" charset="0"/>
              </a:rPr>
              <a:t>Use of blockchain for auditing and compliance</a:t>
            </a:r>
            <a:endParaRPr lang="en-IN" sz="2000" dirty="0">
              <a:solidFill>
                <a:srgbClr val="002060"/>
              </a:solidFill>
              <a:latin typeface="Verdana" panose="020B0604030504040204" pitchFamily="34" charset="0"/>
              <a:ea typeface="Verdana" panose="020B060403050404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00512C29-A163-4C3F-BF80-D3FB36D55BFA}"/>
              </a:ext>
            </a:extLst>
          </p:cNvPr>
          <p:cNvSpPr txBox="1"/>
          <p:nvPr/>
        </p:nvSpPr>
        <p:spPr>
          <a:xfrm>
            <a:off x="5763825" y="3120575"/>
            <a:ext cx="3283036" cy="2246769"/>
          </a:xfrm>
          <a:prstGeom prst="rect">
            <a:avLst/>
          </a:prstGeom>
          <a:noFill/>
        </p:spPr>
        <p:txBody>
          <a:bodyPr wrap="square" rtlCol="0">
            <a:spAutoFit/>
          </a:bodyPr>
          <a:lstStyle/>
          <a:p>
            <a:pPr marL="285750" indent="-285750">
              <a:buFont typeface="Wingdings" panose="05000000000000000000" pitchFamily="2" charset="2"/>
              <a:buChar char="v"/>
            </a:pPr>
            <a:r>
              <a:rPr lang="en-US" sz="2000" dirty="0">
                <a:solidFill>
                  <a:srgbClr val="002060"/>
                </a:solidFill>
                <a:latin typeface="Verdana" panose="020B0604030504040204" pitchFamily="34" charset="0"/>
                <a:ea typeface="Verdana" panose="020B0604030504040204" pitchFamily="34" charset="0"/>
                <a:cs typeface="Arial" panose="020B0604020202020204" pitchFamily="34" charset="0"/>
              </a:rPr>
              <a:t>Growth phase of  blockchain begins.</a:t>
            </a:r>
          </a:p>
          <a:p>
            <a:pPr marL="285750" indent="-285750">
              <a:buFont typeface="Wingdings" panose="05000000000000000000" pitchFamily="2" charset="2"/>
              <a:buChar char="v"/>
            </a:pPr>
            <a:r>
              <a:rPr lang="en-US" sz="2000" dirty="0">
                <a:solidFill>
                  <a:srgbClr val="002060"/>
                </a:solidFill>
                <a:latin typeface="Verdana" panose="020B0604030504040204" pitchFamily="34" charset="0"/>
                <a:ea typeface="Verdana" panose="020B0604030504040204" pitchFamily="34" charset="0"/>
                <a:cs typeface="Arial" panose="020B0604020202020204" pitchFamily="34" charset="0"/>
              </a:rPr>
              <a:t>New service providers and models merge</a:t>
            </a:r>
          </a:p>
          <a:p>
            <a:pPr marL="285750" indent="-285750">
              <a:buFont typeface="Wingdings" panose="05000000000000000000" pitchFamily="2" charset="2"/>
              <a:buChar char="v"/>
            </a:pPr>
            <a:r>
              <a:rPr lang="en-US" sz="2000" dirty="0">
                <a:solidFill>
                  <a:srgbClr val="002060"/>
                </a:solidFill>
                <a:latin typeface="Verdana" panose="020B0604030504040204" pitchFamily="34" charset="0"/>
                <a:ea typeface="Verdana" panose="020B0604030504040204" pitchFamily="34" charset="0"/>
                <a:cs typeface="Arial" panose="020B0604020202020204" pitchFamily="34" charset="0"/>
              </a:rPr>
              <a:t>Deployments go around various asset classes</a:t>
            </a:r>
          </a:p>
        </p:txBody>
      </p:sp>
      <p:sp>
        <p:nvSpPr>
          <p:cNvPr id="32" name="TextBox 31">
            <a:extLst>
              <a:ext uri="{FF2B5EF4-FFF2-40B4-BE49-F238E27FC236}">
                <a16:creationId xmlns:a16="http://schemas.microsoft.com/office/drawing/2014/main" id="{E3C53A8C-E63E-4825-9EE7-83EBAD48812D}"/>
              </a:ext>
            </a:extLst>
          </p:cNvPr>
          <p:cNvSpPr txBox="1"/>
          <p:nvPr/>
        </p:nvSpPr>
        <p:spPr>
          <a:xfrm>
            <a:off x="6596020" y="1902042"/>
            <a:ext cx="1644565" cy="523220"/>
          </a:xfrm>
          <a:prstGeom prst="rect">
            <a:avLst/>
          </a:prstGeom>
          <a:noFill/>
        </p:spPr>
        <p:txBody>
          <a:bodyPr wrap="square" rtlCol="0">
            <a:spAutoFit/>
          </a:bodyPr>
          <a:lstStyle/>
          <a:p>
            <a:r>
              <a:rPr lang="en-US" sz="2800" dirty="0">
                <a:solidFill>
                  <a:schemeClr val="bg1"/>
                </a:solidFill>
                <a:latin typeface="Arial Rounded MT Bold" panose="020F0704030504030204" pitchFamily="34" charset="0"/>
              </a:rPr>
              <a:t>2018-24</a:t>
            </a:r>
            <a:endParaRPr lang="en-IN" sz="2800" dirty="0">
              <a:solidFill>
                <a:schemeClr val="bg1"/>
              </a:solidFill>
              <a:latin typeface="Arial Rounded MT Bold" panose="020F0704030504030204" pitchFamily="34" charset="0"/>
            </a:endParaRPr>
          </a:p>
        </p:txBody>
      </p:sp>
      <p:sp>
        <p:nvSpPr>
          <p:cNvPr id="33" name="TextBox 32">
            <a:extLst>
              <a:ext uri="{FF2B5EF4-FFF2-40B4-BE49-F238E27FC236}">
                <a16:creationId xmlns:a16="http://schemas.microsoft.com/office/drawing/2014/main" id="{18DBE690-D51B-4E17-B234-4CB4FB38AC71}"/>
              </a:ext>
            </a:extLst>
          </p:cNvPr>
          <p:cNvSpPr txBox="1"/>
          <p:nvPr/>
        </p:nvSpPr>
        <p:spPr>
          <a:xfrm>
            <a:off x="9642483" y="1917064"/>
            <a:ext cx="1208575" cy="523220"/>
          </a:xfrm>
          <a:prstGeom prst="rect">
            <a:avLst/>
          </a:prstGeom>
          <a:noFill/>
        </p:spPr>
        <p:txBody>
          <a:bodyPr wrap="square" rtlCol="0">
            <a:spAutoFit/>
          </a:bodyPr>
          <a:lstStyle/>
          <a:p>
            <a:r>
              <a:rPr lang="en-US" sz="2800" dirty="0">
                <a:solidFill>
                  <a:schemeClr val="bg1"/>
                </a:solidFill>
                <a:latin typeface="Arial Rounded MT Bold" panose="020F0704030504030204" pitchFamily="34" charset="0"/>
              </a:rPr>
              <a:t>2025</a:t>
            </a:r>
            <a:endParaRPr lang="en-IN" sz="2800" dirty="0">
              <a:solidFill>
                <a:schemeClr val="bg1"/>
              </a:solidFill>
              <a:latin typeface="Arial Rounded MT Bold" panose="020F0704030504030204" pitchFamily="34" charset="0"/>
            </a:endParaRPr>
          </a:p>
        </p:txBody>
      </p:sp>
      <p:sp>
        <p:nvSpPr>
          <p:cNvPr id="34" name="TextBox 33">
            <a:extLst>
              <a:ext uri="{FF2B5EF4-FFF2-40B4-BE49-F238E27FC236}">
                <a16:creationId xmlns:a16="http://schemas.microsoft.com/office/drawing/2014/main" id="{6BE5C01F-7D5C-4D3A-A815-1997C728FCAA}"/>
              </a:ext>
            </a:extLst>
          </p:cNvPr>
          <p:cNvSpPr txBox="1"/>
          <p:nvPr/>
        </p:nvSpPr>
        <p:spPr>
          <a:xfrm>
            <a:off x="9051624" y="3120575"/>
            <a:ext cx="2922787" cy="2246769"/>
          </a:xfrm>
          <a:prstGeom prst="rect">
            <a:avLst/>
          </a:prstGeom>
          <a:noFill/>
        </p:spPr>
        <p:txBody>
          <a:bodyPr wrap="square" rtlCol="0">
            <a:spAutoFit/>
          </a:bodyPr>
          <a:lstStyle/>
          <a:p>
            <a:pPr marL="285750" indent="-285750">
              <a:buFont typeface="Wingdings" panose="05000000000000000000" pitchFamily="2" charset="2"/>
              <a:buChar char="v"/>
            </a:pPr>
            <a:r>
              <a:rPr lang="en-US" sz="2000" dirty="0">
                <a:solidFill>
                  <a:srgbClr val="002060"/>
                </a:solidFill>
                <a:latin typeface="Verdana" panose="020B0604030504040204" pitchFamily="34" charset="0"/>
                <a:ea typeface="Verdana" panose="020B0604030504040204" pitchFamily="34" charset="0"/>
                <a:cs typeface="Arial" panose="020B0604020202020204" pitchFamily="34" charset="0"/>
              </a:rPr>
              <a:t>Blockchain to be used widely from 2025 onwards</a:t>
            </a:r>
          </a:p>
          <a:p>
            <a:pPr marL="285750" indent="-285750">
              <a:buFont typeface="Wingdings" panose="05000000000000000000" pitchFamily="2" charset="2"/>
              <a:buChar char="v"/>
            </a:pPr>
            <a:r>
              <a:rPr lang="en-US" sz="2000" dirty="0">
                <a:solidFill>
                  <a:srgbClr val="002060"/>
                </a:solidFill>
                <a:latin typeface="Verdana" panose="020B0604030504040204" pitchFamily="34" charset="0"/>
                <a:ea typeface="Verdana" panose="020B0604030504040204" pitchFamily="34" charset="0"/>
                <a:cs typeface="Arial" panose="020B0604020202020204" pitchFamily="34" charset="0"/>
              </a:rPr>
              <a:t>Considered integral to capital market ecosystem</a:t>
            </a:r>
          </a:p>
          <a:p>
            <a:pPr marL="285750" indent="-285750">
              <a:buFont typeface="Wingdings" panose="05000000000000000000" pitchFamily="2" charset="2"/>
              <a:buChar char="v"/>
            </a:pPr>
            <a:endParaRPr lang="en-IN" sz="2000" dirty="0">
              <a:latin typeface="Verdana" panose="020B0604030504040204" pitchFamily="34" charset="0"/>
              <a:ea typeface="Verdana" panose="020B060403050404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5F7A8B02-A83F-403E-B10E-496470F01877}"/>
              </a:ext>
            </a:extLst>
          </p:cNvPr>
          <p:cNvSpPr txBox="1"/>
          <p:nvPr/>
        </p:nvSpPr>
        <p:spPr>
          <a:xfrm>
            <a:off x="795385" y="649087"/>
            <a:ext cx="10582183" cy="70788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4000" b="1" dirty="0">
                <a:solidFill>
                  <a:srgbClr val="002060"/>
                </a:solidFill>
                <a:latin typeface="Arial" panose="020B0604020202020204" pitchFamily="34" charset="0"/>
                <a:cs typeface="Arial" panose="020B0604020202020204" pitchFamily="34" charset="0"/>
              </a:rPr>
              <a:t>              Blockchain Timeline</a:t>
            </a:r>
            <a:endParaRPr lang="en-IN" sz="40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8550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213BDDF-28B2-48B9-9302-779BDD11C467}"/>
              </a:ext>
            </a:extLst>
          </p:cNvPr>
          <p:cNvSpPr/>
          <p:nvPr/>
        </p:nvSpPr>
        <p:spPr>
          <a:xfrm>
            <a:off x="0" y="0"/>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DC901EA9-2D5C-4CA9-BB47-54615B39AD86}"/>
              </a:ext>
            </a:extLst>
          </p:cNvPr>
          <p:cNvSpPr/>
          <p:nvPr/>
        </p:nvSpPr>
        <p:spPr>
          <a:xfrm>
            <a:off x="4762" y="446722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4390EBC6-ED98-41ED-8550-08C449911461}"/>
              </a:ext>
            </a:extLst>
          </p:cNvPr>
          <p:cNvSpPr/>
          <p:nvPr/>
        </p:nvSpPr>
        <p:spPr>
          <a:xfrm>
            <a:off x="-1" y="2390775"/>
            <a:ext cx="123825" cy="2390775"/>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52E0BE15-BB0D-4711-8555-637C33956137}"/>
              </a:ext>
            </a:extLst>
          </p:cNvPr>
          <p:cNvSpPr/>
          <p:nvPr/>
        </p:nvSpPr>
        <p:spPr>
          <a:xfrm rot="5400000">
            <a:off x="1257299"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92CC5FA6-4F3E-4E2B-A3BE-B982759C2EFB}"/>
              </a:ext>
            </a:extLst>
          </p:cNvPr>
          <p:cNvSpPr/>
          <p:nvPr/>
        </p:nvSpPr>
        <p:spPr>
          <a:xfrm rot="5400000">
            <a:off x="3648074"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228931AD-04F2-435B-B783-68C8C765186B}"/>
              </a:ext>
            </a:extLst>
          </p:cNvPr>
          <p:cNvSpPr/>
          <p:nvPr/>
        </p:nvSpPr>
        <p:spPr>
          <a:xfrm rot="5400000">
            <a:off x="6038848"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4A0B2FFD-065E-4A48-A7F2-ABE6BCC77440}"/>
              </a:ext>
            </a:extLst>
          </p:cNvPr>
          <p:cNvSpPr/>
          <p:nvPr/>
        </p:nvSpPr>
        <p:spPr>
          <a:xfrm rot="5400000">
            <a:off x="8420101"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BED03149-F105-4666-A70E-4372BDD1E7F8}"/>
              </a:ext>
            </a:extLst>
          </p:cNvPr>
          <p:cNvSpPr/>
          <p:nvPr/>
        </p:nvSpPr>
        <p:spPr>
          <a:xfrm rot="5400000">
            <a:off x="10872787" y="-1195387"/>
            <a:ext cx="123825" cy="2514599"/>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3B91A0C0-7E80-4B53-B17B-B9C18FD2596E}"/>
              </a:ext>
            </a:extLst>
          </p:cNvPr>
          <p:cNvSpPr/>
          <p:nvPr/>
        </p:nvSpPr>
        <p:spPr>
          <a:xfrm rot="10800000">
            <a:off x="12049129" y="123825"/>
            <a:ext cx="128588" cy="2266950"/>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33057638-769D-4244-9D5B-E5397B2BDFEA}"/>
              </a:ext>
            </a:extLst>
          </p:cNvPr>
          <p:cNvSpPr/>
          <p:nvPr/>
        </p:nvSpPr>
        <p:spPr>
          <a:xfrm rot="10800000">
            <a:off x="12061033" y="2390775"/>
            <a:ext cx="123825" cy="2514599"/>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CF5FBF81-A39B-454F-854B-E724EE76FF63}"/>
              </a:ext>
            </a:extLst>
          </p:cNvPr>
          <p:cNvSpPr/>
          <p:nvPr/>
        </p:nvSpPr>
        <p:spPr>
          <a:xfrm rot="10800000">
            <a:off x="12049128" y="4905374"/>
            <a:ext cx="133347" cy="1952626"/>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9E9FF0B7-E0D4-4431-B056-1AAF5A9491AC}"/>
              </a:ext>
            </a:extLst>
          </p:cNvPr>
          <p:cNvSpPr txBox="1"/>
          <p:nvPr/>
        </p:nvSpPr>
        <p:spPr>
          <a:xfrm>
            <a:off x="518663" y="1725951"/>
            <a:ext cx="11123721" cy="518648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07000"/>
              </a:lnSpc>
              <a:spcAft>
                <a:spcPts val="800"/>
              </a:spcAft>
            </a:pPr>
            <a:r>
              <a:rPr lang="en-IN" sz="1600" b="1" kern="1800" dirty="0">
                <a:solidFill>
                  <a:srgbClr val="002060"/>
                </a:solidFill>
                <a:effectLst/>
                <a:latin typeface="Verdana" panose="020B0604030504040204" pitchFamily="34" charset="0"/>
                <a:ea typeface="Verdana" panose="020B0604030504040204" pitchFamily="34" charset="0"/>
                <a:cs typeface="Arial" panose="020B0604020202020204" pitchFamily="34" charset="0"/>
              </a:rPr>
              <a:t>1)</a:t>
            </a:r>
            <a:r>
              <a:rPr lang="en-IN" b="1" kern="1800" dirty="0">
                <a:solidFill>
                  <a:srgbClr val="002060"/>
                </a:solidFill>
                <a:effectLst/>
                <a:latin typeface="Verdana" panose="020B0604030504040204" pitchFamily="34" charset="0"/>
                <a:ea typeface="Verdana" panose="020B0604030504040204" pitchFamily="34" charset="0"/>
                <a:cs typeface="Arial" panose="020B0604020202020204" pitchFamily="34" charset="0"/>
              </a:rPr>
              <a:t>Beyond Bitcoin: What blockchain and distributed ledger technologies mean for firms by Alex Hughes , Andrew park , Jan </a:t>
            </a:r>
            <a:r>
              <a:rPr lang="en-IN" b="1" kern="1800" dirty="0" err="1">
                <a:solidFill>
                  <a:srgbClr val="002060"/>
                </a:solidFill>
                <a:effectLst/>
                <a:latin typeface="Verdana" panose="020B0604030504040204" pitchFamily="34" charset="0"/>
                <a:ea typeface="Verdana" panose="020B0604030504040204" pitchFamily="34" charset="0"/>
                <a:cs typeface="Arial" panose="020B0604020202020204" pitchFamily="34" charset="0"/>
              </a:rPr>
              <a:t>Kietzmann</a:t>
            </a:r>
            <a:r>
              <a:rPr lang="en-IN" b="1" kern="1800" dirty="0">
                <a:solidFill>
                  <a:srgbClr val="002060"/>
                </a:solidFill>
                <a:effectLst/>
                <a:latin typeface="Verdana" panose="020B0604030504040204" pitchFamily="34" charset="0"/>
                <a:ea typeface="Verdana" panose="020B0604030504040204" pitchFamily="34" charset="0"/>
                <a:cs typeface="Arial" panose="020B0604020202020204" pitchFamily="34" charset="0"/>
              </a:rPr>
              <a:t> and Chris Archer-Brown:</a:t>
            </a:r>
            <a:endParaRPr lang="en-IN" dirty="0">
              <a:solidFill>
                <a:srgbClr val="002060"/>
              </a:solidFill>
              <a:effectLst/>
              <a:latin typeface="Verdana" panose="020B0604030504040204" pitchFamily="34" charset="0"/>
              <a:ea typeface="Verdana" panose="020B0604030504040204" pitchFamily="34" charset="0"/>
              <a:cs typeface="Arial" panose="020B0604020202020204" pitchFamily="34" charset="0"/>
            </a:endParaRPr>
          </a:p>
          <a:p>
            <a:pPr>
              <a:lnSpc>
                <a:spcPct val="107000"/>
              </a:lnSpc>
              <a:spcAft>
                <a:spcPts val="800"/>
              </a:spcAft>
            </a:pPr>
            <a:r>
              <a:rPr lang="en-IN" sz="1600" kern="1800" dirty="0">
                <a:solidFill>
                  <a:srgbClr val="002060"/>
                </a:solidFill>
                <a:effectLst/>
                <a:latin typeface="Verdana" panose="020B0604030504040204" pitchFamily="34" charset="0"/>
                <a:ea typeface="Verdana" panose="020B0604030504040204" pitchFamily="34" charset="0"/>
                <a:cs typeface="Arial" panose="020B0604020202020204" pitchFamily="34" charset="0"/>
              </a:rPr>
              <a:t>Cryptocurrencies like bitcoin etc have grown rapidly in adoption by users in the past 8 9 years . Although the main pillar of bitcoin which is blockchain has immense scope of application in many other sectors . Blockchain can be used to fuel innovation and drive increased efficiencies in many new domains such as </a:t>
            </a:r>
            <a:r>
              <a:rPr lang="en-IN" sz="1600" dirty="0">
                <a:solidFill>
                  <a:srgbClr val="002060"/>
                </a:solidFill>
                <a:effectLst/>
                <a:latin typeface="Verdana" panose="020B0604030504040204" pitchFamily="34" charset="0"/>
                <a:ea typeface="Verdana" panose="020B0604030504040204" pitchFamily="34" charset="0"/>
                <a:cs typeface="Arial" panose="020B0604020202020204" pitchFamily="34" charset="0"/>
              </a:rPr>
              <a:t>digital arts management, supply chains, and healthcare—but there remain technical, organizational, and regulatory headwinds that must be overcome before mass adoption can occur.</a:t>
            </a:r>
          </a:p>
          <a:p>
            <a:pPr>
              <a:lnSpc>
                <a:spcPct val="107000"/>
              </a:lnSpc>
              <a:spcAft>
                <a:spcPts val="800"/>
              </a:spcAft>
            </a:pPr>
            <a:r>
              <a:rPr lang="en-IN" sz="1600" b="1" dirty="0">
                <a:solidFill>
                  <a:srgbClr val="002060"/>
                </a:solidFill>
                <a:effectLst/>
                <a:latin typeface="Verdana" panose="020B0604030504040204" pitchFamily="34" charset="0"/>
                <a:ea typeface="Verdana" panose="020B0604030504040204" pitchFamily="34" charset="0"/>
                <a:cs typeface="Arial" panose="020B0604020202020204" pitchFamily="34" charset="0"/>
              </a:rPr>
              <a:t>2)</a:t>
            </a:r>
            <a:r>
              <a:rPr lang="en-IN" b="1" dirty="0">
                <a:solidFill>
                  <a:srgbClr val="002060"/>
                </a:solidFill>
                <a:effectLst/>
                <a:latin typeface="Verdana" panose="020B0604030504040204" pitchFamily="34" charset="0"/>
                <a:ea typeface="Verdana" panose="020B0604030504040204" pitchFamily="34" charset="0"/>
                <a:cs typeface="Arial" panose="020B0604020202020204" pitchFamily="34" charset="0"/>
              </a:rPr>
              <a:t>Blockchain: A New Architecture for Digital Content by Rod Collins:</a:t>
            </a:r>
          </a:p>
          <a:p>
            <a:r>
              <a:rPr lang="en-IN" sz="1600" b="0" dirty="0">
                <a:solidFill>
                  <a:srgbClr val="002060"/>
                </a:solidFill>
                <a:effectLst/>
                <a:latin typeface="Verdana" panose="020B0604030504040204" pitchFamily="34" charset="0"/>
                <a:ea typeface="Verdana" panose="020B0604030504040204" pitchFamily="34" charset="0"/>
                <a:cs typeface="Arial" panose="020B0604020202020204" pitchFamily="34" charset="0"/>
              </a:rPr>
              <a:t>The combination of networks that are digitally accessed have given rise to the crimes of hacking and fraud. It is debatable that no data system constructed using traditional IT infrastructure is safe from hacking or frauds . Since we are on the verge of next industrial revolution it is prudent that digital content vulnerability should be transformed.</a:t>
            </a:r>
            <a:r>
              <a:rPr lang="en-IN" sz="1600" b="1" dirty="0">
                <a:solidFill>
                  <a:srgbClr val="002060"/>
                </a:solidFill>
                <a:effectLst/>
                <a:latin typeface="Verdana" panose="020B0604030504040204" pitchFamily="34" charset="0"/>
                <a:ea typeface="Verdana" panose="020B0604030504040204" pitchFamily="34" charset="0"/>
                <a:cs typeface="Arial" panose="020B0604020202020204" pitchFamily="34" charset="0"/>
              </a:rPr>
              <a:t> </a:t>
            </a:r>
            <a:r>
              <a:rPr lang="en-IN" sz="1600" b="0" dirty="0">
                <a:solidFill>
                  <a:srgbClr val="002060"/>
                </a:solidFill>
                <a:effectLst/>
                <a:latin typeface="Verdana" panose="020B0604030504040204" pitchFamily="34" charset="0"/>
                <a:ea typeface="Verdana" panose="020B0604030504040204" pitchFamily="34" charset="0"/>
                <a:cs typeface="Arial" panose="020B0604020202020204" pitchFamily="34" charset="0"/>
              </a:rPr>
              <a:t>Blockchain is a revolutionary technology which is a distributed ledger system that uses a network consensus to record and execute transactions. It is known from the popular currency bitcoin which is currently revolutionizing the financial sector. However blockchain is drawing attention because it can be applied to almost any industry and lower their costs . Its most remarkable feature is that no one can alter anything or any single transaction in blockchain.</a:t>
            </a:r>
            <a:endParaRPr lang="en-IN" sz="1600" b="1" dirty="0">
              <a:solidFill>
                <a:srgbClr val="002060"/>
              </a:solidFill>
              <a:effectLst/>
              <a:latin typeface="Verdana" panose="020B0604030504040204" pitchFamily="34" charset="0"/>
              <a:ea typeface="Verdana" panose="020B0604030504040204" pitchFamily="34" charset="0"/>
              <a:cs typeface="Arial" panose="020B0604020202020204" pitchFamily="34" charset="0"/>
            </a:endParaRPr>
          </a:p>
          <a:p>
            <a:pPr>
              <a:lnSpc>
                <a:spcPct val="107000"/>
              </a:lnSpc>
              <a:spcAft>
                <a:spcPts val="800"/>
              </a:spcAft>
            </a:pPr>
            <a:endParaRPr lang="en-IN" sz="1600" dirty="0">
              <a:solidFill>
                <a:srgbClr val="002060"/>
              </a:solidFill>
              <a:effectLst/>
              <a:latin typeface="Verdana" panose="020B0604030504040204" pitchFamily="34" charset="0"/>
              <a:ea typeface="Verdana" panose="020B0604030504040204" pitchFamily="34" charset="0"/>
              <a:cs typeface="Arial" panose="020B0604020202020204" pitchFamily="34" charset="0"/>
            </a:endParaRPr>
          </a:p>
          <a:p>
            <a:endParaRPr lang="en-IN" dirty="0">
              <a:solidFill>
                <a:srgbClr val="002060"/>
              </a:solidFill>
              <a:latin typeface="Verdana" panose="020B0604030504040204" pitchFamily="34" charset="0"/>
              <a:ea typeface="Verdana" panose="020B0604030504040204" pitchFamily="34" charset="0"/>
            </a:endParaRPr>
          </a:p>
        </p:txBody>
      </p:sp>
      <p:sp>
        <p:nvSpPr>
          <p:cNvPr id="19" name="TextBox 18">
            <a:extLst>
              <a:ext uri="{FF2B5EF4-FFF2-40B4-BE49-F238E27FC236}">
                <a16:creationId xmlns:a16="http://schemas.microsoft.com/office/drawing/2014/main" id="{4E7CB983-3A8D-4424-A025-4727740462B6}"/>
              </a:ext>
            </a:extLst>
          </p:cNvPr>
          <p:cNvSpPr txBox="1"/>
          <p:nvPr/>
        </p:nvSpPr>
        <p:spPr>
          <a:xfrm>
            <a:off x="795385" y="649087"/>
            <a:ext cx="10582183" cy="70788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4000" b="1" dirty="0">
                <a:solidFill>
                  <a:srgbClr val="002060"/>
                </a:solidFill>
                <a:latin typeface="Arial" panose="020B0604020202020204" pitchFamily="34" charset="0"/>
                <a:cs typeface="Arial" panose="020B0604020202020204" pitchFamily="34" charset="0"/>
              </a:rPr>
              <a:t>                Literature Review</a:t>
            </a:r>
            <a:endParaRPr lang="en-IN" sz="40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5514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213BDDF-28B2-48B9-9302-779BDD11C467}"/>
              </a:ext>
            </a:extLst>
          </p:cNvPr>
          <p:cNvSpPr/>
          <p:nvPr/>
        </p:nvSpPr>
        <p:spPr>
          <a:xfrm>
            <a:off x="0" y="0"/>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DC901EA9-2D5C-4CA9-BB47-54615B39AD86}"/>
              </a:ext>
            </a:extLst>
          </p:cNvPr>
          <p:cNvSpPr/>
          <p:nvPr/>
        </p:nvSpPr>
        <p:spPr>
          <a:xfrm>
            <a:off x="4762" y="446722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4390EBC6-ED98-41ED-8550-08C449911461}"/>
              </a:ext>
            </a:extLst>
          </p:cNvPr>
          <p:cNvSpPr/>
          <p:nvPr/>
        </p:nvSpPr>
        <p:spPr>
          <a:xfrm>
            <a:off x="-1" y="2390775"/>
            <a:ext cx="123825" cy="2390775"/>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2E0BE15-BB0D-4711-8555-637C33956137}"/>
              </a:ext>
            </a:extLst>
          </p:cNvPr>
          <p:cNvSpPr/>
          <p:nvPr/>
        </p:nvSpPr>
        <p:spPr>
          <a:xfrm rot="5400000">
            <a:off x="1257299"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92CC5FA6-4F3E-4E2B-A3BE-B982759C2EFB}"/>
              </a:ext>
            </a:extLst>
          </p:cNvPr>
          <p:cNvSpPr/>
          <p:nvPr/>
        </p:nvSpPr>
        <p:spPr>
          <a:xfrm rot="5400000">
            <a:off x="3648074"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228931AD-04F2-435B-B783-68C8C765186B}"/>
              </a:ext>
            </a:extLst>
          </p:cNvPr>
          <p:cNvSpPr/>
          <p:nvPr/>
        </p:nvSpPr>
        <p:spPr>
          <a:xfrm rot="5400000">
            <a:off x="6038848"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4A0B2FFD-065E-4A48-A7F2-ABE6BCC77440}"/>
              </a:ext>
            </a:extLst>
          </p:cNvPr>
          <p:cNvSpPr/>
          <p:nvPr/>
        </p:nvSpPr>
        <p:spPr>
          <a:xfrm rot="5400000">
            <a:off x="8420101"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BED03149-F105-4666-A70E-4372BDD1E7F8}"/>
              </a:ext>
            </a:extLst>
          </p:cNvPr>
          <p:cNvSpPr/>
          <p:nvPr/>
        </p:nvSpPr>
        <p:spPr>
          <a:xfrm rot="5400000">
            <a:off x="10872787" y="-1195387"/>
            <a:ext cx="123825" cy="2514599"/>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3B91A0C0-7E80-4B53-B17B-B9C18FD2596E}"/>
              </a:ext>
            </a:extLst>
          </p:cNvPr>
          <p:cNvSpPr/>
          <p:nvPr/>
        </p:nvSpPr>
        <p:spPr>
          <a:xfrm rot="10800000">
            <a:off x="12049129" y="123825"/>
            <a:ext cx="128588" cy="2266950"/>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33057638-769D-4244-9D5B-E5397B2BDFEA}"/>
              </a:ext>
            </a:extLst>
          </p:cNvPr>
          <p:cNvSpPr/>
          <p:nvPr/>
        </p:nvSpPr>
        <p:spPr>
          <a:xfrm rot="10800000">
            <a:off x="12061033" y="2390775"/>
            <a:ext cx="123825" cy="2514599"/>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CF5FBF81-A39B-454F-854B-E724EE76FF63}"/>
              </a:ext>
            </a:extLst>
          </p:cNvPr>
          <p:cNvSpPr/>
          <p:nvPr/>
        </p:nvSpPr>
        <p:spPr>
          <a:xfrm rot="10800000">
            <a:off x="12049128" y="4905374"/>
            <a:ext cx="133347" cy="1952626"/>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697D7156-F0FB-47ED-8D22-910FEDEC30CA}"/>
              </a:ext>
            </a:extLst>
          </p:cNvPr>
          <p:cNvSpPr txBox="1"/>
          <p:nvPr/>
        </p:nvSpPr>
        <p:spPr>
          <a:xfrm>
            <a:off x="795385" y="649087"/>
            <a:ext cx="10582183" cy="70788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4000" b="1" dirty="0">
                <a:solidFill>
                  <a:srgbClr val="002060"/>
                </a:solidFill>
                <a:latin typeface="Arial" panose="020B0604020202020204" pitchFamily="34" charset="0"/>
                <a:cs typeface="Arial" panose="020B0604020202020204" pitchFamily="34" charset="0"/>
              </a:rPr>
              <a:t>                 Literature Review</a:t>
            </a:r>
            <a:endParaRPr lang="en-IN" sz="4000" b="1" dirty="0">
              <a:solidFill>
                <a:srgbClr val="002060"/>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521E3C93-4412-466E-9D8D-B0D92372B07A}"/>
              </a:ext>
            </a:extLst>
          </p:cNvPr>
          <p:cNvSpPr txBox="1"/>
          <p:nvPr/>
        </p:nvSpPr>
        <p:spPr>
          <a:xfrm>
            <a:off x="518663" y="1672685"/>
            <a:ext cx="11123721" cy="5109091"/>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1" kern="1800" dirty="0">
                <a:solidFill>
                  <a:srgbClr val="002060"/>
                </a:solidFill>
                <a:latin typeface="Verdana" panose="020B0604030504040204" pitchFamily="34" charset="0"/>
                <a:ea typeface="Verdana" panose="020B0604030504040204" pitchFamily="34" charset="0"/>
                <a:cs typeface="Arial" panose="020B0604020202020204" pitchFamily="34" charset="0"/>
              </a:rPr>
              <a:t>3</a:t>
            </a:r>
            <a:r>
              <a:rPr lang="en-IN" sz="1600" b="1" kern="1800" dirty="0">
                <a:solidFill>
                  <a:srgbClr val="002060"/>
                </a:solidFill>
                <a:latin typeface="Verdana" panose="020B0604030504040204" pitchFamily="34" charset="0"/>
                <a:ea typeface="Verdana" panose="020B0604030504040204" pitchFamily="34" charset="0"/>
                <a:cs typeface="Arial" panose="020B0604020202020204" pitchFamily="34" charset="0"/>
              </a:rPr>
              <a:t>)</a:t>
            </a:r>
            <a:r>
              <a:rPr lang="en-IN" sz="1600" b="1" dirty="0">
                <a:solidFill>
                  <a:srgbClr val="002060"/>
                </a:solidFill>
                <a:effectLst/>
                <a:latin typeface="Verdana" panose="020B0604030504040204" pitchFamily="34" charset="0"/>
                <a:ea typeface="Verdana" panose="020B0604030504040204" pitchFamily="34" charset="0"/>
                <a:cs typeface="Arial" panose="020B0604020202020204" pitchFamily="34" charset="0"/>
              </a:rPr>
              <a:t> </a:t>
            </a:r>
            <a:r>
              <a:rPr lang="en-IN" b="1" dirty="0">
                <a:solidFill>
                  <a:srgbClr val="002060"/>
                </a:solidFill>
                <a:effectLst/>
                <a:latin typeface="Verdana" panose="020B0604030504040204" pitchFamily="34" charset="0"/>
                <a:ea typeface="Verdana" panose="020B0604030504040204" pitchFamily="34" charset="0"/>
                <a:cs typeface="Arial" panose="020B0604020202020204" pitchFamily="34" charset="0"/>
              </a:rPr>
              <a:t>Bitcoin: A Peer-to-Peer Electronic Cash System Satoshi Nakamoto:</a:t>
            </a:r>
            <a:r>
              <a:rPr lang="en-IN" b="1" dirty="0">
                <a:solidFill>
                  <a:srgbClr val="002060"/>
                </a:solidFill>
                <a:latin typeface="Verdana" panose="020B0604030504040204" pitchFamily="34" charset="0"/>
                <a:ea typeface="Verdana" panose="020B0604030504040204" pitchFamily="34" charset="0"/>
                <a:cs typeface="Arial" panose="020B0604020202020204" pitchFamily="34" charset="0"/>
              </a:rPr>
              <a:t> </a:t>
            </a:r>
            <a:r>
              <a:rPr lang="en-IN" sz="1600" dirty="0">
                <a:solidFill>
                  <a:srgbClr val="002060"/>
                </a:solidFill>
                <a:effectLst/>
                <a:latin typeface="Verdana" panose="020B0604030504040204" pitchFamily="34" charset="0"/>
                <a:ea typeface="Verdana" panose="020B0604030504040204" pitchFamily="34" charset="0"/>
                <a:cs typeface="Arial" panose="020B0604020202020204" pitchFamily="34" charset="0"/>
              </a:rPr>
              <a:t>A completely peer to peer version of e cash would enable online payments to be sent directly from one place to another without going through a clearing house or financial institution. Digital signature may provide the solution but the main benefits would be lost if we still require a trusted third party to prevent double spending. Double spending can be solved by using a peer to peer network , this network would timestamp transactions by hashing them into an ongoing chain forming a record that can't be changed . The longest chain serves as a proof of events that took place . The network requires minimum structuring, Messages are broadcasted on best effort basis, and nodes can leave and </a:t>
            </a:r>
            <a:r>
              <a:rPr lang="en-IN" sz="1600" dirty="0" err="1">
                <a:solidFill>
                  <a:srgbClr val="002060"/>
                </a:solidFill>
                <a:effectLst/>
                <a:latin typeface="Verdana" panose="020B0604030504040204" pitchFamily="34" charset="0"/>
                <a:ea typeface="Verdana" panose="020B0604030504040204" pitchFamily="34" charset="0"/>
                <a:cs typeface="Arial" panose="020B0604020202020204" pitchFamily="34" charset="0"/>
              </a:rPr>
              <a:t>rejoin</a:t>
            </a:r>
            <a:r>
              <a:rPr lang="en-IN" sz="1600" dirty="0">
                <a:solidFill>
                  <a:srgbClr val="002060"/>
                </a:solidFill>
                <a:effectLst/>
                <a:latin typeface="Verdana" panose="020B0604030504040204" pitchFamily="34" charset="0"/>
                <a:ea typeface="Verdana" panose="020B0604030504040204" pitchFamily="34" charset="0"/>
                <a:cs typeface="Arial" panose="020B0604020202020204" pitchFamily="34" charset="0"/>
              </a:rPr>
              <a:t> the network at will, accepting the longest proof-of-work chain as proof of what happened while they were gone.</a:t>
            </a:r>
          </a:p>
          <a:p>
            <a:r>
              <a:rPr lang="en-IN" sz="1600" b="1" dirty="0">
                <a:solidFill>
                  <a:srgbClr val="002060"/>
                </a:solidFill>
                <a:effectLst/>
                <a:latin typeface="Verdana" panose="020B0604030504040204" pitchFamily="34" charset="0"/>
                <a:ea typeface="Verdana" panose="020B0604030504040204" pitchFamily="34" charset="0"/>
                <a:cs typeface="Arial" panose="020B0604020202020204" pitchFamily="34" charset="0"/>
              </a:rPr>
              <a:t>4) </a:t>
            </a:r>
            <a:r>
              <a:rPr lang="en-IN" b="1" dirty="0" err="1">
                <a:solidFill>
                  <a:srgbClr val="002060"/>
                </a:solidFill>
                <a:effectLst/>
                <a:latin typeface="Verdana" panose="020B0604030504040204" pitchFamily="34" charset="0"/>
                <a:ea typeface="Verdana" panose="020B0604030504040204" pitchFamily="34" charset="0"/>
                <a:cs typeface="Arial" panose="020B0604020202020204" pitchFamily="34" charset="0"/>
              </a:rPr>
              <a:t>MultiChain</a:t>
            </a:r>
            <a:r>
              <a:rPr lang="en-IN" b="1" dirty="0">
                <a:solidFill>
                  <a:srgbClr val="002060"/>
                </a:solidFill>
                <a:effectLst/>
                <a:latin typeface="Verdana" panose="020B0604030504040204" pitchFamily="34" charset="0"/>
                <a:ea typeface="Verdana" panose="020B0604030504040204" pitchFamily="34" charset="0"/>
                <a:cs typeface="Arial" panose="020B0604020202020204" pitchFamily="34" charset="0"/>
              </a:rPr>
              <a:t> Private Blockchain — White Paper Dr Gideon Greenspan, Founder and CEO, Coin Sciences Ltd:</a:t>
            </a:r>
          </a:p>
          <a:p>
            <a:r>
              <a:rPr lang="en-IN" sz="1600" b="0" dirty="0">
                <a:solidFill>
                  <a:srgbClr val="002060"/>
                </a:solidFill>
                <a:effectLst/>
                <a:latin typeface="Verdana" panose="020B0604030504040204" pitchFamily="34" charset="0"/>
                <a:ea typeface="Verdana" panose="020B0604030504040204" pitchFamily="34" charset="0"/>
                <a:cs typeface="Arial" panose="020B0604020202020204" pitchFamily="34" charset="0"/>
              </a:rPr>
              <a:t>The main causes behind bitcoin's slow adoption are 1)the existing users are very well versed with the current payment system ,and they </a:t>
            </a:r>
            <a:r>
              <a:rPr lang="en-IN" sz="1600" b="0" dirty="0" err="1">
                <a:solidFill>
                  <a:srgbClr val="002060"/>
                </a:solidFill>
                <a:effectLst/>
                <a:latin typeface="Verdana" panose="020B0604030504040204" pitchFamily="34" charset="0"/>
                <a:ea typeface="Verdana" panose="020B0604030504040204" pitchFamily="34" charset="0"/>
                <a:cs typeface="Arial" panose="020B0604020202020204" pitchFamily="34" charset="0"/>
              </a:rPr>
              <a:t>dont</a:t>
            </a:r>
            <a:r>
              <a:rPr lang="en-IN" sz="1600" b="0" dirty="0">
                <a:solidFill>
                  <a:srgbClr val="002060"/>
                </a:solidFill>
                <a:effectLst/>
                <a:latin typeface="Verdana" panose="020B0604030504040204" pitchFamily="34" charset="0"/>
                <a:ea typeface="Verdana" panose="020B0604030504040204" pitchFamily="34" charset="0"/>
                <a:cs typeface="Arial" panose="020B0604020202020204" pitchFamily="34" charset="0"/>
              </a:rPr>
              <a:t> want to take risks,2)there is difficulty in practicality of purchasing bitcoins,3)the volatility of bitcoin's value relative to government issued currencies such as rupee or dollar,4)the wrongful perception of bitcoin being insecure,5)questions over bitcoin's legal status,6)the irreversible nature of bitcoin transactions,7)a lack of support for bitcoin in the financial sector.</a:t>
            </a:r>
            <a:r>
              <a:rPr lang="en-IN" sz="1600" b="1" dirty="0">
                <a:solidFill>
                  <a:srgbClr val="002060"/>
                </a:solidFill>
                <a:effectLst/>
                <a:latin typeface="Verdana" panose="020B0604030504040204" pitchFamily="34" charset="0"/>
                <a:ea typeface="Verdana" panose="020B0604030504040204" pitchFamily="34" charset="0"/>
                <a:cs typeface="Arial" panose="020B0604020202020204" pitchFamily="34" charset="0"/>
              </a:rPr>
              <a:t> </a:t>
            </a:r>
            <a:r>
              <a:rPr lang="en-IN" sz="1600" b="0" dirty="0">
                <a:solidFill>
                  <a:srgbClr val="002060"/>
                </a:solidFill>
                <a:effectLst/>
                <a:latin typeface="Verdana" panose="020B0604030504040204" pitchFamily="34" charset="0"/>
                <a:ea typeface="Verdana" panose="020B0604030504040204" pitchFamily="34" charset="0"/>
                <a:cs typeface="Arial" panose="020B0604020202020204" pitchFamily="34" charset="0"/>
              </a:rPr>
              <a:t>Blockchain could help improve internal process within the financial sector by decreasing cost , reducing settlement times and discarding intermediaries.</a:t>
            </a:r>
          </a:p>
          <a:p>
            <a:endParaRPr lang="en-IN" sz="1600" b="1" dirty="0">
              <a:solidFill>
                <a:srgbClr val="002060"/>
              </a:solidFill>
              <a:effectLst/>
              <a:latin typeface="Verdana" panose="020B0604030504040204" pitchFamily="34" charset="0"/>
              <a:ea typeface="Verdana" panose="020B0604030504040204" pitchFamily="34" charset="0"/>
              <a:cs typeface="Arial" panose="020B0604020202020204" pitchFamily="34" charset="0"/>
            </a:endParaRPr>
          </a:p>
          <a:p>
            <a:endParaRPr lang="en-IN" sz="1600" dirty="0">
              <a:solidFill>
                <a:srgbClr val="002060"/>
              </a:solidFill>
              <a:effectLst/>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368240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213BDDF-28B2-48B9-9302-779BDD11C467}"/>
              </a:ext>
            </a:extLst>
          </p:cNvPr>
          <p:cNvSpPr/>
          <p:nvPr/>
        </p:nvSpPr>
        <p:spPr>
          <a:xfrm>
            <a:off x="0" y="0"/>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DC901EA9-2D5C-4CA9-BB47-54615B39AD86}"/>
              </a:ext>
            </a:extLst>
          </p:cNvPr>
          <p:cNvSpPr/>
          <p:nvPr/>
        </p:nvSpPr>
        <p:spPr>
          <a:xfrm>
            <a:off x="4762" y="446722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4390EBC6-ED98-41ED-8550-08C449911461}"/>
              </a:ext>
            </a:extLst>
          </p:cNvPr>
          <p:cNvSpPr/>
          <p:nvPr/>
        </p:nvSpPr>
        <p:spPr>
          <a:xfrm>
            <a:off x="-1" y="2390775"/>
            <a:ext cx="123825" cy="2390775"/>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2E0BE15-BB0D-4711-8555-637C33956137}"/>
              </a:ext>
            </a:extLst>
          </p:cNvPr>
          <p:cNvSpPr/>
          <p:nvPr/>
        </p:nvSpPr>
        <p:spPr>
          <a:xfrm rot="5400000">
            <a:off x="1257299"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92CC5FA6-4F3E-4E2B-A3BE-B982759C2EFB}"/>
              </a:ext>
            </a:extLst>
          </p:cNvPr>
          <p:cNvSpPr/>
          <p:nvPr/>
        </p:nvSpPr>
        <p:spPr>
          <a:xfrm rot="5400000">
            <a:off x="3648074"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228931AD-04F2-435B-B783-68C8C765186B}"/>
              </a:ext>
            </a:extLst>
          </p:cNvPr>
          <p:cNvSpPr/>
          <p:nvPr/>
        </p:nvSpPr>
        <p:spPr>
          <a:xfrm rot="5400000">
            <a:off x="6038848"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4A0B2FFD-065E-4A48-A7F2-ABE6BCC77440}"/>
              </a:ext>
            </a:extLst>
          </p:cNvPr>
          <p:cNvSpPr/>
          <p:nvPr/>
        </p:nvSpPr>
        <p:spPr>
          <a:xfrm rot="5400000">
            <a:off x="8420101"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BED03149-F105-4666-A70E-4372BDD1E7F8}"/>
              </a:ext>
            </a:extLst>
          </p:cNvPr>
          <p:cNvSpPr/>
          <p:nvPr/>
        </p:nvSpPr>
        <p:spPr>
          <a:xfrm rot="5400000">
            <a:off x="10872787" y="-1195387"/>
            <a:ext cx="123825" cy="2514599"/>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3B91A0C0-7E80-4B53-B17B-B9C18FD2596E}"/>
              </a:ext>
            </a:extLst>
          </p:cNvPr>
          <p:cNvSpPr/>
          <p:nvPr/>
        </p:nvSpPr>
        <p:spPr>
          <a:xfrm rot="10800000">
            <a:off x="12049129" y="123825"/>
            <a:ext cx="128588" cy="2266950"/>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33057638-769D-4244-9D5B-E5397B2BDFEA}"/>
              </a:ext>
            </a:extLst>
          </p:cNvPr>
          <p:cNvSpPr/>
          <p:nvPr/>
        </p:nvSpPr>
        <p:spPr>
          <a:xfrm rot="10800000">
            <a:off x="12061033" y="2390775"/>
            <a:ext cx="123825" cy="2514599"/>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CF5FBF81-A39B-454F-854B-E724EE76FF63}"/>
              </a:ext>
            </a:extLst>
          </p:cNvPr>
          <p:cNvSpPr/>
          <p:nvPr/>
        </p:nvSpPr>
        <p:spPr>
          <a:xfrm rot="10800000">
            <a:off x="12049128" y="4905374"/>
            <a:ext cx="133347" cy="1952626"/>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EE9D2514-F1C8-46A3-BFE0-F2BCC6A21745}"/>
              </a:ext>
            </a:extLst>
          </p:cNvPr>
          <p:cNvSpPr txBox="1"/>
          <p:nvPr/>
        </p:nvSpPr>
        <p:spPr>
          <a:xfrm>
            <a:off x="795385" y="1799670"/>
            <a:ext cx="9942991" cy="4347472"/>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marL="342900" indent="-342900">
              <a:lnSpc>
                <a:spcPct val="107000"/>
              </a:lnSpc>
              <a:spcAft>
                <a:spcPts val="800"/>
              </a:spcAft>
              <a:buFont typeface="Wingdings" panose="05000000000000000000" pitchFamily="2" charset="2"/>
              <a:buChar char="v"/>
            </a:pPr>
            <a:r>
              <a:rPr lang="en-IN" dirty="0">
                <a:solidFill>
                  <a:srgbClr val="002060"/>
                </a:solidFill>
                <a:effectLst/>
                <a:latin typeface="Verdana" panose="020B0604030504040204" pitchFamily="34" charset="0"/>
                <a:ea typeface="Verdana" panose="020B0604030504040204" pitchFamily="34" charset="0"/>
                <a:cs typeface="Arial" panose="020B0604020202020204" pitchFamily="34" charset="0"/>
              </a:rPr>
              <a:t>To explain how </a:t>
            </a:r>
            <a:r>
              <a:rPr lang="en-IN" b="1" i="1" dirty="0">
                <a:solidFill>
                  <a:srgbClr val="002060"/>
                </a:solidFill>
                <a:effectLst/>
                <a:latin typeface="Verdana" panose="020B0604030504040204" pitchFamily="34" charset="0"/>
                <a:ea typeface="Verdana" panose="020B0604030504040204" pitchFamily="34" charset="0"/>
                <a:cs typeface="Arial" panose="020B0604020202020204" pitchFamily="34" charset="0"/>
              </a:rPr>
              <a:t>traditional or fiat currencies are lagging behind </a:t>
            </a:r>
            <a:r>
              <a:rPr lang="en-IN" dirty="0">
                <a:solidFill>
                  <a:srgbClr val="002060"/>
                </a:solidFill>
                <a:effectLst/>
                <a:latin typeface="Verdana" panose="020B0604030504040204" pitchFamily="34" charset="0"/>
                <a:ea typeface="Verdana" panose="020B0604030504040204" pitchFamily="34" charset="0"/>
                <a:cs typeface="Arial" panose="020B0604020202020204" pitchFamily="34" charset="0"/>
              </a:rPr>
              <a:t>amidst so many technical innovations.</a:t>
            </a:r>
          </a:p>
          <a:p>
            <a:pPr marL="342900" indent="-342900">
              <a:lnSpc>
                <a:spcPct val="107000"/>
              </a:lnSpc>
              <a:spcAft>
                <a:spcPts val="800"/>
              </a:spcAft>
              <a:buFont typeface="Wingdings" panose="05000000000000000000" pitchFamily="2" charset="2"/>
              <a:buChar char="v"/>
            </a:pPr>
            <a:endParaRPr lang="en-IN" dirty="0">
              <a:solidFill>
                <a:srgbClr val="002060"/>
              </a:solidFill>
              <a:effectLst/>
              <a:latin typeface="Verdana" panose="020B0604030504040204" pitchFamily="34" charset="0"/>
              <a:ea typeface="Verdana" panose="020B0604030504040204" pitchFamily="34" charset="0"/>
              <a:cs typeface="Arial" panose="020B0604020202020204" pitchFamily="34" charset="0"/>
            </a:endParaRPr>
          </a:p>
          <a:p>
            <a:pPr marL="342900" indent="-342900">
              <a:lnSpc>
                <a:spcPct val="107000"/>
              </a:lnSpc>
              <a:spcAft>
                <a:spcPts val="800"/>
              </a:spcAft>
              <a:buFont typeface="Wingdings" panose="05000000000000000000" pitchFamily="2" charset="2"/>
              <a:buChar char="v"/>
            </a:pPr>
            <a:r>
              <a:rPr lang="en-IN" dirty="0">
                <a:solidFill>
                  <a:srgbClr val="002060"/>
                </a:solidFill>
                <a:effectLst/>
                <a:latin typeface="Verdana" panose="020B0604030504040204" pitchFamily="34" charset="0"/>
                <a:ea typeface="Verdana" panose="020B0604030504040204" pitchFamily="34" charset="0"/>
                <a:cs typeface="Arial" panose="020B0604020202020204" pitchFamily="34" charset="0"/>
              </a:rPr>
              <a:t>To establish the </a:t>
            </a:r>
            <a:r>
              <a:rPr lang="en-IN" b="1" i="1" dirty="0">
                <a:solidFill>
                  <a:srgbClr val="002060"/>
                </a:solidFill>
                <a:effectLst/>
                <a:latin typeface="Verdana" panose="020B0604030504040204" pitchFamily="34" charset="0"/>
                <a:ea typeface="Verdana" panose="020B0604030504040204" pitchFamily="34" charset="0"/>
                <a:cs typeface="Arial" panose="020B0604020202020204" pitchFamily="34" charset="0"/>
              </a:rPr>
              <a:t>need of cryptocurrencies </a:t>
            </a:r>
            <a:r>
              <a:rPr lang="en-IN" i="1" dirty="0">
                <a:solidFill>
                  <a:srgbClr val="002060"/>
                </a:solidFill>
                <a:effectLst/>
                <a:latin typeface="Verdana" panose="020B0604030504040204" pitchFamily="34" charset="0"/>
                <a:ea typeface="Verdana" panose="020B0604030504040204" pitchFamily="34" charset="0"/>
                <a:cs typeface="Arial" panose="020B0604020202020204" pitchFamily="34" charset="0"/>
              </a:rPr>
              <a:t>and a </a:t>
            </a:r>
            <a:r>
              <a:rPr lang="en-IN" b="1" i="1" dirty="0">
                <a:solidFill>
                  <a:srgbClr val="002060"/>
                </a:solidFill>
                <a:effectLst/>
                <a:latin typeface="Verdana" panose="020B0604030504040204" pitchFamily="34" charset="0"/>
                <a:ea typeface="Verdana" panose="020B0604030504040204" pitchFamily="34" charset="0"/>
                <a:cs typeface="Arial" panose="020B0604020202020204" pitchFamily="34" charset="0"/>
              </a:rPr>
              <a:t>secure network such as blockchain</a:t>
            </a:r>
          </a:p>
          <a:p>
            <a:pPr marL="342900" indent="-342900">
              <a:lnSpc>
                <a:spcPct val="107000"/>
              </a:lnSpc>
              <a:spcAft>
                <a:spcPts val="800"/>
              </a:spcAft>
              <a:buFont typeface="Wingdings" panose="05000000000000000000" pitchFamily="2" charset="2"/>
              <a:buChar char="v"/>
            </a:pPr>
            <a:endParaRPr lang="en-IN" b="1" dirty="0">
              <a:solidFill>
                <a:srgbClr val="002060"/>
              </a:solidFill>
              <a:effectLst/>
              <a:latin typeface="Verdana" panose="020B0604030504040204" pitchFamily="34" charset="0"/>
              <a:ea typeface="Verdana" panose="020B0604030504040204" pitchFamily="34" charset="0"/>
              <a:cs typeface="Arial" panose="020B0604020202020204" pitchFamily="34" charset="0"/>
            </a:endParaRPr>
          </a:p>
          <a:p>
            <a:pPr marL="285750" indent="-285750">
              <a:lnSpc>
                <a:spcPct val="107000"/>
              </a:lnSpc>
              <a:spcAft>
                <a:spcPts val="800"/>
              </a:spcAft>
              <a:buFont typeface="Wingdings" panose="05000000000000000000" pitchFamily="2" charset="2"/>
              <a:buChar char="v"/>
            </a:pPr>
            <a:r>
              <a:rPr lang="en-IN" dirty="0">
                <a:solidFill>
                  <a:srgbClr val="002060"/>
                </a:solidFill>
                <a:latin typeface="Verdana" panose="020B0604030504040204" pitchFamily="34" charset="0"/>
                <a:ea typeface="Verdana" panose="020B0604030504040204" pitchFamily="34" charset="0"/>
                <a:cs typeface="Arial" panose="020B0604020202020204" pitchFamily="34" charset="0"/>
              </a:rPr>
              <a:t> </a:t>
            </a:r>
            <a:r>
              <a:rPr lang="en-IN" dirty="0">
                <a:solidFill>
                  <a:srgbClr val="002060"/>
                </a:solidFill>
                <a:effectLst/>
                <a:latin typeface="Verdana" panose="020B0604030504040204" pitchFamily="34" charset="0"/>
                <a:ea typeface="Verdana" panose="020B0604030504040204" pitchFamily="34" charset="0"/>
                <a:cs typeface="Arial" panose="020B0604020202020204" pitchFamily="34" charset="0"/>
              </a:rPr>
              <a:t>To infer how can </a:t>
            </a:r>
            <a:r>
              <a:rPr lang="en-IN" b="1" i="1" dirty="0">
                <a:solidFill>
                  <a:srgbClr val="002060"/>
                </a:solidFill>
                <a:effectLst/>
                <a:latin typeface="Verdana" panose="020B0604030504040204" pitchFamily="34" charset="0"/>
                <a:ea typeface="Verdana" panose="020B0604030504040204" pitchFamily="34" charset="0"/>
                <a:cs typeface="Arial" panose="020B0604020202020204" pitchFamily="34" charset="0"/>
              </a:rPr>
              <a:t>blockchains be used for cryptocurrencies</a:t>
            </a:r>
            <a:r>
              <a:rPr lang="en-IN" b="1" dirty="0">
                <a:solidFill>
                  <a:srgbClr val="002060"/>
                </a:solidFill>
                <a:effectLst/>
                <a:latin typeface="Verdana" panose="020B0604030504040204" pitchFamily="34" charset="0"/>
                <a:ea typeface="Verdana" panose="020B0604030504040204" pitchFamily="34" charset="0"/>
                <a:cs typeface="Arial" panose="020B0604020202020204" pitchFamily="34" charset="0"/>
              </a:rPr>
              <a:t> </a:t>
            </a:r>
            <a:r>
              <a:rPr lang="en-IN" dirty="0">
                <a:solidFill>
                  <a:srgbClr val="002060"/>
                </a:solidFill>
                <a:effectLst/>
                <a:latin typeface="Verdana" panose="020B0604030504040204" pitchFamily="34" charset="0"/>
                <a:ea typeface="Verdana" panose="020B0604030504040204" pitchFamily="34" charset="0"/>
                <a:cs typeface="Arial" panose="020B0604020202020204" pitchFamily="34" charset="0"/>
              </a:rPr>
              <a:t>as well as for other industries</a:t>
            </a:r>
          </a:p>
          <a:p>
            <a:pPr marL="285750" indent="-285750">
              <a:lnSpc>
                <a:spcPct val="107000"/>
              </a:lnSpc>
              <a:spcAft>
                <a:spcPts val="800"/>
              </a:spcAft>
              <a:buFont typeface="Wingdings" panose="05000000000000000000" pitchFamily="2" charset="2"/>
              <a:buChar char="v"/>
            </a:pPr>
            <a:endParaRPr lang="en-IN" dirty="0">
              <a:solidFill>
                <a:srgbClr val="002060"/>
              </a:solidFill>
              <a:effectLst/>
              <a:latin typeface="Verdana" panose="020B0604030504040204" pitchFamily="34" charset="0"/>
              <a:ea typeface="Verdana" panose="020B0604030504040204" pitchFamily="34" charset="0"/>
              <a:cs typeface="Arial" panose="020B0604020202020204" pitchFamily="34" charset="0"/>
            </a:endParaRPr>
          </a:p>
          <a:p>
            <a:pPr marL="342900" indent="-342900">
              <a:lnSpc>
                <a:spcPct val="107000"/>
              </a:lnSpc>
              <a:spcAft>
                <a:spcPts val="800"/>
              </a:spcAft>
              <a:buFont typeface="Wingdings" panose="05000000000000000000" pitchFamily="2" charset="2"/>
              <a:buChar char="v"/>
            </a:pPr>
            <a:r>
              <a:rPr lang="en-IN" dirty="0">
                <a:solidFill>
                  <a:srgbClr val="002060"/>
                </a:solidFill>
                <a:effectLst/>
                <a:latin typeface="Verdana" panose="020B0604030504040204" pitchFamily="34" charset="0"/>
                <a:ea typeface="Verdana" panose="020B0604030504040204" pitchFamily="34" charset="0"/>
                <a:cs typeface="Arial" panose="020B0604020202020204" pitchFamily="34" charset="0"/>
              </a:rPr>
              <a:t>To find out how the </a:t>
            </a:r>
            <a:r>
              <a:rPr lang="en-IN" b="1" i="1" dirty="0">
                <a:solidFill>
                  <a:srgbClr val="002060"/>
                </a:solidFill>
                <a:effectLst/>
                <a:latin typeface="Verdana" panose="020B0604030504040204" pitchFamily="34" charset="0"/>
                <a:ea typeface="Verdana" panose="020B0604030504040204" pitchFamily="34" charset="0"/>
                <a:cs typeface="Arial" panose="020B0604020202020204" pitchFamily="34" charset="0"/>
              </a:rPr>
              <a:t>blockchain is impacting financial markets </a:t>
            </a:r>
            <a:r>
              <a:rPr lang="en-IN" dirty="0">
                <a:solidFill>
                  <a:srgbClr val="002060"/>
                </a:solidFill>
                <a:effectLst/>
                <a:latin typeface="Verdana" panose="020B0604030504040204" pitchFamily="34" charset="0"/>
                <a:ea typeface="Verdana" panose="020B0604030504040204" pitchFamily="34" charset="0"/>
                <a:cs typeface="Arial" panose="020B0604020202020204" pitchFamily="34" charset="0"/>
              </a:rPr>
              <a:t>with the help of cryptocurrencies such as bitcoin</a:t>
            </a:r>
          </a:p>
          <a:p>
            <a:endParaRPr lang="en-IN" dirty="0">
              <a:solidFill>
                <a:srgbClr val="002060"/>
              </a:solidFill>
            </a:endParaRPr>
          </a:p>
        </p:txBody>
      </p:sp>
      <p:sp>
        <p:nvSpPr>
          <p:cNvPr id="19" name="TextBox 18">
            <a:extLst>
              <a:ext uri="{FF2B5EF4-FFF2-40B4-BE49-F238E27FC236}">
                <a16:creationId xmlns:a16="http://schemas.microsoft.com/office/drawing/2014/main" id="{4BF6DA3F-743C-440C-B155-81A14D29878A}"/>
              </a:ext>
            </a:extLst>
          </p:cNvPr>
          <p:cNvSpPr txBox="1"/>
          <p:nvPr/>
        </p:nvSpPr>
        <p:spPr>
          <a:xfrm>
            <a:off x="795385" y="688347"/>
            <a:ext cx="10582183" cy="70788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4000" b="1" dirty="0">
                <a:solidFill>
                  <a:srgbClr val="002060"/>
                </a:solidFill>
                <a:latin typeface="Arial" panose="020B0604020202020204" pitchFamily="34" charset="0"/>
                <a:cs typeface="Arial" panose="020B0604020202020204" pitchFamily="34" charset="0"/>
              </a:rPr>
              <a:t>                     Objectives</a:t>
            </a:r>
            <a:endParaRPr lang="en-IN" sz="40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7177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213BDDF-28B2-48B9-9302-779BDD11C467}"/>
              </a:ext>
            </a:extLst>
          </p:cNvPr>
          <p:cNvSpPr/>
          <p:nvPr/>
        </p:nvSpPr>
        <p:spPr>
          <a:xfrm>
            <a:off x="0" y="0"/>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DC901EA9-2D5C-4CA9-BB47-54615B39AD86}"/>
              </a:ext>
            </a:extLst>
          </p:cNvPr>
          <p:cNvSpPr/>
          <p:nvPr/>
        </p:nvSpPr>
        <p:spPr>
          <a:xfrm>
            <a:off x="4762" y="446722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4390EBC6-ED98-41ED-8550-08C449911461}"/>
              </a:ext>
            </a:extLst>
          </p:cNvPr>
          <p:cNvSpPr/>
          <p:nvPr/>
        </p:nvSpPr>
        <p:spPr>
          <a:xfrm>
            <a:off x="-1" y="2390775"/>
            <a:ext cx="123825" cy="2390775"/>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2E0BE15-BB0D-4711-8555-637C33956137}"/>
              </a:ext>
            </a:extLst>
          </p:cNvPr>
          <p:cNvSpPr/>
          <p:nvPr/>
        </p:nvSpPr>
        <p:spPr>
          <a:xfrm rot="5400000">
            <a:off x="1257299"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92CC5FA6-4F3E-4E2B-A3BE-B982759C2EFB}"/>
              </a:ext>
            </a:extLst>
          </p:cNvPr>
          <p:cNvSpPr/>
          <p:nvPr/>
        </p:nvSpPr>
        <p:spPr>
          <a:xfrm rot="5400000">
            <a:off x="3648074"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228931AD-04F2-435B-B783-68C8C765186B}"/>
              </a:ext>
            </a:extLst>
          </p:cNvPr>
          <p:cNvSpPr/>
          <p:nvPr/>
        </p:nvSpPr>
        <p:spPr>
          <a:xfrm rot="5400000">
            <a:off x="6038848"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4A0B2FFD-065E-4A48-A7F2-ABE6BCC77440}"/>
              </a:ext>
            </a:extLst>
          </p:cNvPr>
          <p:cNvSpPr/>
          <p:nvPr/>
        </p:nvSpPr>
        <p:spPr>
          <a:xfrm rot="5400000">
            <a:off x="8420101" y="-1133475"/>
            <a:ext cx="123825" cy="2390775"/>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BED03149-F105-4666-A70E-4372BDD1E7F8}"/>
              </a:ext>
            </a:extLst>
          </p:cNvPr>
          <p:cNvSpPr/>
          <p:nvPr/>
        </p:nvSpPr>
        <p:spPr>
          <a:xfrm rot="5400000">
            <a:off x="10872787" y="-1195387"/>
            <a:ext cx="123825" cy="2514599"/>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3B91A0C0-7E80-4B53-B17B-B9C18FD2596E}"/>
              </a:ext>
            </a:extLst>
          </p:cNvPr>
          <p:cNvSpPr/>
          <p:nvPr/>
        </p:nvSpPr>
        <p:spPr>
          <a:xfrm rot="10800000">
            <a:off x="12049129" y="123825"/>
            <a:ext cx="128588" cy="2266950"/>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33057638-769D-4244-9D5B-E5397B2BDFEA}"/>
              </a:ext>
            </a:extLst>
          </p:cNvPr>
          <p:cNvSpPr/>
          <p:nvPr/>
        </p:nvSpPr>
        <p:spPr>
          <a:xfrm rot="10800000">
            <a:off x="12061033" y="2390775"/>
            <a:ext cx="123825" cy="2514599"/>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CF5FBF81-A39B-454F-854B-E724EE76FF63}"/>
              </a:ext>
            </a:extLst>
          </p:cNvPr>
          <p:cNvSpPr/>
          <p:nvPr/>
        </p:nvSpPr>
        <p:spPr>
          <a:xfrm rot="10800000">
            <a:off x="12049128" y="4905374"/>
            <a:ext cx="133347" cy="1952626"/>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8A1EFCB7-C10D-428B-A924-C530A3D400CE}"/>
              </a:ext>
            </a:extLst>
          </p:cNvPr>
          <p:cNvSpPr txBox="1"/>
          <p:nvPr/>
        </p:nvSpPr>
        <p:spPr>
          <a:xfrm>
            <a:off x="795385" y="2068825"/>
            <a:ext cx="11064536" cy="3416320"/>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marL="285750" indent="-285750">
              <a:buFont typeface="Wingdings" panose="05000000000000000000" pitchFamily="2" charset="2"/>
              <a:buChar char="v"/>
            </a:pPr>
            <a:r>
              <a:rPr lang="en-US" dirty="0">
                <a:solidFill>
                  <a:srgbClr val="002060"/>
                </a:solidFill>
                <a:latin typeface="Verdana" panose="020B0604030504040204" pitchFamily="34" charset="0"/>
                <a:ea typeface="Verdana" panose="020B0604030504040204" pitchFamily="34" charset="0"/>
              </a:rPr>
              <a:t> </a:t>
            </a:r>
            <a:r>
              <a:rPr lang="en-US" dirty="0">
                <a:solidFill>
                  <a:srgbClr val="002060"/>
                </a:solidFill>
                <a:latin typeface="Verdana" panose="020B0604030504040204" pitchFamily="34" charset="0"/>
                <a:ea typeface="Verdana" panose="020B0604030504040204" pitchFamily="34" charset="0"/>
                <a:cs typeface="Arial" panose="020B0604020202020204" pitchFamily="34" charset="0"/>
              </a:rPr>
              <a:t>Type of data -  Secondary data</a:t>
            </a:r>
          </a:p>
          <a:p>
            <a:pPr marL="285750" indent="-285750">
              <a:buFont typeface="Wingdings" panose="05000000000000000000" pitchFamily="2" charset="2"/>
              <a:buChar char="v"/>
            </a:pPr>
            <a:endParaRPr lang="en-US" dirty="0">
              <a:solidFill>
                <a:srgbClr val="002060"/>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endParaRPr lang="en-US" dirty="0">
              <a:solidFill>
                <a:srgbClr val="002060"/>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r>
              <a:rPr lang="en-US" dirty="0">
                <a:solidFill>
                  <a:srgbClr val="002060"/>
                </a:solidFill>
                <a:latin typeface="Verdana" panose="020B0604030504040204" pitchFamily="34" charset="0"/>
                <a:ea typeface="Verdana" panose="020B0604030504040204" pitchFamily="34" charset="0"/>
                <a:cs typeface="Arial" panose="020B0604020202020204" pitchFamily="34" charset="0"/>
              </a:rPr>
              <a:t> Data sources - </a:t>
            </a:r>
            <a:r>
              <a:rPr lang="en-IN" dirty="0">
                <a:solidFill>
                  <a:srgbClr val="002060"/>
                </a:solidFill>
                <a:latin typeface="Verdana" panose="020B0604030504040204" pitchFamily="34" charset="0"/>
                <a:ea typeface="Verdana" panose="020B0604030504040204" pitchFamily="34" charset="0"/>
                <a:cs typeface="Arial" panose="020B0604020202020204" pitchFamily="34" charset="0"/>
              </a:rPr>
              <a:t>A</a:t>
            </a:r>
            <a:r>
              <a:rPr lang="en-IN" dirty="0">
                <a:solidFill>
                  <a:srgbClr val="002060"/>
                </a:solidFill>
                <a:effectLst/>
                <a:latin typeface="Verdana" panose="020B0604030504040204" pitchFamily="34" charset="0"/>
                <a:ea typeface="Verdana" panose="020B0604030504040204" pitchFamily="34" charset="0"/>
                <a:cs typeface="Arial" panose="020B0604020202020204" pitchFamily="34" charset="0"/>
              </a:rPr>
              <a:t>uthors, research papers available online, books and other journals</a:t>
            </a:r>
            <a:r>
              <a:rPr lang="en-IN" i="1" dirty="0">
                <a:solidFill>
                  <a:srgbClr val="002060"/>
                </a:solidFill>
                <a:effectLst/>
                <a:latin typeface="Verdana" panose="020B0604030504040204" pitchFamily="34" charset="0"/>
                <a:ea typeface="Verdana" panose="020B0604030504040204" pitchFamily="34" charset="0"/>
                <a:cs typeface="Arial" panose="020B0604020202020204" pitchFamily="34" charset="0"/>
              </a:rPr>
              <a:t>.</a:t>
            </a:r>
          </a:p>
          <a:p>
            <a:pPr marL="285750" indent="-285750">
              <a:buFont typeface="Wingdings" panose="05000000000000000000" pitchFamily="2" charset="2"/>
              <a:buChar char="v"/>
            </a:pPr>
            <a:endParaRPr lang="en-IN" i="1" dirty="0">
              <a:solidFill>
                <a:srgbClr val="002060"/>
              </a:solidFill>
              <a:effectLst/>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endParaRPr lang="en-IN" i="1" dirty="0">
              <a:solidFill>
                <a:srgbClr val="002060"/>
              </a:solidFill>
              <a:effectLst/>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r>
              <a:rPr lang="en-IN" dirty="0">
                <a:solidFill>
                  <a:srgbClr val="002060"/>
                </a:solidFill>
                <a:effectLst/>
                <a:latin typeface="Verdana" panose="020B0604030504040204" pitchFamily="34" charset="0"/>
                <a:ea typeface="Verdana" panose="020B0604030504040204" pitchFamily="34" charset="0"/>
                <a:cs typeface="Arial" panose="020B0604020202020204" pitchFamily="34" charset="0"/>
              </a:rPr>
              <a:t> Need of the study – The slow and inefficient functioning</a:t>
            </a:r>
            <a:r>
              <a:rPr lang="en-IN" dirty="0">
                <a:solidFill>
                  <a:srgbClr val="002060"/>
                </a:solidFill>
                <a:latin typeface="Verdana" panose="020B0604030504040204" pitchFamily="34" charset="0"/>
                <a:ea typeface="Verdana" panose="020B0604030504040204" pitchFamily="34" charset="0"/>
                <a:cs typeface="Arial" panose="020B0604020202020204" pitchFamily="34" charset="0"/>
              </a:rPr>
              <a:t> of the financial markets and lengthy procedures for transfer of assets or money led to the rise of blockchain implementation possibility ascertainment.</a:t>
            </a:r>
          </a:p>
          <a:p>
            <a:pPr marL="285750" indent="-285750">
              <a:buFont typeface="Wingdings" panose="05000000000000000000" pitchFamily="2" charset="2"/>
              <a:buChar char="v"/>
            </a:pPr>
            <a:endParaRPr lang="en-IN" dirty="0">
              <a:solidFill>
                <a:srgbClr val="002060"/>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endParaRPr lang="en-IN" dirty="0">
              <a:solidFill>
                <a:srgbClr val="002060"/>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v"/>
            </a:pPr>
            <a:r>
              <a:rPr lang="en-IN" dirty="0">
                <a:solidFill>
                  <a:srgbClr val="002060"/>
                </a:solidFill>
                <a:effectLst/>
                <a:latin typeface="Verdana" panose="020B0604030504040204" pitchFamily="34" charset="0"/>
                <a:ea typeface="Verdana" panose="020B0604030504040204" pitchFamily="34" charset="0"/>
                <a:cs typeface="Arial" panose="020B0604020202020204" pitchFamily="34" charset="0"/>
              </a:rPr>
              <a:t>Research method</a:t>
            </a:r>
            <a:r>
              <a:rPr lang="en-IN" dirty="0">
                <a:solidFill>
                  <a:srgbClr val="002060"/>
                </a:solidFill>
                <a:latin typeface="Verdana" panose="020B0604030504040204" pitchFamily="34" charset="0"/>
                <a:ea typeface="Verdana" panose="020B0604030504040204" pitchFamily="34" charset="0"/>
                <a:cs typeface="Arial" panose="020B0604020202020204" pitchFamily="34" charset="0"/>
              </a:rPr>
              <a:t>s used – Exploratory.</a:t>
            </a:r>
          </a:p>
        </p:txBody>
      </p:sp>
      <p:sp>
        <p:nvSpPr>
          <p:cNvPr id="19" name="TextBox 18">
            <a:extLst>
              <a:ext uri="{FF2B5EF4-FFF2-40B4-BE49-F238E27FC236}">
                <a16:creationId xmlns:a16="http://schemas.microsoft.com/office/drawing/2014/main" id="{A3A18615-E936-4554-AC26-87DAFD7DE2D8}"/>
              </a:ext>
            </a:extLst>
          </p:cNvPr>
          <p:cNvSpPr txBox="1"/>
          <p:nvPr/>
        </p:nvSpPr>
        <p:spPr>
          <a:xfrm>
            <a:off x="795385" y="649087"/>
            <a:ext cx="10582183" cy="70788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4000" b="1" dirty="0">
                <a:solidFill>
                  <a:srgbClr val="002060"/>
                </a:solidFill>
                <a:latin typeface="Arial" panose="020B0604020202020204" pitchFamily="34" charset="0"/>
                <a:cs typeface="Arial" panose="020B0604020202020204" pitchFamily="34" charset="0"/>
              </a:rPr>
              <a:t>      Data and Research Methodology</a:t>
            </a:r>
            <a:endParaRPr lang="en-IN" sz="40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9346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5128</TotalTime>
  <Words>2046</Words>
  <Application>Microsoft Office PowerPoint</Application>
  <PresentationFormat>Widescreen</PresentationFormat>
  <Paragraphs>187</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Arial Rounded MT Bold</vt:lpstr>
      <vt:lpstr>Averta</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zubia</dc:creator>
  <cp:lastModifiedBy>zubia masood</cp:lastModifiedBy>
  <cp:revision>83</cp:revision>
  <dcterms:created xsi:type="dcterms:W3CDTF">2021-04-06T09:11:13Z</dcterms:created>
  <dcterms:modified xsi:type="dcterms:W3CDTF">2022-02-24T07:27:12Z</dcterms:modified>
</cp:coreProperties>
</file>