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9" r:id="rId3"/>
    <p:sldId id="258" r:id="rId4"/>
    <p:sldId id="260"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7" d="100"/>
          <a:sy n="77" d="100"/>
        </p:scale>
        <p:origin x="2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401B1-9990-652A-E230-F2D9D1CC81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A8C66DB5-7788-CD41-D389-B3861569CB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68B6155C-E202-DA14-40EA-D6CB840CEF65}"/>
              </a:ext>
            </a:extLst>
          </p:cNvPr>
          <p:cNvSpPr>
            <a:spLocks noGrp="1"/>
          </p:cNvSpPr>
          <p:nvPr>
            <p:ph type="dt" sz="half" idx="10"/>
          </p:nvPr>
        </p:nvSpPr>
        <p:spPr/>
        <p:txBody>
          <a:bodyPr/>
          <a:lstStyle/>
          <a:p>
            <a:fld id="{3657AA7F-BE72-4467-897E-7A302F46504F}" type="datetimeFigureOut">
              <a:rPr lang="en-US" smtClean="0"/>
              <a:t>3/15/2023</a:t>
            </a:fld>
            <a:endParaRPr lang="en-US"/>
          </a:p>
        </p:txBody>
      </p:sp>
      <p:sp>
        <p:nvSpPr>
          <p:cNvPr id="5" name="Footer Placeholder 4">
            <a:extLst>
              <a:ext uri="{FF2B5EF4-FFF2-40B4-BE49-F238E27FC236}">
                <a16:creationId xmlns:a16="http://schemas.microsoft.com/office/drawing/2014/main" id="{C99358CD-96DC-DD9B-F6FE-D52210C493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F9D7DB-39C5-BFCD-C137-1FF6FA0E2E55}"/>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135569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0EE61-6B23-5EAC-492B-84EEFA4FEFE4}"/>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C84FB9FA-B9A7-1FBD-8981-B8576312DB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14756025-A66B-F096-D755-29A828D6C120}"/>
              </a:ext>
            </a:extLst>
          </p:cNvPr>
          <p:cNvSpPr>
            <a:spLocks noGrp="1"/>
          </p:cNvSpPr>
          <p:nvPr>
            <p:ph type="dt" sz="half" idx="10"/>
          </p:nvPr>
        </p:nvSpPr>
        <p:spPr/>
        <p:txBody>
          <a:bodyPr/>
          <a:lstStyle/>
          <a:p>
            <a:fld id="{3657AA7F-BE72-4467-897E-7A302F46504F}" type="datetimeFigureOut">
              <a:rPr lang="en-US" smtClean="0"/>
              <a:t>3/15/2023</a:t>
            </a:fld>
            <a:endParaRPr lang="en-US"/>
          </a:p>
        </p:txBody>
      </p:sp>
      <p:sp>
        <p:nvSpPr>
          <p:cNvPr id="5" name="Footer Placeholder 4">
            <a:extLst>
              <a:ext uri="{FF2B5EF4-FFF2-40B4-BE49-F238E27FC236}">
                <a16:creationId xmlns:a16="http://schemas.microsoft.com/office/drawing/2014/main" id="{E4D61595-6DF2-0EC2-46E6-9CD4D8937E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799956-0E3D-EEBD-286E-9538AFBD7117}"/>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655328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64DA94-6171-40A6-B47A-AFBA69B19D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6285FBB7-7971-9380-DE51-7116F43589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58508B5A-B516-D3F7-D04C-0BF9C8AA82EB}"/>
              </a:ext>
            </a:extLst>
          </p:cNvPr>
          <p:cNvSpPr>
            <a:spLocks noGrp="1"/>
          </p:cNvSpPr>
          <p:nvPr>
            <p:ph type="dt" sz="half" idx="10"/>
          </p:nvPr>
        </p:nvSpPr>
        <p:spPr/>
        <p:txBody>
          <a:bodyPr/>
          <a:lstStyle/>
          <a:p>
            <a:fld id="{3657AA7F-BE72-4467-897E-7A302F46504F}" type="datetimeFigureOut">
              <a:rPr lang="en-US" smtClean="0"/>
              <a:t>3/15/2023</a:t>
            </a:fld>
            <a:endParaRPr lang="en-US"/>
          </a:p>
        </p:txBody>
      </p:sp>
      <p:sp>
        <p:nvSpPr>
          <p:cNvPr id="5" name="Footer Placeholder 4">
            <a:extLst>
              <a:ext uri="{FF2B5EF4-FFF2-40B4-BE49-F238E27FC236}">
                <a16:creationId xmlns:a16="http://schemas.microsoft.com/office/drawing/2014/main" id="{395A4633-D2AC-4E09-D57B-4431842A94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98465-B5EF-3D84-DFDD-4D1FAFFE535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282431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7FA0C-32E9-DE5F-836E-0E0C3AE8617D}"/>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C189B320-6145-C1A1-31AD-C4BC69E893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3011E9B2-09F0-92B0-FAF8-A21A090E2EBC}"/>
              </a:ext>
            </a:extLst>
          </p:cNvPr>
          <p:cNvSpPr>
            <a:spLocks noGrp="1"/>
          </p:cNvSpPr>
          <p:nvPr>
            <p:ph type="dt" sz="half" idx="10"/>
          </p:nvPr>
        </p:nvSpPr>
        <p:spPr/>
        <p:txBody>
          <a:bodyPr/>
          <a:lstStyle/>
          <a:p>
            <a:fld id="{3657AA7F-BE72-4467-897E-7A302F46504F}" type="datetimeFigureOut">
              <a:rPr lang="en-US" smtClean="0"/>
              <a:t>3/15/2023</a:t>
            </a:fld>
            <a:endParaRPr lang="en-US"/>
          </a:p>
        </p:txBody>
      </p:sp>
      <p:sp>
        <p:nvSpPr>
          <p:cNvPr id="5" name="Footer Placeholder 4">
            <a:extLst>
              <a:ext uri="{FF2B5EF4-FFF2-40B4-BE49-F238E27FC236}">
                <a16:creationId xmlns:a16="http://schemas.microsoft.com/office/drawing/2014/main" id="{A6124D7E-999F-CE1F-0CC8-2FDAD84A38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A3321-60E3-A794-45A0-7ED74EA7929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94278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BE08E-731D-463B-D0D8-1773C49BB4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F4D1A9A0-FB20-1E0C-325D-4F2672DCF6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BB370F-FD90-2F6D-A8C0-5C370861DB0D}"/>
              </a:ext>
            </a:extLst>
          </p:cNvPr>
          <p:cNvSpPr>
            <a:spLocks noGrp="1"/>
          </p:cNvSpPr>
          <p:nvPr>
            <p:ph type="dt" sz="half" idx="10"/>
          </p:nvPr>
        </p:nvSpPr>
        <p:spPr/>
        <p:txBody>
          <a:bodyPr/>
          <a:lstStyle/>
          <a:p>
            <a:fld id="{3657AA7F-BE72-4467-897E-7A302F46504F}" type="datetimeFigureOut">
              <a:rPr lang="en-US" smtClean="0"/>
              <a:t>3/15/2023</a:t>
            </a:fld>
            <a:endParaRPr lang="en-US"/>
          </a:p>
        </p:txBody>
      </p:sp>
      <p:sp>
        <p:nvSpPr>
          <p:cNvPr id="5" name="Footer Placeholder 4">
            <a:extLst>
              <a:ext uri="{FF2B5EF4-FFF2-40B4-BE49-F238E27FC236}">
                <a16:creationId xmlns:a16="http://schemas.microsoft.com/office/drawing/2014/main" id="{609E005B-B2E1-93A2-9C22-F1036C042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5C56A2-A33F-5279-0C5E-E4B3876589E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102262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39544-E641-E8F7-129D-8082591A27D6}"/>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BD79AFDD-002C-92E4-977A-D8DA98FD41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CE19749E-7F6A-557A-D584-A2F545D4AE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28A2CC0F-2B78-1130-5608-6B40729D8136}"/>
              </a:ext>
            </a:extLst>
          </p:cNvPr>
          <p:cNvSpPr>
            <a:spLocks noGrp="1"/>
          </p:cNvSpPr>
          <p:nvPr>
            <p:ph type="dt" sz="half" idx="10"/>
          </p:nvPr>
        </p:nvSpPr>
        <p:spPr/>
        <p:txBody>
          <a:bodyPr/>
          <a:lstStyle/>
          <a:p>
            <a:fld id="{3657AA7F-BE72-4467-897E-7A302F46504F}" type="datetimeFigureOut">
              <a:rPr lang="en-US" smtClean="0"/>
              <a:t>3/15/2023</a:t>
            </a:fld>
            <a:endParaRPr lang="en-US"/>
          </a:p>
        </p:txBody>
      </p:sp>
      <p:sp>
        <p:nvSpPr>
          <p:cNvPr id="6" name="Footer Placeholder 5">
            <a:extLst>
              <a:ext uri="{FF2B5EF4-FFF2-40B4-BE49-F238E27FC236}">
                <a16:creationId xmlns:a16="http://schemas.microsoft.com/office/drawing/2014/main" id="{87CC8220-C50A-4E62-3D24-73AF87BB3A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CD657D-DF70-5EDA-F0E6-4B08D03B3DFE}"/>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667705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3B720-8009-056E-C151-4BAAB8C0D47F}"/>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6B3C7A16-FE72-E46D-C091-62739376F4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3BF3-3952-532F-0A27-85D7CFCFF8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7990F6D4-A39E-0880-7F8B-CC3CB15012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DC157D-37E2-87AF-3A19-52B463B821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422B1763-840A-52AA-540B-EB3968CA7DF1}"/>
              </a:ext>
            </a:extLst>
          </p:cNvPr>
          <p:cNvSpPr>
            <a:spLocks noGrp="1"/>
          </p:cNvSpPr>
          <p:nvPr>
            <p:ph type="dt" sz="half" idx="10"/>
          </p:nvPr>
        </p:nvSpPr>
        <p:spPr/>
        <p:txBody>
          <a:bodyPr/>
          <a:lstStyle/>
          <a:p>
            <a:fld id="{3657AA7F-BE72-4467-897E-7A302F46504F}" type="datetimeFigureOut">
              <a:rPr lang="en-US" smtClean="0"/>
              <a:t>3/15/2023</a:t>
            </a:fld>
            <a:endParaRPr lang="en-US"/>
          </a:p>
        </p:txBody>
      </p:sp>
      <p:sp>
        <p:nvSpPr>
          <p:cNvPr id="8" name="Footer Placeholder 7">
            <a:extLst>
              <a:ext uri="{FF2B5EF4-FFF2-40B4-BE49-F238E27FC236}">
                <a16:creationId xmlns:a16="http://schemas.microsoft.com/office/drawing/2014/main" id="{5E142A53-CEA5-F9DA-EACE-FAAC6A2386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A3F207-E921-9B39-3AE9-A38377DE8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891120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30C54-2EDC-EEBC-9BAB-6A64C9E90AC0}"/>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D2D6E16B-4517-405C-4FAF-5A98A2F69FAB}"/>
              </a:ext>
            </a:extLst>
          </p:cNvPr>
          <p:cNvSpPr>
            <a:spLocks noGrp="1"/>
          </p:cNvSpPr>
          <p:nvPr>
            <p:ph type="dt" sz="half" idx="10"/>
          </p:nvPr>
        </p:nvSpPr>
        <p:spPr/>
        <p:txBody>
          <a:bodyPr/>
          <a:lstStyle/>
          <a:p>
            <a:fld id="{3657AA7F-BE72-4467-897E-7A302F46504F}" type="datetimeFigureOut">
              <a:rPr lang="en-US" smtClean="0"/>
              <a:t>3/15/2023</a:t>
            </a:fld>
            <a:endParaRPr lang="en-US"/>
          </a:p>
        </p:txBody>
      </p:sp>
      <p:sp>
        <p:nvSpPr>
          <p:cNvPr id="4" name="Footer Placeholder 3">
            <a:extLst>
              <a:ext uri="{FF2B5EF4-FFF2-40B4-BE49-F238E27FC236}">
                <a16:creationId xmlns:a16="http://schemas.microsoft.com/office/drawing/2014/main" id="{87886013-A749-59EE-A3F8-474DD0EE02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CF1EF5-EA90-167D-4948-DA8288BCE4C0}"/>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947903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7663A4-4B16-47DC-F976-43E753572A4C}"/>
              </a:ext>
            </a:extLst>
          </p:cNvPr>
          <p:cNvSpPr>
            <a:spLocks noGrp="1"/>
          </p:cNvSpPr>
          <p:nvPr>
            <p:ph type="dt" sz="half" idx="10"/>
          </p:nvPr>
        </p:nvSpPr>
        <p:spPr/>
        <p:txBody>
          <a:bodyPr/>
          <a:lstStyle/>
          <a:p>
            <a:fld id="{3657AA7F-BE72-4467-897E-7A302F46504F}" type="datetimeFigureOut">
              <a:rPr lang="en-US" smtClean="0"/>
              <a:t>3/15/2023</a:t>
            </a:fld>
            <a:endParaRPr lang="en-US"/>
          </a:p>
        </p:txBody>
      </p:sp>
      <p:sp>
        <p:nvSpPr>
          <p:cNvPr id="3" name="Footer Placeholder 2">
            <a:extLst>
              <a:ext uri="{FF2B5EF4-FFF2-40B4-BE49-F238E27FC236}">
                <a16:creationId xmlns:a16="http://schemas.microsoft.com/office/drawing/2014/main" id="{F0071074-1C43-BBC8-4C2E-592084D7E6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618CE0-90F6-DF60-CE85-C9CE575B4754}"/>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853645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CD62B-E239-79BF-7F50-33AA18C1A5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EE368954-A6E4-D713-063F-512C8AC973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5CDF393B-2D04-D439-4F7A-B2FB37CA1D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3E4B4C-2109-BE89-164A-472176FF5885}"/>
              </a:ext>
            </a:extLst>
          </p:cNvPr>
          <p:cNvSpPr>
            <a:spLocks noGrp="1"/>
          </p:cNvSpPr>
          <p:nvPr>
            <p:ph type="dt" sz="half" idx="10"/>
          </p:nvPr>
        </p:nvSpPr>
        <p:spPr/>
        <p:txBody>
          <a:bodyPr/>
          <a:lstStyle/>
          <a:p>
            <a:fld id="{3657AA7F-BE72-4467-897E-7A302F46504F}" type="datetimeFigureOut">
              <a:rPr lang="en-US" smtClean="0"/>
              <a:t>3/15/2023</a:t>
            </a:fld>
            <a:endParaRPr lang="en-US"/>
          </a:p>
        </p:txBody>
      </p:sp>
      <p:sp>
        <p:nvSpPr>
          <p:cNvPr id="6" name="Footer Placeholder 5">
            <a:extLst>
              <a:ext uri="{FF2B5EF4-FFF2-40B4-BE49-F238E27FC236}">
                <a16:creationId xmlns:a16="http://schemas.microsoft.com/office/drawing/2014/main" id="{A16CED8C-7AAA-56C6-C728-A074C61F55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3156FC-BE48-95FC-6531-0D1C112DE4D0}"/>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858561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05086-B00B-029F-2465-642F6B6EFA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798E8AAD-14DE-95F4-F6B9-B560587274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59DD861E-7EE8-BBC2-9413-D43A7C73D4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6B2E74-E10E-4A77-720A-0E3AEDE4D7EC}"/>
              </a:ext>
            </a:extLst>
          </p:cNvPr>
          <p:cNvSpPr>
            <a:spLocks noGrp="1"/>
          </p:cNvSpPr>
          <p:nvPr>
            <p:ph type="dt" sz="half" idx="10"/>
          </p:nvPr>
        </p:nvSpPr>
        <p:spPr/>
        <p:txBody>
          <a:bodyPr/>
          <a:lstStyle/>
          <a:p>
            <a:fld id="{3657AA7F-BE72-4467-897E-7A302F46504F}" type="datetimeFigureOut">
              <a:rPr lang="en-US" smtClean="0"/>
              <a:t>3/15/2023</a:t>
            </a:fld>
            <a:endParaRPr lang="en-US"/>
          </a:p>
        </p:txBody>
      </p:sp>
      <p:sp>
        <p:nvSpPr>
          <p:cNvPr id="6" name="Footer Placeholder 5">
            <a:extLst>
              <a:ext uri="{FF2B5EF4-FFF2-40B4-BE49-F238E27FC236}">
                <a16:creationId xmlns:a16="http://schemas.microsoft.com/office/drawing/2014/main" id="{C04CBC22-1900-77C7-3E60-3EC1678537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342329-35B3-B68F-6806-F7EBFBB7576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749687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261ACC-C24A-6D73-69BA-3DF52A52A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DCBD1D35-B864-F32C-91BA-51724FA6F1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FBA957FE-685B-F58A-1D8C-AFDE8BC62D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7AA7F-BE72-4467-897E-7A302F46504F}" type="datetimeFigureOut">
              <a:rPr lang="en-US" smtClean="0"/>
              <a:pPr/>
              <a:t>3/15/2023</a:t>
            </a:fld>
            <a:endParaRPr lang="en-US" dirty="0"/>
          </a:p>
        </p:txBody>
      </p:sp>
      <p:sp>
        <p:nvSpPr>
          <p:cNvPr id="5" name="Footer Placeholder 4">
            <a:extLst>
              <a:ext uri="{FF2B5EF4-FFF2-40B4-BE49-F238E27FC236}">
                <a16:creationId xmlns:a16="http://schemas.microsoft.com/office/drawing/2014/main" id="{16E35CB2-617F-B2C2-AD81-566F079B97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chemeClr val="tx1"/>
              </a:solidFill>
            </a:endParaRPr>
          </a:p>
        </p:txBody>
      </p:sp>
      <p:sp>
        <p:nvSpPr>
          <p:cNvPr id="6" name="Slide Number Placeholder 5">
            <a:extLst>
              <a:ext uri="{FF2B5EF4-FFF2-40B4-BE49-F238E27FC236}">
                <a16:creationId xmlns:a16="http://schemas.microsoft.com/office/drawing/2014/main" id="{416463A7-7CC4-B4C5-35F1-A8B93D8458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393230648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A golden retriever in a box">
            <a:extLst>
              <a:ext uri="{FF2B5EF4-FFF2-40B4-BE49-F238E27FC236}">
                <a16:creationId xmlns:a16="http://schemas.microsoft.com/office/drawing/2014/main" id="{96202F75-8047-E116-A5C1-3A6F5F4038B7}"/>
              </a:ext>
            </a:extLst>
          </p:cNvPr>
          <p:cNvPicPr>
            <a:picLocks noChangeAspect="1"/>
          </p:cNvPicPr>
          <p:nvPr/>
        </p:nvPicPr>
        <p:blipFill rotWithShape="1">
          <a:blip r:embed="rId2"/>
          <a:srcRect l="9081" t="9091" r="14504"/>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8A433DF-99DB-AFC3-2227-A28F597DCA56}"/>
              </a:ext>
            </a:extLst>
          </p:cNvPr>
          <p:cNvSpPr>
            <a:spLocks noGrp="1"/>
          </p:cNvSpPr>
          <p:nvPr>
            <p:ph type="ctrTitle"/>
          </p:nvPr>
        </p:nvSpPr>
        <p:spPr>
          <a:xfrm>
            <a:off x="477981" y="1122363"/>
            <a:ext cx="4023360" cy="3204134"/>
          </a:xfrm>
        </p:spPr>
        <p:txBody>
          <a:bodyPr anchor="b">
            <a:normAutofit/>
          </a:bodyPr>
          <a:lstStyle/>
          <a:p>
            <a:pPr algn="l"/>
            <a:r>
              <a:rPr lang="en-IE" sz="4800"/>
              <a:t>Happy Deliveries Case Study</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018933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8753C63-904B-058B-E819-9517B96002EA}"/>
              </a:ext>
            </a:extLst>
          </p:cNvPr>
          <p:cNvSpPr txBox="1"/>
          <p:nvPr/>
        </p:nvSpPr>
        <p:spPr>
          <a:xfrm>
            <a:off x="272523" y="172452"/>
            <a:ext cx="5374298" cy="5632311"/>
          </a:xfrm>
          <a:prstGeom prst="rect">
            <a:avLst/>
          </a:prstGeom>
          <a:noFill/>
        </p:spPr>
        <p:txBody>
          <a:bodyPr wrap="square" rtlCol="0">
            <a:spAutoFit/>
          </a:bodyPr>
          <a:lstStyle/>
          <a:p>
            <a:r>
              <a:rPr lang="en-GB" sz="3600" b="1" dirty="0"/>
              <a:t>Question 10:</a:t>
            </a:r>
          </a:p>
          <a:p>
            <a:r>
              <a:rPr lang="en-GB" sz="3600" dirty="0"/>
              <a:t>What were the locations with the lowest cumulative sales for 2022? Should the marketing department tailor their marketing efforts more towards this location (Perhaps other factors are responsible for example low population) </a:t>
            </a:r>
            <a:endParaRPr lang="en-GB" sz="3600" b="1" dirty="0"/>
          </a:p>
        </p:txBody>
      </p:sp>
      <p:pic>
        <p:nvPicPr>
          <p:cNvPr id="7" name="Picture 6">
            <a:extLst>
              <a:ext uri="{FF2B5EF4-FFF2-40B4-BE49-F238E27FC236}">
                <a16:creationId xmlns:a16="http://schemas.microsoft.com/office/drawing/2014/main" id="{9F244960-36AB-1A59-5370-BB715714DFC0}"/>
              </a:ext>
            </a:extLst>
          </p:cNvPr>
          <p:cNvPicPr>
            <a:picLocks noChangeAspect="1"/>
          </p:cNvPicPr>
          <p:nvPr/>
        </p:nvPicPr>
        <p:blipFill>
          <a:blip r:embed="rId2"/>
          <a:stretch>
            <a:fillRect/>
          </a:stretch>
        </p:blipFill>
        <p:spPr>
          <a:xfrm>
            <a:off x="5931431" y="699102"/>
            <a:ext cx="5334274" cy="2540131"/>
          </a:xfrm>
          <a:prstGeom prst="rect">
            <a:avLst/>
          </a:prstGeom>
        </p:spPr>
      </p:pic>
      <p:pic>
        <p:nvPicPr>
          <p:cNvPr id="9" name="Picture 8">
            <a:extLst>
              <a:ext uri="{FF2B5EF4-FFF2-40B4-BE49-F238E27FC236}">
                <a16:creationId xmlns:a16="http://schemas.microsoft.com/office/drawing/2014/main" id="{DBF8C7CF-9E4F-C8F9-C182-AECD78554C2A}"/>
              </a:ext>
            </a:extLst>
          </p:cNvPr>
          <p:cNvPicPr>
            <a:picLocks noChangeAspect="1"/>
          </p:cNvPicPr>
          <p:nvPr/>
        </p:nvPicPr>
        <p:blipFill>
          <a:blip r:embed="rId3"/>
          <a:stretch>
            <a:fillRect/>
          </a:stretch>
        </p:blipFill>
        <p:spPr>
          <a:xfrm>
            <a:off x="5915389" y="3618768"/>
            <a:ext cx="5153664" cy="2660424"/>
          </a:xfrm>
          <a:prstGeom prst="rect">
            <a:avLst/>
          </a:prstGeom>
        </p:spPr>
      </p:pic>
    </p:spTree>
    <p:extLst>
      <p:ext uri="{BB962C8B-B14F-4D97-AF65-F5344CB8AC3E}">
        <p14:creationId xmlns:p14="http://schemas.microsoft.com/office/powerpoint/2010/main" val="257758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6B3740-B6BA-5170-024C-5FA05AC50F16}"/>
              </a:ext>
            </a:extLst>
          </p:cNvPr>
          <p:cNvPicPr>
            <a:picLocks noChangeAspect="1"/>
          </p:cNvPicPr>
          <p:nvPr/>
        </p:nvPicPr>
        <p:blipFill>
          <a:blip r:embed="rId2"/>
          <a:stretch>
            <a:fillRect/>
          </a:stretch>
        </p:blipFill>
        <p:spPr>
          <a:xfrm>
            <a:off x="5902960" y="533250"/>
            <a:ext cx="5740695" cy="2921150"/>
          </a:xfrm>
          <a:prstGeom prst="rect">
            <a:avLst/>
          </a:prstGeom>
        </p:spPr>
      </p:pic>
      <p:sp>
        <p:nvSpPr>
          <p:cNvPr id="6" name="TextBox 5">
            <a:extLst>
              <a:ext uri="{FF2B5EF4-FFF2-40B4-BE49-F238E27FC236}">
                <a16:creationId xmlns:a16="http://schemas.microsoft.com/office/drawing/2014/main" id="{78753C63-904B-058B-E819-9517B96002EA}"/>
              </a:ext>
            </a:extLst>
          </p:cNvPr>
          <p:cNvSpPr txBox="1"/>
          <p:nvPr/>
        </p:nvSpPr>
        <p:spPr>
          <a:xfrm>
            <a:off x="801914" y="1897305"/>
            <a:ext cx="4613366" cy="2862322"/>
          </a:xfrm>
          <a:prstGeom prst="rect">
            <a:avLst/>
          </a:prstGeom>
          <a:noFill/>
        </p:spPr>
        <p:txBody>
          <a:bodyPr wrap="square" rtlCol="0">
            <a:spAutoFit/>
          </a:bodyPr>
          <a:lstStyle/>
          <a:p>
            <a:r>
              <a:rPr lang="en-GB" sz="3600" b="1" dirty="0"/>
              <a:t>Question 1:</a:t>
            </a:r>
          </a:p>
          <a:p>
            <a:r>
              <a:rPr lang="en-GB" sz="3600" dirty="0"/>
              <a:t>Compare monthly 2021 sales to 2022 and determine has ‘Happy Deliveries’ sales grown.</a:t>
            </a:r>
            <a:endParaRPr lang="en-IE" sz="3600" dirty="0"/>
          </a:p>
        </p:txBody>
      </p:sp>
      <p:pic>
        <p:nvPicPr>
          <p:cNvPr id="8" name="Picture 7">
            <a:extLst>
              <a:ext uri="{FF2B5EF4-FFF2-40B4-BE49-F238E27FC236}">
                <a16:creationId xmlns:a16="http://schemas.microsoft.com/office/drawing/2014/main" id="{DA9EEAEF-BB14-AFCB-779E-E94FAE133B06}"/>
              </a:ext>
            </a:extLst>
          </p:cNvPr>
          <p:cNvPicPr>
            <a:picLocks noChangeAspect="1"/>
          </p:cNvPicPr>
          <p:nvPr/>
        </p:nvPicPr>
        <p:blipFill>
          <a:blip r:embed="rId3"/>
          <a:stretch>
            <a:fillRect/>
          </a:stretch>
        </p:blipFill>
        <p:spPr>
          <a:xfrm>
            <a:off x="5902960" y="3540681"/>
            <a:ext cx="5753396" cy="3048157"/>
          </a:xfrm>
          <a:prstGeom prst="rect">
            <a:avLst/>
          </a:prstGeom>
        </p:spPr>
      </p:pic>
    </p:spTree>
    <p:extLst>
      <p:ext uri="{BB962C8B-B14F-4D97-AF65-F5344CB8AC3E}">
        <p14:creationId xmlns:p14="http://schemas.microsoft.com/office/powerpoint/2010/main" val="664699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8753C63-904B-058B-E819-9517B96002EA}"/>
              </a:ext>
            </a:extLst>
          </p:cNvPr>
          <p:cNvSpPr txBox="1"/>
          <p:nvPr/>
        </p:nvSpPr>
        <p:spPr>
          <a:xfrm>
            <a:off x="801914" y="1897305"/>
            <a:ext cx="4613366" cy="2862322"/>
          </a:xfrm>
          <a:prstGeom prst="rect">
            <a:avLst/>
          </a:prstGeom>
          <a:noFill/>
        </p:spPr>
        <p:txBody>
          <a:bodyPr wrap="square" rtlCol="0">
            <a:spAutoFit/>
          </a:bodyPr>
          <a:lstStyle/>
          <a:p>
            <a:r>
              <a:rPr lang="en-GB" sz="3600" b="1" dirty="0"/>
              <a:t>Question 2:</a:t>
            </a:r>
          </a:p>
          <a:p>
            <a:r>
              <a:rPr lang="en-GB" sz="3600" dirty="0"/>
              <a:t>Looking to the loyalty card holders, what is the age distribution of those customers</a:t>
            </a:r>
            <a:endParaRPr lang="en-GB" sz="3600" b="1" dirty="0"/>
          </a:p>
        </p:txBody>
      </p:sp>
      <p:pic>
        <p:nvPicPr>
          <p:cNvPr id="3" name="Picture 2">
            <a:extLst>
              <a:ext uri="{FF2B5EF4-FFF2-40B4-BE49-F238E27FC236}">
                <a16:creationId xmlns:a16="http://schemas.microsoft.com/office/drawing/2014/main" id="{9F44CE3B-80C2-0D41-B3D3-FC4FE9B048A4}"/>
              </a:ext>
            </a:extLst>
          </p:cNvPr>
          <p:cNvPicPr>
            <a:picLocks noChangeAspect="1"/>
          </p:cNvPicPr>
          <p:nvPr/>
        </p:nvPicPr>
        <p:blipFill>
          <a:blip r:embed="rId2"/>
          <a:stretch>
            <a:fillRect/>
          </a:stretch>
        </p:blipFill>
        <p:spPr>
          <a:xfrm>
            <a:off x="5850753" y="537211"/>
            <a:ext cx="5302808" cy="2891789"/>
          </a:xfrm>
          <a:prstGeom prst="rect">
            <a:avLst/>
          </a:prstGeom>
        </p:spPr>
      </p:pic>
      <p:pic>
        <p:nvPicPr>
          <p:cNvPr id="7" name="Picture 6">
            <a:extLst>
              <a:ext uri="{FF2B5EF4-FFF2-40B4-BE49-F238E27FC236}">
                <a16:creationId xmlns:a16="http://schemas.microsoft.com/office/drawing/2014/main" id="{8BB4BE9E-41E6-190B-3AFA-C88EBE45E1C5}"/>
              </a:ext>
            </a:extLst>
          </p:cNvPr>
          <p:cNvPicPr>
            <a:picLocks noChangeAspect="1"/>
          </p:cNvPicPr>
          <p:nvPr/>
        </p:nvPicPr>
        <p:blipFill>
          <a:blip r:embed="rId3"/>
          <a:stretch>
            <a:fillRect/>
          </a:stretch>
        </p:blipFill>
        <p:spPr>
          <a:xfrm>
            <a:off x="5942349" y="3738880"/>
            <a:ext cx="5302809" cy="2437819"/>
          </a:xfrm>
          <a:prstGeom prst="rect">
            <a:avLst/>
          </a:prstGeom>
        </p:spPr>
      </p:pic>
    </p:spTree>
    <p:extLst>
      <p:ext uri="{BB962C8B-B14F-4D97-AF65-F5344CB8AC3E}">
        <p14:creationId xmlns:p14="http://schemas.microsoft.com/office/powerpoint/2010/main" val="2068379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8753C63-904B-058B-E819-9517B96002EA}"/>
              </a:ext>
            </a:extLst>
          </p:cNvPr>
          <p:cNvSpPr txBox="1"/>
          <p:nvPr/>
        </p:nvSpPr>
        <p:spPr>
          <a:xfrm>
            <a:off x="801914" y="1897305"/>
            <a:ext cx="4613366" cy="2862322"/>
          </a:xfrm>
          <a:prstGeom prst="rect">
            <a:avLst/>
          </a:prstGeom>
          <a:noFill/>
        </p:spPr>
        <p:txBody>
          <a:bodyPr wrap="square" rtlCol="0">
            <a:spAutoFit/>
          </a:bodyPr>
          <a:lstStyle/>
          <a:p>
            <a:r>
              <a:rPr lang="en-GB" sz="3600" b="1" dirty="0"/>
              <a:t>Question 3:</a:t>
            </a:r>
          </a:p>
          <a:p>
            <a:r>
              <a:rPr lang="en-GB" sz="3600" dirty="0"/>
              <a:t>Is there a relationship between the amount spend by a loyalty card holder and their age?</a:t>
            </a:r>
            <a:endParaRPr lang="en-GB" sz="3600" b="1" dirty="0"/>
          </a:p>
        </p:txBody>
      </p:sp>
      <p:sp>
        <p:nvSpPr>
          <p:cNvPr id="2" name="TextBox 1">
            <a:extLst>
              <a:ext uri="{FF2B5EF4-FFF2-40B4-BE49-F238E27FC236}">
                <a16:creationId xmlns:a16="http://schemas.microsoft.com/office/drawing/2014/main" id="{56A59F88-B60C-AAFB-6498-5E54FCC0E00A}"/>
              </a:ext>
            </a:extLst>
          </p:cNvPr>
          <p:cNvSpPr txBox="1"/>
          <p:nvPr/>
        </p:nvSpPr>
        <p:spPr>
          <a:xfrm>
            <a:off x="6416650" y="889843"/>
            <a:ext cx="4613366" cy="5078313"/>
          </a:xfrm>
          <a:prstGeom prst="rect">
            <a:avLst/>
          </a:prstGeom>
          <a:noFill/>
        </p:spPr>
        <p:txBody>
          <a:bodyPr wrap="square" rtlCol="0">
            <a:spAutoFit/>
          </a:bodyPr>
          <a:lstStyle/>
          <a:p>
            <a:r>
              <a:rPr lang="en-GB" sz="3600" b="1" dirty="0"/>
              <a:t>Question 4:</a:t>
            </a:r>
          </a:p>
          <a:p>
            <a:r>
              <a:rPr lang="en-GB" sz="3600" dirty="0"/>
              <a:t>Is there a relationship between the amount of a payment, the age of a person and whether or not they used discount codes (HINT: scatterplot with 3 layers )</a:t>
            </a:r>
            <a:endParaRPr lang="en-GB" sz="3600" b="1" dirty="0"/>
          </a:p>
        </p:txBody>
      </p:sp>
    </p:spTree>
    <p:extLst>
      <p:ext uri="{BB962C8B-B14F-4D97-AF65-F5344CB8AC3E}">
        <p14:creationId xmlns:p14="http://schemas.microsoft.com/office/powerpoint/2010/main" val="1079104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8753C63-904B-058B-E819-9517B96002EA}"/>
              </a:ext>
            </a:extLst>
          </p:cNvPr>
          <p:cNvSpPr txBox="1"/>
          <p:nvPr/>
        </p:nvSpPr>
        <p:spPr>
          <a:xfrm>
            <a:off x="705660" y="2193758"/>
            <a:ext cx="4613366" cy="1754326"/>
          </a:xfrm>
          <a:prstGeom prst="rect">
            <a:avLst/>
          </a:prstGeom>
          <a:noFill/>
        </p:spPr>
        <p:txBody>
          <a:bodyPr wrap="square" rtlCol="0">
            <a:spAutoFit/>
          </a:bodyPr>
          <a:lstStyle/>
          <a:p>
            <a:r>
              <a:rPr lang="en-GB" sz="3600" b="1" dirty="0"/>
              <a:t>Question 5:</a:t>
            </a:r>
          </a:p>
          <a:p>
            <a:r>
              <a:rPr lang="en-GB" sz="3600" dirty="0"/>
              <a:t>Compare the sales for 2022 across all regions</a:t>
            </a:r>
            <a:endParaRPr lang="en-GB" sz="3600" b="1" dirty="0"/>
          </a:p>
        </p:txBody>
      </p:sp>
      <p:pic>
        <p:nvPicPr>
          <p:cNvPr id="3" name="Picture 2">
            <a:extLst>
              <a:ext uri="{FF2B5EF4-FFF2-40B4-BE49-F238E27FC236}">
                <a16:creationId xmlns:a16="http://schemas.microsoft.com/office/drawing/2014/main" id="{6DC98A47-E3F0-B9B6-1EBC-F94901B69230}"/>
              </a:ext>
            </a:extLst>
          </p:cNvPr>
          <p:cNvPicPr>
            <a:picLocks noChangeAspect="1"/>
          </p:cNvPicPr>
          <p:nvPr/>
        </p:nvPicPr>
        <p:blipFill>
          <a:blip r:embed="rId2"/>
          <a:stretch>
            <a:fillRect/>
          </a:stretch>
        </p:blipFill>
        <p:spPr>
          <a:xfrm>
            <a:off x="5667676" y="1451869"/>
            <a:ext cx="5359675" cy="2921150"/>
          </a:xfrm>
          <a:prstGeom prst="rect">
            <a:avLst/>
          </a:prstGeom>
        </p:spPr>
      </p:pic>
    </p:spTree>
    <p:extLst>
      <p:ext uri="{BB962C8B-B14F-4D97-AF65-F5344CB8AC3E}">
        <p14:creationId xmlns:p14="http://schemas.microsoft.com/office/powerpoint/2010/main" val="1458985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8753C63-904B-058B-E819-9517B96002EA}"/>
              </a:ext>
            </a:extLst>
          </p:cNvPr>
          <p:cNvSpPr txBox="1"/>
          <p:nvPr/>
        </p:nvSpPr>
        <p:spPr>
          <a:xfrm>
            <a:off x="465028" y="220579"/>
            <a:ext cx="5630972" cy="6186309"/>
          </a:xfrm>
          <a:prstGeom prst="rect">
            <a:avLst/>
          </a:prstGeom>
          <a:noFill/>
        </p:spPr>
        <p:txBody>
          <a:bodyPr wrap="square" rtlCol="0">
            <a:spAutoFit/>
          </a:bodyPr>
          <a:lstStyle/>
          <a:p>
            <a:r>
              <a:rPr lang="en-GB" sz="3600" b="1" dirty="0"/>
              <a:t>Question 6:</a:t>
            </a:r>
          </a:p>
          <a:p>
            <a:r>
              <a:rPr lang="en-GB" sz="3600" dirty="0"/>
              <a:t>Christmas is coming and Happy Deliveries want to reward their high spending customers. Who are the top 10 highest spending customers in 2022? Find their ID, name and email address for the marketing department to contact them with a reward. </a:t>
            </a:r>
            <a:endParaRPr lang="en-GB" sz="3600" b="1" dirty="0"/>
          </a:p>
        </p:txBody>
      </p:sp>
      <p:pic>
        <p:nvPicPr>
          <p:cNvPr id="7" name="Picture 6">
            <a:extLst>
              <a:ext uri="{FF2B5EF4-FFF2-40B4-BE49-F238E27FC236}">
                <a16:creationId xmlns:a16="http://schemas.microsoft.com/office/drawing/2014/main" id="{DBF7DE30-8029-9608-8A70-1C81F584A8A3}"/>
              </a:ext>
            </a:extLst>
          </p:cNvPr>
          <p:cNvPicPr>
            <a:picLocks noChangeAspect="1"/>
          </p:cNvPicPr>
          <p:nvPr/>
        </p:nvPicPr>
        <p:blipFill>
          <a:blip r:embed="rId2"/>
          <a:stretch>
            <a:fillRect/>
          </a:stretch>
        </p:blipFill>
        <p:spPr>
          <a:xfrm>
            <a:off x="6026258" y="652590"/>
            <a:ext cx="5283472" cy="2597283"/>
          </a:xfrm>
          <a:prstGeom prst="rect">
            <a:avLst/>
          </a:prstGeom>
        </p:spPr>
      </p:pic>
      <p:pic>
        <p:nvPicPr>
          <p:cNvPr id="9" name="Picture 8">
            <a:extLst>
              <a:ext uri="{FF2B5EF4-FFF2-40B4-BE49-F238E27FC236}">
                <a16:creationId xmlns:a16="http://schemas.microsoft.com/office/drawing/2014/main" id="{C7A591B9-8FC1-1C80-F2A8-6FD978B98CE7}"/>
              </a:ext>
            </a:extLst>
          </p:cNvPr>
          <p:cNvPicPr>
            <a:picLocks noChangeAspect="1"/>
          </p:cNvPicPr>
          <p:nvPr/>
        </p:nvPicPr>
        <p:blipFill>
          <a:blip r:embed="rId3"/>
          <a:stretch>
            <a:fillRect/>
          </a:stretch>
        </p:blipFill>
        <p:spPr>
          <a:xfrm>
            <a:off x="6061129" y="3608128"/>
            <a:ext cx="5283472" cy="2590933"/>
          </a:xfrm>
          <a:prstGeom prst="rect">
            <a:avLst/>
          </a:prstGeom>
        </p:spPr>
      </p:pic>
    </p:spTree>
    <p:extLst>
      <p:ext uri="{BB962C8B-B14F-4D97-AF65-F5344CB8AC3E}">
        <p14:creationId xmlns:p14="http://schemas.microsoft.com/office/powerpoint/2010/main" val="391976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8753C63-904B-058B-E819-9517B96002EA}"/>
              </a:ext>
            </a:extLst>
          </p:cNvPr>
          <p:cNvSpPr txBox="1"/>
          <p:nvPr/>
        </p:nvSpPr>
        <p:spPr>
          <a:xfrm>
            <a:off x="272522" y="172452"/>
            <a:ext cx="5245961" cy="6186309"/>
          </a:xfrm>
          <a:prstGeom prst="rect">
            <a:avLst/>
          </a:prstGeom>
          <a:noFill/>
        </p:spPr>
        <p:txBody>
          <a:bodyPr wrap="square" rtlCol="0">
            <a:spAutoFit/>
          </a:bodyPr>
          <a:lstStyle/>
          <a:p>
            <a:r>
              <a:rPr lang="en-GB" sz="3600" b="1" dirty="0"/>
              <a:t>Question 7:</a:t>
            </a:r>
          </a:p>
          <a:p>
            <a:r>
              <a:rPr lang="en-GB" sz="3600" dirty="0"/>
              <a:t>In order to keep up with the anticipated increase in sales over Christmas, Happy Deliveries want to find what are the top 3 restaurants, so they can allocate their resources more efficiently. What are the top 3 restaurants in terms of sales for 2022? </a:t>
            </a:r>
            <a:endParaRPr lang="en-GB" sz="3600" b="1" dirty="0"/>
          </a:p>
        </p:txBody>
      </p:sp>
      <p:pic>
        <p:nvPicPr>
          <p:cNvPr id="4" name="Picture 3">
            <a:extLst>
              <a:ext uri="{FF2B5EF4-FFF2-40B4-BE49-F238E27FC236}">
                <a16:creationId xmlns:a16="http://schemas.microsoft.com/office/drawing/2014/main" id="{0D3088A2-D1B3-BFB7-AC8F-F4E238B40B6E}"/>
              </a:ext>
            </a:extLst>
          </p:cNvPr>
          <p:cNvPicPr>
            <a:picLocks noChangeAspect="1"/>
          </p:cNvPicPr>
          <p:nvPr/>
        </p:nvPicPr>
        <p:blipFill>
          <a:blip r:embed="rId2"/>
          <a:stretch>
            <a:fillRect/>
          </a:stretch>
        </p:blipFill>
        <p:spPr>
          <a:xfrm>
            <a:off x="6010270" y="345163"/>
            <a:ext cx="5302523" cy="2825895"/>
          </a:xfrm>
          <a:prstGeom prst="rect">
            <a:avLst/>
          </a:prstGeom>
        </p:spPr>
      </p:pic>
      <p:pic>
        <p:nvPicPr>
          <p:cNvPr id="7" name="Picture 6">
            <a:extLst>
              <a:ext uri="{FF2B5EF4-FFF2-40B4-BE49-F238E27FC236}">
                <a16:creationId xmlns:a16="http://schemas.microsoft.com/office/drawing/2014/main" id="{2F0C50B3-F140-6C02-F6F7-2E7D505F0779}"/>
              </a:ext>
            </a:extLst>
          </p:cNvPr>
          <p:cNvPicPr>
            <a:picLocks noChangeAspect="1"/>
          </p:cNvPicPr>
          <p:nvPr/>
        </p:nvPicPr>
        <p:blipFill>
          <a:blip r:embed="rId3"/>
          <a:stretch>
            <a:fillRect/>
          </a:stretch>
        </p:blipFill>
        <p:spPr>
          <a:xfrm>
            <a:off x="6181729" y="3553585"/>
            <a:ext cx="5131064" cy="2959252"/>
          </a:xfrm>
          <a:prstGeom prst="rect">
            <a:avLst/>
          </a:prstGeom>
        </p:spPr>
      </p:pic>
    </p:spTree>
    <p:extLst>
      <p:ext uri="{BB962C8B-B14F-4D97-AF65-F5344CB8AC3E}">
        <p14:creationId xmlns:p14="http://schemas.microsoft.com/office/powerpoint/2010/main" val="3547015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8753C63-904B-058B-E819-9517B96002EA}"/>
              </a:ext>
            </a:extLst>
          </p:cNvPr>
          <p:cNvSpPr txBox="1"/>
          <p:nvPr/>
        </p:nvSpPr>
        <p:spPr>
          <a:xfrm>
            <a:off x="272522" y="172452"/>
            <a:ext cx="6288699" cy="6740307"/>
          </a:xfrm>
          <a:prstGeom prst="rect">
            <a:avLst/>
          </a:prstGeom>
          <a:noFill/>
        </p:spPr>
        <p:txBody>
          <a:bodyPr wrap="square" rtlCol="0">
            <a:spAutoFit/>
          </a:bodyPr>
          <a:lstStyle/>
          <a:p>
            <a:r>
              <a:rPr lang="en-GB" sz="3600" b="1" dirty="0"/>
              <a:t>Question 8:</a:t>
            </a:r>
          </a:p>
          <a:p>
            <a:r>
              <a:rPr lang="en-GB" sz="3600" dirty="0"/>
              <a:t>The marketing department wants to reach out to non-returning loyalty card customers from 2021 in hopes they can lower their customer churn rate. Find all the customers who are considered non-returning including their id, name and email. (HINT: Non-returning means they have only made only one purchase)</a:t>
            </a:r>
            <a:endParaRPr lang="en-GB" sz="3600" b="1" dirty="0"/>
          </a:p>
        </p:txBody>
      </p:sp>
      <p:pic>
        <p:nvPicPr>
          <p:cNvPr id="3" name="Picture 2">
            <a:extLst>
              <a:ext uri="{FF2B5EF4-FFF2-40B4-BE49-F238E27FC236}">
                <a16:creationId xmlns:a16="http://schemas.microsoft.com/office/drawing/2014/main" id="{CA8C1F51-3F00-4EB1-220B-8B7FEE1FD425}"/>
              </a:ext>
            </a:extLst>
          </p:cNvPr>
          <p:cNvPicPr>
            <a:picLocks noChangeAspect="1"/>
          </p:cNvPicPr>
          <p:nvPr/>
        </p:nvPicPr>
        <p:blipFill>
          <a:blip r:embed="rId2"/>
          <a:stretch>
            <a:fillRect/>
          </a:stretch>
        </p:blipFill>
        <p:spPr>
          <a:xfrm>
            <a:off x="6561221" y="2111307"/>
            <a:ext cx="5277121" cy="2635385"/>
          </a:xfrm>
          <a:prstGeom prst="rect">
            <a:avLst/>
          </a:prstGeom>
        </p:spPr>
      </p:pic>
    </p:spTree>
    <p:extLst>
      <p:ext uri="{BB962C8B-B14F-4D97-AF65-F5344CB8AC3E}">
        <p14:creationId xmlns:p14="http://schemas.microsoft.com/office/powerpoint/2010/main" val="1085309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8753C63-904B-058B-E819-9517B96002EA}"/>
              </a:ext>
            </a:extLst>
          </p:cNvPr>
          <p:cNvSpPr txBox="1"/>
          <p:nvPr/>
        </p:nvSpPr>
        <p:spPr>
          <a:xfrm>
            <a:off x="272523" y="172452"/>
            <a:ext cx="4459898" cy="6186309"/>
          </a:xfrm>
          <a:prstGeom prst="rect">
            <a:avLst/>
          </a:prstGeom>
          <a:noFill/>
        </p:spPr>
        <p:txBody>
          <a:bodyPr wrap="square" rtlCol="0">
            <a:spAutoFit/>
          </a:bodyPr>
          <a:lstStyle/>
          <a:p>
            <a:r>
              <a:rPr lang="en-GB" sz="3600" b="1" dirty="0"/>
              <a:t>Question 9:</a:t>
            </a:r>
          </a:p>
          <a:p>
            <a:r>
              <a:rPr lang="en-GB" sz="3600" dirty="0"/>
              <a:t>The sales team want to find out if the discount code ‘BLACKFRIDAY22’ was as successful as last years ‘BLACKFRIDAY21’. Find the total amount of sales from both discount codes.</a:t>
            </a:r>
            <a:endParaRPr lang="en-GB" sz="3600" b="1" dirty="0"/>
          </a:p>
        </p:txBody>
      </p:sp>
      <p:pic>
        <p:nvPicPr>
          <p:cNvPr id="4" name="Picture 3">
            <a:extLst>
              <a:ext uri="{FF2B5EF4-FFF2-40B4-BE49-F238E27FC236}">
                <a16:creationId xmlns:a16="http://schemas.microsoft.com/office/drawing/2014/main" id="{A24AEEE5-1222-540E-2310-8365F50D6D20}"/>
              </a:ext>
            </a:extLst>
          </p:cNvPr>
          <p:cNvPicPr>
            <a:picLocks noChangeAspect="1"/>
          </p:cNvPicPr>
          <p:nvPr/>
        </p:nvPicPr>
        <p:blipFill>
          <a:blip r:embed="rId2"/>
          <a:stretch>
            <a:fillRect/>
          </a:stretch>
        </p:blipFill>
        <p:spPr>
          <a:xfrm>
            <a:off x="5471255" y="1636295"/>
            <a:ext cx="5967905" cy="2876616"/>
          </a:xfrm>
          <a:prstGeom prst="rect">
            <a:avLst/>
          </a:prstGeom>
        </p:spPr>
      </p:pic>
    </p:spTree>
    <p:extLst>
      <p:ext uri="{BB962C8B-B14F-4D97-AF65-F5344CB8AC3E}">
        <p14:creationId xmlns:p14="http://schemas.microsoft.com/office/powerpoint/2010/main" val="23342983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438</TotalTime>
  <Words>336</Words>
  <Application>Microsoft Office PowerPoint</Application>
  <PresentationFormat>Widescreen</PresentationFormat>
  <Paragraphs>21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Happy Deliveries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Happy Deliveries Case Study</dc:title>
  <dc:creator>Maria Durkin</dc:creator>
  <cp:lastModifiedBy>Maria Durkin</cp:lastModifiedBy>
  <cp:revision>4</cp:revision>
  <dcterms:created xsi:type="dcterms:W3CDTF">2023-02-18T11:55:56Z</dcterms:created>
  <dcterms:modified xsi:type="dcterms:W3CDTF">2023-03-15T10:18:50Z</dcterms:modified>
</cp:coreProperties>
</file>