
<file path=[Content_Types].xml><?xml version="1.0" encoding="utf-8"?>
<Types xmlns="http://schemas.openxmlformats.org/package/2006/content-types">
  <Default Extension="png" ContentType="image/png"/>
  <Default Extension="svg" ContentType="image/unknown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57" r:id="rId3"/>
    <p:sldId id="259" r:id="rId4"/>
    <p:sldId id="262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85" r:id="rId17"/>
    <p:sldId id="273" r:id="rId18"/>
    <p:sldId id="274" r:id="rId19"/>
    <p:sldId id="275" r:id="rId20"/>
    <p:sldId id="276" r:id="rId21"/>
    <p:sldId id="278" r:id="rId22"/>
    <p:sldId id="277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79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39429-B486-442E-9AA6-EAC07C8BDEA9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A45F-ED66-4C02-97F3-80E8DEA701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11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https://almasumfahim.com/git-stages/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A45F-ED66-4C02-97F3-80E8DEA70139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137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B2A6CE-461E-4482-85F8-D5378C802F40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EC9B5A-7941-4E7E-905C-14D9F2E3E2C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B2A6CE-461E-4482-85F8-D5378C802F40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C9B5A-7941-4E7E-905C-14D9F2E3E2C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B2A6CE-461E-4482-85F8-D5378C802F40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C9B5A-7941-4E7E-905C-14D9F2E3E2C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B2A6CE-461E-4482-85F8-D5378C802F40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C9B5A-7941-4E7E-905C-14D9F2E3E2CA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B2A6CE-461E-4482-85F8-D5378C802F40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C9B5A-7941-4E7E-905C-14D9F2E3E2CA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B2A6CE-461E-4482-85F8-D5378C802F40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C9B5A-7941-4E7E-905C-14D9F2E3E2CA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B2A6CE-461E-4482-85F8-D5378C802F40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C9B5A-7941-4E7E-905C-14D9F2E3E2CA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B2A6CE-461E-4482-85F8-D5378C802F40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C9B5A-7941-4E7E-905C-14D9F2E3E2CA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B2A6CE-461E-4482-85F8-D5378C802F40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C9B5A-7941-4E7E-905C-14D9F2E3E2C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4B2A6CE-461E-4482-85F8-D5378C802F40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C9B5A-7941-4E7E-905C-14D9F2E3E2CA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B2A6CE-461E-4482-85F8-D5378C802F40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EC9B5A-7941-4E7E-905C-14D9F2E3E2CA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4B2A6CE-461E-4482-85F8-D5378C802F40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4EC9B5A-7941-4E7E-905C-14D9F2E3E2CA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your_email_address@example.co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ubierAbd/covGen.gi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ubierAbd/IEEEDay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SWYqp7iY_Tc" TargetMode="External"/><Relationship Id="rId4" Type="http://schemas.openxmlformats.org/officeDocument/2006/relationships/hyperlink" Target="http://schacon.github.com/git/gittutorial.htm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education.github.com/pack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1470025"/>
          </a:xfrm>
        </p:spPr>
        <p:txBody>
          <a:bodyPr/>
          <a:lstStyle/>
          <a:p>
            <a:r>
              <a:rPr lang="en-CA" dirty="0" smtClean="0"/>
              <a:t>IEEE DAY 2020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712" y="2060848"/>
            <a:ext cx="6400800" cy="1752600"/>
          </a:xfrm>
        </p:spPr>
        <p:txBody>
          <a:bodyPr/>
          <a:lstStyle/>
          <a:p>
            <a:r>
              <a:rPr lang="en-CA" dirty="0" smtClean="0"/>
              <a:t>Introduction </a:t>
            </a:r>
            <a:r>
              <a:rPr lang="en-CA" smtClean="0"/>
              <a:t>to GITHUB</a:t>
            </a:r>
            <a:endParaRPr lang="en-CA" dirty="0" smtClean="0"/>
          </a:p>
          <a:p>
            <a:r>
              <a:rPr lang="en-CA" sz="2000" dirty="0" err="1" smtClean="0"/>
              <a:t>Zubier</a:t>
            </a:r>
            <a:r>
              <a:rPr lang="en-CA" sz="2000" dirty="0" smtClean="0"/>
              <a:t> Abdullah</a:t>
            </a:r>
            <a:endParaRPr lang="en-CA" sz="2000" dirty="0"/>
          </a:p>
        </p:txBody>
      </p:sp>
      <p:pic>
        <p:nvPicPr>
          <p:cNvPr id="4" name="Picture 2" descr="File:Git-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97567"/>
            <a:ext cx="2952328" cy="123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IEEE NSU Student Branch - INSB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4" descr="IEEE NSU Student Branch - INSB - Home | Faceboo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6" descr="IEEE NSU Student Branch Mission Statement, Employees and Hiring | LinkedI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92" y="3380984"/>
            <a:ext cx="1524000" cy="1524000"/>
          </a:xfrm>
          <a:prstGeom prst="rect">
            <a:avLst/>
          </a:prstGeom>
        </p:spPr>
      </p:pic>
      <p:pic>
        <p:nvPicPr>
          <p:cNvPr id="9" name="Picture 8" descr="The 16 best startup logos | Startup logo, Github logo, Logo design creativ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95856"/>
            <a:ext cx="2240280" cy="1681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8465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a branch anyway?</a:t>
            </a:r>
          </a:p>
        </p:txBody>
      </p:sp>
      <p:pic>
        <p:nvPicPr>
          <p:cNvPr id="4" name="Content Placeholder 3" descr="Git Branches Free Tutorial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" y="1854359"/>
            <a:ext cx="7376160" cy="3779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451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our case, </a:t>
            </a:r>
            <a:r>
              <a:rPr lang="en-CA" dirty="0" err="1" smtClean="0"/>
              <a:t>Saif</a:t>
            </a:r>
            <a:r>
              <a:rPr lang="en-CA" dirty="0" smtClean="0"/>
              <a:t> makes his own feature branch where he works on the UI. When he is ready, he submits a pull request to </a:t>
            </a:r>
            <a:r>
              <a:rPr lang="en-CA" dirty="0" err="1" smtClean="0"/>
              <a:t>Saima</a:t>
            </a:r>
            <a:r>
              <a:rPr lang="en-CA" dirty="0" smtClean="0"/>
              <a:t>, his team leader. 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What’s a </a:t>
            </a:r>
            <a:r>
              <a:rPr lang="en-CA" dirty="0" smtClean="0"/>
              <a:t>Pull Request anyway</a:t>
            </a:r>
            <a:r>
              <a:rPr lang="en-CA" dirty="0"/>
              <a:t>?</a:t>
            </a:r>
          </a:p>
        </p:txBody>
      </p:sp>
      <p:pic>
        <p:nvPicPr>
          <p:cNvPr id="4" name="Picture 3" descr="Hello World · GitHub Guid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24" y="3284983"/>
            <a:ext cx="8568952" cy="32403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53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GitHub</a:t>
            </a:r>
            <a:r>
              <a:rPr lang="en-CA" dirty="0" smtClean="0"/>
              <a:t> is an online repository, using </a:t>
            </a:r>
            <a:r>
              <a:rPr lang="en-CA" dirty="0" err="1" smtClean="0"/>
              <a:t>Git</a:t>
            </a:r>
            <a:r>
              <a:rPr lang="en-CA" dirty="0" smtClean="0"/>
              <a:t>, which allows people to store and share their code with other developers from all across the world</a:t>
            </a:r>
          </a:p>
          <a:p>
            <a:r>
              <a:rPr lang="en-CA" dirty="0" smtClean="0"/>
              <a:t>It also is a great platform to work with other passionate coders from around the world on some of the largest projects in the world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What is </a:t>
            </a:r>
            <a:r>
              <a:rPr lang="en-CA" dirty="0" err="1" smtClean="0"/>
              <a:t>GitHub</a:t>
            </a:r>
            <a:r>
              <a:rPr lang="en-CA" dirty="0" smtClean="0"/>
              <a:t>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5978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Go to Github.com and click sign up</a:t>
            </a:r>
          </a:p>
          <a:p>
            <a:r>
              <a:rPr lang="en-CA" dirty="0" smtClean="0"/>
              <a:t>Once you have done so, click the plus sign on the right and click on new repository</a:t>
            </a:r>
          </a:p>
          <a:p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Creating a </a:t>
            </a:r>
            <a:r>
              <a:rPr lang="en-CA" dirty="0" err="1" smtClean="0"/>
              <a:t>GitHub</a:t>
            </a:r>
            <a:r>
              <a:rPr lang="en-CA" dirty="0" smtClean="0"/>
              <a:t> Account</a:t>
            </a:r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15" y="3185717"/>
            <a:ext cx="8922172" cy="3612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502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Creating a repository</a:t>
            </a:r>
            <a:endParaRPr lang="en-CA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29" y="1481138"/>
            <a:ext cx="6671941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725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Copy the second part</a:t>
            </a:r>
            <a:endParaRPr lang="en-CA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51" y="1481138"/>
            <a:ext cx="801009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657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"</a:t>
            </a:r>
            <a:r>
              <a:rPr lang="en-US" dirty="0" err="1" smtClean="0"/>
              <a:t>your_username</a:t>
            </a:r>
            <a:r>
              <a:rPr lang="en-US" dirty="0" smtClean="0"/>
              <a:t>“</a:t>
            </a:r>
          </a:p>
          <a:p>
            <a:r>
              <a:rPr lang="en-CA" dirty="0" err="1"/>
              <a:t>git</a:t>
            </a:r>
            <a:r>
              <a:rPr lang="en-CA" dirty="0"/>
              <a:t> </a:t>
            </a:r>
            <a:r>
              <a:rPr lang="en-CA" dirty="0" err="1"/>
              <a:t>config</a:t>
            </a:r>
            <a:r>
              <a:rPr lang="en-CA" dirty="0"/>
              <a:t> --global </a:t>
            </a:r>
            <a:r>
              <a:rPr lang="en-CA" dirty="0" err="1"/>
              <a:t>user.email</a:t>
            </a:r>
            <a:r>
              <a:rPr lang="en-CA" dirty="0"/>
              <a:t> </a:t>
            </a:r>
            <a:r>
              <a:rPr lang="en-CA" dirty="0" smtClean="0">
                <a:hlinkClick r:id="rId2"/>
              </a:rPr>
              <a:t>your_email_address@example.com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You might need to do this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Login from the terminal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7317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you have GIT installed (which you should have by now), anytime you right click anything in windows explorer you will see two new options </a:t>
            </a:r>
          </a:p>
          <a:p>
            <a:r>
              <a:rPr lang="en-CA" dirty="0" smtClean="0"/>
              <a:t>Click </a:t>
            </a:r>
            <a:r>
              <a:rPr lang="en-CA" dirty="0" err="1" smtClean="0"/>
              <a:t>Git</a:t>
            </a:r>
            <a:r>
              <a:rPr lang="en-CA" dirty="0" smtClean="0"/>
              <a:t> Bash 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The BASH terminal</a:t>
            </a:r>
            <a:endParaRPr lang="en-CA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852936"/>
            <a:ext cx="3312368" cy="380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22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will open the terminal</a:t>
            </a:r>
          </a:p>
          <a:p>
            <a:r>
              <a:rPr lang="en-CA" dirty="0" smtClean="0"/>
              <a:t>Copy paste the code you copied (you don’t need to understand what it means) </a:t>
            </a:r>
          </a:p>
          <a:p>
            <a:r>
              <a:rPr lang="en-CA" dirty="0" smtClean="0"/>
              <a:t>Ctrl + V will not work in Bash – The Hotkey is Shift + Ins to paste something</a:t>
            </a:r>
          </a:p>
          <a:p>
            <a:r>
              <a:rPr lang="en-CA" dirty="0" smtClean="0"/>
              <a:t>You can also right click and paste </a:t>
            </a:r>
          </a:p>
          <a:p>
            <a:r>
              <a:rPr lang="en-CA" dirty="0" smtClean="0"/>
              <a:t>Press enter </a:t>
            </a:r>
          </a:p>
          <a:p>
            <a:r>
              <a:rPr lang="en-CA" dirty="0" smtClean="0"/>
              <a:t>Congratulations (hopefully)</a:t>
            </a:r>
          </a:p>
          <a:p>
            <a:r>
              <a:rPr lang="en-CA" dirty="0" smtClean="0"/>
              <a:t>You’ve made your first commit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The Terminal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5033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you’ve never worked with the terminal, it can seem scary</a:t>
            </a:r>
          </a:p>
          <a:p>
            <a:r>
              <a:rPr lang="en-CA" dirty="0" smtClean="0"/>
              <a:t>You don’t need to be an expert with using the terminal to use </a:t>
            </a:r>
            <a:r>
              <a:rPr lang="en-CA" dirty="0" err="1" smtClean="0"/>
              <a:t>git</a:t>
            </a:r>
            <a:endParaRPr lang="en-CA" dirty="0" smtClean="0"/>
          </a:p>
          <a:p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Don’t fear the Terminal </a:t>
            </a:r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45024"/>
            <a:ext cx="8567540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12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GIT is a version control software used throughout the world</a:t>
            </a:r>
          </a:p>
          <a:p>
            <a:r>
              <a:rPr lang="en-CA" dirty="0" smtClean="0"/>
              <a:t>It is used heavily throughout the IT industry all over the world</a:t>
            </a:r>
          </a:p>
          <a:p>
            <a:r>
              <a:rPr lang="en-CA" dirty="0" smtClean="0"/>
              <a:t>Created by Linus Torvalds in 2005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What is GIT and why do we use it</a:t>
            </a:r>
            <a:r>
              <a:rPr lang="en-CA" b="1" dirty="0" smtClean="0"/>
              <a:t>?</a:t>
            </a:r>
            <a:endParaRPr lang="en-CA" dirty="0"/>
          </a:p>
        </p:txBody>
      </p:sp>
      <p:pic>
        <p:nvPicPr>
          <p:cNvPr id="1026" name="Picture 2" descr="File:Git-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61048"/>
            <a:ext cx="4343128" cy="18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us Torvalds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429000"/>
            <a:ext cx="20955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765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 err="1">
                <a:solidFill>
                  <a:schemeClr val="accent3"/>
                </a:solidFill>
              </a:rPr>
              <a:t>g</a:t>
            </a:r>
            <a:r>
              <a:rPr lang="en-CA" b="1" dirty="0" err="1" smtClean="0">
                <a:solidFill>
                  <a:schemeClr val="accent3"/>
                </a:solidFill>
              </a:rPr>
              <a:t>it</a:t>
            </a:r>
            <a:r>
              <a:rPr lang="en-CA" b="1" dirty="0" smtClean="0">
                <a:solidFill>
                  <a:schemeClr val="accent3"/>
                </a:solidFill>
              </a:rPr>
              <a:t> clone</a:t>
            </a:r>
            <a:r>
              <a:rPr lang="en-CA" b="1" dirty="0" smtClean="0"/>
              <a:t> </a:t>
            </a:r>
            <a:r>
              <a:rPr lang="en-CA" dirty="0" smtClean="0"/>
              <a:t>– this allows you to clone a repository from a link</a:t>
            </a:r>
          </a:p>
          <a:p>
            <a:r>
              <a:rPr lang="en-CA" b="1" dirty="0" err="1">
                <a:solidFill>
                  <a:schemeClr val="accent3"/>
                </a:solidFill>
              </a:rPr>
              <a:t>g</a:t>
            </a:r>
            <a:r>
              <a:rPr lang="en-CA" b="1" dirty="0" err="1" smtClean="0">
                <a:solidFill>
                  <a:schemeClr val="accent3"/>
                </a:solidFill>
              </a:rPr>
              <a:t>it</a:t>
            </a:r>
            <a:r>
              <a:rPr lang="en-CA" b="1" dirty="0" smtClean="0">
                <a:solidFill>
                  <a:schemeClr val="accent3"/>
                </a:solidFill>
              </a:rPr>
              <a:t> status </a:t>
            </a:r>
            <a:r>
              <a:rPr lang="en-CA" dirty="0" smtClean="0"/>
              <a:t>– check the status of what files are changed/staged</a:t>
            </a:r>
          </a:p>
          <a:p>
            <a:r>
              <a:rPr lang="en-CA" b="1" dirty="0" err="1">
                <a:solidFill>
                  <a:schemeClr val="accent3"/>
                </a:solidFill>
              </a:rPr>
              <a:t>g</a:t>
            </a:r>
            <a:r>
              <a:rPr lang="en-CA" b="1" dirty="0" err="1" smtClean="0">
                <a:solidFill>
                  <a:schemeClr val="accent3"/>
                </a:solidFill>
              </a:rPr>
              <a:t>it</a:t>
            </a:r>
            <a:r>
              <a:rPr lang="en-CA" b="1" dirty="0" smtClean="0">
                <a:solidFill>
                  <a:schemeClr val="accent3"/>
                </a:solidFill>
              </a:rPr>
              <a:t> checkout</a:t>
            </a:r>
            <a:r>
              <a:rPr lang="en-CA" b="1" dirty="0" smtClean="0"/>
              <a:t> </a:t>
            </a:r>
            <a:r>
              <a:rPr lang="en-CA" dirty="0" smtClean="0"/>
              <a:t>– this allows you to switch branches from one branch to another</a:t>
            </a:r>
          </a:p>
          <a:p>
            <a:r>
              <a:rPr lang="en-CA" b="1" dirty="0" err="1">
                <a:solidFill>
                  <a:schemeClr val="accent3"/>
                </a:solidFill>
              </a:rPr>
              <a:t>g</a:t>
            </a:r>
            <a:r>
              <a:rPr lang="en-CA" b="1" dirty="0" err="1" smtClean="0">
                <a:solidFill>
                  <a:schemeClr val="accent3"/>
                </a:solidFill>
              </a:rPr>
              <a:t>it</a:t>
            </a:r>
            <a:r>
              <a:rPr lang="en-CA" b="1" dirty="0" smtClean="0">
                <a:solidFill>
                  <a:schemeClr val="accent3"/>
                </a:solidFill>
              </a:rPr>
              <a:t> branch</a:t>
            </a:r>
            <a:r>
              <a:rPr lang="en-CA" b="1" dirty="0" smtClean="0"/>
              <a:t> </a:t>
            </a:r>
            <a:r>
              <a:rPr lang="en-CA" dirty="0" smtClean="0"/>
              <a:t>– create a new branch with a certain name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Basic commands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9188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 err="1">
                <a:solidFill>
                  <a:schemeClr val="accent3"/>
                </a:solidFill>
              </a:rPr>
              <a:t>g</a:t>
            </a:r>
            <a:r>
              <a:rPr lang="en-CA" b="1" dirty="0" err="1" smtClean="0">
                <a:solidFill>
                  <a:schemeClr val="accent3"/>
                </a:solidFill>
              </a:rPr>
              <a:t>it</a:t>
            </a:r>
            <a:r>
              <a:rPr lang="en-CA" b="1" dirty="0" smtClean="0">
                <a:solidFill>
                  <a:schemeClr val="accent3"/>
                </a:solidFill>
              </a:rPr>
              <a:t> add </a:t>
            </a:r>
            <a:r>
              <a:rPr lang="en-CA" dirty="0" smtClean="0"/>
              <a:t>– This allows you to add files that were changed to the staging area</a:t>
            </a:r>
          </a:p>
          <a:p>
            <a:r>
              <a:rPr lang="en-CA" b="1" dirty="0" err="1">
                <a:solidFill>
                  <a:schemeClr val="accent3"/>
                </a:solidFill>
              </a:rPr>
              <a:t>g</a:t>
            </a:r>
            <a:r>
              <a:rPr lang="en-CA" b="1" dirty="0" err="1" smtClean="0">
                <a:solidFill>
                  <a:schemeClr val="accent3"/>
                </a:solidFill>
              </a:rPr>
              <a:t>it</a:t>
            </a:r>
            <a:r>
              <a:rPr lang="en-CA" b="1" dirty="0" smtClean="0">
                <a:solidFill>
                  <a:schemeClr val="accent3"/>
                </a:solidFill>
              </a:rPr>
              <a:t> commit </a:t>
            </a:r>
            <a:r>
              <a:rPr lang="en-CA" dirty="0" smtClean="0"/>
              <a:t>– this allows you to commit files which are ready to be sent to the remote server</a:t>
            </a:r>
          </a:p>
          <a:p>
            <a:r>
              <a:rPr lang="en-CA" b="1" dirty="0" err="1">
                <a:solidFill>
                  <a:schemeClr val="accent3"/>
                </a:solidFill>
              </a:rPr>
              <a:t>g</a:t>
            </a:r>
            <a:r>
              <a:rPr lang="en-CA" b="1" dirty="0" err="1" smtClean="0">
                <a:solidFill>
                  <a:schemeClr val="accent3"/>
                </a:solidFill>
              </a:rPr>
              <a:t>it</a:t>
            </a:r>
            <a:r>
              <a:rPr lang="en-CA" b="1" dirty="0" smtClean="0">
                <a:solidFill>
                  <a:schemeClr val="accent3"/>
                </a:solidFill>
              </a:rPr>
              <a:t> pull </a:t>
            </a:r>
            <a:r>
              <a:rPr lang="en-CA" dirty="0" smtClean="0"/>
              <a:t>– this will bring changes from the remote repository and update your local files</a:t>
            </a:r>
          </a:p>
          <a:p>
            <a:r>
              <a:rPr lang="en-CA" b="1" dirty="0" err="1">
                <a:solidFill>
                  <a:schemeClr val="accent3"/>
                </a:solidFill>
              </a:rPr>
              <a:t>g</a:t>
            </a:r>
            <a:r>
              <a:rPr lang="en-CA" b="1" dirty="0" err="1" smtClean="0">
                <a:solidFill>
                  <a:schemeClr val="accent3"/>
                </a:solidFill>
              </a:rPr>
              <a:t>it</a:t>
            </a:r>
            <a:r>
              <a:rPr lang="en-CA" b="1" dirty="0" smtClean="0">
                <a:solidFill>
                  <a:schemeClr val="accent3"/>
                </a:solidFill>
              </a:rPr>
              <a:t> push </a:t>
            </a:r>
            <a:r>
              <a:rPr lang="en-CA" b="1" dirty="0" smtClean="0"/>
              <a:t>– </a:t>
            </a:r>
            <a:r>
              <a:rPr lang="en-CA" dirty="0" smtClean="0"/>
              <a:t>this will push changes from your local machine and update the remote repository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Basic commands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260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 err="1" smtClean="0">
                <a:solidFill>
                  <a:schemeClr val="accent3"/>
                </a:solidFill>
              </a:rPr>
              <a:t>Git</a:t>
            </a:r>
            <a:r>
              <a:rPr lang="en-CA" b="1" dirty="0" smtClean="0">
                <a:solidFill>
                  <a:schemeClr val="accent3"/>
                </a:solidFill>
              </a:rPr>
              <a:t> clone </a:t>
            </a:r>
            <a:r>
              <a:rPr lang="en-CA" dirty="0" smtClean="0"/>
              <a:t>– </a:t>
            </a:r>
            <a:r>
              <a:rPr lang="en-CA" sz="1400" i="1" dirty="0" err="1" smtClean="0"/>
              <a:t>git</a:t>
            </a:r>
            <a:r>
              <a:rPr lang="en-CA" sz="1400" i="1" dirty="0" smtClean="0"/>
              <a:t> clone </a:t>
            </a:r>
            <a:r>
              <a:rPr lang="en-CA" sz="1400" i="1" dirty="0" smtClean="0">
                <a:hlinkClick r:id="rId2"/>
              </a:rPr>
              <a:t>https</a:t>
            </a:r>
            <a:r>
              <a:rPr lang="en-CA" sz="1400" i="1" dirty="0">
                <a:hlinkClick r:id="rId2"/>
              </a:rPr>
              <a:t>://</a:t>
            </a:r>
            <a:r>
              <a:rPr lang="en-CA" sz="1400" i="1" dirty="0" smtClean="0">
                <a:hlinkClick r:id="rId2"/>
              </a:rPr>
              <a:t>github.com/ZubierAbd/covGen.git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1700" dirty="0" smtClean="0"/>
              <a:t>This will clone the repo from </a:t>
            </a:r>
            <a:r>
              <a:rPr lang="en-CA" sz="1700" dirty="0" err="1"/>
              <a:t>G</a:t>
            </a:r>
            <a:r>
              <a:rPr lang="en-CA" sz="1700" dirty="0" err="1" smtClean="0"/>
              <a:t>ithub</a:t>
            </a:r>
            <a:r>
              <a:rPr lang="en-CA" sz="1700" dirty="0" smtClean="0"/>
              <a:t> to my local machine</a:t>
            </a:r>
            <a:br>
              <a:rPr lang="en-CA" sz="1700" dirty="0" smtClean="0"/>
            </a:br>
            <a:endParaRPr lang="en-CA" b="1" dirty="0"/>
          </a:p>
          <a:p>
            <a:r>
              <a:rPr lang="en-CA" b="1" dirty="0" err="1" smtClean="0">
                <a:solidFill>
                  <a:schemeClr val="accent3"/>
                </a:solidFill>
              </a:rPr>
              <a:t>Git</a:t>
            </a:r>
            <a:r>
              <a:rPr lang="en-CA" b="1" dirty="0" smtClean="0">
                <a:solidFill>
                  <a:schemeClr val="accent3"/>
                </a:solidFill>
              </a:rPr>
              <a:t> checkout </a:t>
            </a:r>
            <a:r>
              <a:rPr lang="en-CA" dirty="0" smtClean="0"/>
              <a:t>– </a:t>
            </a:r>
            <a:r>
              <a:rPr lang="en-CA" sz="1800" i="1" dirty="0" err="1" smtClean="0"/>
              <a:t>git</a:t>
            </a:r>
            <a:r>
              <a:rPr lang="en-CA" sz="1800" i="1" dirty="0" smtClean="0"/>
              <a:t> checkout feature/</a:t>
            </a:r>
            <a:r>
              <a:rPr lang="en-CA" sz="1800" i="1" dirty="0" err="1" smtClean="0"/>
              <a:t>zubierabd</a:t>
            </a:r>
            <a:r>
              <a:rPr lang="en-CA" sz="1800" i="1" dirty="0" smtClean="0"/>
              <a:t> (or some other branch name)</a:t>
            </a:r>
            <a:br>
              <a:rPr lang="en-CA" sz="1800" i="1" dirty="0" smtClean="0"/>
            </a:br>
            <a:r>
              <a:rPr lang="en-CA" sz="1800" dirty="0" smtClean="0"/>
              <a:t>This will move you from one branch to the branch named feature/</a:t>
            </a:r>
            <a:r>
              <a:rPr lang="en-CA" sz="1800" dirty="0" err="1" smtClean="0"/>
              <a:t>zubierabd</a:t>
            </a:r>
            <a:r>
              <a:rPr lang="en-CA" sz="1800" dirty="0" smtClean="0"/>
              <a:t/>
            </a:r>
            <a:br>
              <a:rPr lang="en-CA" sz="1800" dirty="0" smtClean="0"/>
            </a:br>
            <a:endParaRPr lang="en-CA" sz="1800" i="1" dirty="0" smtClean="0"/>
          </a:p>
          <a:p>
            <a:r>
              <a:rPr lang="en-CA" b="1" dirty="0" err="1" smtClean="0">
                <a:solidFill>
                  <a:schemeClr val="accent3"/>
                </a:solidFill>
              </a:rPr>
              <a:t>Git</a:t>
            </a:r>
            <a:r>
              <a:rPr lang="en-CA" b="1" dirty="0" smtClean="0">
                <a:solidFill>
                  <a:schemeClr val="accent3"/>
                </a:solidFill>
              </a:rPr>
              <a:t> branch </a:t>
            </a:r>
            <a:r>
              <a:rPr lang="en-CA" dirty="0" smtClean="0"/>
              <a:t>– </a:t>
            </a:r>
            <a:r>
              <a:rPr lang="en-CA" sz="1800" i="1" dirty="0" err="1" smtClean="0"/>
              <a:t>git</a:t>
            </a:r>
            <a:r>
              <a:rPr lang="en-CA" sz="1800" i="1" dirty="0" smtClean="0"/>
              <a:t> branch feature/tahmid140 </a:t>
            </a:r>
            <a:br>
              <a:rPr lang="en-CA" sz="1800" i="1" dirty="0" smtClean="0"/>
            </a:br>
            <a:r>
              <a:rPr lang="en-CA" sz="1800" dirty="0" smtClean="0"/>
              <a:t>This will create a new branch named feature/tahmid140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Examples of basic commands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9138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 err="1">
                <a:solidFill>
                  <a:schemeClr val="accent3"/>
                </a:solidFill>
              </a:rPr>
              <a:t>g</a:t>
            </a:r>
            <a:r>
              <a:rPr lang="en-CA" b="1" dirty="0" err="1" smtClean="0">
                <a:solidFill>
                  <a:schemeClr val="accent3"/>
                </a:solidFill>
              </a:rPr>
              <a:t>it</a:t>
            </a:r>
            <a:r>
              <a:rPr lang="en-CA" b="1" dirty="0" smtClean="0">
                <a:solidFill>
                  <a:schemeClr val="accent3"/>
                </a:solidFill>
              </a:rPr>
              <a:t> add </a:t>
            </a:r>
            <a:r>
              <a:rPr lang="en-CA" dirty="0" smtClean="0"/>
              <a:t>– </a:t>
            </a:r>
            <a:r>
              <a:rPr lang="en-CA" sz="1800" i="1" dirty="0" err="1" smtClean="0"/>
              <a:t>git</a:t>
            </a:r>
            <a:r>
              <a:rPr lang="en-CA" sz="1800" i="1" dirty="0" smtClean="0"/>
              <a:t> add index.html </a:t>
            </a:r>
            <a:r>
              <a:rPr lang="en-CA" sz="1800" dirty="0" smtClean="0"/>
              <a:t/>
            </a:r>
            <a:br>
              <a:rPr lang="en-CA" sz="1800" dirty="0" smtClean="0"/>
            </a:br>
            <a:r>
              <a:rPr lang="en-CA" sz="1800" dirty="0" smtClean="0"/>
              <a:t>Add the file index.html to the staging area </a:t>
            </a:r>
            <a:endParaRPr lang="en-CA" dirty="0" smtClean="0"/>
          </a:p>
          <a:p>
            <a:r>
              <a:rPr lang="en-CA" b="1" dirty="0" err="1">
                <a:solidFill>
                  <a:schemeClr val="accent3"/>
                </a:solidFill>
              </a:rPr>
              <a:t>g</a:t>
            </a:r>
            <a:r>
              <a:rPr lang="en-CA" b="1" dirty="0" err="1" smtClean="0">
                <a:solidFill>
                  <a:schemeClr val="accent3"/>
                </a:solidFill>
              </a:rPr>
              <a:t>it</a:t>
            </a:r>
            <a:r>
              <a:rPr lang="en-CA" b="1" dirty="0" smtClean="0">
                <a:solidFill>
                  <a:schemeClr val="accent3"/>
                </a:solidFill>
              </a:rPr>
              <a:t> commit </a:t>
            </a:r>
            <a:r>
              <a:rPr lang="en-CA" dirty="0" smtClean="0"/>
              <a:t>– </a:t>
            </a:r>
            <a:r>
              <a:rPr lang="en-CA" sz="1800" i="1" dirty="0" err="1" smtClean="0"/>
              <a:t>git</a:t>
            </a:r>
            <a:r>
              <a:rPr lang="en-CA" sz="1800" i="1" dirty="0" smtClean="0"/>
              <a:t> commit –m ‘insert a commit message</a:t>
            </a:r>
            <a:r>
              <a:rPr lang="en-CA" sz="1800" i="1" dirty="0" smtClean="0"/>
              <a:t>’</a:t>
            </a:r>
          </a:p>
          <a:p>
            <a:r>
              <a:rPr lang="en-CA" sz="1800" i="1" dirty="0" smtClean="0"/>
              <a:t>If you are ever stuck in VIM :</a:t>
            </a:r>
            <a:r>
              <a:rPr lang="en-CA" sz="1800" i="1" dirty="0" err="1" smtClean="0"/>
              <a:t>qa</a:t>
            </a:r>
            <a:r>
              <a:rPr lang="en-CA" sz="1800" i="1" smtClean="0"/>
              <a:t>!</a:t>
            </a:r>
            <a:endParaRPr lang="en-CA" i="1" dirty="0" smtClean="0"/>
          </a:p>
          <a:p>
            <a:r>
              <a:rPr lang="en-CA" b="1" dirty="0" err="1">
                <a:solidFill>
                  <a:schemeClr val="accent3"/>
                </a:solidFill>
              </a:rPr>
              <a:t>g</a:t>
            </a:r>
            <a:r>
              <a:rPr lang="en-CA" b="1" dirty="0" err="1" smtClean="0">
                <a:solidFill>
                  <a:schemeClr val="accent3"/>
                </a:solidFill>
              </a:rPr>
              <a:t>it</a:t>
            </a:r>
            <a:r>
              <a:rPr lang="en-CA" b="1" dirty="0" smtClean="0">
                <a:solidFill>
                  <a:schemeClr val="accent3"/>
                </a:solidFill>
              </a:rPr>
              <a:t> push </a:t>
            </a:r>
            <a:r>
              <a:rPr lang="en-CA" b="1" dirty="0" smtClean="0"/>
              <a:t>– </a:t>
            </a:r>
            <a:r>
              <a:rPr lang="en-CA" sz="1800" i="1" dirty="0" err="1" smtClean="0"/>
              <a:t>git</a:t>
            </a:r>
            <a:r>
              <a:rPr lang="en-CA" sz="1800" i="1" dirty="0" smtClean="0"/>
              <a:t> push origin HEAD</a:t>
            </a:r>
          </a:p>
          <a:p>
            <a:r>
              <a:rPr lang="en-CA" sz="2800" b="1" dirty="0" err="1" smtClean="0">
                <a:solidFill>
                  <a:schemeClr val="accent3"/>
                </a:solidFill>
              </a:rPr>
              <a:t>git</a:t>
            </a:r>
            <a:r>
              <a:rPr lang="en-CA" sz="2800" b="1" dirty="0" smtClean="0">
                <a:solidFill>
                  <a:schemeClr val="accent3"/>
                </a:solidFill>
              </a:rPr>
              <a:t> pull</a:t>
            </a:r>
            <a:r>
              <a:rPr lang="en-CA" sz="2800" b="1" dirty="0" smtClean="0"/>
              <a:t> </a:t>
            </a:r>
            <a:r>
              <a:rPr lang="en-CA" sz="1800" b="1" dirty="0" smtClean="0"/>
              <a:t>– </a:t>
            </a:r>
            <a:r>
              <a:rPr lang="en-CA" sz="1800" i="1" dirty="0" err="1" smtClean="0"/>
              <a:t>git</a:t>
            </a:r>
            <a:r>
              <a:rPr lang="en-CA" sz="1800" i="1" dirty="0" smtClean="0"/>
              <a:t> pull origin </a:t>
            </a:r>
            <a:endParaRPr lang="en-CA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Examples of basic commands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1461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0" y="3388452"/>
            <a:ext cx="709500" cy="71133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I imagine this is how you are feeling </a:t>
            </a:r>
            <a:endParaRPr lang="en-CA" dirty="0"/>
          </a:p>
        </p:txBody>
      </p:sp>
      <p:pic>
        <p:nvPicPr>
          <p:cNvPr id="9218" name="Picture 2" descr="Confused Nick Young | Know Your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96" y="1772816"/>
            <a:ext cx="8363241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193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The GIT flow</a:t>
            </a:r>
            <a:endParaRPr lang="en-CA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030" y="1580039"/>
            <a:ext cx="4091940" cy="432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4029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Go to the following link </a:t>
            </a:r>
          </a:p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github.com/ZubierAbd/IEEEDay</a:t>
            </a:r>
            <a:endParaRPr lang="en-CA" dirty="0" smtClean="0"/>
          </a:p>
          <a:p>
            <a:r>
              <a:rPr lang="en-CA" dirty="0" smtClean="0"/>
              <a:t>Look in the upper right – there will be a fork option </a:t>
            </a:r>
          </a:p>
          <a:p>
            <a:r>
              <a:rPr lang="en-CA" dirty="0" smtClean="0"/>
              <a:t>Fork the repository – this means you are creating a copy of it in your own </a:t>
            </a:r>
            <a:r>
              <a:rPr lang="en-CA" dirty="0" err="1" smtClean="0"/>
              <a:t>Github</a:t>
            </a:r>
            <a:r>
              <a:rPr lang="en-CA" dirty="0" smtClean="0"/>
              <a:t> account 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Learn by doing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985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git</a:t>
            </a:r>
            <a:r>
              <a:rPr lang="en-CA" dirty="0" smtClean="0"/>
              <a:t> clone the forked repo to your local machine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Learn by doing</a:t>
            </a:r>
            <a:endParaRPr lang="en-CA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6912768" cy="3703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044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git</a:t>
            </a:r>
            <a:r>
              <a:rPr lang="en-CA" dirty="0" smtClean="0"/>
              <a:t> clone the forked repo to your local machine to any random folder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Learn by doing</a:t>
            </a:r>
            <a:endParaRPr lang="en-CA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6192688" cy="204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134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cd into the folder (cd means change directory)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Learn by doing</a:t>
            </a:r>
            <a:endParaRPr lang="en-CA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88498"/>
            <a:ext cx="7508596" cy="259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75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Imagine you and four friends are working on a project, each doing one part of the whole thing</a:t>
            </a:r>
          </a:p>
          <a:p>
            <a:r>
              <a:rPr lang="en-CA" dirty="0" smtClean="0"/>
              <a:t>When it comes time to integrate all of your changes, nothing works </a:t>
            </a:r>
          </a:p>
          <a:p>
            <a:r>
              <a:rPr lang="en-CA" dirty="0" smtClean="0"/>
              <a:t>It becomes extremely difficult for you to figure out why and who is at fault</a:t>
            </a:r>
          </a:p>
          <a:p>
            <a:r>
              <a:rPr lang="en-CA" dirty="0" smtClean="0"/>
              <a:t>Tensions rise between teammates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Why do we need version control?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3204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git</a:t>
            </a:r>
            <a:r>
              <a:rPr lang="en-CA" dirty="0"/>
              <a:t> </a:t>
            </a:r>
            <a:r>
              <a:rPr lang="en-CA" dirty="0" smtClean="0"/>
              <a:t>checkout –b `feature/</a:t>
            </a:r>
            <a:r>
              <a:rPr lang="en-CA" dirty="0" err="1" smtClean="0"/>
              <a:t>yourname</a:t>
            </a:r>
            <a:r>
              <a:rPr lang="en-CA" dirty="0" smtClean="0"/>
              <a:t>`</a:t>
            </a:r>
            <a:br>
              <a:rPr lang="en-CA" dirty="0" smtClean="0"/>
            </a:br>
            <a:r>
              <a:rPr lang="en-CA" dirty="0" smtClean="0"/>
              <a:t>This creates a branch named feature/</a:t>
            </a:r>
            <a:r>
              <a:rPr lang="en-CA" dirty="0" err="1" smtClean="0"/>
              <a:t>yourname</a:t>
            </a:r>
            <a:endParaRPr lang="en-CA" dirty="0" smtClean="0"/>
          </a:p>
          <a:p>
            <a:r>
              <a:rPr lang="en-CA" dirty="0" smtClean="0"/>
              <a:t>Open README.md in your favourite code editor (or even notepad) </a:t>
            </a:r>
          </a:p>
          <a:p>
            <a:r>
              <a:rPr lang="en-CA" dirty="0" smtClean="0"/>
              <a:t>Add your name to the list and save </a:t>
            </a:r>
          </a:p>
          <a:p>
            <a:r>
              <a:rPr lang="en-CA" dirty="0" err="1" smtClean="0"/>
              <a:t>git</a:t>
            </a:r>
            <a:r>
              <a:rPr lang="en-CA" dirty="0" smtClean="0"/>
              <a:t> status now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Learn by doing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2592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git</a:t>
            </a:r>
            <a:r>
              <a:rPr lang="en-CA" dirty="0" smtClean="0"/>
              <a:t> status</a:t>
            </a:r>
          </a:p>
          <a:p>
            <a:r>
              <a:rPr lang="en-CA" dirty="0" smtClean="0"/>
              <a:t>It will look like this</a:t>
            </a:r>
          </a:p>
          <a:p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Learn by doing</a:t>
            </a:r>
            <a:endParaRPr lang="en-CA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12" y="2564904"/>
            <a:ext cx="6146410" cy="319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606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git</a:t>
            </a:r>
            <a:r>
              <a:rPr lang="en-CA" dirty="0" smtClean="0"/>
              <a:t> add README.md</a:t>
            </a:r>
          </a:p>
          <a:p>
            <a:r>
              <a:rPr lang="en-CA" dirty="0" smtClean="0"/>
              <a:t>Now </a:t>
            </a:r>
            <a:r>
              <a:rPr lang="en-CA" dirty="0" err="1" smtClean="0"/>
              <a:t>git</a:t>
            </a:r>
            <a:r>
              <a:rPr lang="en-CA" dirty="0" smtClean="0"/>
              <a:t> status again 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Learn by doing</a:t>
            </a:r>
            <a:endParaRPr lang="en-CA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7072884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7518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git</a:t>
            </a:r>
            <a:r>
              <a:rPr lang="en-CA" dirty="0" smtClean="0"/>
              <a:t> commit –m ‘some meaningful commit message’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Learn by doing</a:t>
            </a:r>
            <a:endParaRPr lang="en-CA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6786608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788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Git</a:t>
            </a:r>
            <a:r>
              <a:rPr lang="en-CA" dirty="0" smtClean="0"/>
              <a:t> push origin HEAD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 by doing</a:t>
            </a:r>
            <a:endParaRPr lang="en-CA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7208303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7388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Go to github.com and to your repo</a:t>
            </a:r>
          </a:p>
          <a:p>
            <a:r>
              <a:rPr lang="en-CA" dirty="0" smtClean="0"/>
              <a:t>You will see that your changes made on the local machine will be updated on </a:t>
            </a:r>
            <a:r>
              <a:rPr lang="en-CA" dirty="0" err="1" smtClean="0"/>
              <a:t>github</a:t>
            </a:r>
            <a:r>
              <a:rPr lang="en-CA" dirty="0" smtClean="0"/>
              <a:t> as well </a:t>
            </a:r>
          </a:p>
          <a:p>
            <a:r>
              <a:rPr lang="en-CA" dirty="0" smtClean="0"/>
              <a:t>Now make a pull request to my repo and I will merge your code </a:t>
            </a:r>
          </a:p>
          <a:p>
            <a:r>
              <a:rPr lang="en-CA" dirty="0" smtClean="0"/>
              <a:t>Now you can brag to your friends and family </a:t>
            </a:r>
            <a:endParaRPr lang="en-CA" dirty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Learn by doing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5212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A sample pull request</a:t>
            </a:r>
            <a:endParaRPr lang="en-CA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29600" cy="418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986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Git</a:t>
            </a:r>
            <a:r>
              <a:rPr lang="en-CA" dirty="0"/>
              <a:t> website: </a:t>
            </a:r>
            <a:r>
              <a:rPr lang="en-CA" dirty="0">
                <a:hlinkClick r:id="rId2"/>
              </a:rPr>
              <a:t>http://git-scm.com</a:t>
            </a:r>
            <a:r>
              <a:rPr lang="en-CA" dirty="0" smtClean="0">
                <a:hlinkClick r:id="rId2"/>
              </a:rPr>
              <a:t>/</a:t>
            </a:r>
            <a:endParaRPr lang="en-CA" dirty="0"/>
          </a:p>
          <a:p>
            <a:r>
              <a:rPr lang="en-CA" dirty="0" smtClean="0"/>
              <a:t>Free </a:t>
            </a:r>
            <a:r>
              <a:rPr lang="en-CA" dirty="0"/>
              <a:t>on-line book: </a:t>
            </a: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git-scm.com/book</a:t>
            </a:r>
            <a:endParaRPr lang="en-CA" dirty="0" smtClean="0"/>
          </a:p>
          <a:p>
            <a:r>
              <a:rPr lang="en-CA" dirty="0" smtClean="0"/>
              <a:t>Reference </a:t>
            </a:r>
            <a:r>
              <a:rPr lang="en-CA" dirty="0"/>
              <a:t>page for </a:t>
            </a:r>
            <a:r>
              <a:rPr lang="en-CA" dirty="0" err="1" smtClean="0"/>
              <a:t>Git</a:t>
            </a:r>
            <a:r>
              <a:rPr lang="en-CA" dirty="0" smtClean="0"/>
              <a:t>: http</a:t>
            </a:r>
            <a:r>
              <a:rPr lang="en-CA" dirty="0"/>
              <a:t>://gitref.org/index.html </a:t>
            </a:r>
          </a:p>
          <a:p>
            <a:r>
              <a:rPr lang="en-CA" dirty="0" err="1" smtClean="0"/>
              <a:t>Git</a:t>
            </a:r>
            <a:r>
              <a:rPr lang="en-CA" dirty="0" smtClean="0"/>
              <a:t> </a:t>
            </a:r>
            <a:r>
              <a:rPr lang="en-CA" dirty="0"/>
              <a:t>tutorial: </a:t>
            </a:r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schacon.github.com/git/gittutorial.html</a:t>
            </a:r>
            <a:endParaRPr lang="en-CA" dirty="0" smtClean="0"/>
          </a:p>
          <a:p>
            <a:r>
              <a:rPr lang="en-CA" dirty="0" smtClean="0">
                <a:hlinkClick r:id="rId5"/>
              </a:rPr>
              <a:t>Link for </a:t>
            </a:r>
            <a:r>
              <a:rPr lang="en-CA" dirty="0" err="1" smtClean="0">
                <a:hlinkClick r:id="rId5"/>
              </a:rPr>
              <a:t>Traversy</a:t>
            </a:r>
            <a:r>
              <a:rPr lang="en-CA" dirty="0" smtClean="0">
                <a:hlinkClick r:id="rId5"/>
              </a:rPr>
              <a:t> Media guide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Further Resources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3661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education.github.com/pack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Use your north south email address and get a ton of free software and other benefits </a:t>
            </a:r>
          </a:p>
          <a:p>
            <a:r>
              <a:rPr lang="en-CA" dirty="0" smtClean="0"/>
              <a:t>Don’t miss out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GITHUB for students also has some amazing benefits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0217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Thanks a lot for sitting through this presentation </a:t>
            </a:r>
          </a:p>
          <a:p>
            <a:r>
              <a:rPr lang="en-CA" dirty="0" smtClean="0"/>
              <a:t>Hopefully you’ve learned something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Thank you </a:t>
            </a:r>
            <a:endParaRPr lang="en-CA" dirty="0"/>
          </a:p>
        </p:txBody>
      </p:sp>
      <p:pic>
        <p:nvPicPr>
          <p:cNvPr id="19458" name="Picture 2" descr="Kid holding a fistful of sand on a bea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77496"/>
            <a:ext cx="5552994" cy="368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43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3568" y="5373216"/>
            <a:ext cx="8157592" cy="2534450"/>
          </a:xfrm>
        </p:spPr>
        <p:txBody>
          <a:bodyPr/>
          <a:lstStyle/>
          <a:p>
            <a:r>
              <a:rPr lang="en-CA" dirty="0" err="1" smtClean="0"/>
              <a:t>Git</a:t>
            </a:r>
            <a:r>
              <a:rPr lang="en-CA" dirty="0" smtClean="0"/>
              <a:t> helps us by tracking every change made to the code base so we know what happened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Why do we need version control?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514475"/>
            <a:ext cx="64103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37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Lets say your code was working and you made a change to it and now suddenly it stops working</a:t>
            </a:r>
          </a:p>
          <a:p>
            <a:r>
              <a:rPr lang="en-CA" dirty="0" err="1" smtClean="0"/>
              <a:t>Git</a:t>
            </a:r>
            <a:r>
              <a:rPr lang="en-CA" dirty="0" smtClean="0"/>
              <a:t> also allows us to ‘revert’ our code to the point where it was last working so that we can retrace our steps</a:t>
            </a:r>
          </a:p>
          <a:p>
            <a:r>
              <a:rPr lang="en-CA" dirty="0" smtClean="0"/>
              <a:t>This is like a save point in a video game – you can always try again from that point if things get scary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Why do we need version control?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903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Why do we need version control? </a:t>
            </a:r>
            <a:endParaRPr lang="en-CA" dirty="0"/>
          </a:p>
        </p:txBody>
      </p:sp>
      <p:pic>
        <p:nvPicPr>
          <p:cNvPr id="4" name="Picture 3" descr="Alt Tex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712968" cy="48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113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Finally it allows us to have a lot of control over what changes are allowed into the code base through the use of </a:t>
            </a:r>
            <a:r>
              <a:rPr lang="en-CA" b="1" dirty="0" smtClean="0">
                <a:solidFill>
                  <a:srgbClr val="FF0000"/>
                </a:solidFill>
              </a:rPr>
              <a:t>branches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smtClean="0"/>
              <a:t>and </a:t>
            </a:r>
            <a:r>
              <a:rPr lang="en-CA" b="1" dirty="0" smtClean="0">
                <a:solidFill>
                  <a:srgbClr val="FF0000"/>
                </a:solidFill>
              </a:rPr>
              <a:t>pull requests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Why do we need version control?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Branches are an important concept when it comes to version </a:t>
            </a:r>
            <a:r>
              <a:rPr lang="en-CA" dirty="0" smtClean="0"/>
              <a:t>control</a:t>
            </a:r>
          </a:p>
          <a:p>
            <a:r>
              <a:rPr lang="en-CA" dirty="0" smtClean="0"/>
              <a:t>Every project has a </a:t>
            </a:r>
            <a:r>
              <a:rPr lang="en-CA" dirty="0" smtClean="0">
                <a:solidFill>
                  <a:srgbClr val="FF0000"/>
                </a:solidFill>
              </a:rPr>
              <a:t>main/master</a:t>
            </a:r>
            <a:r>
              <a:rPr lang="en-CA" dirty="0" smtClean="0"/>
              <a:t> branch and can have infinite subsequent branches which are derived from that branch</a:t>
            </a:r>
            <a:endParaRPr lang="en-CA" b="1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What’s a branch anyway?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2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Lets go back to our previous example – </a:t>
            </a:r>
            <a:r>
              <a:rPr lang="en-CA" dirty="0" err="1" smtClean="0"/>
              <a:t>Saif</a:t>
            </a:r>
            <a:r>
              <a:rPr lang="en-CA" dirty="0" smtClean="0"/>
              <a:t> is working on the UI of our project and </a:t>
            </a:r>
            <a:r>
              <a:rPr lang="en-CA" dirty="0" err="1" smtClean="0"/>
              <a:t>Tahmid</a:t>
            </a:r>
            <a:r>
              <a:rPr lang="en-CA" dirty="0" smtClean="0"/>
              <a:t> is working on the backend</a:t>
            </a:r>
          </a:p>
          <a:p>
            <a:r>
              <a:rPr lang="en-CA" dirty="0" smtClean="0"/>
              <a:t>They both create </a:t>
            </a:r>
            <a:r>
              <a:rPr lang="en-CA" dirty="0" smtClean="0">
                <a:solidFill>
                  <a:srgbClr val="FF0000"/>
                </a:solidFill>
              </a:rPr>
              <a:t>branches</a:t>
            </a:r>
            <a:r>
              <a:rPr lang="en-CA" dirty="0" smtClean="0"/>
              <a:t> from the main branch and make their changes independent of each other </a:t>
            </a:r>
          </a:p>
          <a:p>
            <a:r>
              <a:rPr lang="en-CA" dirty="0" smtClean="0"/>
              <a:t>When their work is finished they create a </a:t>
            </a:r>
            <a:r>
              <a:rPr lang="en-CA" dirty="0" smtClean="0">
                <a:solidFill>
                  <a:srgbClr val="FF0000"/>
                </a:solidFill>
              </a:rPr>
              <a:t>pull request</a:t>
            </a:r>
          </a:p>
          <a:p>
            <a:r>
              <a:rPr lang="en-CA" dirty="0" smtClean="0"/>
              <a:t>Someone goes through their code, reviews it and if the code is correct, </a:t>
            </a:r>
            <a:r>
              <a:rPr lang="en-CA" dirty="0" smtClean="0">
                <a:solidFill>
                  <a:srgbClr val="FF0000"/>
                </a:solidFill>
              </a:rPr>
              <a:t>merges</a:t>
            </a:r>
            <a:r>
              <a:rPr lang="en-CA" dirty="0" smtClean="0"/>
              <a:t> their code into the main branch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a branch anyway?</a:t>
            </a:r>
          </a:p>
        </p:txBody>
      </p:sp>
    </p:spTree>
    <p:extLst>
      <p:ext uri="{BB962C8B-B14F-4D97-AF65-F5344CB8AC3E}">
        <p14:creationId xmlns:p14="http://schemas.microsoft.com/office/powerpoint/2010/main" val="2823090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477</TotalTime>
  <Words>1061</Words>
  <Application>Microsoft Office PowerPoint</Application>
  <PresentationFormat>On-screen Show (4:3)</PresentationFormat>
  <Paragraphs>131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Concourse</vt:lpstr>
      <vt:lpstr>IEEE DAY 2020</vt:lpstr>
      <vt:lpstr>What is GIT and why do we use it?</vt:lpstr>
      <vt:lpstr>Why do we need version control? </vt:lpstr>
      <vt:lpstr>Why do we need version control? </vt:lpstr>
      <vt:lpstr>Why do we need version control? </vt:lpstr>
      <vt:lpstr>Why do we need version control? </vt:lpstr>
      <vt:lpstr>Why do we need version control? </vt:lpstr>
      <vt:lpstr>What’s a branch anyway?</vt:lpstr>
      <vt:lpstr>What’s a branch anyway?</vt:lpstr>
      <vt:lpstr>What’s a branch anyway?</vt:lpstr>
      <vt:lpstr>What’s a Pull Request anyway?</vt:lpstr>
      <vt:lpstr>What is GitHub?</vt:lpstr>
      <vt:lpstr>Creating a GitHub Account</vt:lpstr>
      <vt:lpstr>Creating a repository</vt:lpstr>
      <vt:lpstr>Copy the second part</vt:lpstr>
      <vt:lpstr>Login from the terminal</vt:lpstr>
      <vt:lpstr>The BASH terminal</vt:lpstr>
      <vt:lpstr>The Terminal</vt:lpstr>
      <vt:lpstr>Don’t fear the Terminal </vt:lpstr>
      <vt:lpstr>Basic commands</vt:lpstr>
      <vt:lpstr>Basic commands</vt:lpstr>
      <vt:lpstr>Examples of basic commands</vt:lpstr>
      <vt:lpstr>Examples of basic commands</vt:lpstr>
      <vt:lpstr>I imagine this is how you are feeling </vt:lpstr>
      <vt:lpstr>The GIT flow</vt:lpstr>
      <vt:lpstr>Learn by doing</vt:lpstr>
      <vt:lpstr>Learn by doing</vt:lpstr>
      <vt:lpstr>Learn by doing</vt:lpstr>
      <vt:lpstr>Learn by doing</vt:lpstr>
      <vt:lpstr>Learn by doing</vt:lpstr>
      <vt:lpstr>Learn by doing</vt:lpstr>
      <vt:lpstr>Learn by doing</vt:lpstr>
      <vt:lpstr>Learn by doing</vt:lpstr>
      <vt:lpstr>Learn by doing</vt:lpstr>
      <vt:lpstr>Learn by doing</vt:lpstr>
      <vt:lpstr>A sample pull request</vt:lpstr>
      <vt:lpstr>Further Resources</vt:lpstr>
      <vt:lpstr>GITHUB for students also has some amazing benefits 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Zubier Abd</dc:creator>
  <cp:lastModifiedBy>Zubier Abd</cp:lastModifiedBy>
  <cp:revision>29</cp:revision>
  <dcterms:created xsi:type="dcterms:W3CDTF">2020-10-23T19:09:04Z</dcterms:created>
  <dcterms:modified xsi:type="dcterms:W3CDTF">2020-10-24T13:45:53Z</dcterms:modified>
</cp:coreProperties>
</file>