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05" r:id="rId3"/>
    <p:sldId id="304" r:id="rId4"/>
    <p:sldId id="306" r:id="rId5"/>
    <p:sldId id="281" r:id="rId6"/>
    <p:sldId id="307" r:id="rId7"/>
    <p:sldId id="258" r:id="rId8"/>
    <p:sldId id="260" r:id="rId9"/>
    <p:sldId id="261" r:id="rId10"/>
    <p:sldId id="267" r:id="rId11"/>
    <p:sldId id="291" r:id="rId12"/>
    <p:sldId id="262" r:id="rId13"/>
    <p:sldId id="274" r:id="rId14"/>
    <p:sldId id="277" r:id="rId15"/>
    <p:sldId id="263" r:id="rId16"/>
    <p:sldId id="280" r:id="rId17"/>
    <p:sldId id="284" r:id="rId18"/>
    <p:sldId id="264" r:id="rId19"/>
    <p:sldId id="286" r:id="rId20"/>
    <p:sldId id="288" r:id="rId21"/>
    <p:sldId id="303" r:id="rId22"/>
    <p:sldId id="265"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725" y="-226"/>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7152397" y="3562350"/>
            <a:ext cx="3512820" cy="518160"/>
          </a:xfrm>
          <a:prstGeom prst="rect">
            <a:avLst/>
          </a:prstGeom>
          <a:noFill/>
        </p:spPr>
        <p:txBody>
          <a:bodyPr wrap="square" rtlCol="0">
            <a:spAutoFit/>
          </a:bodyPr>
          <a:lstStyle/>
          <a:p>
            <a:r>
              <a:rPr lang="zh-CN" altLang="en-US" sz="2800" dirty="0" smtClean="0">
                <a:solidFill>
                  <a:schemeClr val="tx1"/>
                </a:solidFill>
                <a:latin typeface="华文行楷" panose="02010800040101010101" pitchFamily="2" charset="-122"/>
                <a:ea typeface="华文行楷" panose="02010800040101010101" pitchFamily="2" charset="-122"/>
              </a:rPr>
              <a:t>软件工程导论第七章</a:t>
            </a:r>
            <a:endParaRPr sz="2800" dirty="0">
              <a:solidFill>
                <a:schemeClr val="tx1"/>
              </a:solidFill>
              <a:latin typeface="华文行楷" panose="02010800040101010101" pitchFamily="2" charset="-122"/>
              <a:ea typeface="华文行楷" panose="02010800040101010101" pitchFamily="2" charset="-122"/>
            </a:endParaRPr>
          </a:p>
        </p:txBody>
      </p:sp>
      <p:sp>
        <p:nvSpPr>
          <p:cNvPr id="82" name="文本框 81"/>
          <p:cNvSpPr txBox="1"/>
          <p:nvPr/>
        </p:nvSpPr>
        <p:spPr>
          <a:xfrm>
            <a:off x="4861560" y="2733675"/>
            <a:ext cx="5975985" cy="822960"/>
          </a:xfrm>
          <a:prstGeom prst="rect">
            <a:avLst/>
          </a:prstGeom>
          <a:noFill/>
          <a:effectLst/>
        </p:spPr>
        <p:txBody>
          <a:bodyPr wrap="square" rtlCol="0">
            <a:spAutoFit/>
          </a:bodyPr>
          <a:lstStyle/>
          <a:p>
            <a:r>
              <a:rPr lang="zh-CN" altLang="en-US" sz="4800" b="1" dirty="0">
                <a:latin typeface="华文行楷" panose="02010800040101010101" pitchFamily="2" charset="-122"/>
                <a:ea typeface="华文行楷" panose="02010800040101010101" pitchFamily="2" charset="-122"/>
                <a:sym typeface="+mn-ea"/>
              </a:rPr>
              <a:t>集成测试</a:t>
            </a:r>
          </a:p>
        </p:txBody>
      </p:sp>
      <p:sp>
        <p:nvSpPr>
          <p:cNvPr id="2" name="文本框 1"/>
          <p:cNvSpPr txBox="1"/>
          <p:nvPr/>
        </p:nvSpPr>
        <p:spPr>
          <a:xfrm>
            <a:off x="9030335" y="4232275"/>
            <a:ext cx="2081530" cy="460375"/>
          </a:xfrm>
          <a:prstGeom prst="rect">
            <a:avLst/>
          </a:prstGeom>
          <a:noFill/>
        </p:spPr>
        <p:txBody>
          <a:bodyPr wrap="none" rtlCol="0" anchor="t">
            <a:spAutoFit/>
          </a:bodyPr>
          <a:lstStyle/>
          <a:p>
            <a:r>
              <a:rPr lang="en-US" altLang="zh-CN" sz="2400"/>
              <a:t>SE2018</a:t>
            </a:r>
            <a:r>
              <a:rPr lang="zh-CN" altLang="en-US" sz="2400"/>
              <a:t>春</a:t>
            </a:r>
            <a:r>
              <a:rPr lang="en-US" altLang="zh-CN" sz="2400"/>
              <a:t>-G-04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0"/>
            <a:ext cx="12284006" cy="6858000"/>
            <a:chOff x="442913" y="428624"/>
            <a:chExt cx="11280774" cy="5962652"/>
          </a:xfrm>
        </p:grpSpPr>
        <p:sp>
          <p:nvSpPr>
            <p:cNvPr id="9"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806513" y="6407329"/>
            <a:ext cx="1543456" cy="455824"/>
            <a:chOff x="4848375" y="5799125"/>
            <a:chExt cx="2504926" cy="782650"/>
          </a:xfrm>
        </p:grpSpPr>
        <p:sp>
          <p:nvSpPr>
            <p:cNvPr id="16" name="矩形 15">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332813" y="1333303"/>
            <a:ext cx="9508848" cy="1338828"/>
          </a:xfrm>
          <a:prstGeom prst="rect">
            <a:avLst/>
          </a:prstGeom>
          <a:noFill/>
        </p:spPr>
        <p:txBody>
          <a:bodyPr wrap="square" rtlCol="0">
            <a:spAutoFit/>
          </a:bodyPr>
          <a:lstStyle/>
          <a:p>
            <a:pPr>
              <a:lnSpc>
                <a:spcPct val="150000"/>
              </a:lnSpc>
            </a:pPr>
            <a:r>
              <a:rPr lang="zh-CN" altLang="en-US" dirty="0">
                <a:solidFill>
                  <a:schemeClr val="tx1"/>
                </a:solidFill>
                <a:latin typeface="华文楷体" panose="02010600040101010101" pitchFamily="2" charset="-122"/>
                <a:ea typeface="华文楷体" panose="02010600040101010101" pitchFamily="2" charset="-122"/>
              </a:rPr>
              <a:t>自顶向下的集成是从主控模块（主程序，即根结点）开始，按照系统程序结构，沿着控制层次</a:t>
            </a:r>
            <a:r>
              <a:rPr lang="zh-CN" altLang="en-US" dirty="0">
                <a:solidFill>
                  <a:srgbClr val="FF0000"/>
                </a:solidFill>
                <a:latin typeface="华文楷体" panose="02010600040101010101" pitchFamily="2" charset="-122"/>
                <a:ea typeface="华文楷体" panose="02010600040101010101" pitchFamily="2" charset="-122"/>
              </a:rPr>
              <a:t>从上而下</a:t>
            </a:r>
            <a:r>
              <a:rPr lang="zh-CN" altLang="en-US" dirty="0">
                <a:solidFill>
                  <a:schemeClr val="tx1"/>
                </a:solidFill>
                <a:latin typeface="华文楷体" panose="02010600040101010101" pitchFamily="2" charset="-122"/>
                <a:ea typeface="华文楷体" panose="02010600040101010101" pitchFamily="2" charset="-122"/>
              </a:rPr>
              <a:t>，逐渐将各模块组装起来。在集成过程中，可以采用</a:t>
            </a:r>
            <a:r>
              <a:rPr lang="zh-CN" altLang="en-US" dirty="0">
                <a:solidFill>
                  <a:srgbClr val="FF0000"/>
                </a:solidFill>
                <a:latin typeface="华文楷体" panose="02010600040101010101" pitchFamily="2" charset="-122"/>
                <a:ea typeface="华文楷体" panose="02010600040101010101" pitchFamily="2" charset="-122"/>
              </a:rPr>
              <a:t>宽度优先</a:t>
            </a:r>
            <a:r>
              <a:rPr lang="zh-CN" altLang="en-US" dirty="0">
                <a:solidFill>
                  <a:schemeClr val="tx1"/>
                </a:solidFill>
                <a:latin typeface="华文楷体" panose="02010600040101010101" pitchFamily="2" charset="-122"/>
                <a:ea typeface="华文楷体" panose="02010600040101010101" pitchFamily="2" charset="-122"/>
              </a:rPr>
              <a:t>或</a:t>
            </a:r>
            <a:r>
              <a:rPr lang="zh-CN" altLang="en-US" dirty="0">
                <a:solidFill>
                  <a:srgbClr val="FF0000"/>
                </a:solidFill>
                <a:latin typeface="华文楷体" panose="02010600040101010101" pitchFamily="2" charset="-122"/>
                <a:ea typeface="华文楷体" panose="02010600040101010101" pitchFamily="2" charset="-122"/>
              </a:rPr>
              <a:t>深度优先</a:t>
            </a:r>
            <a:r>
              <a:rPr lang="zh-CN" altLang="en-US" dirty="0">
                <a:solidFill>
                  <a:schemeClr val="tx1"/>
                </a:solidFill>
                <a:latin typeface="华文楷体" panose="02010600040101010101" pitchFamily="2" charset="-122"/>
                <a:ea typeface="华文楷体" panose="02010600040101010101" pitchFamily="2" charset="-122"/>
              </a:rPr>
              <a:t>的策略向下推进。</a:t>
            </a:r>
          </a:p>
        </p:txBody>
      </p:sp>
      <p:sp>
        <p:nvSpPr>
          <p:cNvPr id="13" name="文本框 12"/>
          <p:cNvSpPr txBox="1"/>
          <p:nvPr/>
        </p:nvSpPr>
        <p:spPr>
          <a:xfrm>
            <a:off x="1332813" y="2858157"/>
            <a:ext cx="9508848" cy="3000821"/>
          </a:xfrm>
          <a:prstGeom prst="rect">
            <a:avLst/>
          </a:prstGeom>
          <a:noFill/>
        </p:spPr>
        <p:txBody>
          <a:bodyPr wrap="square" rtlCol="0">
            <a:spAutoFit/>
          </a:bodyPr>
          <a:lstStyle/>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 模块结合进软件结构的具体过程由下述</a:t>
            </a:r>
            <a:r>
              <a:rPr lang="en-US" altLang="zh-CN" dirty="0">
                <a:solidFill>
                  <a:schemeClr val="tx1"/>
                </a:solidFill>
                <a:uFillTx/>
                <a:latin typeface="华文楷体" panose="02010600040101010101" pitchFamily="2" charset="-122"/>
                <a:ea typeface="华文楷体" panose="02010600040101010101" pitchFamily="2" charset="-122"/>
              </a:rPr>
              <a:t>4</a:t>
            </a:r>
            <a:r>
              <a:rPr lang="zh-CN" altLang="en-US" dirty="0">
                <a:solidFill>
                  <a:schemeClr val="tx1"/>
                </a:solidFill>
                <a:uFillTx/>
                <a:latin typeface="华文楷体" panose="02010600040101010101" pitchFamily="2" charset="-122"/>
                <a:ea typeface="华文楷体" panose="02010600040101010101" pitchFamily="2" charset="-122"/>
              </a:rPr>
              <a:t>个步骤完成：</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① 对主控制模块进行测试，测试时用存根程序代替所有直接附属于主控制模块的模块；</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② 根据选定的结合策略</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深度优先或宽度优先</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，每次用一个实际模块代换一个存根程序</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新结合进来的模块往往又需要新的存根程序</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③ 在结合进一个模块的同时进行测试；</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④ 为了保证加入模块没有引进新的错误，可能需要进行回归测试</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即全部或部分地重复以前做过的测试</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a:t>
            </a:r>
          </a:p>
        </p:txBody>
      </p:sp>
      <p:sp>
        <p:nvSpPr>
          <p:cNvPr id="18" name="文本框 12"/>
          <p:cNvSpPr txBox="1"/>
          <p:nvPr/>
        </p:nvSpPr>
        <p:spPr>
          <a:xfrm>
            <a:off x="507072" y="438051"/>
            <a:ext cx="4151630"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华文行楷" pitchFamily="2" charset="-122"/>
                <a:ea typeface="华文行楷" pitchFamily="2" charset="-122"/>
                <a:sym typeface="+mn-ea"/>
              </a:rPr>
              <a:t>自顶向</a:t>
            </a:r>
            <a:r>
              <a:rPr lang="zh-CN" altLang="en-US" sz="3200" b="1" dirty="0">
                <a:solidFill>
                  <a:schemeClr val="tx1">
                    <a:lumMod val="85000"/>
                    <a:lumOff val="15000"/>
                  </a:schemeClr>
                </a:solidFill>
                <a:latin typeface="华文行楷" pitchFamily="2" charset="-122"/>
                <a:ea typeface="华文行楷" pitchFamily="2" charset="-122"/>
                <a:sym typeface="+mn-ea"/>
              </a:rPr>
              <a:t>下集成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4" fill="hold" nodeType="withEffect">
                                  <p:stCondLst>
                                    <p:cond delay="100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8" fill="hold" grpId="1"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3" grpId="0"/>
      <p:bldP spid="18" grpId="0"/>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0"/>
            <a:ext cx="12284006" cy="6858000"/>
            <a:chOff x="442913" y="428624"/>
            <a:chExt cx="11280774" cy="5962652"/>
          </a:xfrm>
        </p:grpSpPr>
        <p:sp>
          <p:nvSpPr>
            <p:cNvPr id="8"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806513" y="6407329"/>
            <a:ext cx="1543456" cy="455824"/>
            <a:chOff x="4848375" y="5799125"/>
            <a:chExt cx="2504926" cy="782650"/>
          </a:xfrm>
        </p:grpSpPr>
        <p:sp>
          <p:nvSpPr>
            <p:cNvPr id="14" name="矩形 13">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360420" y="576580"/>
            <a:ext cx="1784350" cy="236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144770" y="960950"/>
            <a:ext cx="6480175" cy="4707890"/>
          </a:xfrm>
          <a:prstGeom prst="rect">
            <a:avLst/>
          </a:prstGeom>
          <a:noFill/>
        </p:spPr>
        <p:txBody>
          <a:bodyPr wrap="square" rtlCol="0">
            <a:spAutoFit/>
          </a:bodyPr>
          <a:lstStyle/>
          <a:p>
            <a:pPr>
              <a:lnSpc>
                <a:spcPct val="150000"/>
              </a:lnSpc>
            </a:pPr>
            <a:r>
              <a:rPr lang="zh-CN" altLang="en-US" sz="2000" dirty="0">
                <a:solidFill>
                  <a:srgbClr val="FF0000"/>
                </a:solidFill>
                <a:latin typeface="华文楷体" panose="02010600040101010101" pitchFamily="2" charset="-122"/>
                <a:ea typeface="华文楷体" panose="02010600040101010101" pitchFamily="2" charset="-122"/>
              </a:rPr>
              <a:t>深度优先的结合方法：</a:t>
            </a:r>
          </a:p>
          <a:p>
            <a:pPr>
              <a:lnSpc>
                <a:spcPct val="150000"/>
              </a:lnSpc>
            </a:pPr>
            <a:r>
              <a:rPr lang="zh-CN" altLang="en-US" sz="2000" dirty="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000" dirty="0">
                <a:solidFill>
                  <a:schemeClr val="tx1"/>
                </a:solidFill>
                <a:uFillTx/>
                <a:latin typeface="华文楷体" panose="02010600040101010101" pitchFamily="2" charset="-122"/>
                <a:ea typeface="华文楷体" panose="02010600040101010101" pitchFamily="2" charset="-122"/>
              </a:rPr>
              <a:t>选取左通路，首先结合模块</a:t>
            </a:r>
            <a:r>
              <a:rPr lang="en-US" altLang="zh-CN" sz="2000" dirty="0">
                <a:solidFill>
                  <a:schemeClr val="tx1"/>
                </a:solidFill>
                <a:uFillTx/>
                <a:latin typeface="华文楷体" panose="02010600040101010101" pitchFamily="2" charset="-122"/>
                <a:ea typeface="华文楷体" panose="02010600040101010101" pitchFamily="2" charset="-122"/>
              </a:rPr>
              <a:t>M1,M2</a:t>
            </a:r>
            <a:r>
              <a:rPr lang="zh-CN" altLang="en-US" sz="2000" dirty="0">
                <a:solidFill>
                  <a:schemeClr val="tx1"/>
                </a:solidFill>
                <a:uFillTx/>
                <a:latin typeface="华文楷体" panose="02010600040101010101" pitchFamily="2" charset="-122"/>
                <a:ea typeface="华文楷体" panose="02010600040101010101" pitchFamily="2" charset="-122"/>
              </a:rPr>
              <a:t>和</a:t>
            </a:r>
            <a:r>
              <a:rPr lang="en-US" altLang="zh-CN" sz="2000" dirty="0">
                <a:solidFill>
                  <a:schemeClr val="tx1"/>
                </a:solidFill>
                <a:uFillTx/>
                <a:latin typeface="华文楷体" panose="02010600040101010101" pitchFamily="2" charset="-122"/>
                <a:ea typeface="华文楷体" panose="02010600040101010101" pitchFamily="2" charset="-122"/>
              </a:rPr>
              <a:t>M5</a:t>
            </a:r>
            <a:r>
              <a:rPr lang="zh-CN" altLang="en-US" sz="2000" dirty="0">
                <a:solidFill>
                  <a:schemeClr val="tx1"/>
                </a:solidFill>
                <a:uFillTx/>
                <a:latin typeface="华文楷体" panose="02010600040101010101" pitchFamily="2" charset="-122"/>
                <a:ea typeface="华文楷体" panose="02010600040101010101" pitchFamily="2" charset="-122"/>
              </a:rPr>
              <a:t>；其次，</a:t>
            </a:r>
            <a:r>
              <a:rPr lang="en-US" altLang="zh-CN" sz="2000" dirty="0">
                <a:solidFill>
                  <a:schemeClr val="tx1"/>
                </a:solidFill>
                <a:uFillTx/>
                <a:latin typeface="华文楷体" panose="02010600040101010101" pitchFamily="2" charset="-122"/>
                <a:ea typeface="华文楷体" panose="02010600040101010101" pitchFamily="2" charset="-122"/>
              </a:rPr>
              <a:t>M8</a:t>
            </a:r>
            <a:r>
              <a:rPr lang="zh-CN" altLang="en-US" sz="2000" dirty="0">
                <a:solidFill>
                  <a:schemeClr val="tx1"/>
                </a:solidFill>
                <a:uFillTx/>
                <a:latin typeface="华文楷体" panose="02010600040101010101" pitchFamily="2" charset="-122"/>
                <a:ea typeface="华文楷体" panose="02010600040101010101" pitchFamily="2" charset="-122"/>
              </a:rPr>
              <a:t>或</a:t>
            </a:r>
            <a:r>
              <a:rPr lang="en-US" altLang="zh-CN" sz="2000" dirty="0">
                <a:solidFill>
                  <a:schemeClr val="tx1"/>
                </a:solidFill>
                <a:uFillTx/>
                <a:latin typeface="华文楷体" panose="02010600040101010101" pitchFamily="2" charset="-122"/>
                <a:ea typeface="华文楷体" panose="02010600040101010101" pitchFamily="2" charset="-122"/>
              </a:rPr>
              <a:t>M6(</a:t>
            </a:r>
            <a:r>
              <a:rPr lang="zh-CN" altLang="en-US" sz="2000" dirty="0">
                <a:solidFill>
                  <a:schemeClr val="tx1"/>
                </a:solidFill>
                <a:uFillTx/>
                <a:latin typeface="华文楷体" panose="02010600040101010101" pitchFamily="2" charset="-122"/>
                <a:ea typeface="华文楷体" panose="02010600040101010101" pitchFamily="2" charset="-122"/>
              </a:rPr>
              <a:t>如果为了使</a:t>
            </a:r>
            <a:r>
              <a:rPr lang="en-US" altLang="zh-CN" sz="2000" dirty="0">
                <a:solidFill>
                  <a:schemeClr val="tx1"/>
                </a:solidFill>
                <a:uFillTx/>
                <a:latin typeface="华文楷体" panose="02010600040101010101" pitchFamily="2" charset="-122"/>
                <a:ea typeface="华文楷体" panose="02010600040101010101" pitchFamily="2" charset="-122"/>
              </a:rPr>
              <a:t>M2</a:t>
            </a:r>
            <a:r>
              <a:rPr lang="zh-CN" altLang="en-US" sz="2000" dirty="0">
                <a:solidFill>
                  <a:schemeClr val="tx1"/>
                </a:solidFill>
                <a:uFillTx/>
                <a:latin typeface="华文楷体" panose="02010600040101010101" pitchFamily="2" charset="-122"/>
                <a:ea typeface="华文楷体" panose="02010600040101010101" pitchFamily="2" charset="-122"/>
              </a:rPr>
              <a:t>具有适当功能需要</a:t>
            </a:r>
            <a:r>
              <a:rPr lang="en-US" altLang="zh-CN" sz="2000" dirty="0">
                <a:solidFill>
                  <a:schemeClr val="tx1"/>
                </a:solidFill>
                <a:uFillTx/>
                <a:latin typeface="华文楷体" panose="02010600040101010101" pitchFamily="2" charset="-122"/>
                <a:ea typeface="华文楷体" panose="02010600040101010101" pitchFamily="2" charset="-122"/>
              </a:rPr>
              <a:t>M6)</a:t>
            </a:r>
            <a:r>
              <a:rPr lang="zh-CN" altLang="en-US" sz="2000" dirty="0">
                <a:solidFill>
                  <a:schemeClr val="tx1"/>
                </a:solidFill>
                <a:uFillTx/>
                <a:latin typeface="华文楷体" panose="02010600040101010101" pitchFamily="2" charset="-122"/>
                <a:ea typeface="华文楷体" panose="02010600040101010101" pitchFamily="2" charset="-122"/>
              </a:rPr>
              <a:t>将被结合进来。然后构造中央的和右侧的控制通</a:t>
            </a:r>
            <a:r>
              <a:rPr lang="zh-CN" altLang="en-US" sz="2000" dirty="0" smtClean="0">
                <a:solidFill>
                  <a:schemeClr val="tx1"/>
                </a:solidFill>
                <a:uFillTx/>
                <a:latin typeface="华文楷体" panose="02010600040101010101" pitchFamily="2" charset="-122"/>
                <a:ea typeface="华文楷体" panose="02010600040101010101" pitchFamily="2" charset="-122"/>
              </a:rPr>
              <a:t>路</a:t>
            </a:r>
            <a:endParaRPr lang="en-US" altLang="zh-CN" sz="2000" dirty="0" smtClean="0">
              <a:solidFill>
                <a:schemeClr val="tx1"/>
              </a:solidFill>
              <a:uFillTx/>
              <a:latin typeface="华文楷体" panose="02010600040101010101" pitchFamily="2" charset="-122"/>
              <a:ea typeface="华文楷体" panose="02010600040101010101" pitchFamily="2" charset="-122"/>
            </a:endParaRPr>
          </a:p>
          <a:p>
            <a:pPr>
              <a:lnSpc>
                <a:spcPct val="150000"/>
              </a:lnSpc>
            </a:pPr>
            <a:endParaRPr lang="en-US" altLang="zh-CN" sz="2000" dirty="0" smtClean="0">
              <a:solidFill>
                <a:schemeClr val="tx1">
                  <a:lumMod val="65000"/>
                  <a:lumOff val="35000"/>
                </a:schemeClr>
              </a:solidFill>
              <a:latin typeface="华文楷体" panose="02010600040101010101" pitchFamily="2" charset="-122"/>
              <a:ea typeface="华文楷体" panose="02010600040101010101" pitchFamily="2" charset="-122"/>
            </a:endParaRPr>
          </a:p>
          <a:p>
            <a:pPr>
              <a:lnSpc>
                <a:spcPct val="150000"/>
              </a:lnSpc>
            </a:pPr>
            <a:endParaRPr lang="zh-CN" altLang="en-US" sz="2000" dirty="0">
              <a:solidFill>
                <a:schemeClr val="tx1">
                  <a:lumMod val="65000"/>
                  <a:lumOff val="35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a:solidFill>
                  <a:srgbClr val="FF0000"/>
                </a:solidFill>
                <a:latin typeface="华文楷体" panose="02010600040101010101" pitchFamily="2" charset="-122"/>
                <a:ea typeface="华文楷体" panose="02010600040101010101" pitchFamily="2" charset="-122"/>
              </a:rPr>
              <a:t>使用宽度优先的结合方法：</a:t>
            </a:r>
          </a:p>
          <a:p>
            <a:pPr>
              <a:lnSpc>
                <a:spcPct val="150000"/>
              </a:lnSpc>
            </a:pPr>
            <a:r>
              <a:rPr lang="zh-CN" altLang="en-US" sz="2000" dirty="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000" dirty="0">
                <a:solidFill>
                  <a:schemeClr val="tx1"/>
                </a:solidFill>
                <a:uFillTx/>
                <a:latin typeface="华文楷体" panose="02010600040101010101" pitchFamily="2" charset="-122"/>
                <a:ea typeface="华文楷体" panose="02010600040101010101" pitchFamily="2" charset="-122"/>
              </a:rPr>
              <a:t>首先结合模块</a:t>
            </a:r>
            <a:r>
              <a:rPr lang="en-US" altLang="zh-CN" sz="2000" dirty="0">
                <a:solidFill>
                  <a:schemeClr val="tx1"/>
                </a:solidFill>
                <a:uFillTx/>
                <a:latin typeface="华文楷体" panose="02010600040101010101" pitchFamily="2" charset="-122"/>
                <a:ea typeface="华文楷体" panose="02010600040101010101" pitchFamily="2" charset="-122"/>
              </a:rPr>
              <a:t>M2,M3</a:t>
            </a:r>
            <a:r>
              <a:rPr lang="zh-CN" altLang="en-US" sz="2000" dirty="0">
                <a:solidFill>
                  <a:schemeClr val="tx1"/>
                </a:solidFill>
                <a:uFillTx/>
                <a:latin typeface="华文楷体" panose="02010600040101010101" pitchFamily="2" charset="-122"/>
                <a:ea typeface="华文楷体" panose="02010600040101010101" pitchFamily="2" charset="-122"/>
              </a:rPr>
              <a:t>和</a:t>
            </a:r>
            <a:r>
              <a:rPr lang="en-US" altLang="zh-CN" sz="2000" dirty="0">
                <a:solidFill>
                  <a:schemeClr val="tx1"/>
                </a:solidFill>
                <a:uFillTx/>
                <a:latin typeface="华文楷体" panose="02010600040101010101" pitchFamily="2" charset="-122"/>
                <a:ea typeface="华文楷体" panose="02010600040101010101" pitchFamily="2" charset="-122"/>
              </a:rPr>
              <a:t>M4(</a:t>
            </a:r>
            <a:r>
              <a:rPr lang="zh-CN" altLang="en-US" sz="2000" dirty="0">
                <a:solidFill>
                  <a:schemeClr val="tx1"/>
                </a:solidFill>
                <a:uFillTx/>
                <a:latin typeface="华文楷体" panose="02010600040101010101" pitchFamily="2" charset="-122"/>
                <a:ea typeface="华文楷体" panose="02010600040101010101" pitchFamily="2" charset="-122"/>
              </a:rPr>
              <a:t>代替存根程序</a:t>
            </a:r>
            <a:r>
              <a:rPr lang="en-US" altLang="zh-CN" sz="2000" dirty="0">
                <a:solidFill>
                  <a:schemeClr val="tx1"/>
                </a:solidFill>
                <a:uFillTx/>
                <a:latin typeface="华文楷体" panose="02010600040101010101" pitchFamily="2" charset="-122"/>
                <a:ea typeface="华文楷体" panose="02010600040101010101" pitchFamily="2" charset="-122"/>
              </a:rPr>
              <a:t>S4)</a:t>
            </a:r>
            <a:r>
              <a:rPr lang="zh-CN" altLang="en-US" sz="2000" dirty="0">
                <a:solidFill>
                  <a:schemeClr val="tx1"/>
                </a:solidFill>
                <a:uFillTx/>
                <a:latin typeface="华文楷体" panose="02010600040101010101" pitchFamily="2" charset="-122"/>
                <a:ea typeface="华文楷体" panose="02010600040101010101" pitchFamily="2" charset="-122"/>
              </a:rPr>
              <a:t>，然后结合下一个控制层次中的模块</a:t>
            </a:r>
            <a:r>
              <a:rPr lang="en-US" altLang="zh-CN" sz="2000" dirty="0">
                <a:solidFill>
                  <a:schemeClr val="tx1"/>
                </a:solidFill>
                <a:uFillTx/>
                <a:latin typeface="华文楷体" panose="02010600040101010101" pitchFamily="2" charset="-122"/>
                <a:ea typeface="华文楷体" panose="02010600040101010101" pitchFamily="2" charset="-122"/>
              </a:rPr>
              <a:t>M5,M6</a:t>
            </a:r>
            <a:r>
              <a:rPr lang="zh-CN" altLang="en-US" sz="2000" dirty="0">
                <a:solidFill>
                  <a:schemeClr val="tx1"/>
                </a:solidFill>
                <a:uFillTx/>
                <a:latin typeface="华文楷体" panose="02010600040101010101" pitchFamily="2" charset="-122"/>
                <a:ea typeface="华文楷体" panose="02010600040101010101" pitchFamily="2" charset="-122"/>
              </a:rPr>
              <a:t>和</a:t>
            </a:r>
            <a:r>
              <a:rPr lang="en-US" altLang="zh-CN" sz="2000" dirty="0">
                <a:solidFill>
                  <a:schemeClr val="tx1"/>
                </a:solidFill>
                <a:uFillTx/>
                <a:latin typeface="华文楷体" panose="02010600040101010101" pitchFamily="2" charset="-122"/>
                <a:ea typeface="华文楷体" panose="02010600040101010101" pitchFamily="2" charset="-122"/>
              </a:rPr>
              <a:t>M7</a:t>
            </a:r>
            <a:r>
              <a:rPr lang="zh-CN" altLang="en-US" sz="2000" dirty="0">
                <a:solidFill>
                  <a:schemeClr val="tx1"/>
                </a:solidFill>
                <a:uFillTx/>
                <a:latin typeface="华文楷体" panose="02010600040101010101" pitchFamily="2" charset="-122"/>
                <a:ea typeface="华文楷体" panose="02010600040101010101" pitchFamily="2" charset="-122"/>
              </a:rPr>
              <a:t>；如此继续进行下去，直到所有模块都被结合进来为止</a:t>
            </a:r>
          </a:p>
        </p:txBody>
      </p:sp>
      <p:pic>
        <p:nvPicPr>
          <p:cNvPr id="11" name="图片 1"/>
          <p:cNvPicPr>
            <a:picLocks noChangeAspect="1"/>
          </p:cNvPicPr>
          <p:nvPr/>
        </p:nvPicPr>
        <p:blipFill>
          <a:blip r:embed="rId2"/>
          <a:stretch>
            <a:fillRect/>
          </a:stretch>
        </p:blipFill>
        <p:spPr>
          <a:xfrm>
            <a:off x="1037419" y="1209163"/>
            <a:ext cx="3373438" cy="3290887"/>
          </a:xfrm>
          <a:prstGeom prst="rect">
            <a:avLst/>
          </a:prstGeom>
          <a:noFill/>
          <a:ln w="9525">
            <a:noFill/>
          </a:ln>
        </p:spPr>
      </p:pic>
      <p:sp>
        <p:nvSpPr>
          <p:cNvPr id="16" name="文本框 12"/>
          <p:cNvSpPr txBox="1"/>
          <p:nvPr/>
        </p:nvSpPr>
        <p:spPr>
          <a:xfrm>
            <a:off x="497547" y="438051"/>
            <a:ext cx="4151630"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华文行楷" pitchFamily="2" charset="-122"/>
                <a:ea typeface="华文行楷" pitchFamily="2" charset="-122"/>
                <a:sym typeface="+mn-ea"/>
              </a:rPr>
              <a:t>自顶向</a:t>
            </a:r>
            <a:r>
              <a:rPr lang="zh-CN" altLang="en-US" sz="3200" b="1" dirty="0">
                <a:solidFill>
                  <a:schemeClr val="tx1">
                    <a:lumMod val="85000"/>
                    <a:lumOff val="15000"/>
                  </a:schemeClr>
                </a:solidFill>
                <a:latin typeface="华文行楷" pitchFamily="2" charset="-122"/>
                <a:ea typeface="华文行楷" pitchFamily="2" charset="-122"/>
                <a:sym typeface="+mn-ea"/>
              </a:rPr>
              <a:t>下集成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4"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8" fill="hold" grpId="1"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bldLvl="0" animBg="1"/>
      <p:bldP spid="36" grpId="0"/>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自底向上集成</a:t>
            </a:r>
            <a:endParaRPr sz="2800" dirty="0">
              <a:solidFill>
                <a:schemeClr val="tx1"/>
              </a:solidFill>
              <a:latin typeface="华文细黑" panose="02010600040101010101" charset="-122"/>
              <a:ea typeface="华文细黑" panose="02010600040101010101" charset="-122"/>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Part.02</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12284006" cy="6858000"/>
            <a:chOff x="442913" y="428624"/>
            <a:chExt cx="11280774" cy="5962652"/>
          </a:xfrm>
        </p:grpSpPr>
        <p:sp>
          <p:nvSpPr>
            <p:cNvPr id="13"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806513" y="6407329"/>
            <a:ext cx="1543456" cy="455824"/>
            <a:chOff x="4848375" y="5799125"/>
            <a:chExt cx="2504926" cy="782650"/>
          </a:xfrm>
        </p:grpSpPr>
        <p:sp>
          <p:nvSpPr>
            <p:cNvPr id="19" name="矩形 18">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50" name="照相机"/>
          <p:cNvSpPr/>
          <p:nvPr/>
        </p:nvSpPr>
        <p:spPr bwMode="auto">
          <a:xfrm>
            <a:off x="2950209" y="2442527"/>
            <a:ext cx="522605" cy="422910"/>
          </a:xfrm>
          <a:custGeom>
            <a:avLst/>
            <a:gdLst>
              <a:gd name="T0" fmla="*/ 603268619 w 5832"/>
              <a:gd name="T1" fmla="*/ 56679958 h 4173"/>
              <a:gd name="T2" fmla="*/ 619913524 w 5832"/>
              <a:gd name="T3" fmla="*/ 76999053 h 4173"/>
              <a:gd name="T4" fmla="*/ 620980350 w 5832"/>
              <a:gd name="T5" fmla="*/ 416543893 h 4173"/>
              <a:gd name="T6" fmla="*/ 606362937 w 5832"/>
              <a:gd name="T7" fmla="*/ 438253429 h 4173"/>
              <a:gd name="T8" fmla="*/ 39478120 w 5832"/>
              <a:gd name="T9" fmla="*/ 446274150 h 4173"/>
              <a:gd name="T10" fmla="*/ 15791379 w 5832"/>
              <a:gd name="T11" fmla="*/ 438253429 h 4173"/>
              <a:gd name="T12" fmla="*/ 1173639 w 5832"/>
              <a:gd name="T13" fmla="*/ 416543893 h 4173"/>
              <a:gd name="T14" fmla="*/ 2347279 w 5832"/>
              <a:gd name="T15" fmla="*/ 76999053 h 4173"/>
              <a:gd name="T16" fmla="*/ 18992184 w 5832"/>
              <a:gd name="T17" fmla="*/ 56679958 h 4173"/>
              <a:gd name="T18" fmla="*/ 181706034 w 5832"/>
              <a:gd name="T19" fmla="*/ 0 h 4173"/>
              <a:gd name="T20" fmla="*/ 399049156 w 5832"/>
              <a:gd name="T21" fmla="*/ 190572934 h 4173"/>
              <a:gd name="T22" fmla="*/ 365332747 w 5832"/>
              <a:gd name="T23" fmla="*/ 218378166 h 4173"/>
              <a:gd name="T24" fmla="*/ 352422387 w 5832"/>
              <a:gd name="T25" fmla="*/ 265219360 h 4173"/>
              <a:gd name="T26" fmla="*/ 372161610 w 5832"/>
              <a:gd name="T27" fmla="*/ 312702121 h 4173"/>
              <a:gd name="T28" fmla="*/ 409719051 w 5832"/>
              <a:gd name="T29" fmla="*/ 335480825 h 4173"/>
              <a:gd name="T30" fmla="*/ 458586613 w 5832"/>
              <a:gd name="T31" fmla="*/ 331951720 h 4173"/>
              <a:gd name="T32" fmla="*/ 492303022 w 5832"/>
              <a:gd name="T33" fmla="*/ 304039506 h 4173"/>
              <a:gd name="T34" fmla="*/ 505320195 w 5832"/>
              <a:gd name="T35" fmla="*/ 257305294 h 4173"/>
              <a:gd name="T36" fmla="*/ 485474486 w 5832"/>
              <a:gd name="T37" fmla="*/ 209608897 h 4173"/>
              <a:gd name="T38" fmla="*/ 447916718 w 5832"/>
              <a:gd name="T39" fmla="*/ 186829866 h 4173"/>
              <a:gd name="T40" fmla="*/ 196430260 w 5832"/>
              <a:gd name="T41" fmla="*/ 134748506 h 4173"/>
              <a:gd name="T42" fmla="*/ 397769030 w 5832"/>
              <a:gd name="T43" fmla="*/ 110472379 h 4173"/>
              <a:gd name="T44" fmla="*/ 349221582 w 5832"/>
              <a:gd name="T45" fmla="*/ 129508341 h 4173"/>
              <a:gd name="T46" fmla="*/ 312624154 w 5832"/>
              <a:gd name="T47" fmla="*/ 160521731 h 4173"/>
              <a:gd name="T48" fmla="*/ 285843094 w 5832"/>
              <a:gd name="T49" fmla="*/ 204796333 h 4173"/>
              <a:gd name="T50" fmla="*/ 275280013 w 5832"/>
              <a:gd name="T51" fmla="*/ 257198639 h 4173"/>
              <a:gd name="T52" fmla="*/ 282108549 w 5832"/>
              <a:gd name="T53" fmla="*/ 307034027 h 4173"/>
              <a:gd name="T54" fmla="*/ 305795617 w 5832"/>
              <a:gd name="T55" fmla="*/ 353447292 h 4173"/>
              <a:gd name="T56" fmla="*/ 339938627 w 5832"/>
              <a:gd name="T57" fmla="*/ 386813636 h 4173"/>
              <a:gd name="T58" fmla="*/ 386779023 w 5832"/>
              <a:gd name="T59" fmla="*/ 409271720 h 4173"/>
              <a:gd name="T60" fmla="*/ 436713410 w 5832"/>
              <a:gd name="T61" fmla="*/ 415046796 h 4173"/>
              <a:gd name="T62" fmla="*/ 488568477 w 5832"/>
              <a:gd name="T63" fmla="*/ 403069042 h 4173"/>
              <a:gd name="T64" fmla="*/ 532101255 w 5832"/>
              <a:gd name="T65" fmla="*/ 375156828 h 4173"/>
              <a:gd name="T66" fmla="*/ 562083447 w 5832"/>
              <a:gd name="T67" fmla="*/ 337940761 h 4173"/>
              <a:gd name="T68" fmla="*/ 580008477 w 5832"/>
              <a:gd name="T69" fmla="*/ 288425993 h 4173"/>
              <a:gd name="T70" fmla="*/ 580648704 w 5832"/>
              <a:gd name="T71" fmla="*/ 237734748 h 4173"/>
              <a:gd name="T72" fmla="*/ 563897312 w 5832"/>
              <a:gd name="T73" fmla="*/ 187792379 h 4173"/>
              <a:gd name="T74" fmla="*/ 534875460 w 5832"/>
              <a:gd name="T75" fmla="*/ 149827436 h 4173"/>
              <a:gd name="T76" fmla="*/ 491982909 w 5832"/>
              <a:gd name="T77" fmla="*/ 120845727 h 4173"/>
              <a:gd name="T78" fmla="*/ 440661255 w 5832"/>
              <a:gd name="T79" fmla="*/ 107691823 h 4173"/>
              <a:gd name="T80" fmla="*/ 469256507 w 5832"/>
              <a:gd name="T81" fmla="*/ 165334294 h 4173"/>
              <a:gd name="T82" fmla="*/ 402783701 w 5832"/>
              <a:gd name="T83" fmla="*/ 160414748 h 4173"/>
              <a:gd name="T84" fmla="*/ 348581355 w 5832"/>
              <a:gd name="T85" fmla="*/ 194957569 h 4173"/>
              <a:gd name="T86" fmla="*/ 324894288 w 5832"/>
              <a:gd name="T87" fmla="*/ 261262327 h 4173"/>
              <a:gd name="T88" fmla="*/ 345593850 w 5832"/>
              <a:gd name="T89" fmla="*/ 323610380 h 4173"/>
              <a:gd name="T90" fmla="*/ 397982330 w 5832"/>
              <a:gd name="T91" fmla="*/ 360719465 h 4173"/>
              <a:gd name="T92" fmla="*/ 464561623 w 5832"/>
              <a:gd name="T93" fmla="*/ 359115386 h 4173"/>
              <a:gd name="T94" fmla="*/ 514922937 w 5832"/>
              <a:gd name="T95" fmla="*/ 319439383 h 4173"/>
              <a:gd name="T96" fmla="*/ 532528182 w 5832"/>
              <a:gd name="T97" fmla="*/ 255915180 h 4173"/>
              <a:gd name="T98" fmla="*/ 505746795 w 5832"/>
              <a:gd name="T99" fmla="*/ 191214501 h 4173"/>
              <a:gd name="T100" fmla="*/ 444182500 w 5832"/>
              <a:gd name="T101" fmla="*/ 211747560 h 4173"/>
              <a:gd name="T102" fmla="*/ 410999504 w 5832"/>
              <a:gd name="T103" fmla="*/ 212496108 h 4173"/>
              <a:gd name="T104" fmla="*/ 385925496 w 5832"/>
              <a:gd name="T105" fmla="*/ 232280619 h 4173"/>
              <a:gd name="T106" fmla="*/ 377069468 w 5832"/>
              <a:gd name="T107" fmla="*/ 263828919 h 4173"/>
              <a:gd name="T108" fmla="*/ 390513567 w 5832"/>
              <a:gd name="T109" fmla="*/ 296018785 h 4173"/>
              <a:gd name="T110" fmla="*/ 418361453 w 5832"/>
              <a:gd name="T111" fmla="*/ 312060228 h 4173"/>
              <a:gd name="T112" fmla="*/ 451224336 w 5832"/>
              <a:gd name="T113" fmla="*/ 307996539 h 4173"/>
              <a:gd name="T114" fmla="*/ 474271178 w 5832"/>
              <a:gd name="T115" fmla="*/ 285966384 h 4173"/>
              <a:gd name="T116" fmla="*/ 480032888 w 5832"/>
              <a:gd name="T117" fmla="*/ 253348589 h 4173"/>
              <a:gd name="T118" fmla="*/ 465415149 w 5832"/>
              <a:gd name="T119" fmla="*/ 224580844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tx1">
              <a:alpha val="7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338" name="录像机"/>
          <p:cNvSpPr/>
          <p:nvPr/>
        </p:nvSpPr>
        <p:spPr>
          <a:xfrm>
            <a:off x="2933700" y="3526790"/>
            <a:ext cx="521970" cy="422910"/>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chemeClr val="tx1">
              <a:alpha val="7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电视机"/>
          <p:cNvSpPr/>
          <p:nvPr/>
        </p:nvSpPr>
        <p:spPr bwMode="auto">
          <a:xfrm>
            <a:off x="2950845" y="4358005"/>
            <a:ext cx="521970" cy="422910"/>
          </a:xfrm>
          <a:custGeom>
            <a:avLst/>
            <a:gdLst>
              <a:gd name="T0" fmla="*/ 1372823 w 5484"/>
              <a:gd name="T1" fmla="*/ 154929 h 5484"/>
              <a:gd name="T2" fmla="*/ 1427013 w 5484"/>
              <a:gd name="T3" fmla="*/ 95181 h 5484"/>
              <a:gd name="T4" fmla="*/ 1405476 w 5484"/>
              <a:gd name="T5" fmla="*/ 23274 h 5484"/>
              <a:gd name="T6" fmla="*/ 1333222 w 5484"/>
              <a:gd name="T7" fmla="*/ 1389 h 5484"/>
              <a:gd name="T8" fmla="*/ 1273126 w 5484"/>
              <a:gd name="T9" fmla="*/ 55580 h 5484"/>
              <a:gd name="T10" fmla="*/ 629789 w 5484"/>
              <a:gd name="T11" fmla="*/ 105949 h 5484"/>
              <a:gd name="T12" fmla="*/ 625274 w 5484"/>
              <a:gd name="T13" fmla="*/ 40990 h 5484"/>
              <a:gd name="T14" fmla="*/ 555451 w 5484"/>
              <a:gd name="T15" fmla="*/ 0 h 5484"/>
              <a:gd name="T16" fmla="*/ 489450 w 5484"/>
              <a:gd name="T17" fmla="*/ 34737 h 5484"/>
              <a:gd name="T18" fmla="*/ 482503 w 5484"/>
              <a:gd name="T19" fmla="*/ 110118 h 5484"/>
              <a:gd name="T20" fmla="*/ 547114 w 5484"/>
              <a:gd name="T21" fmla="*/ 158055 h 5484"/>
              <a:gd name="T22" fmla="*/ 134434 w 5484"/>
              <a:gd name="T23" fmla="*/ 477987 h 5484"/>
              <a:gd name="T24" fmla="*/ 57664 w 5484"/>
              <a:gd name="T25" fmla="*/ 512377 h 5484"/>
              <a:gd name="T26" fmla="*/ 9726 w 5484"/>
              <a:gd name="T27" fmla="*/ 579768 h 5484"/>
              <a:gd name="T28" fmla="*/ 695 w 5484"/>
              <a:gd name="T29" fmla="*/ 1762229 h 5484"/>
              <a:gd name="T30" fmla="*/ 31264 w 5484"/>
              <a:gd name="T31" fmla="*/ 1840736 h 5484"/>
              <a:gd name="T32" fmla="*/ 96917 w 5484"/>
              <a:gd name="T33" fmla="*/ 1892147 h 5484"/>
              <a:gd name="T34" fmla="*/ 1754240 w 5484"/>
              <a:gd name="T35" fmla="*/ 1904305 h 5484"/>
              <a:gd name="T36" fmla="*/ 1834830 w 5484"/>
              <a:gd name="T37" fmla="*/ 1877557 h 5484"/>
              <a:gd name="T38" fmla="*/ 1889368 w 5484"/>
              <a:gd name="T39" fmla="*/ 1814683 h 5484"/>
              <a:gd name="T40" fmla="*/ 1905000 w 5484"/>
              <a:gd name="T41" fmla="*/ 634653 h 5484"/>
              <a:gd name="T42" fmla="*/ 1881726 w 5484"/>
              <a:gd name="T43" fmla="*/ 552325 h 5484"/>
              <a:gd name="T44" fmla="*/ 1821630 w 5484"/>
              <a:gd name="T45" fmla="*/ 495008 h 5484"/>
              <a:gd name="T46" fmla="*/ 1428403 w 5484"/>
              <a:gd name="T47" fmla="*/ 1587153 h 5484"/>
              <a:gd name="T48" fmla="*/ 1409297 w 5484"/>
              <a:gd name="T49" fmla="*/ 1662533 h 5484"/>
              <a:gd name="T50" fmla="*/ 1351980 w 5484"/>
              <a:gd name="T51" fmla="*/ 1722976 h 5484"/>
              <a:gd name="T52" fmla="*/ 1269653 w 5484"/>
              <a:gd name="T53" fmla="*/ 1745903 h 5484"/>
              <a:gd name="T54" fmla="*/ 248720 w 5484"/>
              <a:gd name="T55" fmla="*/ 1730271 h 5484"/>
              <a:gd name="T56" fmla="*/ 185845 w 5484"/>
              <a:gd name="T57" fmla="*/ 1675733 h 5484"/>
              <a:gd name="T58" fmla="*/ 159097 w 5484"/>
              <a:gd name="T59" fmla="*/ 1595490 h 5484"/>
              <a:gd name="T60" fmla="*/ 170908 w 5484"/>
              <a:gd name="T61" fmla="*/ 731570 h 5484"/>
              <a:gd name="T62" fmla="*/ 222319 w 5484"/>
              <a:gd name="T63" fmla="*/ 666264 h 5484"/>
              <a:gd name="T64" fmla="*/ 301173 w 5484"/>
              <a:gd name="T65" fmla="*/ 635695 h 5484"/>
              <a:gd name="T66" fmla="*/ 1324538 w 5484"/>
              <a:gd name="T67" fmla="*/ 644379 h 5484"/>
              <a:gd name="T68" fmla="*/ 1392276 w 5484"/>
              <a:gd name="T69" fmla="*/ 692317 h 5484"/>
              <a:gd name="T70" fmla="*/ 1426666 w 5484"/>
              <a:gd name="T71" fmla="*/ 769086 h 5484"/>
              <a:gd name="T72" fmla="*/ 1627101 w 5484"/>
              <a:gd name="T73" fmla="*/ 1343991 h 5484"/>
              <a:gd name="T74" fmla="*/ 1554152 w 5484"/>
              <a:gd name="T75" fmla="*/ 1302306 h 5484"/>
              <a:gd name="T76" fmla="*/ 1513162 w 5484"/>
              <a:gd name="T77" fmla="*/ 1230052 h 5484"/>
              <a:gd name="T78" fmla="*/ 1513162 w 5484"/>
              <a:gd name="T79" fmla="*/ 1150851 h 5484"/>
              <a:gd name="T80" fmla="*/ 1554152 w 5484"/>
              <a:gd name="T81" fmla="*/ 1078249 h 5484"/>
              <a:gd name="T82" fmla="*/ 1627101 w 5484"/>
              <a:gd name="T83" fmla="*/ 1036565 h 5484"/>
              <a:gd name="T84" fmla="*/ 1706302 w 5484"/>
              <a:gd name="T85" fmla="*/ 1036565 h 5484"/>
              <a:gd name="T86" fmla="*/ 1778903 w 5484"/>
              <a:gd name="T87" fmla="*/ 1078249 h 5484"/>
              <a:gd name="T88" fmla="*/ 1820241 w 5484"/>
              <a:gd name="T89" fmla="*/ 1150851 h 5484"/>
              <a:gd name="T90" fmla="*/ 1820241 w 5484"/>
              <a:gd name="T91" fmla="*/ 1230052 h 5484"/>
              <a:gd name="T92" fmla="*/ 1778903 w 5484"/>
              <a:gd name="T93" fmla="*/ 1302306 h 5484"/>
              <a:gd name="T94" fmla="*/ 1706302 w 5484"/>
              <a:gd name="T95" fmla="*/ 1343991 h 5484"/>
              <a:gd name="T96" fmla="*/ 1634743 w 5484"/>
              <a:gd name="T97" fmla="*/ 949026 h 5484"/>
              <a:gd name="T98" fmla="*/ 1559710 w 5484"/>
              <a:gd name="T99" fmla="*/ 910815 h 5484"/>
              <a:gd name="T100" fmla="*/ 1514899 w 5484"/>
              <a:gd name="T101" fmla="*/ 840646 h 5484"/>
              <a:gd name="T102" fmla="*/ 1511078 w 5484"/>
              <a:gd name="T103" fmla="*/ 761792 h 5484"/>
              <a:gd name="T104" fmla="*/ 1548941 w 5484"/>
              <a:gd name="T105" fmla="*/ 686759 h 5484"/>
              <a:gd name="T106" fmla="*/ 1619458 w 5484"/>
              <a:gd name="T107" fmla="*/ 641947 h 5484"/>
              <a:gd name="T108" fmla="*/ 1698660 w 5484"/>
              <a:gd name="T109" fmla="*/ 638126 h 5484"/>
              <a:gd name="T110" fmla="*/ 1773693 w 5484"/>
              <a:gd name="T111" fmla="*/ 675990 h 5484"/>
              <a:gd name="T112" fmla="*/ 1818504 w 5484"/>
              <a:gd name="T113" fmla="*/ 746507 h 5484"/>
              <a:gd name="T114" fmla="*/ 1821978 w 5484"/>
              <a:gd name="T115" fmla="*/ 825361 h 5484"/>
              <a:gd name="T116" fmla="*/ 1784114 w 5484"/>
              <a:gd name="T117" fmla="*/ 900046 h 5484"/>
              <a:gd name="T118" fmla="*/ 1713944 w 5484"/>
              <a:gd name="T119" fmla="*/ 944858 h 54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84" h="5484">
                <a:moveTo>
                  <a:pt x="5026" y="1370"/>
                </a:moveTo>
                <a:lnTo>
                  <a:pt x="3081" y="1370"/>
                </a:lnTo>
                <a:lnTo>
                  <a:pt x="3849" y="449"/>
                </a:lnTo>
                <a:lnTo>
                  <a:pt x="3866" y="454"/>
                </a:lnTo>
                <a:lnTo>
                  <a:pt x="3875" y="455"/>
                </a:lnTo>
                <a:lnTo>
                  <a:pt x="3884" y="456"/>
                </a:lnTo>
                <a:lnTo>
                  <a:pt x="3907" y="455"/>
                </a:lnTo>
                <a:lnTo>
                  <a:pt x="3930" y="451"/>
                </a:lnTo>
                <a:lnTo>
                  <a:pt x="3952" y="446"/>
                </a:lnTo>
                <a:lnTo>
                  <a:pt x="3973" y="438"/>
                </a:lnTo>
                <a:lnTo>
                  <a:pt x="3993" y="428"/>
                </a:lnTo>
                <a:lnTo>
                  <a:pt x="4012" y="417"/>
                </a:lnTo>
                <a:lnTo>
                  <a:pt x="4029" y="404"/>
                </a:lnTo>
                <a:lnTo>
                  <a:pt x="4046" y="389"/>
                </a:lnTo>
                <a:lnTo>
                  <a:pt x="4061" y="373"/>
                </a:lnTo>
                <a:lnTo>
                  <a:pt x="4073" y="356"/>
                </a:lnTo>
                <a:lnTo>
                  <a:pt x="4085" y="336"/>
                </a:lnTo>
                <a:lnTo>
                  <a:pt x="4094" y="317"/>
                </a:lnTo>
                <a:lnTo>
                  <a:pt x="4102" y="296"/>
                </a:lnTo>
                <a:lnTo>
                  <a:pt x="4108" y="274"/>
                </a:lnTo>
                <a:lnTo>
                  <a:pt x="4111" y="251"/>
                </a:lnTo>
                <a:lnTo>
                  <a:pt x="4112" y="228"/>
                </a:lnTo>
                <a:lnTo>
                  <a:pt x="4111" y="204"/>
                </a:lnTo>
                <a:lnTo>
                  <a:pt x="4108" y="182"/>
                </a:lnTo>
                <a:lnTo>
                  <a:pt x="4102" y="160"/>
                </a:lnTo>
                <a:lnTo>
                  <a:pt x="4094" y="139"/>
                </a:lnTo>
                <a:lnTo>
                  <a:pt x="4085" y="118"/>
                </a:lnTo>
                <a:lnTo>
                  <a:pt x="4073" y="100"/>
                </a:lnTo>
                <a:lnTo>
                  <a:pt x="4061" y="83"/>
                </a:lnTo>
                <a:lnTo>
                  <a:pt x="4046" y="67"/>
                </a:lnTo>
                <a:lnTo>
                  <a:pt x="4029" y="52"/>
                </a:lnTo>
                <a:lnTo>
                  <a:pt x="4012" y="38"/>
                </a:lnTo>
                <a:lnTo>
                  <a:pt x="3993" y="27"/>
                </a:lnTo>
                <a:lnTo>
                  <a:pt x="3973" y="17"/>
                </a:lnTo>
                <a:lnTo>
                  <a:pt x="3952" y="10"/>
                </a:lnTo>
                <a:lnTo>
                  <a:pt x="3930" y="4"/>
                </a:lnTo>
                <a:lnTo>
                  <a:pt x="3907" y="1"/>
                </a:lnTo>
                <a:lnTo>
                  <a:pt x="3884" y="0"/>
                </a:lnTo>
                <a:lnTo>
                  <a:pt x="3860" y="1"/>
                </a:lnTo>
                <a:lnTo>
                  <a:pt x="3838" y="4"/>
                </a:lnTo>
                <a:lnTo>
                  <a:pt x="3816" y="10"/>
                </a:lnTo>
                <a:lnTo>
                  <a:pt x="3796" y="17"/>
                </a:lnTo>
                <a:lnTo>
                  <a:pt x="3775" y="27"/>
                </a:lnTo>
                <a:lnTo>
                  <a:pt x="3756" y="38"/>
                </a:lnTo>
                <a:lnTo>
                  <a:pt x="3739" y="52"/>
                </a:lnTo>
                <a:lnTo>
                  <a:pt x="3722" y="67"/>
                </a:lnTo>
                <a:lnTo>
                  <a:pt x="3708" y="83"/>
                </a:lnTo>
                <a:lnTo>
                  <a:pt x="3694" y="100"/>
                </a:lnTo>
                <a:lnTo>
                  <a:pt x="3683" y="118"/>
                </a:lnTo>
                <a:lnTo>
                  <a:pt x="3673" y="139"/>
                </a:lnTo>
                <a:lnTo>
                  <a:pt x="3665" y="160"/>
                </a:lnTo>
                <a:lnTo>
                  <a:pt x="3660" y="182"/>
                </a:lnTo>
                <a:lnTo>
                  <a:pt x="3656" y="204"/>
                </a:lnTo>
                <a:lnTo>
                  <a:pt x="3655" y="228"/>
                </a:lnTo>
                <a:lnTo>
                  <a:pt x="3656" y="247"/>
                </a:lnTo>
                <a:lnTo>
                  <a:pt x="3660" y="267"/>
                </a:lnTo>
                <a:lnTo>
                  <a:pt x="3664" y="287"/>
                </a:lnTo>
                <a:lnTo>
                  <a:pt x="3671" y="305"/>
                </a:lnTo>
                <a:lnTo>
                  <a:pt x="2783" y="1370"/>
                </a:lnTo>
                <a:lnTo>
                  <a:pt x="2700" y="1370"/>
                </a:lnTo>
                <a:lnTo>
                  <a:pt x="1813" y="305"/>
                </a:lnTo>
                <a:lnTo>
                  <a:pt x="1818" y="287"/>
                </a:lnTo>
                <a:lnTo>
                  <a:pt x="1823" y="267"/>
                </a:lnTo>
                <a:lnTo>
                  <a:pt x="1826" y="247"/>
                </a:lnTo>
                <a:lnTo>
                  <a:pt x="1828" y="228"/>
                </a:lnTo>
                <a:lnTo>
                  <a:pt x="1826" y="204"/>
                </a:lnTo>
                <a:lnTo>
                  <a:pt x="1823" y="182"/>
                </a:lnTo>
                <a:lnTo>
                  <a:pt x="1817" y="160"/>
                </a:lnTo>
                <a:lnTo>
                  <a:pt x="1809" y="139"/>
                </a:lnTo>
                <a:lnTo>
                  <a:pt x="1800" y="118"/>
                </a:lnTo>
                <a:lnTo>
                  <a:pt x="1788" y="100"/>
                </a:lnTo>
                <a:lnTo>
                  <a:pt x="1776" y="83"/>
                </a:lnTo>
                <a:lnTo>
                  <a:pt x="1761" y="67"/>
                </a:lnTo>
                <a:lnTo>
                  <a:pt x="1745" y="52"/>
                </a:lnTo>
                <a:lnTo>
                  <a:pt x="1727" y="38"/>
                </a:lnTo>
                <a:lnTo>
                  <a:pt x="1708" y="27"/>
                </a:lnTo>
                <a:lnTo>
                  <a:pt x="1688" y="17"/>
                </a:lnTo>
                <a:lnTo>
                  <a:pt x="1667" y="10"/>
                </a:lnTo>
                <a:lnTo>
                  <a:pt x="1646" y="4"/>
                </a:lnTo>
                <a:lnTo>
                  <a:pt x="1622" y="1"/>
                </a:lnTo>
                <a:lnTo>
                  <a:pt x="1599" y="0"/>
                </a:lnTo>
                <a:lnTo>
                  <a:pt x="1575" y="1"/>
                </a:lnTo>
                <a:lnTo>
                  <a:pt x="1553" y="4"/>
                </a:lnTo>
                <a:lnTo>
                  <a:pt x="1531" y="10"/>
                </a:lnTo>
                <a:lnTo>
                  <a:pt x="1510" y="17"/>
                </a:lnTo>
                <a:lnTo>
                  <a:pt x="1490" y="27"/>
                </a:lnTo>
                <a:lnTo>
                  <a:pt x="1472" y="38"/>
                </a:lnTo>
                <a:lnTo>
                  <a:pt x="1454" y="52"/>
                </a:lnTo>
                <a:lnTo>
                  <a:pt x="1437" y="67"/>
                </a:lnTo>
                <a:lnTo>
                  <a:pt x="1423" y="83"/>
                </a:lnTo>
                <a:lnTo>
                  <a:pt x="1409" y="100"/>
                </a:lnTo>
                <a:lnTo>
                  <a:pt x="1398" y="118"/>
                </a:lnTo>
                <a:lnTo>
                  <a:pt x="1389" y="139"/>
                </a:lnTo>
                <a:lnTo>
                  <a:pt x="1381" y="160"/>
                </a:lnTo>
                <a:lnTo>
                  <a:pt x="1375" y="182"/>
                </a:lnTo>
                <a:lnTo>
                  <a:pt x="1371" y="204"/>
                </a:lnTo>
                <a:lnTo>
                  <a:pt x="1370" y="228"/>
                </a:lnTo>
                <a:lnTo>
                  <a:pt x="1371" y="251"/>
                </a:lnTo>
                <a:lnTo>
                  <a:pt x="1375" y="274"/>
                </a:lnTo>
                <a:lnTo>
                  <a:pt x="1381" y="296"/>
                </a:lnTo>
                <a:lnTo>
                  <a:pt x="1389" y="317"/>
                </a:lnTo>
                <a:lnTo>
                  <a:pt x="1398" y="336"/>
                </a:lnTo>
                <a:lnTo>
                  <a:pt x="1409" y="356"/>
                </a:lnTo>
                <a:lnTo>
                  <a:pt x="1423" y="373"/>
                </a:lnTo>
                <a:lnTo>
                  <a:pt x="1437" y="389"/>
                </a:lnTo>
                <a:lnTo>
                  <a:pt x="1454" y="404"/>
                </a:lnTo>
                <a:lnTo>
                  <a:pt x="1472" y="417"/>
                </a:lnTo>
                <a:lnTo>
                  <a:pt x="1490" y="428"/>
                </a:lnTo>
                <a:lnTo>
                  <a:pt x="1510" y="438"/>
                </a:lnTo>
                <a:lnTo>
                  <a:pt x="1531" y="446"/>
                </a:lnTo>
                <a:lnTo>
                  <a:pt x="1553" y="451"/>
                </a:lnTo>
                <a:lnTo>
                  <a:pt x="1575" y="455"/>
                </a:lnTo>
                <a:lnTo>
                  <a:pt x="1599" y="456"/>
                </a:lnTo>
                <a:lnTo>
                  <a:pt x="1609" y="455"/>
                </a:lnTo>
                <a:lnTo>
                  <a:pt x="1617" y="454"/>
                </a:lnTo>
                <a:lnTo>
                  <a:pt x="1634" y="449"/>
                </a:lnTo>
                <a:lnTo>
                  <a:pt x="2403" y="1370"/>
                </a:lnTo>
                <a:lnTo>
                  <a:pt x="456" y="1370"/>
                </a:lnTo>
                <a:lnTo>
                  <a:pt x="433" y="1371"/>
                </a:lnTo>
                <a:lnTo>
                  <a:pt x="410" y="1372"/>
                </a:lnTo>
                <a:lnTo>
                  <a:pt x="387" y="1376"/>
                </a:lnTo>
                <a:lnTo>
                  <a:pt x="364" y="1379"/>
                </a:lnTo>
                <a:lnTo>
                  <a:pt x="342" y="1385"/>
                </a:lnTo>
                <a:lnTo>
                  <a:pt x="320" y="1391"/>
                </a:lnTo>
                <a:lnTo>
                  <a:pt x="300" y="1397"/>
                </a:lnTo>
                <a:lnTo>
                  <a:pt x="279" y="1406"/>
                </a:lnTo>
                <a:lnTo>
                  <a:pt x="258" y="1415"/>
                </a:lnTo>
                <a:lnTo>
                  <a:pt x="239" y="1425"/>
                </a:lnTo>
                <a:lnTo>
                  <a:pt x="220" y="1437"/>
                </a:lnTo>
                <a:lnTo>
                  <a:pt x="201" y="1448"/>
                </a:lnTo>
                <a:lnTo>
                  <a:pt x="183" y="1461"/>
                </a:lnTo>
                <a:lnTo>
                  <a:pt x="166" y="1475"/>
                </a:lnTo>
                <a:lnTo>
                  <a:pt x="150" y="1489"/>
                </a:lnTo>
                <a:lnTo>
                  <a:pt x="134" y="1504"/>
                </a:lnTo>
                <a:lnTo>
                  <a:pt x="119" y="1520"/>
                </a:lnTo>
                <a:lnTo>
                  <a:pt x="104" y="1537"/>
                </a:lnTo>
                <a:lnTo>
                  <a:pt x="90" y="1554"/>
                </a:lnTo>
                <a:lnTo>
                  <a:pt x="77" y="1571"/>
                </a:lnTo>
                <a:lnTo>
                  <a:pt x="66" y="1590"/>
                </a:lnTo>
                <a:lnTo>
                  <a:pt x="54" y="1610"/>
                </a:lnTo>
                <a:lnTo>
                  <a:pt x="45" y="1629"/>
                </a:lnTo>
                <a:lnTo>
                  <a:pt x="36" y="1649"/>
                </a:lnTo>
                <a:lnTo>
                  <a:pt x="28" y="1669"/>
                </a:lnTo>
                <a:lnTo>
                  <a:pt x="20" y="1691"/>
                </a:lnTo>
                <a:lnTo>
                  <a:pt x="14" y="1713"/>
                </a:lnTo>
                <a:lnTo>
                  <a:pt x="9" y="1735"/>
                </a:lnTo>
                <a:lnTo>
                  <a:pt x="5" y="1757"/>
                </a:lnTo>
                <a:lnTo>
                  <a:pt x="2" y="1780"/>
                </a:lnTo>
                <a:lnTo>
                  <a:pt x="0" y="1803"/>
                </a:lnTo>
                <a:lnTo>
                  <a:pt x="0" y="1827"/>
                </a:lnTo>
                <a:lnTo>
                  <a:pt x="0" y="5026"/>
                </a:lnTo>
                <a:lnTo>
                  <a:pt x="0" y="5049"/>
                </a:lnTo>
                <a:lnTo>
                  <a:pt x="2" y="5073"/>
                </a:lnTo>
                <a:lnTo>
                  <a:pt x="5" y="5095"/>
                </a:lnTo>
                <a:lnTo>
                  <a:pt x="9" y="5118"/>
                </a:lnTo>
                <a:lnTo>
                  <a:pt x="14" y="5140"/>
                </a:lnTo>
                <a:lnTo>
                  <a:pt x="20" y="5162"/>
                </a:lnTo>
                <a:lnTo>
                  <a:pt x="28" y="5183"/>
                </a:lnTo>
                <a:lnTo>
                  <a:pt x="36" y="5204"/>
                </a:lnTo>
                <a:lnTo>
                  <a:pt x="45" y="5224"/>
                </a:lnTo>
                <a:lnTo>
                  <a:pt x="54" y="5244"/>
                </a:lnTo>
                <a:lnTo>
                  <a:pt x="66" y="5263"/>
                </a:lnTo>
                <a:lnTo>
                  <a:pt x="77" y="5282"/>
                </a:lnTo>
                <a:lnTo>
                  <a:pt x="90" y="5299"/>
                </a:lnTo>
                <a:lnTo>
                  <a:pt x="104" y="5316"/>
                </a:lnTo>
                <a:lnTo>
                  <a:pt x="119" y="5334"/>
                </a:lnTo>
                <a:lnTo>
                  <a:pt x="134" y="5349"/>
                </a:lnTo>
                <a:lnTo>
                  <a:pt x="150" y="5365"/>
                </a:lnTo>
                <a:lnTo>
                  <a:pt x="166" y="5379"/>
                </a:lnTo>
                <a:lnTo>
                  <a:pt x="183" y="5393"/>
                </a:lnTo>
                <a:lnTo>
                  <a:pt x="201" y="5405"/>
                </a:lnTo>
                <a:lnTo>
                  <a:pt x="220" y="5417"/>
                </a:lnTo>
                <a:lnTo>
                  <a:pt x="239" y="5428"/>
                </a:lnTo>
                <a:lnTo>
                  <a:pt x="258" y="5437"/>
                </a:lnTo>
                <a:lnTo>
                  <a:pt x="279" y="5447"/>
                </a:lnTo>
                <a:lnTo>
                  <a:pt x="300" y="5456"/>
                </a:lnTo>
                <a:lnTo>
                  <a:pt x="320" y="5463"/>
                </a:lnTo>
                <a:lnTo>
                  <a:pt x="342" y="5469"/>
                </a:lnTo>
                <a:lnTo>
                  <a:pt x="364" y="5474"/>
                </a:lnTo>
                <a:lnTo>
                  <a:pt x="387" y="5478"/>
                </a:lnTo>
                <a:lnTo>
                  <a:pt x="410" y="5481"/>
                </a:lnTo>
                <a:lnTo>
                  <a:pt x="433" y="5482"/>
                </a:lnTo>
                <a:lnTo>
                  <a:pt x="456" y="5484"/>
                </a:lnTo>
                <a:lnTo>
                  <a:pt x="5026" y="5484"/>
                </a:lnTo>
                <a:lnTo>
                  <a:pt x="5050" y="5482"/>
                </a:lnTo>
                <a:lnTo>
                  <a:pt x="5073" y="5481"/>
                </a:lnTo>
                <a:lnTo>
                  <a:pt x="5096" y="5478"/>
                </a:lnTo>
                <a:lnTo>
                  <a:pt x="5118" y="5474"/>
                </a:lnTo>
                <a:lnTo>
                  <a:pt x="5140" y="5469"/>
                </a:lnTo>
                <a:lnTo>
                  <a:pt x="5162" y="5463"/>
                </a:lnTo>
                <a:lnTo>
                  <a:pt x="5184" y="5456"/>
                </a:lnTo>
                <a:lnTo>
                  <a:pt x="5205" y="5447"/>
                </a:lnTo>
                <a:lnTo>
                  <a:pt x="5224" y="5437"/>
                </a:lnTo>
                <a:lnTo>
                  <a:pt x="5244" y="5428"/>
                </a:lnTo>
                <a:lnTo>
                  <a:pt x="5263" y="5417"/>
                </a:lnTo>
                <a:lnTo>
                  <a:pt x="5282" y="5405"/>
                </a:lnTo>
                <a:lnTo>
                  <a:pt x="5299" y="5393"/>
                </a:lnTo>
                <a:lnTo>
                  <a:pt x="5316" y="5379"/>
                </a:lnTo>
                <a:lnTo>
                  <a:pt x="5334" y="5365"/>
                </a:lnTo>
                <a:lnTo>
                  <a:pt x="5350" y="5349"/>
                </a:lnTo>
                <a:lnTo>
                  <a:pt x="5365" y="5334"/>
                </a:lnTo>
                <a:lnTo>
                  <a:pt x="5379" y="5316"/>
                </a:lnTo>
                <a:lnTo>
                  <a:pt x="5393" y="5299"/>
                </a:lnTo>
                <a:lnTo>
                  <a:pt x="5405" y="5282"/>
                </a:lnTo>
                <a:lnTo>
                  <a:pt x="5417" y="5263"/>
                </a:lnTo>
                <a:lnTo>
                  <a:pt x="5428" y="5244"/>
                </a:lnTo>
                <a:lnTo>
                  <a:pt x="5439" y="5224"/>
                </a:lnTo>
                <a:lnTo>
                  <a:pt x="5448" y="5204"/>
                </a:lnTo>
                <a:lnTo>
                  <a:pt x="5456" y="5183"/>
                </a:lnTo>
                <a:lnTo>
                  <a:pt x="5463" y="5162"/>
                </a:lnTo>
                <a:lnTo>
                  <a:pt x="5469" y="5140"/>
                </a:lnTo>
                <a:lnTo>
                  <a:pt x="5474" y="5118"/>
                </a:lnTo>
                <a:lnTo>
                  <a:pt x="5478" y="5095"/>
                </a:lnTo>
                <a:lnTo>
                  <a:pt x="5481" y="5073"/>
                </a:lnTo>
                <a:lnTo>
                  <a:pt x="5482" y="5049"/>
                </a:lnTo>
                <a:lnTo>
                  <a:pt x="5484" y="5026"/>
                </a:lnTo>
                <a:lnTo>
                  <a:pt x="5484" y="1827"/>
                </a:lnTo>
                <a:lnTo>
                  <a:pt x="5482" y="1803"/>
                </a:lnTo>
                <a:lnTo>
                  <a:pt x="5481" y="1780"/>
                </a:lnTo>
                <a:lnTo>
                  <a:pt x="5478" y="1757"/>
                </a:lnTo>
                <a:lnTo>
                  <a:pt x="5474" y="1735"/>
                </a:lnTo>
                <a:lnTo>
                  <a:pt x="5469" y="1713"/>
                </a:lnTo>
                <a:lnTo>
                  <a:pt x="5463" y="1691"/>
                </a:lnTo>
                <a:lnTo>
                  <a:pt x="5456" y="1669"/>
                </a:lnTo>
                <a:lnTo>
                  <a:pt x="5448" y="1649"/>
                </a:lnTo>
                <a:lnTo>
                  <a:pt x="5439" y="1629"/>
                </a:lnTo>
                <a:lnTo>
                  <a:pt x="5428" y="1610"/>
                </a:lnTo>
                <a:lnTo>
                  <a:pt x="5417" y="1590"/>
                </a:lnTo>
                <a:lnTo>
                  <a:pt x="5405" y="1571"/>
                </a:lnTo>
                <a:lnTo>
                  <a:pt x="5393" y="1554"/>
                </a:lnTo>
                <a:lnTo>
                  <a:pt x="5379" y="1537"/>
                </a:lnTo>
                <a:lnTo>
                  <a:pt x="5365" y="1520"/>
                </a:lnTo>
                <a:lnTo>
                  <a:pt x="5350" y="1504"/>
                </a:lnTo>
                <a:lnTo>
                  <a:pt x="5334" y="1489"/>
                </a:lnTo>
                <a:lnTo>
                  <a:pt x="5316" y="1475"/>
                </a:lnTo>
                <a:lnTo>
                  <a:pt x="5299" y="1461"/>
                </a:lnTo>
                <a:lnTo>
                  <a:pt x="5282" y="1448"/>
                </a:lnTo>
                <a:lnTo>
                  <a:pt x="5263" y="1437"/>
                </a:lnTo>
                <a:lnTo>
                  <a:pt x="5244" y="1425"/>
                </a:lnTo>
                <a:lnTo>
                  <a:pt x="5224" y="1415"/>
                </a:lnTo>
                <a:lnTo>
                  <a:pt x="5205" y="1406"/>
                </a:lnTo>
                <a:lnTo>
                  <a:pt x="5184" y="1397"/>
                </a:lnTo>
                <a:lnTo>
                  <a:pt x="5162" y="1391"/>
                </a:lnTo>
                <a:lnTo>
                  <a:pt x="5140" y="1385"/>
                </a:lnTo>
                <a:lnTo>
                  <a:pt x="5118" y="1379"/>
                </a:lnTo>
                <a:lnTo>
                  <a:pt x="5096" y="1376"/>
                </a:lnTo>
                <a:lnTo>
                  <a:pt x="5073" y="1372"/>
                </a:lnTo>
                <a:lnTo>
                  <a:pt x="5050" y="1371"/>
                </a:lnTo>
                <a:lnTo>
                  <a:pt x="5026" y="1370"/>
                </a:lnTo>
                <a:close/>
                <a:moveTo>
                  <a:pt x="4112" y="4569"/>
                </a:moveTo>
                <a:lnTo>
                  <a:pt x="4112" y="4569"/>
                </a:lnTo>
                <a:lnTo>
                  <a:pt x="4111" y="4593"/>
                </a:lnTo>
                <a:lnTo>
                  <a:pt x="4110" y="4616"/>
                </a:lnTo>
                <a:lnTo>
                  <a:pt x="4107" y="4639"/>
                </a:lnTo>
                <a:lnTo>
                  <a:pt x="4103" y="4661"/>
                </a:lnTo>
                <a:lnTo>
                  <a:pt x="4097" y="4683"/>
                </a:lnTo>
                <a:lnTo>
                  <a:pt x="4092" y="4705"/>
                </a:lnTo>
                <a:lnTo>
                  <a:pt x="4085" y="4727"/>
                </a:lnTo>
                <a:lnTo>
                  <a:pt x="4077" y="4747"/>
                </a:lnTo>
                <a:lnTo>
                  <a:pt x="4067" y="4767"/>
                </a:lnTo>
                <a:lnTo>
                  <a:pt x="4057" y="4786"/>
                </a:lnTo>
                <a:lnTo>
                  <a:pt x="4047" y="4806"/>
                </a:lnTo>
                <a:lnTo>
                  <a:pt x="4034" y="4824"/>
                </a:lnTo>
                <a:lnTo>
                  <a:pt x="4021" y="4843"/>
                </a:lnTo>
                <a:lnTo>
                  <a:pt x="4008" y="4860"/>
                </a:lnTo>
                <a:lnTo>
                  <a:pt x="3994" y="4876"/>
                </a:lnTo>
                <a:lnTo>
                  <a:pt x="3979" y="4892"/>
                </a:lnTo>
                <a:lnTo>
                  <a:pt x="3963" y="4907"/>
                </a:lnTo>
                <a:lnTo>
                  <a:pt x="3946" y="4921"/>
                </a:lnTo>
                <a:lnTo>
                  <a:pt x="3929" y="4935"/>
                </a:lnTo>
                <a:lnTo>
                  <a:pt x="3911" y="4948"/>
                </a:lnTo>
                <a:lnTo>
                  <a:pt x="3892" y="4960"/>
                </a:lnTo>
                <a:lnTo>
                  <a:pt x="3873" y="4971"/>
                </a:lnTo>
                <a:lnTo>
                  <a:pt x="3853" y="4981"/>
                </a:lnTo>
                <a:lnTo>
                  <a:pt x="3834" y="4990"/>
                </a:lnTo>
                <a:lnTo>
                  <a:pt x="3813" y="4998"/>
                </a:lnTo>
                <a:lnTo>
                  <a:pt x="3791" y="5005"/>
                </a:lnTo>
                <a:lnTo>
                  <a:pt x="3769" y="5011"/>
                </a:lnTo>
                <a:lnTo>
                  <a:pt x="3747" y="5017"/>
                </a:lnTo>
                <a:lnTo>
                  <a:pt x="3725" y="5020"/>
                </a:lnTo>
                <a:lnTo>
                  <a:pt x="3702" y="5024"/>
                </a:lnTo>
                <a:lnTo>
                  <a:pt x="3679" y="5025"/>
                </a:lnTo>
                <a:lnTo>
                  <a:pt x="3655" y="5026"/>
                </a:lnTo>
                <a:lnTo>
                  <a:pt x="914" y="5026"/>
                </a:lnTo>
                <a:lnTo>
                  <a:pt x="890" y="5025"/>
                </a:lnTo>
                <a:lnTo>
                  <a:pt x="867" y="5024"/>
                </a:lnTo>
                <a:lnTo>
                  <a:pt x="844" y="5020"/>
                </a:lnTo>
                <a:lnTo>
                  <a:pt x="822" y="5017"/>
                </a:lnTo>
                <a:lnTo>
                  <a:pt x="800" y="5011"/>
                </a:lnTo>
                <a:lnTo>
                  <a:pt x="778" y="5005"/>
                </a:lnTo>
                <a:lnTo>
                  <a:pt x="756" y="4998"/>
                </a:lnTo>
                <a:lnTo>
                  <a:pt x="735" y="4990"/>
                </a:lnTo>
                <a:lnTo>
                  <a:pt x="716" y="4981"/>
                </a:lnTo>
                <a:lnTo>
                  <a:pt x="696" y="4971"/>
                </a:lnTo>
                <a:lnTo>
                  <a:pt x="677" y="4960"/>
                </a:lnTo>
                <a:lnTo>
                  <a:pt x="658" y="4948"/>
                </a:lnTo>
                <a:lnTo>
                  <a:pt x="640" y="4935"/>
                </a:lnTo>
                <a:lnTo>
                  <a:pt x="624" y="4921"/>
                </a:lnTo>
                <a:lnTo>
                  <a:pt x="606" y="4907"/>
                </a:lnTo>
                <a:lnTo>
                  <a:pt x="590" y="4892"/>
                </a:lnTo>
                <a:lnTo>
                  <a:pt x="575" y="4876"/>
                </a:lnTo>
                <a:lnTo>
                  <a:pt x="561" y="4860"/>
                </a:lnTo>
                <a:lnTo>
                  <a:pt x="547" y="4843"/>
                </a:lnTo>
                <a:lnTo>
                  <a:pt x="535" y="4824"/>
                </a:lnTo>
                <a:lnTo>
                  <a:pt x="523" y="4806"/>
                </a:lnTo>
                <a:lnTo>
                  <a:pt x="512" y="4786"/>
                </a:lnTo>
                <a:lnTo>
                  <a:pt x="501" y="4767"/>
                </a:lnTo>
                <a:lnTo>
                  <a:pt x="492" y="4747"/>
                </a:lnTo>
                <a:lnTo>
                  <a:pt x="484" y="4727"/>
                </a:lnTo>
                <a:lnTo>
                  <a:pt x="477" y="4705"/>
                </a:lnTo>
                <a:lnTo>
                  <a:pt x="471" y="4683"/>
                </a:lnTo>
                <a:lnTo>
                  <a:pt x="466" y="4661"/>
                </a:lnTo>
                <a:lnTo>
                  <a:pt x="462" y="4639"/>
                </a:lnTo>
                <a:lnTo>
                  <a:pt x="459" y="4616"/>
                </a:lnTo>
                <a:lnTo>
                  <a:pt x="458" y="4593"/>
                </a:lnTo>
                <a:lnTo>
                  <a:pt x="456" y="4569"/>
                </a:lnTo>
                <a:lnTo>
                  <a:pt x="456" y="2284"/>
                </a:lnTo>
                <a:lnTo>
                  <a:pt x="458" y="2261"/>
                </a:lnTo>
                <a:lnTo>
                  <a:pt x="459" y="2238"/>
                </a:lnTo>
                <a:lnTo>
                  <a:pt x="462" y="2214"/>
                </a:lnTo>
                <a:lnTo>
                  <a:pt x="466" y="2193"/>
                </a:lnTo>
                <a:lnTo>
                  <a:pt x="471" y="2170"/>
                </a:lnTo>
                <a:lnTo>
                  <a:pt x="477" y="2148"/>
                </a:lnTo>
                <a:lnTo>
                  <a:pt x="484" y="2127"/>
                </a:lnTo>
                <a:lnTo>
                  <a:pt x="492" y="2106"/>
                </a:lnTo>
                <a:lnTo>
                  <a:pt x="501" y="2085"/>
                </a:lnTo>
                <a:lnTo>
                  <a:pt x="512" y="2066"/>
                </a:lnTo>
                <a:lnTo>
                  <a:pt x="523" y="2047"/>
                </a:lnTo>
                <a:lnTo>
                  <a:pt x="535" y="2029"/>
                </a:lnTo>
                <a:lnTo>
                  <a:pt x="547" y="2011"/>
                </a:lnTo>
                <a:lnTo>
                  <a:pt x="561" y="1993"/>
                </a:lnTo>
                <a:lnTo>
                  <a:pt x="575" y="1977"/>
                </a:lnTo>
                <a:lnTo>
                  <a:pt x="590" y="1961"/>
                </a:lnTo>
                <a:lnTo>
                  <a:pt x="606" y="1946"/>
                </a:lnTo>
                <a:lnTo>
                  <a:pt x="624" y="1931"/>
                </a:lnTo>
                <a:lnTo>
                  <a:pt x="640" y="1918"/>
                </a:lnTo>
                <a:lnTo>
                  <a:pt x="658" y="1906"/>
                </a:lnTo>
                <a:lnTo>
                  <a:pt x="677" y="1893"/>
                </a:lnTo>
                <a:lnTo>
                  <a:pt x="696" y="1883"/>
                </a:lnTo>
                <a:lnTo>
                  <a:pt x="716" y="1872"/>
                </a:lnTo>
                <a:lnTo>
                  <a:pt x="735" y="1863"/>
                </a:lnTo>
                <a:lnTo>
                  <a:pt x="756" y="1855"/>
                </a:lnTo>
                <a:lnTo>
                  <a:pt x="778" y="1848"/>
                </a:lnTo>
                <a:lnTo>
                  <a:pt x="800" y="1841"/>
                </a:lnTo>
                <a:lnTo>
                  <a:pt x="822" y="1837"/>
                </a:lnTo>
                <a:lnTo>
                  <a:pt x="844" y="1832"/>
                </a:lnTo>
                <a:lnTo>
                  <a:pt x="867" y="1830"/>
                </a:lnTo>
                <a:lnTo>
                  <a:pt x="890" y="1827"/>
                </a:lnTo>
                <a:lnTo>
                  <a:pt x="914" y="1827"/>
                </a:lnTo>
                <a:lnTo>
                  <a:pt x="3655" y="1827"/>
                </a:lnTo>
                <a:lnTo>
                  <a:pt x="3679" y="1827"/>
                </a:lnTo>
                <a:lnTo>
                  <a:pt x="3702" y="1830"/>
                </a:lnTo>
                <a:lnTo>
                  <a:pt x="3725" y="1832"/>
                </a:lnTo>
                <a:lnTo>
                  <a:pt x="3747" y="1837"/>
                </a:lnTo>
                <a:lnTo>
                  <a:pt x="3769" y="1841"/>
                </a:lnTo>
                <a:lnTo>
                  <a:pt x="3791" y="1848"/>
                </a:lnTo>
                <a:lnTo>
                  <a:pt x="3813" y="1855"/>
                </a:lnTo>
                <a:lnTo>
                  <a:pt x="3834" y="1863"/>
                </a:lnTo>
                <a:lnTo>
                  <a:pt x="3853" y="1872"/>
                </a:lnTo>
                <a:lnTo>
                  <a:pt x="3873" y="1883"/>
                </a:lnTo>
                <a:lnTo>
                  <a:pt x="3892" y="1893"/>
                </a:lnTo>
                <a:lnTo>
                  <a:pt x="3911" y="1906"/>
                </a:lnTo>
                <a:lnTo>
                  <a:pt x="3929" y="1918"/>
                </a:lnTo>
                <a:lnTo>
                  <a:pt x="3946" y="1931"/>
                </a:lnTo>
                <a:lnTo>
                  <a:pt x="3963" y="1946"/>
                </a:lnTo>
                <a:lnTo>
                  <a:pt x="3979" y="1961"/>
                </a:lnTo>
                <a:lnTo>
                  <a:pt x="3994" y="1977"/>
                </a:lnTo>
                <a:lnTo>
                  <a:pt x="4008" y="1993"/>
                </a:lnTo>
                <a:lnTo>
                  <a:pt x="4021" y="2011"/>
                </a:lnTo>
                <a:lnTo>
                  <a:pt x="4034" y="2029"/>
                </a:lnTo>
                <a:lnTo>
                  <a:pt x="4047" y="2047"/>
                </a:lnTo>
                <a:lnTo>
                  <a:pt x="4057" y="2066"/>
                </a:lnTo>
                <a:lnTo>
                  <a:pt x="4067" y="2085"/>
                </a:lnTo>
                <a:lnTo>
                  <a:pt x="4077" y="2106"/>
                </a:lnTo>
                <a:lnTo>
                  <a:pt x="4085" y="2127"/>
                </a:lnTo>
                <a:lnTo>
                  <a:pt x="4092" y="2148"/>
                </a:lnTo>
                <a:lnTo>
                  <a:pt x="4097" y="2170"/>
                </a:lnTo>
                <a:lnTo>
                  <a:pt x="4103" y="2193"/>
                </a:lnTo>
                <a:lnTo>
                  <a:pt x="4107" y="2214"/>
                </a:lnTo>
                <a:lnTo>
                  <a:pt x="4110" y="2238"/>
                </a:lnTo>
                <a:lnTo>
                  <a:pt x="4111" y="2261"/>
                </a:lnTo>
                <a:lnTo>
                  <a:pt x="4112" y="2284"/>
                </a:lnTo>
                <a:lnTo>
                  <a:pt x="4112" y="4569"/>
                </a:lnTo>
                <a:close/>
                <a:moveTo>
                  <a:pt x="4798" y="3884"/>
                </a:moveTo>
                <a:lnTo>
                  <a:pt x="4798" y="3884"/>
                </a:lnTo>
                <a:lnTo>
                  <a:pt x="4774" y="3883"/>
                </a:lnTo>
                <a:lnTo>
                  <a:pt x="4751" y="3881"/>
                </a:lnTo>
                <a:lnTo>
                  <a:pt x="4728" y="3878"/>
                </a:lnTo>
                <a:lnTo>
                  <a:pt x="4706" y="3874"/>
                </a:lnTo>
                <a:lnTo>
                  <a:pt x="4684" y="3869"/>
                </a:lnTo>
                <a:lnTo>
                  <a:pt x="4662" y="3863"/>
                </a:lnTo>
                <a:lnTo>
                  <a:pt x="4641" y="3855"/>
                </a:lnTo>
                <a:lnTo>
                  <a:pt x="4619" y="3847"/>
                </a:lnTo>
                <a:lnTo>
                  <a:pt x="4600" y="3838"/>
                </a:lnTo>
                <a:lnTo>
                  <a:pt x="4580" y="3829"/>
                </a:lnTo>
                <a:lnTo>
                  <a:pt x="4561" y="3817"/>
                </a:lnTo>
                <a:lnTo>
                  <a:pt x="4542" y="3806"/>
                </a:lnTo>
                <a:lnTo>
                  <a:pt x="4525" y="3793"/>
                </a:lnTo>
                <a:lnTo>
                  <a:pt x="4508" y="3779"/>
                </a:lnTo>
                <a:lnTo>
                  <a:pt x="4490" y="3764"/>
                </a:lnTo>
                <a:lnTo>
                  <a:pt x="4474" y="3749"/>
                </a:lnTo>
                <a:lnTo>
                  <a:pt x="4459" y="3734"/>
                </a:lnTo>
                <a:lnTo>
                  <a:pt x="4445" y="3717"/>
                </a:lnTo>
                <a:lnTo>
                  <a:pt x="4432" y="3700"/>
                </a:lnTo>
                <a:lnTo>
                  <a:pt x="4419" y="3683"/>
                </a:lnTo>
                <a:lnTo>
                  <a:pt x="4407" y="3664"/>
                </a:lnTo>
                <a:lnTo>
                  <a:pt x="4396" y="3644"/>
                </a:lnTo>
                <a:lnTo>
                  <a:pt x="4385" y="3625"/>
                </a:lnTo>
                <a:lnTo>
                  <a:pt x="4376" y="3604"/>
                </a:lnTo>
                <a:lnTo>
                  <a:pt x="4368" y="3583"/>
                </a:lnTo>
                <a:lnTo>
                  <a:pt x="4361" y="3563"/>
                </a:lnTo>
                <a:lnTo>
                  <a:pt x="4356" y="3541"/>
                </a:lnTo>
                <a:lnTo>
                  <a:pt x="4350" y="3519"/>
                </a:lnTo>
                <a:lnTo>
                  <a:pt x="4346" y="3496"/>
                </a:lnTo>
                <a:lnTo>
                  <a:pt x="4343" y="3473"/>
                </a:lnTo>
                <a:lnTo>
                  <a:pt x="4342" y="3450"/>
                </a:lnTo>
                <a:lnTo>
                  <a:pt x="4341" y="3427"/>
                </a:lnTo>
                <a:lnTo>
                  <a:pt x="4342" y="3403"/>
                </a:lnTo>
                <a:lnTo>
                  <a:pt x="4343" y="3379"/>
                </a:lnTo>
                <a:lnTo>
                  <a:pt x="4346" y="3358"/>
                </a:lnTo>
                <a:lnTo>
                  <a:pt x="4350" y="3335"/>
                </a:lnTo>
                <a:lnTo>
                  <a:pt x="4356" y="3313"/>
                </a:lnTo>
                <a:lnTo>
                  <a:pt x="4361" y="3291"/>
                </a:lnTo>
                <a:lnTo>
                  <a:pt x="4368" y="3270"/>
                </a:lnTo>
                <a:lnTo>
                  <a:pt x="4376" y="3249"/>
                </a:lnTo>
                <a:lnTo>
                  <a:pt x="4385" y="3229"/>
                </a:lnTo>
                <a:lnTo>
                  <a:pt x="4396" y="3209"/>
                </a:lnTo>
                <a:lnTo>
                  <a:pt x="4407" y="3189"/>
                </a:lnTo>
                <a:lnTo>
                  <a:pt x="4419" y="3171"/>
                </a:lnTo>
                <a:lnTo>
                  <a:pt x="4432" y="3154"/>
                </a:lnTo>
                <a:lnTo>
                  <a:pt x="4445" y="3136"/>
                </a:lnTo>
                <a:lnTo>
                  <a:pt x="4459" y="3119"/>
                </a:lnTo>
                <a:lnTo>
                  <a:pt x="4474" y="3104"/>
                </a:lnTo>
                <a:lnTo>
                  <a:pt x="4490" y="3088"/>
                </a:lnTo>
                <a:lnTo>
                  <a:pt x="4508" y="3074"/>
                </a:lnTo>
                <a:lnTo>
                  <a:pt x="4525" y="3060"/>
                </a:lnTo>
                <a:lnTo>
                  <a:pt x="4542" y="3048"/>
                </a:lnTo>
                <a:lnTo>
                  <a:pt x="4561" y="3036"/>
                </a:lnTo>
                <a:lnTo>
                  <a:pt x="4580" y="3025"/>
                </a:lnTo>
                <a:lnTo>
                  <a:pt x="4600" y="3014"/>
                </a:lnTo>
                <a:lnTo>
                  <a:pt x="4619" y="3005"/>
                </a:lnTo>
                <a:lnTo>
                  <a:pt x="4641" y="2997"/>
                </a:lnTo>
                <a:lnTo>
                  <a:pt x="4662" y="2990"/>
                </a:lnTo>
                <a:lnTo>
                  <a:pt x="4684" y="2984"/>
                </a:lnTo>
                <a:lnTo>
                  <a:pt x="4706" y="2978"/>
                </a:lnTo>
                <a:lnTo>
                  <a:pt x="4728" y="2975"/>
                </a:lnTo>
                <a:lnTo>
                  <a:pt x="4751" y="2972"/>
                </a:lnTo>
                <a:lnTo>
                  <a:pt x="4774" y="2970"/>
                </a:lnTo>
                <a:lnTo>
                  <a:pt x="4798" y="2969"/>
                </a:lnTo>
                <a:lnTo>
                  <a:pt x="4821" y="2970"/>
                </a:lnTo>
                <a:lnTo>
                  <a:pt x="4844" y="2972"/>
                </a:lnTo>
                <a:lnTo>
                  <a:pt x="4867" y="2975"/>
                </a:lnTo>
                <a:lnTo>
                  <a:pt x="4890" y="2978"/>
                </a:lnTo>
                <a:lnTo>
                  <a:pt x="4912" y="2984"/>
                </a:lnTo>
                <a:lnTo>
                  <a:pt x="4934" y="2990"/>
                </a:lnTo>
                <a:lnTo>
                  <a:pt x="4955" y="2997"/>
                </a:lnTo>
                <a:lnTo>
                  <a:pt x="4975" y="3005"/>
                </a:lnTo>
                <a:lnTo>
                  <a:pt x="4996" y="3014"/>
                </a:lnTo>
                <a:lnTo>
                  <a:pt x="5016" y="3025"/>
                </a:lnTo>
                <a:lnTo>
                  <a:pt x="5035" y="3036"/>
                </a:lnTo>
                <a:lnTo>
                  <a:pt x="5054" y="3048"/>
                </a:lnTo>
                <a:lnTo>
                  <a:pt x="5071" y="3060"/>
                </a:lnTo>
                <a:lnTo>
                  <a:pt x="5088" y="3074"/>
                </a:lnTo>
                <a:lnTo>
                  <a:pt x="5106" y="3088"/>
                </a:lnTo>
                <a:lnTo>
                  <a:pt x="5121" y="3104"/>
                </a:lnTo>
                <a:lnTo>
                  <a:pt x="5136" y="3119"/>
                </a:lnTo>
                <a:lnTo>
                  <a:pt x="5151" y="3136"/>
                </a:lnTo>
                <a:lnTo>
                  <a:pt x="5164" y="3154"/>
                </a:lnTo>
                <a:lnTo>
                  <a:pt x="5177" y="3171"/>
                </a:lnTo>
                <a:lnTo>
                  <a:pt x="5189" y="3189"/>
                </a:lnTo>
                <a:lnTo>
                  <a:pt x="5200" y="3209"/>
                </a:lnTo>
                <a:lnTo>
                  <a:pt x="5209" y="3229"/>
                </a:lnTo>
                <a:lnTo>
                  <a:pt x="5219" y="3249"/>
                </a:lnTo>
                <a:lnTo>
                  <a:pt x="5227" y="3270"/>
                </a:lnTo>
                <a:lnTo>
                  <a:pt x="5235" y="3291"/>
                </a:lnTo>
                <a:lnTo>
                  <a:pt x="5240" y="3313"/>
                </a:lnTo>
                <a:lnTo>
                  <a:pt x="5245" y="3335"/>
                </a:lnTo>
                <a:lnTo>
                  <a:pt x="5250" y="3358"/>
                </a:lnTo>
                <a:lnTo>
                  <a:pt x="5252" y="3379"/>
                </a:lnTo>
                <a:lnTo>
                  <a:pt x="5254" y="3403"/>
                </a:lnTo>
                <a:lnTo>
                  <a:pt x="5254" y="3427"/>
                </a:lnTo>
                <a:lnTo>
                  <a:pt x="5254" y="3450"/>
                </a:lnTo>
                <a:lnTo>
                  <a:pt x="5252" y="3473"/>
                </a:lnTo>
                <a:lnTo>
                  <a:pt x="5250" y="3496"/>
                </a:lnTo>
                <a:lnTo>
                  <a:pt x="5245" y="3519"/>
                </a:lnTo>
                <a:lnTo>
                  <a:pt x="5240" y="3541"/>
                </a:lnTo>
                <a:lnTo>
                  <a:pt x="5235" y="3563"/>
                </a:lnTo>
                <a:lnTo>
                  <a:pt x="5227" y="3583"/>
                </a:lnTo>
                <a:lnTo>
                  <a:pt x="5219" y="3604"/>
                </a:lnTo>
                <a:lnTo>
                  <a:pt x="5209" y="3625"/>
                </a:lnTo>
                <a:lnTo>
                  <a:pt x="5200" y="3644"/>
                </a:lnTo>
                <a:lnTo>
                  <a:pt x="5189" y="3664"/>
                </a:lnTo>
                <a:lnTo>
                  <a:pt x="5177" y="3683"/>
                </a:lnTo>
                <a:lnTo>
                  <a:pt x="5164" y="3700"/>
                </a:lnTo>
                <a:lnTo>
                  <a:pt x="5151" y="3717"/>
                </a:lnTo>
                <a:lnTo>
                  <a:pt x="5136" y="3734"/>
                </a:lnTo>
                <a:lnTo>
                  <a:pt x="5121" y="3749"/>
                </a:lnTo>
                <a:lnTo>
                  <a:pt x="5106" y="3764"/>
                </a:lnTo>
                <a:lnTo>
                  <a:pt x="5088" y="3779"/>
                </a:lnTo>
                <a:lnTo>
                  <a:pt x="5071" y="3793"/>
                </a:lnTo>
                <a:lnTo>
                  <a:pt x="5054" y="3806"/>
                </a:lnTo>
                <a:lnTo>
                  <a:pt x="5035" y="3817"/>
                </a:lnTo>
                <a:lnTo>
                  <a:pt x="5016" y="3829"/>
                </a:lnTo>
                <a:lnTo>
                  <a:pt x="4996" y="3838"/>
                </a:lnTo>
                <a:lnTo>
                  <a:pt x="4975" y="3847"/>
                </a:lnTo>
                <a:lnTo>
                  <a:pt x="4955" y="3855"/>
                </a:lnTo>
                <a:lnTo>
                  <a:pt x="4934" y="3863"/>
                </a:lnTo>
                <a:lnTo>
                  <a:pt x="4912" y="3869"/>
                </a:lnTo>
                <a:lnTo>
                  <a:pt x="4890" y="3874"/>
                </a:lnTo>
                <a:lnTo>
                  <a:pt x="4867" y="3878"/>
                </a:lnTo>
                <a:lnTo>
                  <a:pt x="4844" y="3881"/>
                </a:lnTo>
                <a:lnTo>
                  <a:pt x="4821" y="3883"/>
                </a:lnTo>
                <a:lnTo>
                  <a:pt x="4798" y="3884"/>
                </a:lnTo>
                <a:close/>
                <a:moveTo>
                  <a:pt x="4798" y="2741"/>
                </a:moveTo>
                <a:lnTo>
                  <a:pt x="4798" y="2741"/>
                </a:lnTo>
                <a:lnTo>
                  <a:pt x="4774" y="2741"/>
                </a:lnTo>
                <a:lnTo>
                  <a:pt x="4751" y="2739"/>
                </a:lnTo>
                <a:lnTo>
                  <a:pt x="4728" y="2736"/>
                </a:lnTo>
                <a:lnTo>
                  <a:pt x="4706" y="2732"/>
                </a:lnTo>
                <a:lnTo>
                  <a:pt x="4684" y="2727"/>
                </a:lnTo>
                <a:lnTo>
                  <a:pt x="4662" y="2720"/>
                </a:lnTo>
                <a:lnTo>
                  <a:pt x="4641" y="2713"/>
                </a:lnTo>
                <a:lnTo>
                  <a:pt x="4619" y="2705"/>
                </a:lnTo>
                <a:lnTo>
                  <a:pt x="4600" y="2696"/>
                </a:lnTo>
                <a:lnTo>
                  <a:pt x="4580" y="2686"/>
                </a:lnTo>
                <a:lnTo>
                  <a:pt x="4561" y="2675"/>
                </a:lnTo>
                <a:lnTo>
                  <a:pt x="4542" y="2663"/>
                </a:lnTo>
                <a:lnTo>
                  <a:pt x="4525" y="2650"/>
                </a:lnTo>
                <a:lnTo>
                  <a:pt x="4508" y="2637"/>
                </a:lnTo>
                <a:lnTo>
                  <a:pt x="4490" y="2622"/>
                </a:lnTo>
                <a:lnTo>
                  <a:pt x="4474" y="2607"/>
                </a:lnTo>
                <a:lnTo>
                  <a:pt x="4459" y="2591"/>
                </a:lnTo>
                <a:lnTo>
                  <a:pt x="4445" y="2575"/>
                </a:lnTo>
                <a:lnTo>
                  <a:pt x="4432" y="2558"/>
                </a:lnTo>
                <a:lnTo>
                  <a:pt x="4419" y="2539"/>
                </a:lnTo>
                <a:lnTo>
                  <a:pt x="4407" y="2521"/>
                </a:lnTo>
                <a:lnTo>
                  <a:pt x="4396" y="2503"/>
                </a:lnTo>
                <a:lnTo>
                  <a:pt x="4385" y="2482"/>
                </a:lnTo>
                <a:lnTo>
                  <a:pt x="4376" y="2462"/>
                </a:lnTo>
                <a:lnTo>
                  <a:pt x="4368" y="2441"/>
                </a:lnTo>
                <a:lnTo>
                  <a:pt x="4361" y="2420"/>
                </a:lnTo>
                <a:lnTo>
                  <a:pt x="4356" y="2399"/>
                </a:lnTo>
                <a:lnTo>
                  <a:pt x="4350" y="2376"/>
                </a:lnTo>
                <a:lnTo>
                  <a:pt x="4346" y="2354"/>
                </a:lnTo>
                <a:lnTo>
                  <a:pt x="4343" y="2331"/>
                </a:lnTo>
                <a:lnTo>
                  <a:pt x="4342" y="2308"/>
                </a:lnTo>
                <a:lnTo>
                  <a:pt x="4341" y="2285"/>
                </a:lnTo>
                <a:lnTo>
                  <a:pt x="4342" y="2261"/>
                </a:lnTo>
                <a:lnTo>
                  <a:pt x="4343" y="2238"/>
                </a:lnTo>
                <a:lnTo>
                  <a:pt x="4346" y="2214"/>
                </a:lnTo>
                <a:lnTo>
                  <a:pt x="4350" y="2193"/>
                </a:lnTo>
                <a:lnTo>
                  <a:pt x="4356" y="2170"/>
                </a:lnTo>
                <a:lnTo>
                  <a:pt x="4361" y="2149"/>
                </a:lnTo>
                <a:lnTo>
                  <a:pt x="4368" y="2127"/>
                </a:lnTo>
                <a:lnTo>
                  <a:pt x="4376" y="2106"/>
                </a:lnTo>
                <a:lnTo>
                  <a:pt x="4385" y="2087"/>
                </a:lnTo>
                <a:lnTo>
                  <a:pt x="4396" y="2067"/>
                </a:lnTo>
                <a:lnTo>
                  <a:pt x="4407" y="2047"/>
                </a:lnTo>
                <a:lnTo>
                  <a:pt x="4419" y="2029"/>
                </a:lnTo>
                <a:lnTo>
                  <a:pt x="4432" y="2011"/>
                </a:lnTo>
                <a:lnTo>
                  <a:pt x="4445" y="1993"/>
                </a:lnTo>
                <a:lnTo>
                  <a:pt x="4459" y="1977"/>
                </a:lnTo>
                <a:lnTo>
                  <a:pt x="4474" y="1961"/>
                </a:lnTo>
                <a:lnTo>
                  <a:pt x="4490" y="1946"/>
                </a:lnTo>
                <a:lnTo>
                  <a:pt x="4508" y="1932"/>
                </a:lnTo>
                <a:lnTo>
                  <a:pt x="4525" y="1918"/>
                </a:lnTo>
                <a:lnTo>
                  <a:pt x="4542" y="1906"/>
                </a:lnTo>
                <a:lnTo>
                  <a:pt x="4561" y="1893"/>
                </a:lnTo>
                <a:lnTo>
                  <a:pt x="4580" y="1883"/>
                </a:lnTo>
                <a:lnTo>
                  <a:pt x="4600" y="1872"/>
                </a:lnTo>
                <a:lnTo>
                  <a:pt x="4619" y="1863"/>
                </a:lnTo>
                <a:lnTo>
                  <a:pt x="4641" y="1855"/>
                </a:lnTo>
                <a:lnTo>
                  <a:pt x="4662" y="1848"/>
                </a:lnTo>
                <a:lnTo>
                  <a:pt x="4684" y="1841"/>
                </a:lnTo>
                <a:lnTo>
                  <a:pt x="4706" y="1837"/>
                </a:lnTo>
                <a:lnTo>
                  <a:pt x="4728" y="1833"/>
                </a:lnTo>
                <a:lnTo>
                  <a:pt x="4751" y="1830"/>
                </a:lnTo>
                <a:lnTo>
                  <a:pt x="4774" y="1827"/>
                </a:lnTo>
                <a:lnTo>
                  <a:pt x="4798" y="1827"/>
                </a:lnTo>
                <a:lnTo>
                  <a:pt x="4821" y="1827"/>
                </a:lnTo>
                <a:lnTo>
                  <a:pt x="4844" y="1830"/>
                </a:lnTo>
                <a:lnTo>
                  <a:pt x="4867" y="1833"/>
                </a:lnTo>
                <a:lnTo>
                  <a:pt x="4890" y="1837"/>
                </a:lnTo>
                <a:lnTo>
                  <a:pt x="4912" y="1841"/>
                </a:lnTo>
                <a:lnTo>
                  <a:pt x="4934" y="1848"/>
                </a:lnTo>
                <a:lnTo>
                  <a:pt x="4955" y="1855"/>
                </a:lnTo>
                <a:lnTo>
                  <a:pt x="4975" y="1863"/>
                </a:lnTo>
                <a:lnTo>
                  <a:pt x="4996" y="1872"/>
                </a:lnTo>
                <a:lnTo>
                  <a:pt x="5016" y="1883"/>
                </a:lnTo>
                <a:lnTo>
                  <a:pt x="5035" y="1893"/>
                </a:lnTo>
                <a:lnTo>
                  <a:pt x="5054" y="1906"/>
                </a:lnTo>
                <a:lnTo>
                  <a:pt x="5071" y="1918"/>
                </a:lnTo>
                <a:lnTo>
                  <a:pt x="5088" y="1932"/>
                </a:lnTo>
                <a:lnTo>
                  <a:pt x="5106" y="1946"/>
                </a:lnTo>
                <a:lnTo>
                  <a:pt x="5121" y="1961"/>
                </a:lnTo>
                <a:lnTo>
                  <a:pt x="5136" y="1977"/>
                </a:lnTo>
                <a:lnTo>
                  <a:pt x="5151" y="1993"/>
                </a:lnTo>
                <a:lnTo>
                  <a:pt x="5164" y="2011"/>
                </a:lnTo>
                <a:lnTo>
                  <a:pt x="5177" y="2029"/>
                </a:lnTo>
                <a:lnTo>
                  <a:pt x="5189" y="2047"/>
                </a:lnTo>
                <a:lnTo>
                  <a:pt x="5200" y="2067"/>
                </a:lnTo>
                <a:lnTo>
                  <a:pt x="5209" y="2087"/>
                </a:lnTo>
                <a:lnTo>
                  <a:pt x="5219" y="2106"/>
                </a:lnTo>
                <a:lnTo>
                  <a:pt x="5227" y="2127"/>
                </a:lnTo>
                <a:lnTo>
                  <a:pt x="5235" y="2149"/>
                </a:lnTo>
                <a:lnTo>
                  <a:pt x="5240" y="2170"/>
                </a:lnTo>
                <a:lnTo>
                  <a:pt x="5245" y="2193"/>
                </a:lnTo>
                <a:lnTo>
                  <a:pt x="5250" y="2214"/>
                </a:lnTo>
                <a:lnTo>
                  <a:pt x="5252" y="2238"/>
                </a:lnTo>
                <a:lnTo>
                  <a:pt x="5254" y="2261"/>
                </a:lnTo>
                <a:lnTo>
                  <a:pt x="5254" y="2285"/>
                </a:lnTo>
                <a:lnTo>
                  <a:pt x="5254" y="2308"/>
                </a:lnTo>
                <a:lnTo>
                  <a:pt x="5252" y="2331"/>
                </a:lnTo>
                <a:lnTo>
                  <a:pt x="5250" y="2354"/>
                </a:lnTo>
                <a:lnTo>
                  <a:pt x="5245" y="2376"/>
                </a:lnTo>
                <a:lnTo>
                  <a:pt x="5240" y="2399"/>
                </a:lnTo>
                <a:lnTo>
                  <a:pt x="5235" y="2420"/>
                </a:lnTo>
                <a:lnTo>
                  <a:pt x="5227" y="2441"/>
                </a:lnTo>
                <a:lnTo>
                  <a:pt x="5219" y="2462"/>
                </a:lnTo>
                <a:lnTo>
                  <a:pt x="5209" y="2482"/>
                </a:lnTo>
                <a:lnTo>
                  <a:pt x="5200" y="2503"/>
                </a:lnTo>
                <a:lnTo>
                  <a:pt x="5189" y="2521"/>
                </a:lnTo>
                <a:lnTo>
                  <a:pt x="5177" y="2539"/>
                </a:lnTo>
                <a:lnTo>
                  <a:pt x="5164" y="2558"/>
                </a:lnTo>
                <a:lnTo>
                  <a:pt x="5151" y="2575"/>
                </a:lnTo>
                <a:lnTo>
                  <a:pt x="5136" y="2591"/>
                </a:lnTo>
                <a:lnTo>
                  <a:pt x="5121" y="2607"/>
                </a:lnTo>
                <a:lnTo>
                  <a:pt x="5106" y="2622"/>
                </a:lnTo>
                <a:lnTo>
                  <a:pt x="5088" y="2637"/>
                </a:lnTo>
                <a:lnTo>
                  <a:pt x="5071" y="2650"/>
                </a:lnTo>
                <a:lnTo>
                  <a:pt x="5054" y="2663"/>
                </a:lnTo>
                <a:lnTo>
                  <a:pt x="5035" y="2675"/>
                </a:lnTo>
                <a:lnTo>
                  <a:pt x="5016" y="2686"/>
                </a:lnTo>
                <a:lnTo>
                  <a:pt x="4996" y="2696"/>
                </a:lnTo>
                <a:lnTo>
                  <a:pt x="4975" y="2705"/>
                </a:lnTo>
                <a:lnTo>
                  <a:pt x="4955" y="2713"/>
                </a:lnTo>
                <a:lnTo>
                  <a:pt x="4934" y="2720"/>
                </a:lnTo>
                <a:lnTo>
                  <a:pt x="4912" y="2727"/>
                </a:lnTo>
                <a:lnTo>
                  <a:pt x="4890" y="2732"/>
                </a:lnTo>
                <a:lnTo>
                  <a:pt x="4867" y="2736"/>
                </a:lnTo>
                <a:lnTo>
                  <a:pt x="4844" y="2739"/>
                </a:lnTo>
                <a:lnTo>
                  <a:pt x="4821" y="2741"/>
                </a:lnTo>
                <a:lnTo>
                  <a:pt x="4798" y="2741"/>
                </a:lnTo>
                <a:close/>
              </a:path>
            </a:pathLst>
          </a:custGeom>
          <a:solidFill>
            <a:schemeClr val="tx1">
              <a:alpha val="70000"/>
            </a:schemeClr>
          </a:solidFill>
          <a:ln>
            <a:noFill/>
          </a:ln>
          <a:extLst>
            <a:ext uri="{91240B29-F687-4F45-9708-019B960494DF}">
              <a14:hiddenLine xmlns:a14="http://schemas.microsoft.com/office/drawing/2010/main" w="9525">
                <a:solidFill>
                  <a:srgbClr val="000000"/>
                </a:solidFill>
                <a:round/>
              </a14:hiddenLine>
            </a:ext>
          </a:extLst>
        </p:spPr>
        <p:txBody>
          <a:bodyPr tIns="468000" r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 name="电脑"/>
          <p:cNvSpPr/>
          <p:nvPr/>
        </p:nvSpPr>
        <p:spPr bwMode="auto">
          <a:xfrm>
            <a:off x="2950845" y="5424805"/>
            <a:ext cx="521970" cy="42291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alpha val="7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7" name="文本框 16"/>
          <p:cNvSpPr txBox="1"/>
          <p:nvPr/>
        </p:nvSpPr>
        <p:spPr>
          <a:xfrm>
            <a:off x="4451984" y="2377440"/>
            <a:ext cx="6323965" cy="553085"/>
          </a:xfrm>
          <a:prstGeom prst="rect">
            <a:avLst/>
          </a:prstGeom>
          <a:noFill/>
        </p:spPr>
        <p:txBody>
          <a:bodyPr wrap="square" rtlCol="0">
            <a:spAutoFit/>
          </a:bodyPr>
          <a:lstStyle/>
          <a:p>
            <a:pPr algn="ctr" fontAlgn="auto">
              <a:lnSpc>
                <a:spcPct val="150000"/>
              </a:lnSpc>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①</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把低层模块组合成实现某个特定的软件子功能的族</a:t>
            </a:r>
          </a:p>
        </p:txBody>
      </p:sp>
      <p:sp>
        <p:nvSpPr>
          <p:cNvPr id="21" name="文本框 20"/>
          <p:cNvSpPr txBox="1"/>
          <p:nvPr/>
        </p:nvSpPr>
        <p:spPr>
          <a:xfrm>
            <a:off x="3990975" y="3206750"/>
            <a:ext cx="6139815" cy="886460"/>
          </a:xfrm>
          <a:prstGeom prst="rect">
            <a:avLst/>
          </a:prstGeom>
          <a:noFill/>
        </p:spPr>
        <p:txBody>
          <a:bodyPr wrap="square" rtlCol="0">
            <a:spAutoFit/>
          </a:bodyPr>
          <a:lstStyle/>
          <a:p>
            <a:pPr marL="0" marR="0" lvl="0" indent="612140" algn="l" defTabSz="914400" rtl="0" eaLnBrk="0" fontAlgn="base" latinLnBrk="0" hangingPunct="0">
              <a:lnSpc>
                <a:spcPts val="3100"/>
              </a:lnSpc>
              <a:spcBef>
                <a:spcPct val="0"/>
              </a:spcBef>
              <a:spcAft>
                <a:spcPct val="0"/>
              </a:spcAft>
              <a:buClrTx/>
              <a:buSzTx/>
              <a:buFontTx/>
              <a:buNone/>
              <a:defRPr/>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②</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写一个驱动程序</a:t>
            </a:r>
            <a:r>
              <a:rPr lang="en-US"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用于测试的控制程序</a:t>
            </a:r>
            <a:r>
              <a:rPr lang="en-US"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，协调测试数据的输入和输出</a:t>
            </a:r>
            <a:r>
              <a:rPr lang="zh-CN" altLang="en-US"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p>
        </p:txBody>
      </p:sp>
      <p:sp>
        <p:nvSpPr>
          <p:cNvPr id="23" name="文本框 22"/>
          <p:cNvSpPr txBox="1"/>
          <p:nvPr/>
        </p:nvSpPr>
        <p:spPr>
          <a:xfrm>
            <a:off x="3655060" y="4227830"/>
            <a:ext cx="6438265" cy="553085"/>
          </a:xfrm>
          <a:prstGeom prst="rect">
            <a:avLst/>
          </a:prstGeom>
          <a:noFill/>
        </p:spPr>
        <p:txBody>
          <a:bodyPr wrap="square" rtlCol="0">
            <a:spAutoFit/>
          </a:bodyPr>
          <a:lstStyle/>
          <a:p>
            <a:pPr algn="ctr" fontAlgn="auto">
              <a:lnSpc>
                <a:spcPct val="150000"/>
              </a:lnSpc>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③</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对由模块组成的子功能族进行测试</a:t>
            </a:r>
            <a:r>
              <a:rPr lang="zh-CN" altLang="en-US"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p>
        </p:txBody>
      </p:sp>
      <p:sp>
        <p:nvSpPr>
          <p:cNvPr id="25" name="文本框 24"/>
          <p:cNvSpPr txBox="1"/>
          <p:nvPr/>
        </p:nvSpPr>
        <p:spPr>
          <a:xfrm>
            <a:off x="3990975" y="5193030"/>
            <a:ext cx="6784975" cy="886460"/>
          </a:xfrm>
          <a:prstGeom prst="rect">
            <a:avLst/>
          </a:prstGeom>
          <a:noFill/>
        </p:spPr>
        <p:txBody>
          <a:bodyPr wrap="square" rtlCol="0">
            <a:spAutoFit/>
          </a:bodyPr>
          <a:lstStyle/>
          <a:p>
            <a:pPr marL="0" marR="0" lvl="0" indent="612140" algn="l" defTabSz="914400" rtl="0" eaLnBrk="0" fontAlgn="base" latinLnBrk="0" hangingPunct="0">
              <a:lnSpc>
                <a:spcPts val="3100"/>
              </a:lnSpc>
              <a:spcBef>
                <a:spcPct val="0"/>
              </a:spcBef>
              <a:spcAft>
                <a:spcPct val="0"/>
              </a:spcAft>
              <a:buClrTx/>
              <a:buSzTx/>
              <a:buFontTx/>
              <a:buNone/>
              <a:defRPr/>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④</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去掉驱动程序，沿软件结构自下向上移动，把子功能族组合起来形成更大的子功能族。</a:t>
            </a:r>
          </a:p>
        </p:txBody>
      </p:sp>
      <p:sp>
        <p:nvSpPr>
          <p:cNvPr id="7" name="文本框 6"/>
          <p:cNvSpPr txBox="1"/>
          <p:nvPr/>
        </p:nvSpPr>
        <p:spPr>
          <a:xfrm>
            <a:off x="1930369" y="1080770"/>
            <a:ext cx="8839200" cy="1198880"/>
          </a:xfrm>
          <a:prstGeom prst="rect">
            <a:avLst/>
          </a:prstGeom>
          <a:noFill/>
        </p:spPr>
        <p:txBody>
          <a:bodyPr wrap="square" rtlCol="0" anchor="t">
            <a:spAutoFit/>
          </a:bodyPr>
          <a:lstStyle/>
          <a:p>
            <a:r>
              <a:rPr lang="en-US" altLang="zh-CN" dirty="0">
                <a:solidFill>
                  <a:schemeClr val="tx1"/>
                </a:solidFill>
                <a:uFillTx/>
                <a:ea typeface="华文楷体" panose="02010600040101010101" pitchFamily="2" charset="-122"/>
                <a:sym typeface="+mn-ea"/>
              </a:rPr>
              <a:t>     </a:t>
            </a:r>
            <a:r>
              <a:rPr lang="zh-CN" altLang="en-US" sz="2400" dirty="0">
                <a:solidFill>
                  <a:schemeClr val="tx1"/>
                </a:solidFill>
                <a:uFillTx/>
                <a:latin typeface="锐字工房云字库粗黑GBK" panose="02010604000000000000" charset="-122"/>
                <a:ea typeface="华文楷体" panose="02010600040101010101" pitchFamily="2" charset="-122"/>
                <a:sym typeface="+mn-ea"/>
              </a:rPr>
              <a:t>自底向上的集成是从最底层模块开始，按照调用图的结构，从下而上，逐层将各模块组装起来。在从下而上的集成测试环境中，需对那些未经集成测试的模块开发驱动模块。</a:t>
            </a:r>
          </a:p>
        </p:txBody>
      </p:sp>
      <p:sp>
        <p:nvSpPr>
          <p:cNvPr id="22" name="文本框 16"/>
          <p:cNvSpPr txBox="1"/>
          <p:nvPr/>
        </p:nvSpPr>
        <p:spPr>
          <a:xfrm>
            <a:off x="519430" y="374263"/>
            <a:ext cx="4151630"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华文行楷" pitchFamily="2" charset="-122"/>
                <a:ea typeface="华文行楷" pitchFamily="2" charset="-122"/>
                <a:sym typeface="+mn-ea"/>
              </a:rPr>
              <a:t>自底向上集成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38"/>
                                        </p:tgtEl>
                                        <p:attrNameLst>
                                          <p:attrName>style.visibility</p:attrName>
                                        </p:attrNameLst>
                                      </p:cBhvr>
                                      <p:to>
                                        <p:strVal val="visible"/>
                                      </p:to>
                                    </p:set>
                                    <p:anim calcmode="lin" valueType="num">
                                      <p:cBhvr>
                                        <p:cTn id="18" dur="500" fill="hold"/>
                                        <p:tgtEl>
                                          <p:spTgt spid="338"/>
                                        </p:tgtEl>
                                        <p:attrNameLst>
                                          <p:attrName>ppt_w</p:attrName>
                                        </p:attrNameLst>
                                      </p:cBhvr>
                                      <p:tavLst>
                                        <p:tav tm="0">
                                          <p:val>
                                            <p:fltVal val="0"/>
                                          </p:val>
                                        </p:tav>
                                        <p:tav tm="100000">
                                          <p:val>
                                            <p:strVal val="#ppt_w"/>
                                          </p:val>
                                        </p:tav>
                                      </p:tavLst>
                                    </p:anim>
                                    <p:anim calcmode="lin" valueType="num">
                                      <p:cBhvr>
                                        <p:cTn id="19" dur="500" fill="hold"/>
                                        <p:tgtEl>
                                          <p:spTgt spid="338"/>
                                        </p:tgtEl>
                                        <p:attrNameLst>
                                          <p:attrName>ppt_h</p:attrName>
                                        </p:attrNameLst>
                                      </p:cBhvr>
                                      <p:tavLst>
                                        <p:tav tm="0">
                                          <p:val>
                                            <p:fltVal val="0"/>
                                          </p:val>
                                        </p:tav>
                                        <p:tav tm="100000">
                                          <p:val>
                                            <p:strVal val="#ppt_h"/>
                                          </p:val>
                                        </p:tav>
                                      </p:tavLst>
                                    </p:anim>
                                    <p:animEffect transition="in" filter="fade">
                                      <p:cBhvr>
                                        <p:cTn id="20" dur="500"/>
                                        <p:tgtEl>
                                          <p:spTgt spid="338"/>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anim calcmode="lin" valueType="num">
                                      <p:cBhvr>
                                        <p:cTn id="35" dur="500" fill="hold"/>
                                        <p:tgtEl>
                                          <p:spTgt spid="23"/>
                                        </p:tgtEl>
                                        <p:attrNameLst>
                                          <p:attrName>ppt_x</p:attrName>
                                        </p:attrNameLst>
                                      </p:cBhvr>
                                      <p:tavLst>
                                        <p:tav tm="0">
                                          <p:val>
                                            <p:strVal val="#ppt_x"/>
                                          </p:val>
                                        </p:tav>
                                        <p:tav tm="100000">
                                          <p:val>
                                            <p:strVal val="#ppt_x"/>
                                          </p:val>
                                        </p:tav>
                                      </p:tavLst>
                                    </p:anim>
                                    <p:anim calcmode="lin" valueType="num">
                                      <p:cBhvr>
                                        <p:cTn id="36" dur="5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anim calcmode="lin" valueType="num">
                                      <p:cBhvr>
                                        <p:cTn id="46" dur="500" fill="hold"/>
                                        <p:tgtEl>
                                          <p:spTgt spid="25"/>
                                        </p:tgtEl>
                                        <p:attrNameLst>
                                          <p:attrName>ppt_x</p:attrName>
                                        </p:attrNameLst>
                                      </p:cBhvr>
                                      <p:tavLst>
                                        <p:tav tm="0">
                                          <p:val>
                                            <p:strVal val="#ppt_x"/>
                                          </p:val>
                                        </p:tav>
                                        <p:tav tm="100000">
                                          <p:val>
                                            <p:strVal val="#ppt_x"/>
                                          </p:val>
                                        </p:tav>
                                      </p:tavLst>
                                    </p:anim>
                                    <p:anim calcmode="lin" valueType="num">
                                      <p:cBhvr>
                                        <p:cTn id="47" dur="500" fill="hold"/>
                                        <p:tgtEl>
                                          <p:spTgt spid="25"/>
                                        </p:tgtEl>
                                        <p:attrNameLst>
                                          <p:attrName>ppt_y</p:attrName>
                                        </p:attrNameLst>
                                      </p:cBhvr>
                                      <p:tavLst>
                                        <p:tav tm="0">
                                          <p:val>
                                            <p:strVal val="#ppt_y+.1"/>
                                          </p:val>
                                        </p:tav>
                                        <p:tav tm="100000">
                                          <p:val>
                                            <p:strVal val="#ppt_y"/>
                                          </p:val>
                                        </p:tav>
                                      </p:tavLst>
                                    </p:anim>
                                  </p:childTnLst>
                                </p:cTn>
                              </p:par>
                              <p:par>
                                <p:cTn id="48" presetID="53" presetClass="entr" presetSubtype="16"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22" presetClass="entr" presetSubtype="1" fill="hold" grpId="0" nodeType="withEffect">
                                  <p:stCondLst>
                                    <p:cond delay="50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par>
                                <p:cTn id="56" presetID="22" presetClass="entr" presetSubtype="4" fill="hold" nodeType="withEffect">
                                  <p:stCondLst>
                                    <p:cond delay="100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par>
                                <p:cTn id="59" presetID="22" presetClass="entr" presetSubtype="8" fill="hold" grpId="1"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50" grpId="0" bldLvl="0" animBg="1"/>
      <p:bldP spid="338" grpId="0" bldLvl="0" animBg="1"/>
      <p:bldP spid="2" grpId="0" bldLvl="0" animBg="1"/>
      <p:bldP spid="3" grpId="0" bldLvl="0" animBg="1"/>
      <p:bldP spid="17" grpId="0"/>
      <p:bldP spid="21" grpId="0"/>
      <p:bldP spid="23" grpId="0"/>
      <p:bldP spid="25" grpId="0"/>
      <p:bldP spid="22" grpId="0"/>
      <p:bldP spid="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0"/>
            <a:ext cx="12284006" cy="6858000"/>
            <a:chOff x="442913" y="428624"/>
            <a:chExt cx="11280774" cy="5962652"/>
          </a:xfrm>
        </p:grpSpPr>
        <p:sp>
          <p:nvSpPr>
            <p:cNvPr id="13"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806513" y="6407329"/>
            <a:ext cx="1543456" cy="455824"/>
            <a:chOff x="4848375" y="5799125"/>
            <a:chExt cx="2504926" cy="782650"/>
          </a:xfrm>
        </p:grpSpPr>
        <p:sp>
          <p:nvSpPr>
            <p:cNvPr id="18" name="矩形 17">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3428" name="图片 1"/>
          <p:cNvPicPr>
            <a:picLocks noChangeAspect="1"/>
          </p:cNvPicPr>
          <p:nvPr/>
        </p:nvPicPr>
        <p:blipFill>
          <a:blip r:embed="rId2"/>
          <a:stretch>
            <a:fillRect/>
          </a:stretch>
        </p:blipFill>
        <p:spPr>
          <a:xfrm>
            <a:off x="5093520" y="2470639"/>
            <a:ext cx="6338044" cy="3907058"/>
          </a:xfrm>
          <a:prstGeom prst="rect">
            <a:avLst/>
          </a:prstGeom>
          <a:noFill/>
          <a:ln w="9525">
            <a:noFill/>
          </a:ln>
        </p:spPr>
      </p:pic>
      <p:sp>
        <p:nvSpPr>
          <p:cNvPr id="12" name="文本框 11"/>
          <p:cNvSpPr txBox="1"/>
          <p:nvPr/>
        </p:nvSpPr>
        <p:spPr>
          <a:xfrm>
            <a:off x="262304" y="364001"/>
            <a:ext cx="5896610" cy="3322955"/>
          </a:xfrm>
          <a:prstGeom prst="rect">
            <a:avLst/>
          </a:prstGeom>
          <a:noFill/>
        </p:spPr>
        <p:txBody>
          <a:bodyPr wrap="square" rtlCol="0">
            <a:spAutoFit/>
          </a:bodyPr>
          <a:lstStyle/>
          <a:p>
            <a:pPr algn="l" fontAlgn="auto">
              <a:lnSpc>
                <a:spcPct val="150000"/>
              </a:lnSpc>
            </a:pPr>
            <a:r>
              <a:rPr lang="zh-CN" altLang="zh-CN" sz="2000" b="1"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底向上的结合过程：</a:t>
            </a:r>
            <a:endParaRPr lang="zh-CN" altLang="zh-CN" sz="2000" noProof="0" dirty="0">
              <a:ln>
                <a:noFill/>
              </a:ln>
              <a:solidFill>
                <a:schemeClr val="tx1"/>
              </a:solidFill>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endParaRPr>
          </a:p>
          <a:p>
            <a:pPr algn="l" fontAlgn="auto">
              <a:lnSpc>
                <a:spcPct val="150000"/>
              </a:lnSpc>
            </a:pP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首先把模块组合成族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1</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2</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3</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，使用驱动程序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图中用虚线方框表示</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对每个子功能族进行测试。族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1</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2</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中的模块附属于模块</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a:t>
            </a:r>
            <a:r>
              <a:rPr lang="en-US" altLang="zh-CN" sz="2000" baseline="-25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去掉驱动程序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D1</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D2</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，把这两个族直接同</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Ma</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连接起来。类似地，在和模块</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Mb</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结合之前去掉族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3</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的驱动程序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D3</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。最终</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Ma</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Mb</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这两个模块都与模块</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Mc</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结合起来</a:t>
            </a:r>
            <a:r>
              <a:rPr lang="zh-CN" altLang="zh-CN" sz="2000" noProof="0" dirty="0" smtClean="0">
                <a:ln>
                  <a:noFill/>
                </a:ln>
                <a:effectLst/>
                <a:uLnTx/>
                <a:uFillTx/>
                <a:latin typeface="+中文正文" charset="0"/>
                <a:ea typeface="华文楷体" panose="02010600040101010101" pitchFamily="2" charset="-122"/>
                <a:sym typeface="+mn-ea"/>
              </a:rPr>
              <a:t>。</a:t>
            </a:r>
            <a:endParaRPr lang="zh-CN" altLang="zh-CN" sz="2000" noProof="0" dirty="0" smtClean="0">
              <a:ln>
                <a:noFill/>
              </a:ln>
              <a:solidFill>
                <a:schemeClr val="tx1">
                  <a:lumMod val="65000"/>
                  <a:lumOff val="35000"/>
                </a:schemeClr>
              </a:solidFill>
              <a:effectLst/>
              <a:uLnTx/>
              <a:uFillTx/>
              <a:latin typeface="+中文正文" charset="0"/>
              <a:ea typeface="华文楷体" panose="02010600040101010101" pitchFamily="2" charset="-122"/>
              <a:sym typeface="+mn-ea"/>
            </a:endParaRPr>
          </a:p>
        </p:txBody>
      </p:sp>
      <p:sp>
        <p:nvSpPr>
          <p:cNvPr id="20" name="文本框 16"/>
          <p:cNvSpPr txBox="1"/>
          <p:nvPr/>
        </p:nvSpPr>
        <p:spPr>
          <a:xfrm>
            <a:off x="7663180" y="294678"/>
            <a:ext cx="4151630"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华文行楷" pitchFamily="2" charset="-122"/>
                <a:ea typeface="华文行楷" pitchFamily="2" charset="-122"/>
                <a:sym typeface="+mn-ea"/>
              </a:rPr>
              <a:t>自底向上集成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linds(horizontal)">
                                      <p:cBhvr>
                                        <p:cTn id="7" dur="500"/>
                                        <p:tgtEl>
                                          <p:spTgt spid="10342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53"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22" presetClass="entr" presetSubtype="1" fill="hold" grpId="0" nodeType="withEffect">
                                  <p:stCondLst>
                                    <p:cond delay="50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par>
                                <p:cTn id="22" presetID="22" presetClass="entr" presetSubtype="4" fill="hold" nodeType="withEffect">
                                  <p:stCondLst>
                                    <p:cond delay="100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8" fill="hold" grpId="1"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策略比较</a:t>
            </a:r>
            <a:endParaRPr sz="2800" dirty="0">
              <a:solidFill>
                <a:schemeClr val="tx1"/>
              </a:solidFill>
              <a:latin typeface="华文细黑" panose="02010600040101010101" charset="-122"/>
              <a:ea typeface="华文细黑" panose="02010600040101010101" charset="-122"/>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Part.03</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0"/>
            <a:ext cx="12284006" cy="6858000"/>
            <a:chOff x="442913" y="428624"/>
            <a:chExt cx="11280774" cy="5962652"/>
          </a:xfrm>
        </p:grpSpPr>
        <p:sp>
          <p:nvSpPr>
            <p:cNvPr id="17"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806513" y="6407329"/>
            <a:ext cx="1543456" cy="455824"/>
            <a:chOff x="4848375" y="5799125"/>
            <a:chExt cx="2504926" cy="782650"/>
          </a:xfrm>
        </p:grpSpPr>
        <p:sp>
          <p:nvSpPr>
            <p:cNvPr id="22" name="矩形 21">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61632" y="940872"/>
            <a:ext cx="9420568" cy="2862322"/>
          </a:xfrm>
          <a:prstGeom prst="rect">
            <a:avLst/>
          </a:prstGeom>
          <a:noFill/>
        </p:spPr>
        <p:txBody>
          <a:bodyPr wrap="square" rtlCol="0">
            <a:spAutoFit/>
          </a:bodyPr>
          <a:lstStyle/>
          <a:p>
            <a:pPr algn="l" fontAlgn="auto">
              <a:lnSpc>
                <a:spcPct val="150000"/>
              </a:lnSpc>
            </a:pPr>
            <a:r>
              <a:rPr lang="zh-CN" altLang="en-US" sz="2000" b="1"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自顶向下测试</a:t>
            </a:r>
            <a:r>
              <a:rPr lang="zh-CN" altLang="en-US" sz="2000"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是从程序的初始模块开始测试。</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（1）该方法会在早期发现顶层的错误。</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（2）早期的程序框架可以进行演示</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（3）需要开发桩模块辅助测试。</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（4）测试完一个上层模块后，挑选哪个模块作为下一个测试模块，以及测试的顺序没有唯一的界定标准。</a:t>
            </a:r>
            <a:endParaRPr lang="zh-CN" altLang="en-US" sz="2000" dirty="0">
              <a:solidFill>
                <a:schemeClr val="tx1">
                  <a:lumMod val="65000"/>
                  <a:lumOff val="35000"/>
                </a:schemeClr>
              </a:solidFill>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9" name="文本框 8"/>
          <p:cNvSpPr txBox="1"/>
          <p:nvPr/>
        </p:nvSpPr>
        <p:spPr>
          <a:xfrm>
            <a:off x="561632" y="4142740"/>
            <a:ext cx="9396730" cy="1631216"/>
          </a:xfrm>
          <a:prstGeom prst="rect">
            <a:avLst/>
          </a:prstGeom>
          <a:noFill/>
        </p:spPr>
        <p:txBody>
          <a:bodyPr wrap="square" rtlCol="0" anchor="t">
            <a:spAutoFit/>
          </a:bodyPr>
          <a:lstStyle/>
          <a:p>
            <a:r>
              <a:rPr lang="zh-CN" altLang="en-US" sz="2000" b="1"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自底向上测试</a:t>
            </a:r>
            <a:r>
              <a:rPr lang="zh-CN" altLang="en-US" sz="2000"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是从程序的底层模块开始测试。</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（1）I/O操作可以提前测试，更好提交测试用例。</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（2）测试后比较容易观察输出。</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（3）需要开发驱动模块。</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（4）直到最后一个模块提交，程序才能完整的系统测试。</a:t>
            </a:r>
          </a:p>
        </p:txBody>
      </p:sp>
      <p:sp>
        <p:nvSpPr>
          <p:cNvPr id="24" name="文本框 84"/>
          <p:cNvSpPr txBox="1"/>
          <p:nvPr/>
        </p:nvSpPr>
        <p:spPr>
          <a:xfrm>
            <a:off x="473710" y="405666"/>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策略比较</a:t>
            </a:r>
            <a:endParaRPr sz="2800" dirty="0">
              <a:solidFill>
                <a:schemeClr val="tx1"/>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par>
                                <p:cTn id="23" presetID="22" presetClass="entr" presetSubtype="4" fill="hold" nodeType="withEffect">
                                  <p:stCondLst>
                                    <p:cond delay="100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par>
                          <p:cTn id="26" fill="hold">
                            <p:stCondLst>
                              <p:cond delay="2000"/>
                            </p:stCondLst>
                            <p:childTnLst>
                              <p:par>
                                <p:cTn id="27" presetID="29"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ppt_x</p:attrName>
                                        </p:attrNameLst>
                                      </p:cBhvr>
                                      <p:tavLst>
                                        <p:tav tm="0">
                                          <p:val>
                                            <p:strVal val="#ppt_x-.2"/>
                                          </p:val>
                                        </p:tav>
                                        <p:tav tm="100000">
                                          <p:val>
                                            <p:strVal val="#ppt_x"/>
                                          </p:val>
                                        </p:tav>
                                      </p:tavLst>
                                    </p:anim>
                                    <p:anim calcmode="lin" valueType="num">
                                      <p:cBhvr>
                                        <p:cTn id="3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p:bldP spid="9" grpId="0"/>
      <p:bldP spid="2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0"/>
            <a:ext cx="12284006" cy="6858000"/>
            <a:chOff x="442913" y="428624"/>
            <a:chExt cx="11280774" cy="5962652"/>
          </a:xfrm>
        </p:grpSpPr>
        <p:sp>
          <p:nvSpPr>
            <p:cNvPr id="7"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806513" y="6407329"/>
            <a:ext cx="1543456" cy="455824"/>
            <a:chOff x="4848375" y="5799125"/>
            <a:chExt cx="2504926" cy="782650"/>
          </a:xfrm>
        </p:grpSpPr>
        <p:sp>
          <p:nvSpPr>
            <p:cNvPr id="14" name="矩形 13">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2"/>
          <a:stretch>
            <a:fillRect/>
          </a:stretch>
        </p:blipFill>
        <p:spPr>
          <a:xfrm>
            <a:off x="1332813" y="584482"/>
            <a:ext cx="9899018" cy="53876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par>
                                <p:cTn id="13" presetID="22" presetClass="entr" presetSubtype="4" fill="hold"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回归测试</a:t>
            </a:r>
            <a:endParaRPr sz="2800">
              <a:solidFill>
                <a:schemeClr val="tx1"/>
              </a:solidFill>
              <a:latin typeface="华文细黑" panose="02010600040101010101" charset="-122"/>
              <a:ea typeface="华文细黑" panose="02010600040101010101" charset="-122"/>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Part.04</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 y="0"/>
            <a:ext cx="12284006" cy="6858000"/>
            <a:chOff x="442913" y="428624"/>
            <a:chExt cx="11280774" cy="5962652"/>
          </a:xfrm>
        </p:grpSpPr>
        <p:sp>
          <p:nvSpPr>
            <p:cNvPr id="12"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806513" y="6407329"/>
            <a:ext cx="1543456" cy="455824"/>
            <a:chOff x="4848375" y="5799125"/>
            <a:chExt cx="2504926" cy="782650"/>
          </a:xfrm>
        </p:grpSpPr>
        <p:sp>
          <p:nvSpPr>
            <p:cNvPr id="17" name="矩形 16">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195510" y="1713670"/>
            <a:ext cx="10034270" cy="3322955"/>
          </a:xfrm>
          <a:prstGeom prst="rect">
            <a:avLst/>
          </a:prstGeom>
          <a:noFill/>
        </p:spPr>
        <p:txBody>
          <a:bodyPr wrap="square" rtlCol="0">
            <a:spAutoFit/>
          </a:bodyPr>
          <a:lstStyle/>
          <a:p>
            <a:pPr algn="l" fontAlgn="auto">
              <a:lnSpc>
                <a:spcPct val="150000"/>
              </a:lnSpc>
            </a:pPr>
            <a:r>
              <a:rPr lang="en-US" altLang="zh-CN" sz="2000" dirty="0">
                <a:solidFill>
                  <a:srgbClr val="FF0000"/>
                </a:solidFill>
                <a:latin typeface="华文楷体" panose="02010600040101010101" pitchFamily="2" charset="-122"/>
                <a:ea typeface="华文楷体" panose="02010600040101010101" pitchFamily="2" charset="-122"/>
                <a:sym typeface="+mn-ea"/>
              </a:rPr>
              <a:t>     </a:t>
            </a:r>
            <a:r>
              <a:rPr lang="zh-CN" altLang="en-US" sz="2000" b="1" dirty="0">
                <a:solidFill>
                  <a:srgbClr val="FF0000"/>
                </a:solidFill>
                <a:uFillTx/>
                <a:latin typeface="华文楷体" panose="02010600040101010101" pitchFamily="2" charset="-122"/>
                <a:ea typeface="华文楷体" panose="02010600040101010101" pitchFamily="2" charset="-122"/>
                <a:sym typeface="+mn-ea"/>
              </a:rPr>
              <a:t>回归测试</a:t>
            </a:r>
            <a:r>
              <a:rPr lang="zh-CN" altLang="en-US" sz="2000" dirty="0">
                <a:uFillTx/>
                <a:latin typeface="华文楷体" panose="02010600040101010101" pitchFamily="2" charset="-122"/>
                <a:ea typeface="华文楷体" panose="02010600040101010101" pitchFamily="2" charset="-122"/>
                <a:sym typeface="+mn-ea"/>
              </a:rPr>
              <a:t>是指修改了旧代码后，重新进行测试以确认修改没有引入新的错误或导致其他代码产生错误。自动回归测试将大幅降低系统测试、维护升级等阶段的成本。</a:t>
            </a:r>
            <a:endParaRPr lang="zh-CN" altLang="en-US" sz="2000" dirty="0">
              <a:solidFill>
                <a:schemeClr val="tx1"/>
              </a:solidFill>
              <a:uFillTx/>
              <a:latin typeface="华文楷体" panose="02010600040101010101" pitchFamily="2" charset="-122"/>
              <a:ea typeface="华文楷体" panose="02010600040101010101" pitchFamily="2"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sym typeface="+mn-ea"/>
              </a:rPr>
              <a:t>    回归测试作为软件生命周期的一个组成部分，在整个软件测试过程中占有很大的工作量比重，软件开发的各个阶段都会进行多次回归测试。在渐进和快速迭代开发中，新版本的连续发布使回归测试进行的更加频繁，而在极端编程方法中，更是要求每天都进行若干次回归测试。因此，通过选择正确的回归测试策略来改进回归测试的效率和有效性是很有意义的。</a:t>
            </a:r>
            <a:endParaRPr lang="zh-CN" altLang="en-US" sz="2000" dirty="0">
              <a:solidFill>
                <a:schemeClr val="tx1">
                  <a:lumMod val="65000"/>
                  <a:lumOff val="35000"/>
                </a:schemeClr>
              </a:solidFill>
              <a:uFillTx/>
              <a:latin typeface="华文楷体" panose="02010600040101010101" pitchFamily="2" charset="-122"/>
              <a:ea typeface="华文楷体" panose="02010600040101010101" pitchFamily="2" charset="-122"/>
              <a:sym typeface="+mn-ea"/>
            </a:endParaRPr>
          </a:p>
        </p:txBody>
      </p:sp>
      <p:sp>
        <p:nvSpPr>
          <p:cNvPr id="9" name="矩形 8"/>
          <p:cNvSpPr/>
          <p:nvPr/>
        </p:nvSpPr>
        <p:spPr>
          <a:xfrm>
            <a:off x="1066716" y="474756"/>
            <a:ext cx="4120745" cy="830997"/>
          </a:xfrm>
          <a:prstGeom prst="rect">
            <a:avLst/>
          </a:prstGeom>
        </p:spPr>
        <p:txBody>
          <a:bodyPr wrap="square">
            <a:spAutoFit/>
          </a:bodyPr>
          <a:lstStyle/>
          <a:p>
            <a:r>
              <a:rPr lang="zh-CN" altLang="en-US" sz="4800" b="1" dirty="0">
                <a:latin typeface="华文楷体" panose="02010600040101010101" pitchFamily="2" charset="-122"/>
                <a:ea typeface="华文楷体" panose="02010600040101010101" pitchFamily="2" charset="-122"/>
                <a:sym typeface="+mn-ea"/>
              </a:rPr>
              <a:t>回归测试</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4" fill="hold" nodeType="withEffect">
                                  <p:stCondLst>
                                    <p:cond delay="100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0"/>
            <a:ext cx="12284006" cy="6858000"/>
            <a:chOff x="442913" y="428624"/>
            <a:chExt cx="11280774" cy="5962652"/>
          </a:xfrm>
        </p:grpSpPr>
        <p:sp>
          <p:nvSpPr>
            <p:cNvPr id="14"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806513" y="6407329"/>
            <a:ext cx="1543456" cy="455824"/>
            <a:chOff x="4848375" y="5799125"/>
            <a:chExt cx="2504926" cy="782650"/>
          </a:xfrm>
        </p:grpSpPr>
        <p:sp>
          <p:nvSpPr>
            <p:cNvPr id="19" name="矩形 18">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469819" y="193403"/>
            <a:ext cx="4928658" cy="584775"/>
          </a:xfrm>
          <a:prstGeom prst="rect">
            <a:avLst/>
          </a:prstGeom>
        </p:spPr>
        <p:txBody>
          <a:bodyPr wrap="square">
            <a:spAutoFit/>
          </a:bodyPr>
          <a:lstStyle/>
          <a:p>
            <a:r>
              <a:rPr lang="zh-CN" altLang="en-US" sz="3200" dirty="0">
                <a:latin typeface="华文行楷" pitchFamily="2" charset="-122"/>
                <a:ea typeface="华文行楷" pitchFamily="2" charset="-122"/>
              </a:rPr>
              <a:t>软件测试的目的和重要性</a:t>
            </a:r>
          </a:p>
        </p:txBody>
      </p:sp>
      <p:sp>
        <p:nvSpPr>
          <p:cNvPr id="5" name="矩形 4"/>
          <p:cNvSpPr/>
          <p:nvPr/>
        </p:nvSpPr>
        <p:spPr>
          <a:xfrm>
            <a:off x="1298331" y="1094574"/>
            <a:ext cx="9419492" cy="1384995"/>
          </a:xfrm>
          <a:prstGeom prst="rect">
            <a:avLst/>
          </a:prstGeom>
        </p:spPr>
        <p:txBody>
          <a:bodyPr wrap="square">
            <a:spAutoFit/>
          </a:bodyPr>
          <a:lstStyle/>
          <a:p>
            <a:r>
              <a:rPr lang="zh-CN" altLang="en-US" sz="2800" dirty="0">
                <a:latin typeface="华文楷体" pitchFamily="2" charset="-122"/>
                <a:ea typeface="华文楷体" pitchFamily="2" charset="-122"/>
              </a:rPr>
              <a:t>因为开发工作的前期不可避免地会引入错误，测试的目的是为了发现和改正错误，这对于某些涉及人的什么安全或重要的军事，经济目标的项目显得尤其重要。</a:t>
            </a:r>
          </a:p>
        </p:txBody>
      </p:sp>
      <p:sp>
        <p:nvSpPr>
          <p:cNvPr id="6" name="矩形 5"/>
          <p:cNvSpPr/>
          <p:nvPr/>
        </p:nvSpPr>
        <p:spPr>
          <a:xfrm>
            <a:off x="1298331" y="3017911"/>
            <a:ext cx="9023838" cy="1384995"/>
          </a:xfrm>
          <a:prstGeom prst="rect">
            <a:avLst/>
          </a:prstGeom>
        </p:spPr>
        <p:txBody>
          <a:bodyPr wrap="square">
            <a:spAutoFit/>
          </a:bodyPr>
          <a:lstStyle/>
          <a:p>
            <a:r>
              <a:rPr lang="en-US" altLang="zh-CN" sz="2800" dirty="0">
                <a:latin typeface="华文楷体" pitchFamily="2" charset="-122"/>
                <a:ea typeface="华文楷体" pitchFamily="2" charset="-122"/>
              </a:rPr>
              <a:t>1963</a:t>
            </a:r>
            <a:r>
              <a:rPr lang="zh-CN" altLang="en-US" sz="2800" dirty="0">
                <a:latin typeface="华文楷体" pitchFamily="2" charset="-122"/>
                <a:ea typeface="华文楷体" pitchFamily="2" charset="-122"/>
              </a:rPr>
              <a:t>年美国飞往火星的火箭爆炸，原因</a:t>
            </a:r>
            <a:r>
              <a:rPr lang="zh-CN" altLang="en-US" sz="2800" dirty="0" smtClean="0">
                <a:latin typeface="华文楷体" pitchFamily="2" charset="-122"/>
                <a:ea typeface="华文楷体" pitchFamily="2" charset="-122"/>
              </a:rPr>
              <a:t>是</a:t>
            </a:r>
            <a:endParaRPr lang="en-US" altLang="zh-CN" sz="2800" dirty="0" smtClean="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FORTRAN</a:t>
            </a:r>
            <a:r>
              <a:rPr lang="zh-CN" altLang="en-US" sz="2800" dirty="0">
                <a:latin typeface="华文楷体" pitchFamily="2" charset="-122"/>
                <a:ea typeface="华文楷体" pitchFamily="2" charset="-122"/>
              </a:rPr>
              <a:t>程序：</a:t>
            </a:r>
            <a:r>
              <a:rPr lang="en-US" altLang="zh-CN" sz="2800" dirty="0">
                <a:latin typeface="华文楷体" pitchFamily="2" charset="-122"/>
                <a:ea typeface="华文楷体" pitchFamily="2" charset="-122"/>
              </a:rPr>
              <a:t>DO 5 </a:t>
            </a:r>
            <a:r>
              <a:rPr lang="en-US" altLang="zh-CN" sz="2800" dirty="0" smtClean="0">
                <a:latin typeface="华文楷体" pitchFamily="2" charset="-122"/>
                <a:ea typeface="华文楷体" pitchFamily="2" charset="-122"/>
              </a:rPr>
              <a:t>I=1,3</a:t>
            </a:r>
          </a:p>
          <a:p>
            <a:r>
              <a:rPr lang="zh-CN" altLang="en-US" sz="2800" dirty="0" smtClean="0">
                <a:latin typeface="华文楷体" pitchFamily="2" charset="-122"/>
                <a:ea typeface="华文楷体" pitchFamily="2" charset="-122"/>
              </a:rPr>
              <a:t>误</a:t>
            </a:r>
            <a:r>
              <a:rPr lang="zh-CN" altLang="en-US" sz="2800" dirty="0">
                <a:latin typeface="华文楷体" pitchFamily="2" charset="-122"/>
                <a:ea typeface="华文楷体" pitchFamily="2" charset="-122"/>
              </a:rPr>
              <a:t>写为：</a:t>
            </a:r>
            <a:r>
              <a:rPr lang="en-US" altLang="zh-CN" sz="2800" dirty="0">
                <a:latin typeface="华文楷体" pitchFamily="2" charset="-122"/>
                <a:ea typeface="华文楷体" pitchFamily="2" charset="-122"/>
              </a:rPr>
              <a:t>DO 5 </a:t>
            </a:r>
            <a:r>
              <a:rPr lang="en-US" altLang="zh-CN" sz="2800" dirty="0" smtClean="0">
                <a:latin typeface="华文楷体" pitchFamily="2" charset="-122"/>
                <a:ea typeface="华文楷体" pitchFamily="2" charset="-122"/>
              </a:rPr>
              <a:t>I=1.3                  </a:t>
            </a:r>
            <a:r>
              <a:rPr lang="zh-CN" altLang="en-US" sz="2800" dirty="0" smtClean="0">
                <a:latin typeface="华文楷体" pitchFamily="2" charset="-122"/>
                <a:ea typeface="华文楷体" pitchFamily="2" charset="-122"/>
              </a:rPr>
              <a:t>损失</a:t>
            </a:r>
            <a:r>
              <a:rPr lang="en-US" altLang="zh-CN" sz="2800" dirty="0">
                <a:latin typeface="华文楷体" pitchFamily="2" charset="-122"/>
                <a:ea typeface="华文楷体" pitchFamily="2" charset="-122"/>
              </a:rPr>
              <a:t>1000</a:t>
            </a:r>
            <a:r>
              <a:rPr lang="zh-CN" altLang="en-US" sz="2800" dirty="0">
                <a:latin typeface="华文楷体" pitchFamily="2" charset="-122"/>
                <a:ea typeface="华文楷体" pitchFamily="2" charset="-122"/>
              </a:rPr>
              <a:t>万美元</a:t>
            </a:r>
          </a:p>
        </p:txBody>
      </p:sp>
      <p:sp>
        <p:nvSpPr>
          <p:cNvPr id="7" name="矩形 6"/>
          <p:cNvSpPr/>
          <p:nvPr/>
        </p:nvSpPr>
        <p:spPr>
          <a:xfrm>
            <a:off x="1298331" y="5066519"/>
            <a:ext cx="9234854" cy="954107"/>
          </a:xfrm>
          <a:prstGeom prst="rect">
            <a:avLst/>
          </a:prstGeom>
        </p:spPr>
        <p:txBody>
          <a:bodyPr wrap="square">
            <a:spAutoFit/>
          </a:bodyPr>
          <a:lstStyle/>
          <a:p>
            <a:r>
              <a:rPr lang="en-US" altLang="zh-CN" sz="2800" dirty="0">
                <a:latin typeface="华文楷体" pitchFamily="2" charset="-122"/>
                <a:ea typeface="华文楷体" pitchFamily="2" charset="-122"/>
              </a:rPr>
              <a:t>1967</a:t>
            </a:r>
            <a:r>
              <a:rPr lang="zh-CN" altLang="en-US" sz="2800" dirty="0">
                <a:latin typeface="华文楷体" pitchFamily="2" charset="-122"/>
                <a:ea typeface="华文楷体" pitchFamily="2" charset="-122"/>
              </a:rPr>
              <a:t>年苏联“联盟一号”宇宙飞船返回时因忽略一个小数点，在</a:t>
            </a:r>
            <a:r>
              <a:rPr lang="zh-CN" altLang="en-US" sz="2800" dirty="0" smtClean="0">
                <a:latin typeface="华文楷体" pitchFamily="2" charset="-122"/>
                <a:ea typeface="华文楷体" pitchFamily="2" charset="-122"/>
              </a:rPr>
              <a:t>进入大气层时</a:t>
            </a:r>
            <a:r>
              <a:rPr lang="zh-CN" altLang="en-US" sz="2800" dirty="0">
                <a:latin typeface="华文楷体" pitchFamily="2" charset="-122"/>
                <a:ea typeface="华文楷体" pitchFamily="2" charset="-122"/>
              </a:rPr>
              <a:t>打不开降落伞而</a:t>
            </a:r>
            <a:r>
              <a:rPr lang="zh-CN" altLang="en-US" sz="2800" dirty="0" smtClean="0">
                <a:latin typeface="华文楷体" pitchFamily="2" charset="-122"/>
                <a:ea typeface="华文楷体" pitchFamily="2" charset="-122"/>
              </a:rPr>
              <a:t>烧毁。</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4499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par>
                                <p:cTn id="13" presetID="22" presetClass="entr" presetSubtype="4"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 y="0"/>
            <a:ext cx="12284006" cy="6858000"/>
            <a:chOff x="442913" y="428624"/>
            <a:chExt cx="11280774" cy="5962652"/>
          </a:xfrm>
        </p:grpSpPr>
        <p:sp>
          <p:nvSpPr>
            <p:cNvPr id="15"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806513" y="6407329"/>
            <a:ext cx="1543456" cy="455824"/>
            <a:chOff x="4848375" y="5799125"/>
            <a:chExt cx="2504926" cy="782650"/>
          </a:xfrm>
        </p:grpSpPr>
        <p:sp>
          <p:nvSpPr>
            <p:cNvPr id="20" name="矩形 19">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343513" y="1098550"/>
            <a:ext cx="7908290" cy="553085"/>
          </a:xfrm>
          <a:prstGeom prst="rect">
            <a:avLst/>
          </a:prstGeom>
          <a:noFill/>
        </p:spPr>
        <p:txBody>
          <a:bodyPr wrap="square" rtlCol="0">
            <a:spAutoFit/>
          </a:bodyPr>
          <a:lstStyle/>
          <a:p>
            <a:pPr algn="l" fontAlgn="auto">
              <a:lnSpc>
                <a:spcPct val="150000"/>
              </a:lnSpc>
            </a:pPr>
            <a:r>
              <a:rPr lang="en-US" altLang="zh-CN" sz="2000" b="1"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(1) </a:t>
            </a:r>
            <a:r>
              <a:rPr lang="zh-CN" altLang="zh-CN" sz="20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检测</a:t>
            </a:r>
            <a:r>
              <a:rPr lang="zh-CN" altLang="zh-CN" sz="20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软件全部功能的代表性测试用例。</a:t>
            </a:r>
            <a:endParaRPr lang="zh-CN" altLang="zh-CN" sz="2000" noProof="0" dirty="0">
              <a:ln>
                <a:noFill/>
              </a:ln>
              <a:solidFill>
                <a:schemeClr val="bg1">
                  <a:lumMod val="50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9" name="文本框 8"/>
          <p:cNvSpPr txBox="1"/>
          <p:nvPr/>
        </p:nvSpPr>
        <p:spPr>
          <a:xfrm>
            <a:off x="1343513" y="1651635"/>
            <a:ext cx="7908290" cy="553085"/>
          </a:xfrm>
          <a:prstGeom prst="rect">
            <a:avLst/>
          </a:prstGeom>
          <a:noFill/>
        </p:spPr>
        <p:txBody>
          <a:bodyPr wrap="square" rtlCol="0">
            <a:spAutoFit/>
          </a:bodyPr>
          <a:lstStyle/>
          <a:p>
            <a:pPr algn="l" fontAlgn="auto">
              <a:lnSpc>
                <a:spcPct val="150000"/>
              </a:lnSpc>
            </a:pPr>
            <a:r>
              <a:rPr lang="en-US" altLang="zh-CN" sz="2000" b="1"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(2) </a:t>
            </a:r>
            <a:r>
              <a:rPr lang="zh-CN" altLang="zh-CN" sz="20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专门</a:t>
            </a:r>
            <a:r>
              <a:rPr lang="zh-CN" altLang="zh-CN" sz="20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针对可能受修改影响的软件功能的附加测试。</a:t>
            </a:r>
            <a:endParaRPr lang="zh-CN" altLang="zh-CN" sz="2000" noProof="0" dirty="0">
              <a:ln>
                <a:noFill/>
              </a:ln>
              <a:solidFill>
                <a:schemeClr val="bg1">
                  <a:lumMod val="50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11" name="文本框 10"/>
          <p:cNvSpPr txBox="1"/>
          <p:nvPr/>
        </p:nvSpPr>
        <p:spPr>
          <a:xfrm>
            <a:off x="1343513" y="2179735"/>
            <a:ext cx="7908290" cy="565785"/>
          </a:xfrm>
          <a:prstGeom prst="rect">
            <a:avLst/>
          </a:prstGeom>
          <a:noFill/>
        </p:spPr>
        <p:txBody>
          <a:bodyPr wrap="square" rtlCol="0">
            <a:spAutoFit/>
          </a:bodyPr>
          <a:lstStyle/>
          <a:p>
            <a:pPr marL="0" marR="0" lvl="0" indent="0" algn="l" defTabSz="914400" rtl="0" eaLnBrk="0" fontAlgn="base" latinLnBrk="0" hangingPunct="0">
              <a:lnSpc>
                <a:spcPts val="3700"/>
              </a:lnSpc>
              <a:spcBef>
                <a:spcPct val="0"/>
              </a:spcBef>
              <a:spcAft>
                <a:spcPct val="0"/>
              </a:spcAft>
              <a:buClrTx/>
              <a:buSzTx/>
              <a:buFontTx/>
              <a:buNone/>
              <a:defRPr/>
            </a:pPr>
            <a:r>
              <a:rPr lang="en-US" altLang="zh-CN" sz="2000" b="1"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(3) </a:t>
            </a:r>
            <a:r>
              <a:rPr lang="zh-CN" altLang="zh-CN" sz="20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针对</a:t>
            </a:r>
            <a:r>
              <a:rPr lang="zh-CN" altLang="zh-CN" sz="20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被修改过的软件成分的测试。</a:t>
            </a:r>
            <a:endParaRPr lang="zh-CN" altLang="zh-CN" sz="2000" noProof="0" dirty="0">
              <a:ln>
                <a:noFill/>
              </a:ln>
              <a:solidFill>
                <a:schemeClr val="bg1">
                  <a:lumMod val="50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12" name="文本框 11"/>
          <p:cNvSpPr txBox="1"/>
          <p:nvPr/>
        </p:nvSpPr>
        <p:spPr>
          <a:xfrm>
            <a:off x="1146175" y="429260"/>
            <a:ext cx="10079355" cy="460375"/>
          </a:xfrm>
          <a:prstGeom prst="rect">
            <a:avLst/>
          </a:prstGeom>
          <a:noFill/>
        </p:spPr>
        <p:txBody>
          <a:bodyPr wrap="none" rtlCol="0" anchor="t">
            <a:spAutoFit/>
          </a:bodyPr>
          <a:lstStyle/>
          <a:p>
            <a:r>
              <a:rPr lang="zh-CN" altLang="zh-CN" sz="24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回归测试</a:t>
            </a:r>
            <a:r>
              <a:rPr lang="zh-CN" altLang="zh-CN" sz="2400" noProof="0" dirty="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集（已执行过的测试用例的子集）包括下述</a:t>
            </a:r>
            <a:r>
              <a:rPr lang="en-US" altLang="zh-CN" sz="2400" noProof="0" dirty="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3</a:t>
            </a:r>
            <a:r>
              <a:rPr lang="zh-CN" altLang="zh-CN" sz="2400" noProof="0" dirty="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类不同的测试用例。</a:t>
            </a:r>
          </a:p>
        </p:txBody>
      </p:sp>
      <p:sp>
        <p:nvSpPr>
          <p:cNvPr id="13" name="文本框 6"/>
          <p:cNvSpPr txBox="1"/>
          <p:nvPr/>
        </p:nvSpPr>
        <p:spPr>
          <a:xfrm>
            <a:off x="1146175" y="3398178"/>
            <a:ext cx="8562975" cy="1514475"/>
          </a:xfrm>
          <a:prstGeom prst="rect">
            <a:avLst/>
          </a:prstGeom>
          <a:noFill/>
        </p:spPr>
        <p:txBody>
          <a:bodyPr wrap="square" rtlCol="0">
            <a:spAutoFit/>
          </a:bodyPr>
          <a:lstStyle/>
          <a:p>
            <a:pPr marL="0" marR="0" lvl="0" indent="0" algn="l" defTabSz="914400" rtl="0" eaLnBrk="0" fontAlgn="base" latinLnBrk="0" hangingPunct="0">
              <a:lnSpc>
                <a:spcPts val="3700"/>
              </a:lnSpc>
              <a:spcBef>
                <a:spcPct val="0"/>
              </a:spcBef>
              <a:spcAft>
                <a:spcPct val="0"/>
              </a:spcAft>
              <a:buClrTx/>
              <a:buSzTx/>
              <a:buFontTx/>
              <a:buNone/>
              <a:defRPr/>
            </a:pPr>
            <a:r>
              <a:rPr lang="zh-CN" altLang="zh-CN" sz="24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在</a:t>
            </a:r>
            <a:r>
              <a:rPr lang="zh-CN" altLang="zh-CN" sz="24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集成测试过程中，回归测试用例的数量可能变得非常大。因此，应该把回归测试集设计成只包括可以检测程序每个主要功能中的一类或多类错误的那样一些测试用例</a:t>
            </a:r>
            <a:r>
              <a:rPr lang="zh-CN" altLang="zh-CN" sz="24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endParaRPr lang="zh-CN" altLang="zh-CN" sz="2400" noProof="0" dirty="0" smtClean="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22" presetClass="entr" presetSubtype="1"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par>
                                <p:cTn id="28" presetID="22" presetClass="entr" presetSubtype="4" fill="hold" nodeType="withEffect">
                                  <p:stCondLst>
                                    <p:cond delay="100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P spid="9"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12284006" cy="6858000"/>
            <a:chOff x="442913" y="428624"/>
            <a:chExt cx="11280774" cy="5962652"/>
          </a:xfrm>
        </p:grpSpPr>
        <p:sp>
          <p:nvSpPr>
            <p:cNvPr id="13"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806513" y="6407329"/>
            <a:ext cx="1543456" cy="455824"/>
            <a:chOff x="4848375" y="5799125"/>
            <a:chExt cx="2504926" cy="782650"/>
          </a:xfrm>
        </p:grpSpPr>
        <p:sp>
          <p:nvSpPr>
            <p:cNvPr id="18" name="矩形 17">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779779" y="515937"/>
            <a:ext cx="4303395" cy="583565"/>
          </a:xfrm>
          <a:prstGeom prst="rect">
            <a:avLst/>
          </a:prstGeom>
          <a:noFill/>
        </p:spPr>
        <p:txBody>
          <a:bodyPr wrap="square" rtlCol="0">
            <a:spAutoFit/>
          </a:bodyPr>
          <a:lstStyle/>
          <a:p>
            <a:r>
              <a:rPr lang="zh-CN" altLang="en-US" sz="3200" b="1" dirty="0">
                <a:uFillTx/>
              </a:rPr>
              <a:t>参考资料</a:t>
            </a:r>
          </a:p>
        </p:txBody>
      </p:sp>
      <p:sp>
        <p:nvSpPr>
          <p:cNvPr id="3" name="文本框 2"/>
          <p:cNvSpPr txBox="1"/>
          <p:nvPr/>
        </p:nvSpPr>
        <p:spPr>
          <a:xfrm>
            <a:off x="1544320" y="1447800"/>
            <a:ext cx="8501380" cy="954107"/>
          </a:xfrm>
          <a:prstGeom prst="rect">
            <a:avLst/>
          </a:prstGeom>
          <a:noFill/>
        </p:spPr>
        <p:txBody>
          <a:bodyPr wrap="square" rtlCol="0">
            <a:spAutoFit/>
          </a:bodyPr>
          <a:lstStyle/>
          <a:p>
            <a:r>
              <a:rPr lang="en-US" altLang="zh-CN" sz="2800" dirty="0">
                <a:uFillTx/>
              </a:rPr>
              <a:t>1.</a:t>
            </a:r>
            <a:r>
              <a:rPr lang="zh-CN" altLang="en-US" sz="2800" dirty="0">
                <a:uFillTx/>
              </a:rPr>
              <a:t>软件工程导论（第</a:t>
            </a:r>
            <a:r>
              <a:rPr lang="en-US" altLang="zh-CN" sz="2800" dirty="0">
                <a:uFillTx/>
              </a:rPr>
              <a:t>6</a:t>
            </a:r>
            <a:r>
              <a:rPr lang="zh-CN" altLang="en-US" sz="2800" dirty="0">
                <a:uFillTx/>
              </a:rPr>
              <a:t>版）张海藩，牟永敏编著                                    清华大学出版社 </a:t>
            </a:r>
          </a:p>
        </p:txBody>
      </p:sp>
      <p:sp>
        <p:nvSpPr>
          <p:cNvPr id="8" name="文本框 7"/>
          <p:cNvSpPr txBox="1"/>
          <p:nvPr/>
        </p:nvSpPr>
        <p:spPr>
          <a:xfrm>
            <a:off x="1544320" y="2873912"/>
            <a:ext cx="8501380" cy="1384995"/>
          </a:xfrm>
          <a:prstGeom prst="rect">
            <a:avLst/>
          </a:prstGeom>
          <a:noFill/>
        </p:spPr>
        <p:txBody>
          <a:bodyPr wrap="square" rtlCol="0">
            <a:spAutoFit/>
          </a:bodyPr>
          <a:lstStyle/>
          <a:p>
            <a:r>
              <a:rPr lang="en-US" altLang="zh-CN" sz="2800" dirty="0">
                <a:uFillTx/>
              </a:rPr>
              <a:t>2.csdn</a:t>
            </a:r>
            <a:r>
              <a:rPr lang="zh-CN" altLang="en-US" sz="2800" dirty="0">
                <a:uFillTx/>
              </a:rPr>
              <a:t>博客 （集成测试）  https://blog.csdn.net/javaxiaobenhai/article/details/48808941</a:t>
            </a:r>
          </a:p>
        </p:txBody>
      </p:sp>
      <p:sp>
        <p:nvSpPr>
          <p:cNvPr id="20" name="文本框 2"/>
          <p:cNvSpPr txBox="1"/>
          <p:nvPr/>
        </p:nvSpPr>
        <p:spPr>
          <a:xfrm>
            <a:off x="1579245" y="4570590"/>
            <a:ext cx="8501380" cy="1384995"/>
          </a:xfrm>
          <a:prstGeom prst="rect">
            <a:avLst/>
          </a:prstGeom>
          <a:noFill/>
        </p:spPr>
        <p:txBody>
          <a:bodyPr wrap="square" rtlCol="0">
            <a:spAutoFit/>
          </a:bodyPr>
          <a:lstStyle/>
          <a:p>
            <a:r>
              <a:rPr lang="en-US" altLang="zh-CN" sz="2800" dirty="0" smtClean="0">
                <a:uFillTx/>
              </a:rPr>
              <a:t>3.</a:t>
            </a:r>
            <a:r>
              <a:rPr lang="zh-CN" altLang="en-US" sz="2800" dirty="0" smtClean="0">
                <a:uFillTx/>
              </a:rPr>
              <a:t>百度文库 </a:t>
            </a:r>
            <a:r>
              <a:rPr lang="en-US" altLang="zh-CN" sz="2800" dirty="0" smtClean="0"/>
              <a:t>—</a:t>
            </a:r>
            <a:r>
              <a:rPr lang="zh-CN" altLang="en-US" sz="2800" dirty="0" smtClean="0"/>
              <a:t>集成测试</a:t>
            </a:r>
            <a:endParaRPr lang="en-US" altLang="zh-CN" sz="2800" dirty="0" smtClean="0"/>
          </a:p>
          <a:p>
            <a:r>
              <a:rPr lang="en-US" altLang="zh-CN" sz="2800" dirty="0"/>
              <a:t>https://wenku.baidu.com/view/1e86a912866fb84ae45c8dfd.html</a:t>
            </a:r>
            <a:endParaRPr lang="zh-CN" altLang="en-US" sz="2800"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par>
                                <p:cTn id="13" presetID="22" presetClass="entr" presetSubtype="4" fill="hold" nodeType="withEffect">
                                  <p:stCondLst>
                                    <p:cond delay="100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59690" y="-128905"/>
            <a:ext cx="12310110" cy="701103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632710" y="4160520"/>
            <a:ext cx="6924675" cy="433705"/>
            <a:chOff x="2055" y="8307"/>
            <a:chExt cx="10905" cy="683"/>
          </a:xfrm>
        </p:grpSpPr>
        <p:cxnSp>
          <p:nvCxnSpPr>
            <p:cNvPr id="5" name="直接连接符 4"/>
            <p:cNvCxnSpPr/>
            <p:nvPr/>
          </p:nvCxnSpPr>
          <p:spPr>
            <a:xfrm>
              <a:off x="2055" y="8307"/>
              <a:ext cx="10905"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p:nvSpPr>
          <p:spPr>
            <a:xfrm flipV="1">
              <a:off x="2055" y="8451"/>
              <a:ext cx="539" cy="5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文本框 81"/>
          <p:cNvSpPr txBox="1"/>
          <p:nvPr/>
        </p:nvSpPr>
        <p:spPr>
          <a:xfrm>
            <a:off x="2946400" y="2082800"/>
            <a:ext cx="6296660" cy="76200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4400" b="1">
                <a:solidFill>
                  <a:schemeClr val="bg1"/>
                </a:solidFill>
                <a:latin typeface="华文细黑" panose="02010600040101010101" charset="-122"/>
                <a:ea typeface="华文细黑" panose="02010600040101010101" charset="-122"/>
                <a:sym typeface="+mn-ea"/>
              </a:rPr>
              <a:t>Thank you </a:t>
            </a:r>
            <a:r>
              <a:rPr lang="en-US" altLang="zh-CN" sz="3600">
                <a:solidFill>
                  <a:schemeClr val="bg1"/>
                </a:solidFill>
                <a:latin typeface="华文细黑" panose="02010600040101010101" charset="-122"/>
                <a:ea typeface="华文细黑" panose="02010600040101010101" charset="-122"/>
                <a:sym typeface="+mn-ea"/>
              </a:rPr>
              <a:t>for watching</a:t>
            </a:r>
          </a:p>
        </p:txBody>
      </p:sp>
      <p:sp>
        <p:nvSpPr>
          <p:cNvPr id="7" name="文本框 6"/>
          <p:cNvSpPr txBox="1"/>
          <p:nvPr/>
        </p:nvSpPr>
        <p:spPr>
          <a:xfrm>
            <a:off x="4395470" y="3239135"/>
            <a:ext cx="3401695" cy="64008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3600">
                <a:solidFill>
                  <a:schemeClr val="bg1"/>
                </a:solidFill>
                <a:latin typeface="华文细黑" panose="02010600040101010101" charset="-122"/>
                <a:ea typeface="华文细黑" panose="02010600040101010101" charset="-122"/>
                <a:sym typeface="+mn-ea"/>
              </a:rPr>
              <a:t>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1000"/>
                                        <p:tgtEl>
                                          <p:spTgt spid="82"/>
                                        </p:tgtEl>
                                        <p:attrNameLst>
                                          <p:attrName>ppt_y</p:attrName>
                                        </p:attrNameLst>
                                      </p:cBhvr>
                                      <p:tavLst>
                                        <p:tav tm="0">
                                          <p:val>
                                            <p:strVal val="#ppt_y+#ppt_h*1.125000"/>
                                          </p:val>
                                        </p:tav>
                                        <p:tav tm="100000">
                                          <p:val>
                                            <p:strVal val="#ppt_y"/>
                                          </p:val>
                                        </p:tav>
                                      </p:tavLst>
                                    </p:anim>
                                    <p:animEffect transition="in" filter="wipe(up)">
                                      <p:cBhvr>
                                        <p:cTn id="12" dur="1000"/>
                                        <p:tgtEl>
                                          <p:spTgt spid="82"/>
                                        </p:tgtEl>
                                      </p:cBhvr>
                                    </p:animEffect>
                                  </p:childTnLst>
                                </p:cTn>
                              </p:par>
                            </p:childTnLst>
                          </p:cTn>
                        </p:par>
                        <p:par>
                          <p:cTn id="13" fill="hold">
                            <p:stCondLst>
                              <p:cond delay="1500"/>
                            </p:stCondLst>
                            <p:childTnLst>
                              <p:par>
                                <p:cTn id="14" presetID="1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p:tgtEl>
                                          <p:spTgt spid="7"/>
                                        </p:tgtEl>
                                        <p:attrNameLst>
                                          <p:attrName>ppt_y</p:attrName>
                                        </p:attrNameLst>
                                      </p:cBhvr>
                                      <p:tavLst>
                                        <p:tav tm="0">
                                          <p:val>
                                            <p:strVal val="#ppt_y+#ppt_h*1.125000"/>
                                          </p:val>
                                        </p:tav>
                                        <p:tav tm="100000">
                                          <p:val>
                                            <p:strVal val="#ppt_y"/>
                                          </p:val>
                                        </p:tav>
                                      </p:tavLst>
                                    </p:anim>
                                    <p:animEffect transition="in" filter="wipe(up)">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ldLvl="0" animBg="1"/>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959346"/>
            <a:chOff x="442913" y="428624"/>
            <a:chExt cx="11280774" cy="5962652"/>
          </a:xfrm>
        </p:grpSpPr>
        <p:sp>
          <p:nvSpPr>
            <p:cNvPr id="7"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06" y="557213"/>
            <a:ext cx="10763250"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339754" y="5811715"/>
            <a:ext cx="1389184" cy="67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43070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12284006" cy="6858000"/>
            <a:chOff x="442913" y="428624"/>
            <a:chExt cx="11280774" cy="5962652"/>
          </a:xfrm>
        </p:grpSpPr>
        <p:sp>
          <p:nvSpPr>
            <p:cNvPr id="5"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06513" y="6407329"/>
            <a:ext cx="1543456" cy="455824"/>
            <a:chOff x="4848375" y="5799125"/>
            <a:chExt cx="2504926" cy="782650"/>
          </a:xfrm>
        </p:grpSpPr>
        <p:sp>
          <p:nvSpPr>
            <p:cNvPr id="10" name="矩形 9">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838200" y="365125"/>
            <a:ext cx="10515600" cy="962513"/>
          </a:xfrm>
        </p:spPr>
        <p:txBody>
          <a:bodyPr>
            <a:noAutofit/>
          </a:bodyPr>
          <a:lstStyle/>
          <a:p>
            <a:r>
              <a:rPr lang="zh-CN" altLang="en-US" sz="3200" dirty="0">
                <a:latin typeface="华文楷体" pitchFamily="2" charset="-122"/>
                <a:ea typeface="华文楷体" pitchFamily="2" charset="-122"/>
                <a:sym typeface="+mn-ea"/>
              </a:rPr>
              <a:t>什么</a:t>
            </a:r>
            <a:r>
              <a:rPr lang="zh-CN" altLang="en-US" sz="3200" dirty="0" smtClean="0">
                <a:latin typeface="华文楷体" pitchFamily="2" charset="-122"/>
                <a:ea typeface="华文楷体" pitchFamily="2" charset="-122"/>
                <a:sym typeface="+mn-ea"/>
              </a:rPr>
              <a:t>是单元测试</a:t>
            </a:r>
            <a:r>
              <a:rPr lang="zh-CN" altLang="en-US" sz="3200" dirty="0">
                <a:latin typeface="华文楷体" pitchFamily="2" charset="-122"/>
                <a:ea typeface="华文楷体" pitchFamily="2" charset="-122"/>
                <a:sym typeface="+mn-ea"/>
              </a:rPr>
              <a:t>？</a:t>
            </a:r>
            <a:r>
              <a:rPr lang="en-US" altLang="zh-CN" sz="3200" dirty="0">
                <a:latin typeface="华文楷体" pitchFamily="2" charset="-122"/>
                <a:ea typeface="华文楷体" pitchFamily="2" charset="-122"/>
                <a:sym typeface="+mn-ea"/>
              </a:rPr>
              <a:t/>
            </a:r>
            <a:br>
              <a:rPr lang="en-US" altLang="zh-CN" sz="3200" dirty="0">
                <a:latin typeface="华文楷体" pitchFamily="2" charset="-122"/>
                <a:ea typeface="华文楷体" pitchFamily="2" charset="-122"/>
                <a:sym typeface="+mn-ea"/>
              </a:rPr>
            </a:br>
            <a:endParaRPr lang="zh-CN" altLang="en-US" sz="3200" dirty="0"/>
          </a:p>
        </p:txBody>
      </p:sp>
      <p:sp>
        <p:nvSpPr>
          <p:cNvPr id="3" name="内容占位符 2"/>
          <p:cNvSpPr>
            <a:spLocks noGrp="1"/>
          </p:cNvSpPr>
          <p:nvPr>
            <p:ph idx="1"/>
          </p:nvPr>
        </p:nvSpPr>
        <p:spPr>
          <a:xfrm>
            <a:off x="1952698" y="1333303"/>
            <a:ext cx="8420100" cy="4351338"/>
          </a:xfrm>
        </p:spPr>
        <p:txBody>
          <a:bodyPr>
            <a:normAutofit fontScale="92500" lnSpcReduction="10000"/>
          </a:bodyPr>
          <a:lstStyle/>
          <a:p>
            <a:pPr marL="0" indent="0">
              <a:buNone/>
            </a:pPr>
            <a:r>
              <a:rPr lang="zh-CN" altLang="en-US" dirty="0">
                <a:latin typeface="华文楷体" pitchFamily="2" charset="-122"/>
                <a:ea typeface="华文楷体" pitchFamily="2" charset="-122"/>
              </a:rPr>
              <a:t>是指对软件中的最小可测试单元进行检查和</a:t>
            </a:r>
            <a:r>
              <a:rPr lang="zh-CN" altLang="en-US" dirty="0" smtClean="0">
                <a:latin typeface="华文楷体" pitchFamily="2" charset="-122"/>
                <a:ea typeface="华文楷体" pitchFamily="2" charset="-122"/>
              </a:rPr>
              <a:t>验证。</a:t>
            </a:r>
            <a:endParaRPr lang="en-US" altLang="zh-CN" dirty="0" smtClean="0">
              <a:latin typeface="华文楷体" pitchFamily="2" charset="-122"/>
              <a:ea typeface="华文楷体" pitchFamily="2" charset="-122"/>
            </a:endParaRPr>
          </a:p>
          <a:p>
            <a:pPr marL="0" indent="0">
              <a:buNone/>
            </a:pPr>
            <a:endParaRPr lang="en-US" altLang="zh-CN" dirty="0">
              <a:latin typeface="华文楷体" pitchFamily="2" charset="-122"/>
              <a:ea typeface="华文楷体" pitchFamily="2" charset="-122"/>
            </a:endParaRPr>
          </a:p>
          <a:p>
            <a:pPr marL="0" indent="0">
              <a:buNone/>
            </a:pPr>
            <a:endParaRPr lang="en-US" altLang="zh-CN" dirty="0" smtClean="0">
              <a:latin typeface="华文楷体" pitchFamily="2" charset="-122"/>
              <a:ea typeface="华文楷体" pitchFamily="2" charset="-122"/>
            </a:endParaRPr>
          </a:p>
          <a:p>
            <a:pPr marL="0" indent="0">
              <a:buNone/>
            </a:pPr>
            <a:r>
              <a:rPr lang="zh-CN" altLang="en-US" dirty="0">
                <a:latin typeface="华文楷体" pitchFamily="2" charset="-122"/>
                <a:ea typeface="华文楷体" pitchFamily="2" charset="-122"/>
              </a:rPr>
              <a:t>单元测试的内容包括</a:t>
            </a:r>
            <a:r>
              <a:rPr lang="zh-CN" altLang="en-US" dirty="0" smtClean="0">
                <a:latin typeface="华文楷体" pitchFamily="2" charset="-122"/>
                <a:ea typeface="华文楷体" pitchFamily="2" charset="-122"/>
              </a:rPr>
              <a:t>单元的内部</a:t>
            </a:r>
            <a:r>
              <a:rPr lang="zh-CN" altLang="en-US" dirty="0">
                <a:latin typeface="华文楷体" pitchFamily="2" charset="-122"/>
                <a:ea typeface="华文楷体" pitchFamily="2" charset="-122"/>
              </a:rPr>
              <a:t>结构，单元的功能和可观测的行为</a:t>
            </a:r>
            <a:r>
              <a:rPr lang="zh-CN" alt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pPr marL="0" indent="0">
              <a:buNone/>
            </a:pPr>
            <a:endParaRPr lang="en-US" altLang="zh-CN" dirty="0">
              <a:latin typeface="华文楷体" pitchFamily="2" charset="-122"/>
              <a:ea typeface="华文楷体" pitchFamily="2" charset="-122"/>
            </a:endParaRPr>
          </a:p>
          <a:p>
            <a:pPr marL="0" indent="0">
              <a:buNone/>
            </a:pPr>
            <a:endParaRPr lang="en-US" altLang="zh-CN" dirty="0" smtClean="0">
              <a:latin typeface="华文楷体" pitchFamily="2" charset="-122"/>
              <a:ea typeface="华文楷体" pitchFamily="2" charset="-122"/>
            </a:endParaRPr>
          </a:p>
          <a:p>
            <a:pPr marL="0" indent="0">
              <a:buNone/>
            </a:pPr>
            <a:r>
              <a:rPr lang="zh-CN" altLang="en-US" dirty="0" smtClean="0">
                <a:latin typeface="华文楷体" pitchFamily="2" charset="-122"/>
                <a:ea typeface="华文楷体" pitchFamily="2" charset="-122"/>
              </a:rPr>
              <a:t>实在</a:t>
            </a:r>
            <a:r>
              <a:rPr lang="zh-CN" altLang="en-US" dirty="0">
                <a:latin typeface="华文楷体" pitchFamily="2" charset="-122"/>
                <a:ea typeface="华文楷体" pitchFamily="2" charset="-122"/>
              </a:rPr>
              <a:t>软件开发过程中要进行的最低级别的测试活动，在单元测试活动中，软件的独立单元将在与程序的其他部分的隔离的情况下进行测试</a:t>
            </a:r>
          </a:p>
        </p:txBody>
      </p:sp>
    </p:spTree>
    <p:extLst>
      <p:ext uri="{BB962C8B-B14F-4D97-AF65-F5344CB8AC3E}">
        <p14:creationId xmlns:p14="http://schemas.microsoft.com/office/powerpoint/2010/main" val="29774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4"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0"/>
            <a:ext cx="12284006" cy="6858000"/>
            <a:chOff x="442913" y="428624"/>
            <a:chExt cx="11280774" cy="5962652"/>
          </a:xfrm>
        </p:grpSpPr>
        <p:sp>
          <p:nvSpPr>
            <p:cNvPr id="23"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a:xfrm>
            <a:off x="6098540" y="-60325"/>
            <a:ext cx="0" cy="71043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890868" y="1603887"/>
            <a:ext cx="925830" cy="4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12230" y="3199863"/>
            <a:ext cx="925830" cy="4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859337" y="4768410"/>
            <a:ext cx="925830" cy="4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07931" y="1374404"/>
            <a:ext cx="2982937" cy="523220"/>
          </a:xfrm>
          <a:prstGeom prst="rect">
            <a:avLst/>
          </a:prstGeom>
          <a:noFill/>
          <a:effectLst/>
        </p:spPr>
        <p:txBody>
          <a:bodyPr wrap="square" rtlCol="0">
            <a:spAutoFit/>
          </a:bodyPr>
          <a:lstStyle/>
          <a:p>
            <a:pPr algn="r"/>
            <a:r>
              <a:rPr lang="zh-CN" altLang="en-US" sz="2800" dirty="0" smtClean="0">
                <a:solidFill>
                  <a:schemeClr val="tx1"/>
                </a:solidFill>
                <a:latin typeface="华文楷体" pitchFamily="2" charset="-122"/>
                <a:ea typeface="华文楷体" pitchFamily="2" charset="-122"/>
                <a:sym typeface="+mn-ea"/>
              </a:rPr>
              <a:t>什么是集成测试？</a:t>
            </a:r>
            <a:endParaRPr lang="en-US" altLang="zh-CN" sz="2800" dirty="0">
              <a:solidFill>
                <a:schemeClr val="tx1"/>
              </a:solidFill>
              <a:latin typeface="华文楷体" pitchFamily="2" charset="-122"/>
              <a:ea typeface="华文楷体" pitchFamily="2" charset="-122"/>
              <a:sym typeface="+mn-ea"/>
            </a:endParaRPr>
          </a:p>
        </p:txBody>
      </p:sp>
      <p:sp>
        <p:nvSpPr>
          <p:cNvPr id="25" name="文本框 24"/>
          <p:cNvSpPr txBox="1"/>
          <p:nvPr/>
        </p:nvSpPr>
        <p:spPr>
          <a:xfrm>
            <a:off x="231140" y="1897624"/>
            <a:ext cx="4971415" cy="830997"/>
          </a:xfrm>
          <a:prstGeom prst="rect">
            <a:avLst/>
          </a:prstGeom>
          <a:noFill/>
        </p:spPr>
        <p:txBody>
          <a:bodyPr wrap="square" rtlCol="0">
            <a:spAutoFit/>
          </a:bodyPr>
          <a:lstStyle/>
          <a:p>
            <a:pPr algn="r" fontAlgn="auto">
              <a:lnSpc>
                <a:spcPct val="150000"/>
              </a:lnSpc>
            </a:pPr>
            <a:r>
              <a:rPr lang="zh-CN" altLang="en-US" sz="2000" dirty="0">
                <a:latin typeface="华文楷体" pitchFamily="2" charset="-122"/>
                <a:ea typeface="华文楷体" pitchFamily="2" charset="-122"/>
                <a:sym typeface="+mn-ea"/>
              </a:rPr>
              <a:t>集成测试是测试和组装软件的系统化技术。</a:t>
            </a:r>
          </a:p>
          <a:p>
            <a:pPr algn="r" fontAlgn="auto">
              <a:lnSpc>
                <a:spcPct val="150000"/>
              </a:lnSpc>
            </a:pPr>
            <a:r>
              <a:rPr lang="zh-CN" altLang="en-US" sz="1200" dirty="0" smtClean="0">
                <a:solidFill>
                  <a:schemeClr val="tx1">
                    <a:lumMod val="65000"/>
                    <a:lumOff val="35000"/>
                  </a:schemeClr>
                </a:solidFill>
                <a:latin typeface="华文楷体" pitchFamily="2" charset="-122"/>
                <a:ea typeface="华文楷体" pitchFamily="2" charset="-122"/>
                <a:sym typeface="+mn-ea"/>
              </a:rPr>
              <a:t>.</a:t>
            </a:r>
            <a:endParaRPr lang="zh-CN" altLang="en-US" sz="1200" dirty="0">
              <a:solidFill>
                <a:schemeClr val="bg1">
                  <a:lumMod val="50000"/>
                </a:schemeClr>
              </a:solidFill>
              <a:latin typeface="华文楷体" pitchFamily="2" charset="-122"/>
              <a:ea typeface="华文楷体" pitchFamily="2" charset="-122"/>
            </a:endParaRPr>
          </a:p>
        </p:txBody>
      </p:sp>
      <p:sp>
        <p:nvSpPr>
          <p:cNvPr id="26" name="文本框 25"/>
          <p:cNvSpPr txBox="1"/>
          <p:nvPr/>
        </p:nvSpPr>
        <p:spPr>
          <a:xfrm>
            <a:off x="7312855" y="3041727"/>
            <a:ext cx="3343422" cy="523220"/>
          </a:xfrm>
          <a:prstGeom prst="rect">
            <a:avLst/>
          </a:prstGeom>
          <a:noFill/>
          <a:effectLst/>
        </p:spPr>
        <p:txBody>
          <a:bodyPr wrap="square" rtlCol="0">
            <a:spAutoFit/>
          </a:bodyPr>
          <a:lstStyle/>
          <a:p>
            <a:pPr algn="l"/>
            <a:r>
              <a:rPr lang="zh-CN" altLang="en-US" sz="2800" dirty="0" smtClean="0">
                <a:solidFill>
                  <a:schemeClr val="tx1"/>
                </a:solidFill>
                <a:latin typeface="华文楷体" pitchFamily="2" charset="-122"/>
                <a:ea typeface="华文楷体" pitchFamily="2" charset="-122"/>
                <a:sym typeface="+mn-ea"/>
              </a:rPr>
              <a:t>集成测试的作用</a:t>
            </a:r>
            <a:endParaRPr lang="en-US" altLang="zh-CN" sz="2800" dirty="0">
              <a:solidFill>
                <a:schemeClr val="tx1"/>
              </a:solidFill>
              <a:latin typeface="华文楷体" pitchFamily="2" charset="-122"/>
              <a:ea typeface="华文楷体" pitchFamily="2" charset="-122"/>
              <a:sym typeface="+mn-ea"/>
            </a:endParaRPr>
          </a:p>
        </p:txBody>
      </p:sp>
      <p:sp>
        <p:nvSpPr>
          <p:cNvPr id="27" name="文本框 26"/>
          <p:cNvSpPr txBox="1"/>
          <p:nvPr/>
        </p:nvSpPr>
        <p:spPr>
          <a:xfrm>
            <a:off x="7338061" y="3531430"/>
            <a:ext cx="4496386" cy="1938992"/>
          </a:xfrm>
          <a:prstGeom prst="rect">
            <a:avLst/>
          </a:prstGeom>
          <a:noFill/>
        </p:spPr>
        <p:txBody>
          <a:bodyPr wrap="square" rtlCol="0">
            <a:spAutoFit/>
          </a:bodyPr>
          <a:lstStyle/>
          <a:p>
            <a:pPr>
              <a:lnSpc>
                <a:spcPct val="150000"/>
              </a:lnSpc>
            </a:pPr>
            <a:r>
              <a:rPr lang="zh-CN" altLang="en-US" sz="2000" dirty="0">
                <a:latin typeface="华文楷体" pitchFamily="2" charset="-122"/>
                <a:ea typeface="华文楷体" pitchFamily="2" charset="-122"/>
                <a:sym typeface="+mn-ea"/>
              </a:rPr>
              <a:t>实践表明，一些模块虽然能够单独地工作，但并不能保证连接起来也能正常的工作。一些局部反映不出来的问题，在全局上很可能暴露出来。</a:t>
            </a:r>
          </a:p>
        </p:txBody>
      </p:sp>
      <p:sp>
        <p:nvSpPr>
          <p:cNvPr id="29" name="文本框 28"/>
          <p:cNvSpPr txBox="1"/>
          <p:nvPr/>
        </p:nvSpPr>
        <p:spPr>
          <a:xfrm>
            <a:off x="1355823" y="4259752"/>
            <a:ext cx="3535045" cy="2399665"/>
          </a:xfrm>
          <a:prstGeom prst="rect">
            <a:avLst/>
          </a:prstGeom>
          <a:noFill/>
        </p:spPr>
        <p:txBody>
          <a:bodyPr wrap="square" rtlCol="0">
            <a:spAutoFit/>
          </a:bodyPr>
          <a:lstStyle/>
          <a:p>
            <a:pPr algn="r" fontAlgn="auto">
              <a:lnSpc>
                <a:spcPct val="150000"/>
              </a:lnSpc>
            </a:pPr>
            <a:r>
              <a:rPr lang="zh-CN" altLang="en-US" sz="2000" dirty="0">
                <a:solidFill>
                  <a:schemeClr val="tx1"/>
                </a:solidFill>
                <a:uFillTx/>
                <a:latin typeface="华文楷体" pitchFamily="2" charset="-122"/>
                <a:ea typeface="华文楷体" pitchFamily="2" charset="-122"/>
                <a:sym typeface="+mn-ea"/>
              </a:rPr>
              <a:t>集成测试，也叫组装测试或联合测试。在单元测试的基础上，将所有模块按照设计要求（如根据结构图）组装成为子系统或系统，进行集成测试。</a:t>
            </a:r>
          </a:p>
        </p:txBody>
      </p:sp>
      <p:grpSp>
        <p:nvGrpSpPr>
          <p:cNvPr id="31" name="组合 30"/>
          <p:cNvGrpSpPr/>
          <p:nvPr/>
        </p:nvGrpSpPr>
        <p:grpSpPr>
          <a:xfrm>
            <a:off x="5816698" y="1270244"/>
            <a:ext cx="627380" cy="627380"/>
            <a:chOff x="9515" y="3205"/>
            <a:chExt cx="988" cy="988"/>
          </a:xfrm>
        </p:grpSpPr>
        <p:sp>
          <p:nvSpPr>
            <p:cNvPr id="11" name="椭圆 10"/>
            <p:cNvSpPr/>
            <p:nvPr/>
          </p:nvSpPr>
          <p:spPr>
            <a:xfrm>
              <a:off x="9515" y="3205"/>
              <a:ext cx="988" cy="988"/>
            </a:xfrm>
            <a:prstGeom prst="ellipse">
              <a:avLst/>
            </a:prstGeom>
            <a:solidFill>
              <a:schemeClr val="tx1"/>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itchFamily="2" charset="-122"/>
                <a:ea typeface="华文楷体" pitchFamily="2" charset="-122"/>
              </a:endParaRPr>
            </a:p>
          </p:txBody>
        </p:sp>
        <p:sp>
          <p:nvSpPr>
            <p:cNvPr id="239" name="十字星"/>
            <p:cNvSpPr/>
            <p:nvPr/>
          </p:nvSpPr>
          <p:spPr>
            <a:xfrm>
              <a:off x="9700" y="3409"/>
              <a:ext cx="619" cy="619"/>
            </a:xfrm>
            <a:prstGeom prst="star4">
              <a:avLst>
                <a:gd name="adj" fmla="val 228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华文楷体" pitchFamily="2" charset="-122"/>
                <a:ea typeface="华文楷体" pitchFamily="2" charset="-122"/>
              </a:endParaRPr>
            </a:p>
          </p:txBody>
        </p:sp>
      </p:grpSp>
      <p:grpSp>
        <p:nvGrpSpPr>
          <p:cNvPr id="33" name="组合 32"/>
          <p:cNvGrpSpPr/>
          <p:nvPr/>
        </p:nvGrpSpPr>
        <p:grpSpPr>
          <a:xfrm>
            <a:off x="5816698" y="2866537"/>
            <a:ext cx="627380" cy="627380"/>
            <a:chOff x="9515" y="5564"/>
            <a:chExt cx="988" cy="988"/>
          </a:xfrm>
        </p:grpSpPr>
        <p:sp>
          <p:nvSpPr>
            <p:cNvPr id="12" name="椭圆 11"/>
            <p:cNvSpPr/>
            <p:nvPr/>
          </p:nvSpPr>
          <p:spPr>
            <a:xfrm>
              <a:off x="9515" y="5564"/>
              <a:ext cx="988" cy="988"/>
            </a:xfrm>
            <a:prstGeom prst="ellipse">
              <a:avLst/>
            </a:prstGeom>
            <a:solidFill>
              <a:schemeClr val="tx1"/>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itchFamily="2" charset="-122"/>
                <a:ea typeface="华文楷体" pitchFamily="2" charset="-122"/>
              </a:endParaRPr>
            </a:p>
          </p:txBody>
        </p:sp>
        <p:sp>
          <p:nvSpPr>
            <p:cNvPr id="32" name="月亮"/>
            <p:cNvSpPr/>
            <p:nvPr/>
          </p:nvSpPr>
          <p:spPr bwMode="auto">
            <a:xfrm>
              <a:off x="9743" y="5790"/>
              <a:ext cx="536" cy="536"/>
            </a:xfrm>
            <a:custGeom>
              <a:avLst/>
              <a:gdLst>
                <a:gd name="T0" fmla="*/ 0 w 2155"/>
                <a:gd name="T1" fmla="*/ 896707 h 2578"/>
                <a:gd name="T2" fmla="*/ 1004179 w 2155"/>
                <a:gd name="T3" fmla="*/ 0 h 2578"/>
                <a:gd name="T4" fmla="*/ 1464747 w 2155"/>
                <a:gd name="T5" fmla="*/ 108946 h 2578"/>
                <a:gd name="T6" fmla="*/ 1453582 w 2155"/>
                <a:gd name="T7" fmla="*/ 174592 h 2578"/>
                <a:gd name="T8" fmla="*/ 995805 w 2155"/>
                <a:gd name="T9" fmla="*/ 900199 h 2578"/>
                <a:gd name="T10" fmla="*/ 1453582 w 2155"/>
                <a:gd name="T11" fmla="*/ 1625805 h 2578"/>
                <a:gd name="T12" fmla="*/ 1464747 w 2155"/>
                <a:gd name="T13" fmla="*/ 1692150 h 2578"/>
                <a:gd name="T14" fmla="*/ 995805 w 2155"/>
                <a:gd name="T15" fmla="*/ 1800397 h 2578"/>
                <a:gd name="T16" fmla="*/ 0 w 2155"/>
                <a:gd name="T17" fmla="*/ 900199 h 2578"/>
                <a:gd name="T18" fmla="*/ 0 w 2155"/>
                <a:gd name="T19" fmla="*/ 896707 h 2578"/>
                <a:gd name="T20" fmla="*/ 445216 w 2155"/>
                <a:gd name="T21" fmla="*/ 892516 h 2578"/>
                <a:gd name="T22" fmla="*/ 769010 w 2155"/>
                <a:gd name="T23" fmla="*/ 217193 h 2578"/>
                <a:gd name="T24" fmla="*/ 748075 w 2155"/>
                <a:gd name="T25" fmla="*/ 171101 h 2578"/>
                <a:gd name="T26" fmla="*/ 210745 w 2155"/>
                <a:gd name="T27" fmla="*/ 896707 h 2578"/>
                <a:gd name="T28" fmla="*/ 748075 w 2155"/>
                <a:gd name="T29" fmla="*/ 1622313 h 2578"/>
                <a:gd name="T30" fmla="*/ 769010 w 2155"/>
                <a:gd name="T31" fmla="*/ 1573427 h 2578"/>
                <a:gd name="T32" fmla="*/ 445216 w 2155"/>
                <a:gd name="T33" fmla="*/ 896707 h 2578"/>
                <a:gd name="T34" fmla="*/ 445216 w 2155"/>
                <a:gd name="T35" fmla="*/ 892516 h 25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5" h="2578">
                  <a:moveTo>
                    <a:pt x="0" y="1284"/>
                  </a:moveTo>
                  <a:cubicBezTo>
                    <a:pt x="0" y="478"/>
                    <a:pt x="705" y="0"/>
                    <a:pt x="1439" y="0"/>
                  </a:cubicBezTo>
                  <a:cubicBezTo>
                    <a:pt x="1733" y="0"/>
                    <a:pt x="1977" y="67"/>
                    <a:pt x="2099" y="156"/>
                  </a:cubicBezTo>
                  <a:cubicBezTo>
                    <a:pt x="2144" y="189"/>
                    <a:pt x="2155" y="228"/>
                    <a:pt x="2083" y="250"/>
                  </a:cubicBezTo>
                  <a:cubicBezTo>
                    <a:pt x="1772" y="367"/>
                    <a:pt x="1411" y="784"/>
                    <a:pt x="1427" y="1289"/>
                  </a:cubicBezTo>
                  <a:cubicBezTo>
                    <a:pt x="1411" y="1795"/>
                    <a:pt x="1772" y="2212"/>
                    <a:pt x="2083" y="2328"/>
                  </a:cubicBezTo>
                  <a:cubicBezTo>
                    <a:pt x="2155" y="2350"/>
                    <a:pt x="2144" y="2389"/>
                    <a:pt x="2099" y="2423"/>
                  </a:cubicBezTo>
                  <a:cubicBezTo>
                    <a:pt x="1977" y="2511"/>
                    <a:pt x="1716" y="2578"/>
                    <a:pt x="1427" y="2578"/>
                  </a:cubicBezTo>
                  <a:cubicBezTo>
                    <a:pt x="705" y="2578"/>
                    <a:pt x="0" y="2100"/>
                    <a:pt x="0" y="1289"/>
                  </a:cubicBezTo>
                  <a:lnTo>
                    <a:pt x="0" y="1284"/>
                  </a:lnTo>
                  <a:close/>
                  <a:moveTo>
                    <a:pt x="638" y="1278"/>
                  </a:moveTo>
                  <a:cubicBezTo>
                    <a:pt x="638" y="756"/>
                    <a:pt x="938" y="442"/>
                    <a:pt x="1102" y="311"/>
                  </a:cubicBezTo>
                  <a:cubicBezTo>
                    <a:pt x="1147" y="278"/>
                    <a:pt x="1139" y="237"/>
                    <a:pt x="1072" y="245"/>
                  </a:cubicBezTo>
                  <a:cubicBezTo>
                    <a:pt x="575" y="325"/>
                    <a:pt x="302" y="817"/>
                    <a:pt x="302" y="1284"/>
                  </a:cubicBezTo>
                  <a:cubicBezTo>
                    <a:pt x="302" y="1750"/>
                    <a:pt x="575" y="2242"/>
                    <a:pt x="1072" y="2323"/>
                  </a:cubicBezTo>
                  <a:cubicBezTo>
                    <a:pt x="1139" y="2331"/>
                    <a:pt x="1147" y="2289"/>
                    <a:pt x="1102" y="2253"/>
                  </a:cubicBezTo>
                  <a:cubicBezTo>
                    <a:pt x="938" y="2120"/>
                    <a:pt x="638" y="1812"/>
                    <a:pt x="638" y="1284"/>
                  </a:cubicBezTo>
                  <a:lnTo>
                    <a:pt x="638" y="12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华文楷体" pitchFamily="2" charset="-122"/>
                <a:ea typeface="华文楷体" pitchFamily="2" charset="-122"/>
              </a:endParaRPr>
            </a:p>
          </p:txBody>
        </p:sp>
      </p:grpSp>
      <p:grpSp>
        <p:nvGrpSpPr>
          <p:cNvPr id="34" name="组合 33"/>
          <p:cNvGrpSpPr/>
          <p:nvPr/>
        </p:nvGrpSpPr>
        <p:grpSpPr>
          <a:xfrm>
            <a:off x="5785484" y="4500926"/>
            <a:ext cx="627380" cy="627380"/>
            <a:chOff x="9515" y="7923"/>
            <a:chExt cx="988" cy="988"/>
          </a:xfrm>
        </p:grpSpPr>
        <p:sp>
          <p:nvSpPr>
            <p:cNvPr id="15" name="椭圆 14"/>
            <p:cNvSpPr/>
            <p:nvPr/>
          </p:nvSpPr>
          <p:spPr>
            <a:xfrm>
              <a:off x="9515" y="7923"/>
              <a:ext cx="988" cy="988"/>
            </a:xfrm>
            <a:prstGeom prst="ellipse">
              <a:avLst/>
            </a:prstGeom>
            <a:solidFill>
              <a:schemeClr val="tx1"/>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itchFamily="2" charset="-122"/>
                <a:ea typeface="华文楷体" pitchFamily="2" charset="-122"/>
              </a:endParaRPr>
            </a:p>
          </p:txBody>
        </p:sp>
        <p:sp>
          <p:nvSpPr>
            <p:cNvPr id="216" name="太阳形"/>
            <p:cNvSpPr/>
            <p:nvPr/>
          </p:nvSpPr>
          <p:spPr>
            <a:xfrm>
              <a:off x="9685" y="8094"/>
              <a:ext cx="649" cy="649"/>
            </a:xfrm>
            <a:prstGeom prst="su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华文楷体" pitchFamily="2" charset="-122"/>
                <a:ea typeface="华文楷体" pitchFamily="2" charset="-122"/>
              </a:endParaRPr>
            </a:p>
          </p:txBody>
        </p:sp>
      </p:grpSp>
      <p:grpSp>
        <p:nvGrpSpPr>
          <p:cNvPr id="36" name="组合 35"/>
          <p:cNvGrpSpPr/>
          <p:nvPr/>
        </p:nvGrpSpPr>
        <p:grpSpPr>
          <a:xfrm>
            <a:off x="4806513" y="6407329"/>
            <a:ext cx="1543456" cy="455824"/>
            <a:chOff x="4848375" y="5799125"/>
            <a:chExt cx="2504926" cy="782650"/>
          </a:xfrm>
        </p:grpSpPr>
        <p:sp>
          <p:nvSpPr>
            <p:cNvPr id="37" name="矩形 36">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right)">
                                      <p:cBhvr>
                                        <p:cTn id="21" dur="500"/>
                                        <p:tgtEl>
                                          <p:spTgt spid="2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Effect transition="in" filter="fade">
                                      <p:cBhvr>
                                        <p:cTn id="47" dur="500"/>
                                        <p:tgtEl>
                                          <p:spTgt spid="34"/>
                                        </p:tgtEl>
                                      </p:cBhvr>
                                    </p:animEffect>
                                  </p:childTnLst>
                                </p:cTn>
                              </p:par>
                            </p:childTnLst>
                          </p:cTn>
                        </p:par>
                        <p:par>
                          <p:cTn id="48" fill="hold">
                            <p:stCondLst>
                              <p:cond delay="400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par>
                                <p:cTn id="55" presetID="53" presetClass="entr" presetSubtype="16"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par>
                                <p:cTn id="60" presetID="22" presetClass="entr" presetSubtype="1" fill="hold" grpId="0" nodeType="withEffect">
                                  <p:stCondLst>
                                    <p:cond delay="500"/>
                                  </p:stCondLst>
                                  <p:childTnLst>
                                    <p:set>
                                      <p:cBhvr>
                                        <p:cTn id="61" dur="1" fill="hold">
                                          <p:stCondLst>
                                            <p:cond delay="0"/>
                                          </p:stCondLst>
                                        </p:cTn>
                                        <p:tgtEl>
                                          <p:spTgt spid="35"/>
                                        </p:tgtEl>
                                        <p:attrNameLst>
                                          <p:attrName>style.visibility</p:attrName>
                                        </p:attrNameLst>
                                      </p:cBhvr>
                                      <p:to>
                                        <p:strVal val="visible"/>
                                      </p:to>
                                    </p:set>
                                    <p:animEffect transition="in" filter="wipe(up)">
                                      <p:cBhvr>
                                        <p:cTn id="62" dur="500"/>
                                        <p:tgtEl>
                                          <p:spTgt spid="35"/>
                                        </p:tgtEl>
                                      </p:cBhvr>
                                    </p:animEffect>
                                  </p:childTnLst>
                                </p:cTn>
                              </p:par>
                              <p:par>
                                <p:cTn id="63" presetID="22" presetClass="entr" presetSubtype="4" fill="hold" nodeType="withEffect">
                                  <p:stCondLst>
                                    <p:cond delay="100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p:bldP spid="26" grpId="0" bldLvl="0" animBg="1"/>
      <p:bldP spid="27" grpId="0"/>
      <p:bldP spid="29" grpId="0"/>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0"/>
            <a:ext cx="12284006" cy="6858000"/>
            <a:chOff x="442913" y="428624"/>
            <a:chExt cx="11280774" cy="5962652"/>
          </a:xfrm>
        </p:grpSpPr>
        <p:sp>
          <p:nvSpPr>
            <p:cNvPr id="8"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806513" y="6407329"/>
            <a:ext cx="1543456" cy="455824"/>
            <a:chOff x="4848375" y="5799125"/>
            <a:chExt cx="2504926" cy="782650"/>
          </a:xfrm>
        </p:grpSpPr>
        <p:sp>
          <p:nvSpPr>
            <p:cNvPr id="13" name="矩形 12">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542925"/>
            <a:ext cx="10258425"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585938" y="5926015"/>
            <a:ext cx="342900" cy="290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119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2" presetClass="entr" presetSubtype="4" fill="hold" nodeType="with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1" y="0"/>
            <a:ext cx="12284006" cy="6858000"/>
            <a:chOff x="442913" y="428624"/>
            <a:chExt cx="11280774" cy="5962652"/>
          </a:xfrm>
        </p:grpSpPr>
        <p:sp>
          <p:nvSpPr>
            <p:cNvPr id="8" name="矩形: 圆角 8">
              <a:extLst>
                <a:ext uri="{FF2B5EF4-FFF2-40B4-BE49-F238E27FC236}">
                  <a16:creationId xmlns:a16="http://schemas.microsoft.com/office/drawing/2014/main" xmlns=""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9">
              <a:extLst>
                <a:ext uri="{FF2B5EF4-FFF2-40B4-BE49-F238E27FC236}">
                  <a16:creationId xmlns:a16="http://schemas.microsoft.com/office/drawing/2014/main" xmlns=""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圆顶角 34">
            <a:extLst>
              <a:ext uri="{FF2B5EF4-FFF2-40B4-BE49-F238E27FC236}">
                <a16:creationId xmlns:a16="http://schemas.microsoft.com/office/drawing/2014/main" xmlns=""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806513" y="6407329"/>
            <a:ext cx="1543456" cy="455824"/>
            <a:chOff x="4848375" y="5799125"/>
            <a:chExt cx="2504926" cy="782650"/>
          </a:xfrm>
        </p:grpSpPr>
        <p:sp>
          <p:nvSpPr>
            <p:cNvPr id="13" name="矩形 12">
              <a:extLst>
                <a:ext uri="{FF2B5EF4-FFF2-40B4-BE49-F238E27FC236}">
                  <a16:creationId xmlns:a16="http://schemas.microsoft.com/office/drawing/2014/main" xmlns=""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xmlns=""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文本框 84"/>
          <p:cNvSpPr txBox="1"/>
          <p:nvPr/>
        </p:nvSpPr>
        <p:spPr>
          <a:xfrm>
            <a:off x="719455" y="1495474"/>
            <a:ext cx="9446846" cy="3785652"/>
          </a:xfrm>
          <a:prstGeom prst="rect">
            <a:avLst/>
          </a:prstGeom>
          <a:noFill/>
        </p:spPr>
        <p:txBody>
          <a:bodyPr wrap="square" rtlCol="0">
            <a:spAutoFit/>
          </a:bodyPr>
          <a:lstStyle/>
          <a:p>
            <a:r>
              <a:rPr lang="zh-CN" altLang="en-US" sz="2000" dirty="0">
                <a:solidFill>
                  <a:srgbClr val="FF0000"/>
                </a:solidFill>
                <a:latin typeface="华文楷体" pitchFamily="2" charset="-122"/>
                <a:ea typeface="华文楷体" pitchFamily="2" charset="-122"/>
              </a:rPr>
              <a:t>非渐增测试：</a:t>
            </a:r>
          </a:p>
          <a:p>
            <a:r>
              <a:rPr lang="zh-CN" altLang="en-US" sz="2000" dirty="0">
                <a:latin typeface="华文楷体" pitchFamily="2" charset="-122"/>
                <a:ea typeface="华文楷体" pitchFamily="2" charset="-122"/>
              </a:rPr>
              <a:t>    先分别测试每个模块，再把所有模块按设计要求一次全部组装起来所要的系统，然后进行整体测试。非渐增式测试时可能发现一大堆错误，为每个错误定位和纠正非常困难，并且在改正一个错误的同时又可能引入新的错误，新旧错误混杂，更难断定出错的原因和位置</a:t>
            </a:r>
            <a:r>
              <a:rPr lang="zh-CN" altLang="en-US" sz="2000" dirty="0" smtClean="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endParaRPr lang="en-US" altLang="zh-CN" sz="2000" dirty="0">
              <a:latin typeface="华文楷体" pitchFamily="2" charset="-122"/>
              <a:ea typeface="华文楷体" pitchFamily="2" charset="-122"/>
            </a:endParaRPr>
          </a:p>
          <a:p>
            <a:endParaRPr lang="en-US" altLang="zh-CN" sz="2000" dirty="0" smtClean="0">
              <a:solidFill>
                <a:srgbClr val="FF0000"/>
              </a:solidFill>
              <a:latin typeface="华文楷体" pitchFamily="2" charset="-122"/>
              <a:ea typeface="华文楷体" pitchFamily="2" charset="-122"/>
            </a:endParaRPr>
          </a:p>
          <a:p>
            <a:r>
              <a:rPr lang="zh-CN" altLang="en-US" sz="2000" dirty="0">
                <a:solidFill>
                  <a:srgbClr val="FF0000"/>
                </a:solidFill>
                <a:latin typeface="华文楷体" pitchFamily="2" charset="-122"/>
                <a:ea typeface="华文楷体" pitchFamily="2" charset="-122"/>
              </a:rPr>
              <a:t>渐增测试：</a:t>
            </a:r>
          </a:p>
          <a:p>
            <a:r>
              <a:rPr lang="zh-CN" altLang="en-US" sz="2000" dirty="0">
                <a:latin typeface="华文楷体" pitchFamily="2" charset="-122"/>
                <a:ea typeface="华文楷体" pitchFamily="2" charset="-122"/>
              </a:rPr>
              <a:t>     它把程序划分为小段来构造和测试，在这个过程中比较容易定位和改造错误；对接口可以进行更彻底的测试；可以使用系统化的测试方法。因此，目前在进行集成测试时普遍采用渐增式测试方法。</a:t>
            </a:r>
          </a:p>
          <a:p>
            <a:endParaRPr lang="zh-CN" altLang="en-US" sz="2000" dirty="0">
              <a:solidFill>
                <a:schemeClr val="bg1"/>
              </a:solidFill>
              <a:latin typeface="华文楷体" pitchFamily="2" charset="-122"/>
              <a:ea typeface="华文楷体" pitchFamily="2" charset="-122"/>
            </a:endParaRPr>
          </a:p>
        </p:txBody>
      </p:sp>
      <p:grpSp>
        <p:nvGrpSpPr>
          <p:cNvPr id="4" name="组合 3"/>
          <p:cNvGrpSpPr/>
          <p:nvPr/>
        </p:nvGrpSpPr>
        <p:grpSpPr>
          <a:xfrm>
            <a:off x="934329" y="6230815"/>
            <a:ext cx="4581525" cy="417830"/>
            <a:chOff x="2055" y="8307"/>
            <a:chExt cx="7215" cy="658"/>
          </a:xfrm>
        </p:grpSpPr>
        <p:cxnSp>
          <p:nvCxnSpPr>
            <p:cNvPr id="2" name="直接连接符 1"/>
            <p:cNvCxnSpPr/>
            <p:nvPr/>
          </p:nvCxnSpPr>
          <p:spPr>
            <a:xfrm>
              <a:off x="2055" y="8307"/>
              <a:ext cx="72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直角三角形 2"/>
            <p:cNvSpPr/>
            <p:nvPr/>
          </p:nvSpPr>
          <p:spPr>
            <a:xfrm flipV="1">
              <a:off x="2055" y="8451"/>
              <a:ext cx="514" cy="51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2"/>
          <p:cNvSpPr txBox="1"/>
          <p:nvPr/>
        </p:nvSpPr>
        <p:spPr>
          <a:xfrm>
            <a:off x="646237" y="438051"/>
            <a:ext cx="4151630"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华文行楷" pitchFamily="2" charset="-122"/>
                <a:ea typeface="华文行楷" pitchFamily="2" charset="-122"/>
                <a:sym typeface="+mn-ea"/>
              </a:rPr>
              <a:t>集成测试的两种方法</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ppt_x</p:attrName>
                                        </p:attrNameLst>
                                      </p:cBhvr>
                                      <p:tavLst>
                                        <p:tav tm="0">
                                          <p:val>
                                            <p:strVal val="#ppt_x-.2"/>
                                          </p:val>
                                        </p:tav>
                                        <p:tav tm="100000">
                                          <p:val>
                                            <p:strVal val="#ppt_x"/>
                                          </p:val>
                                        </p:tav>
                                      </p:tavLst>
                                    </p:anim>
                                    <p:anim calcmode="lin" valueType="num">
                                      <p:cBhvr>
                                        <p:cTn id="8"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9" dur="1000"/>
                                        <p:tgtEl>
                                          <p:spTgt spid="85"/>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22" presetClass="entr" presetSubtype="1" fill="hold" grpId="0" nodeType="withEffect">
                                  <p:stCondLst>
                                    <p:cond delay="50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22" presetClass="entr" presetSubtype="4" fill="hold" nodeType="withEffect">
                                  <p:stCondLst>
                                    <p:cond delay="100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8" fill="hold" grpId="1"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5"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6224270" y="1241425"/>
            <a:ext cx="7632700" cy="437451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255000" y="-11430"/>
            <a:ext cx="3942080" cy="6879590"/>
            <a:chOff x="13000" y="-13"/>
            <a:chExt cx="6208" cy="10834"/>
          </a:xfrm>
        </p:grpSpPr>
        <p:sp>
          <p:nvSpPr>
            <p:cNvPr id="4" name="等腰三角形 3"/>
            <p:cNvSpPr/>
            <p:nvPr/>
          </p:nvSpPr>
          <p:spPr>
            <a:xfrm rot="16200000">
              <a:off x="10687" y="2301"/>
              <a:ext cx="10833" cy="6208"/>
            </a:xfrm>
            <a:prstGeom prst="triangle">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0687" y="2300"/>
              <a:ext cx="10833" cy="6208"/>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8957310" y="3079115"/>
            <a:ext cx="2908300" cy="701040"/>
          </a:xfrm>
          <a:prstGeom prst="rect">
            <a:avLst/>
          </a:prstGeom>
          <a:noFill/>
          <a:effectLst/>
        </p:spPr>
        <p:txBody>
          <a:bodyPr wrap="square" rtlCol="0">
            <a:spAutoFit/>
          </a:bodyPr>
          <a:lstStyle/>
          <a:p>
            <a:pPr algn="l"/>
            <a:r>
              <a:rPr lang="en-US" altLang="zh-CN" sz="4000" b="1">
                <a:solidFill>
                  <a:schemeClr val="bg1"/>
                </a:solidFill>
                <a:latin typeface="华文细黑" panose="02010600040101010101" charset="-122"/>
                <a:ea typeface="华文细黑" panose="02010600040101010101" charset="-122"/>
                <a:sym typeface="+mn-ea"/>
              </a:rPr>
              <a:t>CONTENTS</a:t>
            </a:r>
          </a:p>
        </p:txBody>
      </p:sp>
      <p:grpSp>
        <p:nvGrpSpPr>
          <p:cNvPr id="11" name="组合 10"/>
          <p:cNvGrpSpPr/>
          <p:nvPr/>
        </p:nvGrpSpPr>
        <p:grpSpPr>
          <a:xfrm>
            <a:off x="1064260" y="970280"/>
            <a:ext cx="732155" cy="656590"/>
            <a:chOff x="3668" y="3216"/>
            <a:chExt cx="1257" cy="1127"/>
          </a:xfrm>
        </p:grpSpPr>
        <p:sp>
          <p:nvSpPr>
            <p:cNvPr id="10" name="等腰三角形 9"/>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3078822" y="1069975"/>
            <a:ext cx="4151630" cy="45720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华文行楷" pitchFamily="2" charset="-122"/>
                <a:ea typeface="华文行楷" pitchFamily="2" charset="-122"/>
                <a:sym typeface="+mn-ea"/>
              </a:rPr>
              <a:t>自顶向</a:t>
            </a:r>
            <a:r>
              <a:rPr lang="zh-CN" altLang="en-US" sz="2400" b="1" dirty="0">
                <a:solidFill>
                  <a:schemeClr val="tx1">
                    <a:lumMod val="85000"/>
                    <a:lumOff val="15000"/>
                  </a:schemeClr>
                </a:solidFill>
                <a:latin typeface="华文行楷" pitchFamily="2" charset="-122"/>
                <a:ea typeface="华文行楷" pitchFamily="2" charset="-122"/>
                <a:sym typeface="+mn-ea"/>
              </a:rPr>
              <a:t>下集成</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12" name="文本框 11"/>
          <p:cNvSpPr txBox="1"/>
          <p:nvPr/>
        </p:nvSpPr>
        <p:spPr>
          <a:xfrm>
            <a:off x="1889760" y="887095"/>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01</a:t>
            </a:r>
          </a:p>
        </p:txBody>
      </p:sp>
      <p:grpSp>
        <p:nvGrpSpPr>
          <p:cNvPr id="14" name="组合 13"/>
          <p:cNvGrpSpPr/>
          <p:nvPr/>
        </p:nvGrpSpPr>
        <p:grpSpPr>
          <a:xfrm>
            <a:off x="1064260" y="2392045"/>
            <a:ext cx="732155" cy="656590"/>
            <a:chOff x="3668" y="3216"/>
            <a:chExt cx="1257" cy="1127"/>
          </a:xfrm>
        </p:grpSpPr>
        <p:sp>
          <p:nvSpPr>
            <p:cNvPr id="15" name="等腰三角形 14"/>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062605" y="2491740"/>
            <a:ext cx="4151630" cy="457200"/>
          </a:xfrm>
          <a:prstGeom prst="rect">
            <a:avLst/>
          </a:prstGeom>
          <a:noFill/>
        </p:spPr>
        <p:txBody>
          <a:bodyPr wrap="square" rtlCol="0">
            <a:spAutoFit/>
          </a:bodyPr>
          <a:lstStyle/>
          <a:p>
            <a:r>
              <a:rPr lang="zh-CN" altLang="en-US" sz="2400" b="1" dirty="0">
                <a:solidFill>
                  <a:schemeClr val="tx1">
                    <a:lumMod val="85000"/>
                    <a:lumOff val="15000"/>
                  </a:schemeClr>
                </a:solidFill>
                <a:latin typeface="华文行楷" pitchFamily="2" charset="-122"/>
                <a:ea typeface="华文行楷" pitchFamily="2" charset="-122"/>
                <a:sym typeface="+mn-ea"/>
              </a:rPr>
              <a:t>自底向上集成</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18" name="文本框 17"/>
          <p:cNvSpPr txBox="1"/>
          <p:nvPr/>
        </p:nvSpPr>
        <p:spPr>
          <a:xfrm>
            <a:off x="1889760" y="2308860"/>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02</a:t>
            </a:r>
          </a:p>
        </p:txBody>
      </p:sp>
      <p:grpSp>
        <p:nvGrpSpPr>
          <p:cNvPr id="19" name="组合 18"/>
          <p:cNvGrpSpPr/>
          <p:nvPr/>
        </p:nvGrpSpPr>
        <p:grpSpPr>
          <a:xfrm>
            <a:off x="1064260" y="3814445"/>
            <a:ext cx="732155" cy="656590"/>
            <a:chOff x="3668" y="3216"/>
            <a:chExt cx="1257" cy="1127"/>
          </a:xfrm>
        </p:grpSpPr>
        <p:sp>
          <p:nvSpPr>
            <p:cNvPr id="20" name="等腰三角形 19"/>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3062605" y="3914140"/>
            <a:ext cx="4151630" cy="457200"/>
          </a:xfrm>
          <a:prstGeom prst="rect">
            <a:avLst/>
          </a:prstGeom>
          <a:noFill/>
        </p:spPr>
        <p:txBody>
          <a:bodyPr wrap="square" rtlCol="0">
            <a:spAutoFit/>
          </a:bodyPr>
          <a:lstStyle/>
          <a:p>
            <a:r>
              <a:rPr lang="zh-CN" altLang="en-US" sz="2400" b="1" dirty="0">
                <a:solidFill>
                  <a:schemeClr val="tx1">
                    <a:lumMod val="85000"/>
                    <a:lumOff val="15000"/>
                  </a:schemeClr>
                </a:solidFill>
                <a:latin typeface="华文行楷" pitchFamily="2" charset="-122"/>
                <a:ea typeface="华文行楷" pitchFamily="2" charset="-122"/>
                <a:sym typeface="+mn-ea"/>
              </a:rPr>
              <a:t>策级比较</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23" name="文本框 22"/>
          <p:cNvSpPr txBox="1"/>
          <p:nvPr/>
        </p:nvSpPr>
        <p:spPr>
          <a:xfrm>
            <a:off x="1889760" y="3731260"/>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03</a:t>
            </a:r>
          </a:p>
        </p:txBody>
      </p:sp>
      <p:grpSp>
        <p:nvGrpSpPr>
          <p:cNvPr id="24" name="组合 23"/>
          <p:cNvGrpSpPr/>
          <p:nvPr/>
        </p:nvGrpSpPr>
        <p:grpSpPr>
          <a:xfrm>
            <a:off x="1064260" y="5251450"/>
            <a:ext cx="732155" cy="656590"/>
            <a:chOff x="3668" y="3216"/>
            <a:chExt cx="1257" cy="1127"/>
          </a:xfrm>
        </p:grpSpPr>
        <p:sp>
          <p:nvSpPr>
            <p:cNvPr id="25" name="等腰三角形 24"/>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3062605" y="5351145"/>
            <a:ext cx="4151630" cy="457200"/>
          </a:xfrm>
          <a:prstGeom prst="rect">
            <a:avLst/>
          </a:prstGeom>
          <a:noFill/>
        </p:spPr>
        <p:txBody>
          <a:bodyPr wrap="square" rtlCol="0">
            <a:spAutoFit/>
          </a:bodyPr>
          <a:lstStyle/>
          <a:p>
            <a:r>
              <a:rPr lang="zh-CN" altLang="en-US" sz="2400" b="1" dirty="0">
                <a:solidFill>
                  <a:schemeClr val="tx1">
                    <a:lumMod val="85000"/>
                    <a:lumOff val="15000"/>
                  </a:schemeClr>
                </a:solidFill>
                <a:latin typeface="华文行楷" pitchFamily="2" charset="-122"/>
                <a:ea typeface="华文行楷" pitchFamily="2" charset="-122"/>
                <a:sym typeface="+mn-ea"/>
              </a:rPr>
              <a:t>回归测试</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28" name="文本框 27"/>
          <p:cNvSpPr txBox="1"/>
          <p:nvPr/>
        </p:nvSpPr>
        <p:spPr>
          <a:xfrm>
            <a:off x="1889760" y="5168265"/>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500"/>
                                        <p:tgtEl>
                                          <p:spTgt spid="5"/>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3" dur="500"/>
                                        <p:tgtEl>
                                          <p:spTgt spid="7"/>
                                        </p:tgtEl>
                                      </p:cBhvr>
                                    </p:animEffect>
                                  </p:childTnLst>
                                </p:cTn>
                              </p:par>
                            </p:childTnLst>
                          </p:cTn>
                        </p:par>
                        <p:par>
                          <p:cTn id="14" fill="hold">
                            <p:stCondLst>
                              <p:cond delay="1000"/>
                            </p:stCondLst>
                            <p:childTnLst>
                              <p:par>
                                <p:cTn id="15" presetID="12" presetClass="entr" presetSubtype="4" fill="hold" grpId="1"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22" presetClass="entr" presetSubtype="8"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par>
                                <p:cTn id="42" presetID="22" presetClass="entr" presetSubtype="8" fill="hold" grpId="1"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22" presetClass="entr" presetSubtype="8"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par>
                                <p:cTn id="68" presetID="22" presetClass="entr" presetSubtype="8" fill="hold" grpId="1"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1" animBg="1"/>
      <p:bldP spid="13" grpId="0"/>
      <p:bldP spid="13" grpId="1"/>
      <p:bldP spid="12" grpId="0"/>
      <p:bldP spid="17" grpId="0"/>
      <p:bldP spid="17" grpId="1"/>
      <p:bldP spid="18" grpId="0"/>
      <p:bldP spid="22" grpId="0"/>
      <p:bldP spid="22" grpId="1"/>
      <p:bldP spid="23" grpId="0"/>
      <p:bldP spid="27" grpId="0"/>
      <p:bldP spid="27" grpId="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3220"/>
          </a:xfrm>
          <a:prstGeom prst="rect">
            <a:avLst/>
          </a:prstGeom>
          <a:noFill/>
        </p:spPr>
        <p:txBody>
          <a:bodyPr wrap="square" rtlCol="0">
            <a:spAutoFit/>
          </a:bodyPr>
          <a:lstStyle/>
          <a:p>
            <a:r>
              <a:rPr lang="zh-CN" altLang="en-US" sz="2800" b="1" dirty="0" smtClean="0">
                <a:solidFill>
                  <a:schemeClr val="tx1">
                    <a:lumMod val="85000"/>
                    <a:lumOff val="15000"/>
                  </a:schemeClr>
                </a:solidFill>
                <a:latin typeface="华文楷体" panose="02010600040101010101" pitchFamily="2" charset="-122"/>
                <a:ea typeface="华文楷体" panose="02010600040101010101" pitchFamily="2" charset="-122"/>
                <a:sym typeface="+mn-ea"/>
              </a:rPr>
              <a:t>自顶向</a:t>
            </a:r>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下集成</a:t>
            </a:r>
            <a:endParaRPr lang="en-US" altLang="zh-CN" sz="2800" b="1" dirty="0">
              <a:solidFill>
                <a:schemeClr val="tx1">
                  <a:lumMod val="85000"/>
                  <a:lumOff val="15000"/>
                </a:schemeClr>
              </a:solidFill>
              <a:latin typeface="华文楷体" panose="02010600040101010101" pitchFamily="2" charset="-122"/>
              <a:ea typeface="华文楷体" panose="02010600040101010101" pitchFamily="2" charset="-122"/>
              <a:sym typeface="+mn-ea"/>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Part.01</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1357</Words>
  <Application>Microsoft Office PowerPoint</Application>
  <PresentationFormat>自定义</PresentationFormat>
  <Paragraphs>96</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什么是单元测试？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asus</cp:lastModifiedBy>
  <cp:revision>24</cp:revision>
  <dcterms:created xsi:type="dcterms:W3CDTF">2017-05-26T12:47:00Z</dcterms:created>
  <dcterms:modified xsi:type="dcterms:W3CDTF">2018-05-21T09:58:21Z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