
<file path=[Content_Types].xml><?xml version="1.0" encoding="utf-8"?>
<Types xmlns="http://schemas.openxmlformats.org/package/2006/content-types">
  <Default Extension="jpeg" ContentType="image/jpe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93" r:id="rId4"/>
    <p:sldId id="289" r:id="rId5"/>
    <p:sldId id="258" r:id="rId6"/>
    <p:sldId id="257" r:id="rId7"/>
    <p:sldId id="290" r:id="rId8"/>
    <p:sldId id="291" r:id="rId9"/>
    <p:sldId id="292" r:id="rId10"/>
    <p:sldId id="294" r:id="rId11"/>
    <p:sldId id="295" r:id="rId12"/>
    <p:sldId id="296" r:id="rId13"/>
    <p:sldId id="297" r:id="rId14"/>
    <p:sldId id="298" r:id="rId15"/>
    <p:sldId id="299" r:id="rId16"/>
    <p:sldId id="300" r:id="rId17"/>
    <p:sldId id="301" r:id="rId18"/>
    <p:sldId id="302" r:id="rId19"/>
    <p:sldId id="303" r:id="rId20"/>
    <p:sldId id="304" r:id="rId21"/>
    <p:sldId id="305" r:id="rId22"/>
    <p:sldId id="306" r:id="rId23"/>
    <p:sldId id="307" r:id="rId24"/>
    <p:sldId id="308" r:id="rId25"/>
    <p:sldId id="309" r:id="rId26"/>
    <p:sldId id="343" r:id="rId27"/>
    <p:sldId id="345" r:id="rId28"/>
    <p:sldId id="269" r:id="rId2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3029" autoAdjust="0"/>
    <p:restoredTop sz="93072" autoAdjust="0"/>
  </p:normalViewPr>
  <p:slideViewPr>
    <p:cSldViewPr snapToGrid="0">
      <p:cViewPr varScale="1">
        <p:scale>
          <a:sx n="110" d="100"/>
          <a:sy n="110" d="100"/>
        </p:scale>
        <p:origin x="-96" y="-34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explosion val="0"/>
          <c:dPt>
            <c:idx val="0"/>
            <c:bubble3D val="0"/>
          </c:dPt>
          <c:dPt>
            <c:idx val="1"/>
            <c:bubble3D val="0"/>
          </c:dPt>
          <c:dPt>
            <c:idx val="2"/>
            <c:bubble3D val="0"/>
          </c:dPt>
          <c:dLbls>
            <c:spPr>
              <a:noFill/>
              <a:ln>
                <a:noFill/>
              </a:ln>
              <a:effectLst/>
            </c:spPr>
            <c:txPr>
              <a:bodyPr rot="0" spcFirstLastPara="0" vertOverflow="ellipsis" vert="horz" wrap="square" lIns="38100" tIns="19050" rIns="38100" bIns="19050" anchor="ctr" anchorCtr="1"/>
              <a:lstStyle/>
              <a:p>
                <a:pPr>
                  <a:defRPr lang="zh-CN" sz="1000" b="0" i="0" u="none" strike="noStrike" kern="1200" baseline="0">
                    <a:solidFill>
                      <a:schemeClr val="tx1"/>
                    </a:solidFill>
                    <a:latin typeface="+mn-lt"/>
                    <a:ea typeface="+mn-ea"/>
                    <a:cs typeface="+mn-cs"/>
                  </a:defRPr>
                </a:pPr>
              </a:p>
            </c:txPr>
            <c:dLblPos val="bestFit"/>
            <c:showLegendKey val="0"/>
            <c:showVal val="1"/>
            <c:showCatName val="0"/>
            <c:showSerName val="0"/>
            <c:showPercent val="0"/>
            <c:showBubbleSize val="0"/>
            <c:showLeaderLines val="1"/>
            <c:extLst>
              <c:ext xmlns:c15="http://schemas.microsoft.com/office/drawing/2012/chart" uri="{CE6537A1-D6FC-4f65-9D91-7224C49458BB}">
                <c15:layout/>
                <c15:showLeaderLines val="1"/>
                <c15:leaderLines/>
              </c:ext>
            </c:extLst>
          </c:dLbls>
          <c:cat>
            <c:strRef>
              <c:f>Sheet1!$A$1:$A$3</c:f>
              <c:strCache>
                <c:ptCount val="3"/>
                <c:pt idx="0">
                  <c:v>18-25</c:v>
                </c:pt>
                <c:pt idx="1">
                  <c:v>25-35</c:v>
                </c:pt>
                <c:pt idx="2">
                  <c:v>35-50</c:v>
                </c:pt>
              </c:strCache>
            </c:strRef>
          </c:cat>
          <c:val>
            <c:numRef>
              <c:f>Sheet1!$B$1:$B$3</c:f>
              <c:numCache>
                <c:formatCode>General</c:formatCode>
                <c:ptCount val="3"/>
                <c:pt idx="0">
                  <c:v>58</c:v>
                </c:pt>
                <c:pt idx="1">
                  <c:v>4</c:v>
                </c:pt>
                <c:pt idx="2">
                  <c:v>0</c:v>
                </c:pt>
              </c:numCache>
            </c:numRef>
          </c:val>
        </c:ser>
        <c:dLbls>
          <c:showLegendKey val="0"/>
          <c:showVal val="0"/>
          <c:showCatName val="0"/>
          <c:showSerName val="0"/>
          <c:showPercent val="0"/>
          <c:showBubbleSize val="0"/>
          <c:showLeaderLines val="1"/>
        </c:dLbls>
        <c:firstSliceAng val="0"/>
      </c:pieChart>
    </c:plotArea>
    <c:legend>
      <c:legendPos val="r"/>
      <c:layout/>
      <c:overlay val="0"/>
      <c:txPr>
        <a:bodyPr rot="0" spcFirstLastPara="0" vertOverflow="ellipsis" vert="horz" wrap="square" anchor="ctr" anchorCtr="1"/>
        <a:lstStyle/>
        <a:p>
          <a:pPr>
            <a:defRPr lang="zh-CN" sz="1000" b="0" i="0" u="none" strike="noStrike" kern="1200" baseline="0">
              <a:solidFill>
                <a:schemeClr val="tx1"/>
              </a:solidFill>
              <a:latin typeface="+mn-lt"/>
              <a:ea typeface="+mn-ea"/>
              <a:cs typeface="+mn-cs"/>
            </a:defRPr>
          </a:pPr>
        </a:p>
      </c:txPr>
    </c:legend>
    <c:plotVisOnly val="1"/>
    <c:dispBlanksAs val="gap"/>
    <c:showDLblsOverMax val="0"/>
  </c:chart>
  <c:txPr>
    <a:bodyPr/>
    <a:lstStyle/>
    <a:p>
      <a:pPr>
        <a:defRPr lang="zh-CN"/>
      </a:pP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1"/>
    </mc:Choice>
    <mc:Fallback>
      <c:style val="1"/>
    </mc:Fallback>
  </mc:AlternateContent>
  <c:chart>
    <c:autoTitleDeleted val="1"/>
    <c:plotArea>
      <c:layout>
        <c:manualLayout>
          <c:layoutTarget val="inner"/>
          <c:xMode val="edge"/>
          <c:yMode val="edge"/>
          <c:x val="0.15"/>
          <c:y val="0"/>
          <c:w val="0.847265310586177"/>
          <c:h val="0.898148148148148"/>
        </c:manualLayout>
      </c:layout>
      <c:pieChart>
        <c:varyColors val="1"/>
        <c:ser>
          <c:idx val="0"/>
          <c:order val="0"/>
          <c:explosion val="0"/>
          <c:dPt>
            <c:idx val="0"/>
            <c:bubble3D val="0"/>
          </c:dPt>
          <c:dPt>
            <c:idx val="1"/>
            <c:bubble3D val="0"/>
          </c:dPt>
          <c:dLbls>
            <c:spPr>
              <a:noFill/>
              <a:ln>
                <a:noFill/>
              </a:ln>
              <a:effectLst/>
            </c:spPr>
            <c:txPr>
              <a:bodyPr rot="0" spcFirstLastPara="0" vertOverflow="ellipsis" vert="horz" wrap="square" lIns="38100" tIns="19050" rIns="38100" bIns="19050" anchor="ctr" anchorCtr="1"/>
              <a:lstStyle/>
              <a:p>
                <a:pPr>
                  <a:defRPr lang="zh-CN" sz="1000" b="0" i="0" u="none" strike="noStrike" kern="1200" baseline="0">
                    <a:solidFill>
                      <a:schemeClr val="tx1"/>
                    </a:solidFill>
                    <a:latin typeface="+mn-lt"/>
                    <a:ea typeface="+mn-ea"/>
                    <a:cs typeface="+mn-cs"/>
                  </a:defRPr>
                </a:pPr>
              </a:p>
            </c:txPr>
            <c:dLblPos val="bestFit"/>
            <c:showLegendKey val="0"/>
            <c:showVal val="1"/>
            <c:showCatName val="0"/>
            <c:showSerName val="0"/>
            <c:showPercent val="0"/>
            <c:showBubbleSize val="0"/>
            <c:showLeaderLines val="1"/>
            <c:extLst>
              <c:ext xmlns:c15="http://schemas.microsoft.com/office/drawing/2012/chart" uri="{CE6537A1-D6FC-4f65-9D91-7224C49458BB}">
                <c15:layout/>
                <c15:showLeaderLines val="1"/>
                <c15:leaderLines/>
              </c:ext>
            </c:extLst>
          </c:dLbls>
          <c:cat>
            <c:strRef>
              <c:f>Sheet1!$A$5:$A$6</c:f>
              <c:strCache>
                <c:ptCount val="2"/>
                <c:pt idx="0">
                  <c:v>有</c:v>
                </c:pt>
                <c:pt idx="1">
                  <c:v>无</c:v>
                </c:pt>
              </c:strCache>
            </c:strRef>
          </c:cat>
          <c:val>
            <c:numRef>
              <c:f>Sheet1!$B$5:$B$6</c:f>
              <c:numCache>
                <c:formatCode>General</c:formatCode>
                <c:ptCount val="2"/>
                <c:pt idx="0">
                  <c:v>43</c:v>
                </c:pt>
                <c:pt idx="1">
                  <c:v>20</c:v>
                </c:pt>
              </c:numCache>
            </c:numRef>
          </c:val>
        </c:ser>
        <c:dLbls>
          <c:showLegendKey val="0"/>
          <c:showVal val="0"/>
          <c:showCatName val="0"/>
          <c:showSerName val="0"/>
          <c:showPercent val="0"/>
          <c:showBubbleSize val="0"/>
          <c:showLeaderLines val="1"/>
        </c:dLbls>
        <c:firstSliceAng val="0"/>
      </c:pieChart>
    </c:plotArea>
    <c:legend>
      <c:legendPos val="r"/>
      <c:layout/>
      <c:overlay val="0"/>
      <c:txPr>
        <a:bodyPr rot="0" spcFirstLastPara="0" vertOverflow="ellipsis" vert="horz" wrap="square" anchor="ctr" anchorCtr="1"/>
        <a:lstStyle/>
        <a:p>
          <a:pPr>
            <a:defRPr lang="zh-CN" sz="1000" b="0" i="0" u="none" strike="noStrike" kern="1200" baseline="0">
              <a:solidFill>
                <a:schemeClr val="tx1"/>
              </a:solidFill>
              <a:latin typeface="+mn-lt"/>
              <a:ea typeface="+mn-ea"/>
              <a:cs typeface="+mn-cs"/>
            </a:defRPr>
          </a:pPr>
        </a:p>
      </c:txPr>
    </c:legend>
    <c:plotVisOnly val="1"/>
    <c:dispBlanksAs val="gap"/>
    <c:showDLblsOverMax val="0"/>
  </c:chart>
  <c:txPr>
    <a:bodyPr/>
    <a:lstStyle/>
    <a:p>
      <a:pPr>
        <a:defRPr lang="zh-CN"/>
      </a:pPr>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explosion val="0"/>
          <c:dPt>
            <c:idx val="0"/>
            <c:bubble3D val="0"/>
          </c:dPt>
          <c:dPt>
            <c:idx val="1"/>
            <c:bubble3D val="0"/>
          </c:dPt>
          <c:dPt>
            <c:idx val="2"/>
            <c:bubble3D val="0"/>
          </c:dPt>
          <c:dPt>
            <c:idx val="3"/>
            <c:bubble3D val="0"/>
          </c:dPt>
          <c:dPt>
            <c:idx val="4"/>
            <c:bubble3D val="0"/>
          </c:dPt>
          <c:dLbls>
            <c:spPr>
              <a:noFill/>
              <a:ln>
                <a:noFill/>
              </a:ln>
              <a:effectLst/>
            </c:spPr>
            <c:txPr>
              <a:bodyPr rot="0" spcFirstLastPara="0" vertOverflow="ellipsis" vert="horz" wrap="square" lIns="38100" tIns="19050" rIns="38100" bIns="19050" anchor="ctr" anchorCtr="1"/>
              <a:lstStyle/>
              <a:p>
                <a:pPr>
                  <a:defRPr lang="zh-CN" sz="1000" b="0" i="0" u="none" strike="noStrike" kern="1200" baseline="0">
                    <a:solidFill>
                      <a:schemeClr val="tx1"/>
                    </a:solidFill>
                    <a:latin typeface="+mn-lt"/>
                    <a:ea typeface="+mn-ea"/>
                    <a:cs typeface="+mn-cs"/>
                  </a:defRPr>
                </a:pPr>
              </a:p>
            </c:txPr>
            <c:dLblPos val="bestFit"/>
            <c:showLegendKey val="0"/>
            <c:showVal val="1"/>
            <c:showCatName val="0"/>
            <c:showSerName val="0"/>
            <c:showPercent val="0"/>
            <c:showBubbleSize val="0"/>
            <c:showLeaderLines val="1"/>
            <c:extLst>
              <c:ext xmlns:c15="http://schemas.microsoft.com/office/drawing/2012/chart" uri="{CE6537A1-D6FC-4f65-9D91-7224C49458BB}">
                <c15:layout/>
                <c15:showLeaderLines val="1"/>
                <c15:leaderLines/>
              </c:ext>
            </c:extLst>
          </c:dLbls>
          <c:cat>
            <c:strRef>
              <c:f>Sheet1!$A$8:$A$12</c:f>
              <c:strCache>
                <c:ptCount val="5"/>
                <c:pt idx="0">
                  <c:v>电脑</c:v>
                </c:pt>
                <c:pt idx="1">
                  <c:v>电视</c:v>
                </c:pt>
                <c:pt idx="2">
                  <c:v>报纸</c:v>
                </c:pt>
                <c:pt idx="3">
                  <c:v>手机软件</c:v>
                </c:pt>
                <c:pt idx="4">
                  <c:v>其他</c:v>
                </c:pt>
              </c:strCache>
            </c:strRef>
          </c:cat>
          <c:val>
            <c:numRef>
              <c:f>Sheet1!$B$8:$B$12</c:f>
              <c:numCache>
                <c:formatCode>General</c:formatCode>
                <c:ptCount val="5"/>
                <c:pt idx="0">
                  <c:v>22</c:v>
                </c:pt>
                <c:pt idx="1">
                  <c:v>3</c:v>
                </c:pt>
                <c:pt idx="2">
                  <c:v>1</c:v>
                </c:pt>
                <c:pt idx="3">
                  <c:v>16</c:v>
                </c:pt>
                <c:pt idx="4">
                  <c:v>1</c:v>
                </c:pt>
              </c:numCache>
            </c:numRef>
          </c:val>
        </c:ser>
        <c:dLbls>
          <c:showLegendKey val="0"/>
          <c:showVal val="0"/>
          <c:showCatName val="0"/>
          <c:showSerName val="0"/>
          <c:showPercent val="0"/>
          <c:showBubbleSize val="0"/>
          <c:showLeaderLines val="1"/>
        </c:dLbls>
        <c:firstSliceAng val="0"/>
      </c:pieChart>
    </c:plotArea>
    <c:legend>
      <c:legendPos val="r"/>
      <c:layout/>
      <c:overlay val="0"/>
      <c:txPr>
        <a:bodyPr rot="0" spcFirstLastPara="0" vertOverflow="ellipsis" vert="horz" wrap="square" anchor="ctr" anchorCtr="1"/>
        <a:lstStyle/>
        <a:p>
          <a:pPr>
            <a:defRPr lang="zh-CN" sz="1000" b="0" i="0" u="none" strike="noStrike" kern="1200" baseline="0">
              <a:solidFill>
                <a:schemeClr val="tx1"/>
              </a:solidFill>
              <a:latin typeface="+mn-lt"/>
              <a:ea typeface="+mn-ea"/>
              <a:cs typeface="+mn-cs"/>
            </a:defRPr>
          </a:pPr>
        </a:p>
      </c:txPr>
    </c:legend>
    <c:plotVisOnly val="1"/>
    <c:dispBlanksAs val="gap"/>
    <c:showDLblsOverMax val="0"/>
  </c:chart>
  <c:txPr>
    <a:bodyPr/>
    <a:lstStyle/>
    <a:p>
      <a:pPr>
        <a:defRPr lang="zh-CN"/>
      </a:pPr>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explosion val="0"/>
          <c:dPt>
            <c:idx val="0"/>
            <c:bubble3D val="0"/>
          </c:dPt>
          <c:dPt>
            <c:idx val="1"/>
            <c:bubble3D val="0"/>
          </c:dPt>
          <c:dPt>
            <c:idx val="2"/>
            <c:bubble3D val="0"/>
          </c:dPt>
          <c:dPt>
            <c:idx val="3"/>
            <c:bubble3D val="0"/>
          </c:dPt>
          <c:dPt>
            <c:idx val="4"/>
            <c:bubble3D val="0"/>
          </c:dPt>
          <c:dPt>
            <c:idx val="5"/>
            <c:bubble3D val="0"/>
          </c:dPt>
          <c:dPt>
            <c:idx val="6"/>
            <c:bubble3D val="0"/>
          </c:dPt>
          <c:dLbls>
            <c:spPr>
              <a:noFill/>
              <a:ln>
                <a:noFill/>
              </a:ln>
              <a:effectLst/>
            </c:spPr>
            <c:txPr>
              <a:bodyPr rot="0" spcFirstLastPara="0" vertOverflow="ellipsis" vert="horz" wrap="square" lIns="38100" tIns="19050" rIns="38100" bIns="19050" anchor="ctr" anchorCtr="1"/>
              <a:lstStyle/>
              <a:p>
                <a:pPr>
                  <a:defRPr lang="zh-CN" sz="1000" b="0" i="0" u="none" strike="noStrike" kern="1200" baseline="0">
                    <a:solidFill>
                      <a:schemeClr val="tx1"/>
                    </a:solidFill>
                    <a:latin typeface="+mn-lt"/>
                    <a:ea typeface="+mn-ea"/>
                    <a:cs typeface="+mn-cs"/>
                  </a:defRPr>
                </a:pPr>
              </a:p>
            </c:txPr>
            <c:dLblPos val="bestFit"/>
            <c:showLegendKey val="0"/>
            <c:showVal val="1"/>
            <c:showCatName val="0"/>
            <c:showSerName val="0"/>
            <c:showPercent val="0"/>
            <c:showBubbleSize val="0"/>
            <c:showLeaderLines val="1"/>
            <c:extLst>
              <c:ext xmlns:c15="http://schemas.microsoft.com/office/drawing/2012/chart" uri="{CE6537A1-D6FC-4f65-9D91-7224C49458BB}">
                <c15:layout/>
                <c15:showLeaderLines val="1"/>
                <c15:leaderLines/>
              </c:ext>
            </c:extLst>
          </c:dLbls>
          <c:cat>
            <c:strRef>
              <c:f>Sheet1!$A$14:$A$20</c:f>
              <c:strCache>
                <c:ptCount val="7"/>
                <c:pt idx="0">
                  <c:v>当前股价</c:v>
                </c:pt>
                <c:pt idx="1">
                  <c:v>市盈率</c:v>
                </c:pt>
                <c:pt idx="2">
                  <c:v>市净值</c:v>
                </c:pt>
                <c:pt idx="3">
                  <c:v>昨日收盘价</c:v>
                </c:pt>
                <c:pt idx="4">
                  <c:v>成交量</c:v>
                </c:pt>
                <c:pt idx="5">
                  <c:v>换手率</c:v>
                </c:pt>
                <c:pt idx="6">
                  <c:v>其他</c:v>
                </c:pt>
              </c:strCache>
            </c:strRef>
          </c:cat>
          <c:val>
            <c:numRef>
              <c:f>Sheet1!$B$14:$B$20</c:f>
              <c:numCache>
                <c:formatCode>General</c:formatCode>
                <c:ptCount val="7"/>
                <c:pt idx="0">
                  <c:v>40</c:v>
                </c:pt>
                <c:pt idx="1">
                  <c:v>26</c:v>
                </c:pt>
                <c:pt idx="2">
                  <c:v>23</c:v>
                </c:pt>
                <c:pt idx="3">
                  <c:v>34</c:v>
                </c:pt>
                <c:pt idx="4">
                  <c:v>30</c:v>
                </c:pt>
                <c:pt idx="5">
                  <c:v>37</c:v>
                </c:pt>
                <c:pt idx="6">
                  <c:v>15</c:v>
                </c:pt>
              </c:numCache>
            </c:numRef>
          </c:val>
        </c:ser>
        <c:dLbls>
          <c:showLegendKey val="0"/>
          <c:showVal val="0"/>
          <c:showCatName val="0"/>
          <c:showSerName val="0"/>
          <c:showPercent val="0"/>
          <c:showBubbleSize val="0"/>
          <c:showLeaderLines val="1"/>
        </c:dLbls>
        <c:firstSliceAng val="0"/>
      </c:pieChart>
    </c:plotArea>
    <c:legend>
      <c:legendPos val="r"/>
      <c:layout/>
      <c:overlay val="0"/>
      <c:txPr>
        <a:bodyPr rot="0" spcFirstLastPara="0" vertOverflow="ellipsis" vert="horz" wrap="square" anchor="ctr" anchorCtr="1"/>
        <a:lstStyle/>
        <a:p>
          <a:pPr>
            <a:defRPr lang="zh-CN" sz="1000" b="0" i="0" u="none" strike="noStrike" kern="1200" baseline="0">
              <a:solidFill>
                <a:schemeClr val="tx1"/>
              </a:solidFill>
              <a:latin typeface="+mn-lt"/>
              <a:ea typeface="+mn-ea"/>
              <a:cs typeface="+mn-cs"/>
            </a:defRPr>
          </a:pPr>
        </a:p>
      </c:txPr>
    </c:legend>
    <c:plotVisOnly val="1"/>
    <c:dispBlanksAs val="gap"/>
    <c:showDLblsOverMax val="0"/>
  </c:chart>
  <c:txPr>
    <a:bodyPr/>
    <a:lstStyle/>
    <a:p>
      <a:pPr>
        <a:defRPr lang="zh-CN"/>
      </a:pPr>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explosion val="0"/>
          <c:dPt>
            <c:idx val="0"/>
            <c:bubble3D val="0"/>
          </c:dPt>
          <c:dPt>
            <c:idx val="1"/>
            <c:bubble3D val="0"/>
          </c:dPt>
          <c:dLbls>
            <c:spPr>
              <a:noFill/>
              <a:ln>
                <a:noFill/>
              </a:ln>
              <a:effectLst/>
            </c:spPr>
            <c:txPr>
              <a:bodyPr rot="0" spcFirstLastPara="0" vertOverflow="ellipsis" vert="horz" wrap="square" lIns="38100" tIns="19050" rIns="38100" bIns="19050" anchor="ctr" anchorCtr="1"/>
              <a:lstStyle/>
              <a:p>
                <a:pPr>
                  <a:defRPr lang="zh-CN" sz="1000" b="0" i="0" u="none" strike="noStrike" kern="1200" baseline="0">
                    <a:solidFill>
                      <a:schemeClr val="tx1"/>
                    </a:solidFill>
                    <a:latin typeface="+mn-lt"/>
                    <a:ea typeface="+mn-ea"/>
                    <a:cs typeface="+mn-cs"/>
                  </a:defRPr>
                </a:pPr>
              </a:p>
            </c:txPr>
            <c:dLblPos val="bestFit"/>
            <c:showLegendKey val="0"/>
            <c:showVal val="1"/>
            <c:showCatName val="0"/>
            <c:showSerName val="0"/>
            <c:showPercent val="0"/>
            <c:showBubbleSize val="0"/>
            <c:showLeaderLines val="1"/>
            <c:extLst>
              <c:ext xmlns:c15="http://schemas.microsoft.com/office/drawing/2012/chart" uri="{CE6537A1-D6FC-4f65-9D91-7224C49458BB}">
                <c15:layout/>
                <c15:showLeaderLines val="1"/>
                <c15:leaderLines/>
              </c:ext>
            </c:extLst>
          </c:dLbls>
          <c:cat>
            <c:strRef>
              <c:f>Sheet1!$A$22:$A$23</c:f>
              <c:strCache>
                <c:ptCount val="2"/>
                <c:pt idx="0">
                  <c:v>简洁</c:v>
                </c:pt>
                <c:pt idx="1">
                  <c:v>复杂</c:v>
                </c:pt>
              </c:strCache>
            </c:strRef>
          </c:cat>
          <c:val>
            <c:numRef>
              <c:f>Sheet1!$B$22:$B$23</c:f>
              <c:numCache>
                <c:formatCode>General</c:formatCode>
                <c:ptCount val="2"/>
                <c:pt idx="0">
                  <c:v>57</c:v>
                </c:pt>
                <c:pt idx="1">
                  <c:v>6</c:v>
                </c:pt>
              </c:numCache>
            </c:numRef>
          </c:val>
        </c:ser>
        <c:dLbls>
          <c:showLegendKey val="0"/>
          <c:showVal val="0"/>
          <c:showCatName val="0"/>
          <c:showSerName val="0"/>
          <c:showPercent val="0"/>
          <c:showBubbleSize val="0"/>
          <c:showLeaderLines val="1"/>
        </c:dLbls>
        <c:firstSliceAng val="0"/>
      </c:pieChart>
    </c:plotArea>
    <c:legend>
      <c:legendPos val="r"/>
      <c:layout/>
      <c:overlay val="0"/>
      <c:txPr>
        <a:bodyPr rot="0" spcFirstLastPara="0" vertOverflow="ellipsis" vert="horz" wrap="square" anchor="ctr" anchorCtr="1"/>
        <a:lstStyle/>
        <a:p>
          <a:pPr>
            <a:defRPr lang="zh-CN" sz="1000" b="0" i="0" u="none" strike="noStrike" kern="1200" baseline="0">
              <a:solidFill>
                <a:schemeClr val="tx1"/>
              </a:solidFill>
              <a:latin typeface="+mn-lt"/>
              <a:ea typeface="+mn-ea"/>
              <a:cs typeface="+mn-cs"/>
            </a:defRPr>
          </a:pPr>
        </a:p>
      </c:txPr>
    </c:legend>
    <c:plotVisOnly val="1"/>
    <c:dispBlanksAs val="gap"/>
    <c:showDLblsOverMax val="0"/>
  </c:chart>
  <c:txPr>
    <a:bodyPr/>
    <a:lstStyle/>
    <a:p>
      <a:pPr>
        <a:defRPr lang="zh-CN"/>
      </a:pPr>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explosion val="0"/>
          <c:dPt>
            <c:idx val="0"/>
            <c:bubble3D val="0"/>
          </c:dPt>
          <c:dPt>
            <c:idx val="1"/>
            <c:bubble3D val="0"/>
          </c:dPt>
          <c:dLbls>
            <c:dLbl>
              <c:idx val="0"/>
              <c:layout/>
              <c:dLblPos val="bestFit"/>
              <c:showLegendKey val="0"/>
              <c:showVal val="1"/>
              <c:showCatName val="0"/>
              <c:showSerName val="0"/>
              <c:showPercent val="0"/>
              <c:showBubbleSize val="0"/>
              <c:extLst>
                <c:ext xmlns:c15="http://schemas.microsoft.com/office/drawing/2012/chart" uri="{CE6537A1-D6FC-4f65-9D91-7224C49458BB}"/>
              </c:extLst>
            </c:dLbl>
            <c:dLbl>
              <c:idx val="1"/>
              <c:delete val="1"/>
            </c:dLbl>
            <c:spPr>
              <a:noFill/>
              <a:ln>
                <a:noFill/>
              </a:ln>
              <a:effectLst/>
            </c:spPr>
            <c:txPr>
              <a:bodyPr rot="0" spcFirstLastPara="0" vertOverflow="ellipsis" vert="horz" wrap="square" lIns="38100" tIns="19050" rIns="38100" bIns="19050" anchor="ctr" anchorCtr="1"/>
              <a:lstStyle/>
              <a:p>
                <a:pPr>
                  <a:defRPr lang="zh-CN" sz="1000" b="0" i="0" u="none" strike="noStrike" kern="1200" baseline="0">
                    <a:solidFill>
                      <a:schemeClr val="tx1"/>
                    </a:solidFill>
                    <a:latin typeface="+mn-lt"/>
                    <a:ea typeface="+mn-ea"/>
                    <a:cs typeface="+mn-cs"/>
                  </a:defRPr>
                </a:pPr>
              </a:p>
            </c:txPr>
            <c:dLblPos val="bestFit"/>
            <c:showLegendKey val="0"/>
            <c:showVal val="0"/>
            <c:showCatName val="0"/>
            <c:showSerName val="0"/>
            <c:showPercent val="0"/>
            <c:showBubbleSize val="0"/>
            <c:showLeaderLines val="1"/>
            <c:extLst>
              <c:ext xmlns:c15="http://schemas.microsoft.com/office/drawing/2012/chart" uri="{CE6537A1-D6FC-4f65-9D91-7224C49458BB}">
                <c15:layout/>
                <c15:showLeaderLines val="1"/>
                <c15:leaderLines/>
              </c:ext>
            </c:extLst>
          </c:dLbls>
          <c:cat>
            <c:strRef>
              <c:f>Sheet1!$A$25:$A$26</c:f>
              <c:strCache>
                <c:ptCount val="2"/>
                <c:pt idx="0">
                  <c:v>接受</c:v>
                </c:pt>
                <c:pt idx="1">
                  <c:v>无法接受</c:v>
                </c:pt>
              </c:strCache>
            </c:strRef>
          </c:cat>
          <c:val>
            <c:numRef>
              <c:f>Sheet1!$B$25:$B$26</c:f>
              <c:numCache>
                <c:formatCode>General</c:formatCode>
                <c:ptCount val="2"/>
                <c:pt idx="0">
                  <c:v>59</c:v>
                </c:pt>
                <c:pt idx="1">
                  <c:v>4</c:v>
                </c:pt>
              </c:numCache>
            </c:numRef>
          </c:val>
        </c:ser>
        <c:dLbls>
          <c:showLegendKey val="0"/>
          <c:showVal val="0"/>
          <c:showCatName val="0"/>
          <c:showSerName val="0"/>
          <c:showPercent val="0"/>
          <c:showBubbleSize val="0"/>
          <c:showLeaderLines val="1"/>
        </c:dLbls>
        <c:firstSliceAng val="0"/>
      </c:pieChart>
    </c:plotArea>
    <c:legend>
      <c:legendPos val="r"/>
      <c:layout/>
      <c:overlay val="0"/>
      <c:txPr>
        <a:bodyPr rot="0" spcFirstLastPara="0" vertOverflow="ellipsis" vert="horz" wrap="square" anchor="ctr" anchorCtr="1"/>
        <a:lstStyle/>
        <a:p>
          <a:pPr>
            <a:defRPr lang="zh-CN" sz="1000" b="0" i="0" u="none" strike="noStrike" kern="1200" baseline="0">
              <a:solidFill>
                <a:schemeClr val="tx1"/>
              </a:solidFill>
              <a:latin typeface="+mn-lt"/>
              <a:ea typeface="+mn-ea"/>
              <a:cs typeface="+mn-cs"/>
            </a:defRPr>
          </a:pPr>
        </a:p>
      </c:txPr>
    </c:legend>
    <c:plotVisOnly val="1"/>
    <c:dispBlanksAs val="gap"/>
    <c:showDLblsOverMax val="0"/>
  </c:chart>
  <c:txPr>
    <a:bodyPr/>
    <a:lstStyle/>
    <a:p>
      <a:pPr>
        <a:defRPr lang="zh-CN"/>
      </a:pPr>
    </a:p>
  </c:txPr>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481CE01-40C3-4EBC-937A-090951F6FB4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F21EA3E-4595-468C-86DA-B8303C51ACAA}"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481CE01-40C3-4EBC-937A-090951F6FB4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F21EA3E-4595-468C-86DA-B8303C51ACAA}"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481CE01-40C3-4EBC-937A-090951F6FB4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F21EA3E-4595-468C-86DA-B8303C51ACAA}"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481CE01-40C3-4EBC-937A-090951F6FB4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F21EA3E-4595-468C-86DA-B8303C51ACAA}"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5481CE01-40C3-4EBC-937A-090951F6FB4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F21EA3E-4595-468C-86DA-B8303C51ACAA}"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481CE01-40C3-4EBC-937A-090951F6FB4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F21EA3E-4595-468C-86DA-B8303C51ACAA}"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481CE01-40C3-4EBC-937A-090951F6FB46}"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F21EA3E-4595-468C-86DA-B8303C51ACAA}"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481CE01-40C3-4EBC-937A-090951F6FB4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F21EA3E-4595-468C-86DA-B8303C51ACAA}"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481CE01-40C3-4EBC-937A-090951F6FB46}"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F21EA3E-4595-468C-86DA-B8303C51ACAA}"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481CE01-40C3-4EBC-937A-090951F6FB4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F21EA3E-4595-468C-86DA-B8303C51ACAA}"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481CE01-40C3-4EBC-937A-090951F6FB4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F21EA3E-4595-468C-86DA-B8303C51ACAA}"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81CE01-40C3-4EBC-937A-090951F6FB46}" type="datetimeFigureOut">
              <a:rPr lang="zh-CN" altLang="en-US" smtClean="0"/>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21EA3E-4595-468C-86DA-B8303C51ACAA}"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chart" Target="../charts/chart1.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chart" Target="../charts/chart2.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chart" Target="../charts/chart3.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chart" Target="../charts/chart4.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chart" Target="../charts/chart5.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chart" Target="../charts/chart6.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8.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2.jpe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jpeg"/><Relationship Id="rId1" Type="http://schemas.openxmlformats.org/officeDocument/2006/relationships/image" Target="../media/image2.jpeg"/></Relationships>
</file>

<file path=ppt/slides/_rels/slide2.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emf"/><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jpe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2.jpe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image" Target="../media/image2.jpe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image" Target="../media/image2.jpe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image" Target="../media/image2.jpe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image" Target="../media/image2.jpe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jpeg"/><Relationship Id="rId1" Type="http://schemas.openxmlformats.org/officeDocument/2006/relationships/image" Target="../media/image2.jpe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jpeg"/><Relationship Id="rId1" Type="http://schemas.openxmlformats.org/officeDocument/2006/relationships/image" Target="../media/image2.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01775"/>
            <a:ext cx="7772400" cy="993775"/>
          </a:xfrm>
        </p:spPr>
        <p:txBody>
          <a:bodyPr/>
          <a:lstStyle/>
          <a:p>
            <a:pPr algn="ctr"/>
            <a:r>
              <a:rPr lang="en-US" altLang="zh-CN" i="1">
                <a:solidFill>
                  <a:schemeClr val="bg1"/>
                </a:solidFill>
                <a:latin typeface="方正大黑简体" pitchFamily="2" charset="-122"/>
                <a:ea typeface="方正大黑简体" pitchFamily="2" charset="-122"/>
              </a:rPr>
              <a:t>SRS</a:t>
            </a:r>
            <a:r>
              <a:rPr lang="zh-CN" altLang="en-US" i="1">
                <a:solidFill>
                  <a:schemeClr val="bg1"/>
                </a:solidFill>
                <a:latin typeface="方正大黑简体" pitchFamily="2" charset="-122"/>
                <a:ea typeface="方正大黑简体" pitchFamily="2" charset="-122"/>
              </a:rPr>
              <a:t>需求报告</a:t>
            </a:r>
            <a:r>
              <a:rPr lang="en-US" altLang="zh-CN" i="1">
                <a:solidFill>
                  <a:schemeClr val="bg1"/>
                </a:solidFill>
                <a:latin typeface="方正大黑简体" pitchFamily="2" charset="-122"/>
                <a:ea typeface="方正大黑简体" pitchFamily="2" charset="-122"/>
              </a:rPr>
              <a:t>PPT</a:t>
            </a:r>
            <a:endParaRPr lang="en-US" altLang="zh-CN" i="1">
              <a:solidFill>
                <a:schemeClr val="bg1"/>
              </a:solidFill>
              <a:latin typeface="方正大黑简体" pitchFamily="2" charset="-122"/>
              <a:ea typeface="方正大黑简体" pitchFamily="2" charset="-122"/>
            </a:endParaRPr>
          </a:p>
        </p:txBody>
      </p:sp>
      <p:sp>
        <p:nvSpPr>
          <p:cNvPr id="4" name="副标题 2"/>
          <p:cNvSpPr>
            <a:spLocks noGrp="1"/>
          </p:cNvSpPr>
          <p:nvPr>
            <p:ph type="subTitle" idx="1"/>
          </p:nvPr>
        </p:nvSpPr>
        <p:spPr>
          <a:xfrm>
            <a:off x="2731135" y="5699125"/>
            <a:ext cx="6432550" cy="1030605"/>
          </a:xfrm>
        </p:spPr>
        <p:txBody>
          <a:bodyPr>
            <a:noAutofit/>
          </a:bodyPr>
          <a:lstStyle/>
          <a:p>
            <a:pPr algn="l"/>
            <a:r>
              <a:rPr lang="en-US" altLang="zh-CN" sz="2800" b="1" dirty="0">
                <a:gradFill>
                  <a:gsLst>
                    <a:gs pos="21000">
                      <a:srgbClr val="53575C"/>
                    </a:gs>
                    <a:gs pos="88000">
                      <a:srgbClr val="C5C7CA"/>
                    </a:gs>
                  </a:gsLst>
                  <a:lin ang="5400000"/>
                </a:gradFill>
                <a:effectLst/>
                <a:latin typeface="华文隶书" panose="02010800040101010101" pitchFamily="2" charset="-122"/>
                <a:ea typeface="华文隶书" panose="02010800040101010101" pitchFamily="2" charset="-122"/>
                <a:sym typeface="+mn-ea"/>
              </a:rPr>
              <a:t>SE2018-G04</a:t>
            </a:r>
            <a:r>
              <a:rPr lang="zh-CN" altLang="en-US" sz="2800" b="1" dirty="0">
                <a:gradFill>
                  <a:gsLst>
                    <a:gs pos="21000">
                      <a:srgbClr val="53575C"/>
                    </a:gs>
                    <a:gs pos="88000">
                      <a:srgbClr val="C5C7CA"/>
                    </a:gs>
                  </a:gsLst>
                  <a:lin ang="5400000"/>
                </a:gradFill>
                <a:effectLst/>
                <a:latin typeface="华文隶书" panose="02010800040101010101" pitchFamily="2" charset="-122"/>
                <a:ea typeface="华文隶书" panose="02010800040101010101" pitchFamily="2" charset="-122"/>
                <a:sym typeface="+mn-ea"/>
              </a:rPr>
              <a:t>：骆佳俊、徐双铅、吕迪</a:t>
            </a:r>
            <a:endParaRPr lang="zh-CN" altLang="en-US" sz="2800" b="1" dirty="0">
              <a:gradFill>
                <a:gsLst>
                  <a:gs pos="21000">
                    <a:srgbClr val="53575C"/>
                  </a:gs>
                  <a:gs pos="88000">
                    <a:srgbClr val="C5C7CA"/>
                  </a:gs>
                </a:gsLst>
                <a:lin ang="5400000"/>
              </a:gradFill>
              <a:effectLst/>
              <a:latin typeface="华文隶书" panose="02010800040101010101" pitchFamily="2" charset="-122"/>
              <a:ea typeface="华文隶书" panose="02010800040101010101" pitchFamily="2" charset="-122"/>
              <a:sym typeface="+mn-ea"/>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矩形 4"/>
          <p:cNvSpPr/>
          <p:nvPr/>
        </p:nvSpPr>
        <p:spPr>
          <a:xfrm>
            <a:off x="659765" y="181610"/>
            <a:ext cx="2631440" cy="829945"/>
          </a:xfrm>
          <a:prstGeom prst="rect">
            <a:avLst/>
          </a:prstGeom>
          <a:noFill/>
          <a:ln>
            <a:noFill/>
          </a:ln>
        </p:spPr>
        <p:txBody>
          <a:bodyPr wrap="none" rtlCol="0" anchor="t">
            <a:spAutoFit/>
          </a:bodyPr>
          <a:p>
            <a:pPr algn="ctr"/>
            <a:r>
              <a:rPr lang="zh-CN" altLang="en-US" sz="4800" b="1">
                <a:ln w="10160">
                  <a:solidFill>
                    <a:schemeClr val="accent5"/>
                  </a:solidFill>
                  <a:prstDash val="solid"/>
                </a:ln>
                <a:solidFill>
                  <a:srgbClr val="FFFFFF"/>
                </a:solidFill>
                <a:effectLst>
                  <a:outerShdw blurRad="38100" dist="22860" dir="5400000" algn="tl" rotWithShape="0">
                    <a:srgbClr val="000000">
                      <a:alpha val="30000"/>
                    </a:srgbClr>
                  </a:outerShdw>
                </a:effectLst>
                <a:sym typeface="+mn-ea"/>
              </a:rPr>
              <a:t>问卷分析</a:t>
            </a:r>
            <a:endParaRPr lang="zh-CN" altLang="en-US" sz="4800" b="1">
              <a:ln w="10160">
                <a:solidFill>
                  <a:schemeClr val="accent5"/>
                </a:solidFill>
                <a:prstDash val="solid"/>
              </a:ln>
              <a:solidFill>
                <a:srgbClr val="FFFFFF"/>
              </a:solidFill>
              <a:effectLst>
                <a:outerShdw blurRad="38100" dist="22860" dir="5400000" algn="tl" rotWithShape="0">
                  <a:srgbClr val="000000">
                    <a:alpha val="30000"/>
                  </a:srgbClr>
                </a:outerShdw>
              </a:effectLst>
              <a:sym typeface="+mn-ea"/>
            </a:endParaRPr>
          </a:p>
        </p:txBody>
      </p:sp>
      <p:sp>
        <p:nvSpPr>
          <p:cNvPr id="6" name="标题 5"/>
          <p:cNvSpPr>
            <a:spLocks noGrp="1"/>
          </p:cNvSpPr>
          <p:nvPr>
            <p:ph type="title"/>
          </p:nvPr>
        </p:nvSpPr>
        <p:spPr>
          <a:xfrm>
            <a:off x="949325" y="1135380"/>
            <a:ext cx="7024370" cy="1325880"/>
          </a:xfrm>
        </p:spPr>
        <p:txBody>
          <a:bodyPr>
            <a:normAutofit fontScale="90000"/>
          </a:bodyPr>
          <a:p>
            <a:pPr algn="ctr"/>
            <a:br>
              <a:rPr lang="zh-CN" altLang="en-US"/>
            </a:br>
            <a:br>
              <a:rPr lang="zh-CN" altLang="en-US"/>
            </a:br>
            <a:r>
              <a:rPr lang="zh-CN" altLang="en-US">
                <a:gradFill>
                  <a:gsLst>
                    <a:gs pos="21000">
                      <a:srgbClr val="53575C"/>
                    </a:gs>
                    <a:gs pos="88000">
                      <a:srgbClr val="C5C7CA"/>
                    </a:gs>
                  </a:gsLst>
                  <a:lin ang="5400000"/>
                </a:gradFill>
                <a:effectLst/>
                <a:latin typeface="华文行楷" panose="02010800040101010101" charset="-122"/>
                <a:ea typeface="华文行楷" panose="02010800040101010101" charset="-122"/>
              </a:rPr>
              <a:t>我们的调查主要对象是在校大学生，年龄大致在18-25岁；填写问卷的人数为63；</a:t>
            </a:r>
            <a:br>
              <a:rPr lang="zh-CN" altLang="en-US"/>
            </a:br>
            <a:endParaRPr lang="zh-CN" altLang="en-US"/>
          </a:p>
        </p:txBody>
      </p:sp>
      <p:graphicFrame>
        <p:nvGraphicFramePr>
          <p:cNvPr id="14" name="图表 14"/>
          <p:cNvGraphicFramePr/>
          <p:nvPr>
            <p:ph idx="1"/>
          </p:nvPr>
        </p:nvGraphicFramePr>
        <p:xfrm>
          <a:off x="34290" y="2884170"/>
          <a:ext cx="9075420" cy="359410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标题 2"/>
          <p:cNvSpPr>
            <a:spLocks noGrp="1"/>
          </p:cNvSpPr>
          <p:nvPr>
            <p:ph type="title"/>
          </p:nvPr>
        </p:nvSpPr>
        <p:spPr>
          <a:xfrm>
            <a:off x="457200" y="982663"/>
            <a:ext cx="8229600" cy="1143000"/>
          </a:xfrm>
        </p:spPr>
        <p:txBody>
          <a:bodyPr>
            <a:normAutofit fontScale="90000"/>
          </a:bodyPr>
          <a:p>
            <a:r>
              <a:rPr lang="zh-CN" altLang="en-US">
                <a:gradFill>
                  <a:gsLst>
                    <a:gs pos="21000">
                      <a:srgbClr val="53575C"/>
                    </a:gs>
                    <a:gs pos="88000">
                      <a:srgbClr val="C5C7CA"/>
                    </a:gs>
                  </a:gsLst>
                  <a:lin ang="5400000"/>
                </a:gradFill>
                <a:effectLst/>
                <a:latin typeface="华文隶书" panose="02010800040101010101" pitchFamily="2" charset="-122"/>
                <a:ea typeface="华文隶书" panose="02010800040101010101" pitchFamily="2" charset="-122"/>
              </a:rPr>
              <a:t>调研群体中，近2/3的人对股票都有了解；</a:t>
            </a:r>
            <a:endParaRPr lang="zh-CN" altLang="en-US">
              <a:gradFill>
                <a:gsLst>
                  <a:gs pos="21000">
                    <a:srgbClr val="53575C"/>
                  </a:gs>
                  <a:gs pos="88000">
                    <a:srgbClr val="C5C7CA"/>
                  </a:gs>
                </a:gsLst>
                <a:lin ang="5400000"/>
              </a:gradFill>
              <a:effectLst/>
              <a:latin typeface="华文隶书" panose="02010800040101010101" pitchFamily="2" charset="-122"/>
              <a:ea typeface="华文隶书" panose="02010800040101010101" pitchFamily="2" charset="-122"/>
            </a:endParaRPr>
          </a:p>
        </p:txBody>
      </p:sp>
      <p:graphicFrame>
        <p:nvGraphicFramePr>
          <p:cNvPr id="12" name="图表 12"/>
          <p:cNvGraphicFramePr/>
          <p:nvPr>
            <p:ph idx="1"/>
          </p:nvPr>
        </p:nvGraphicFramePr>
        <p:xfrm>
          <a:off x="1322705" y="2470150"/>
          <a:ext cx="5744845" cy="350774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标题 2"/>
          <p:cNvSpPr>
            <a:spLocks noGrp="1"/>
          </p:cNvSpPr>
          <p:nvPr>
            <p:ph type="title"/>
          </p:nvPr>
        </p:nvSpPr>
        <p:spPr>
          <a:xfrm>
            <a:off x="457200" y="1032828"/>
            <a:ext cx="8229600" cy="1143000"/>
          </a:xfrm>
        </p:spPr>
        <p:txBody>
          <a:bodyPr>
            <a:normAutofit fontScale="90000"/>
          </a:bodyPr>
          <a:p>
            <a:r>
              <a:rPr lang="zh-CN" altLang="en-US">
                <a:gradFill>
                  <a:gsLst>
                    <a:gs pos="21000">
                      <a:srgbClr val="53575C"/>
                    </a:gs>
                    <a:gs pos="88000">
                      <a:srgbClr val="C5C7CA"/>
                    </a:gs>
                  </a:gsLst>
                  <a:lin ang="5400000"/>
                </a:gradFill>
                <a:effectLst/>
                <a:latin typeface="华文行楷" panose="02010800040101010101" charset="-122"/>
                <a:ea typeface="华文行楷" panose="02010800040101010101" charset="-122"/>
              </a:rPr>
              <a:t>在调研群体中对股票有了解的人中，大部分都是通过电脑和手机来了解股票的信息；</a:t>
            </a:r>
            <a:endParaRPr lang="zh-CN" altLang="en-US">
              <a:gradFill>
                <a:gsLst>
                  <a:gs pos="21000">
                    <a:srgbClr val="53575C"/>
                  </a:gs>
                  <a:gs pos="88000">
                    <a:srgbClr val="C5C7CA"/>
                  </a:gs>
                </a:gsLst>
                <a:lin ang="5400000"/>
              </a:gradFill>
              <a:effectLst/>
              <a:latin typeface="华文行楷" panose="02010800040101010101" charset="-122"/>
              <a:ea typeface="华文行楷" panose="02010800040101010101" charset="-122"/>
            </a:endParaRPr>
          </a:p>
        </p:txBody>
      </p:sp>
      <p:graphicFrame>
        <p:nvGraphicFramePr>
          <p:cNvPr id="13" name="图表 13"/>
          <p:cNvGraphicFramePr/>
          <p:nvPr>
            <p:ph idx="1"/>
          </p:nvPr>
        </p:nvGraphicFramePr>
        <p:xfrm>
          <a:off x="1186180" y="2806700"/>
          <a:ext cx="6428740" cy="313436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标题 2"/>
          <p:cNvSpPr>
            <a:spLocks noGrp="1"/>
          </p:cNvSpPr>
          <p:nvPr>
            <p:ph type="title"/>
          </p:nvPr>
        </p:nvSpPr>
        <p:spPr>
          <a:xfrm>
            <a:off x="382905" y="1032193"/>
            <a:ext cx="8229600" cy="1143000"/>
          </a:xfrm>
        </p:spPr>
        <p:txBody>
          <a:bodyPr>
            <a:normAutofit fontScale="90000"/>
          </a:bodyPr>
          <a:p>
            <a:r>
              <a:rPr lang="zh-CN" altLang="en-US">
                <a:gradFill>
                  <a:gsLst>
                    <a:gs pos="21000">
                      <a:srgbClr val="53575C"/>
                    </a:gs>
                    <a:gs pos="88000">
                      <a:srgbClr val="C5C7CA"/>
                    </a:gs>
                  </a:gsLst>
                  <a:lin ang="5400000"/>
                </a:gradFill>
                <a:effectLst/>
                <a:latin typeface="华文行楷" panose="02010800040101010101" charset="-122"/>
                <a:ea typeface="华文行楷" panose="02010800040101010101" charset="-122"/>
              </a:rPr>
              <a:t>在调研群体中对股票有了解的人中，大部分人最关注的事当前股价和换手率；</a:t>
            </a:r>
            <a:endParaRPr lang="zh-CN" altLang="en-US">
              <a:gradFill>
                <a:gsLst>
                  <a:gs pos="21000">
                    <a:srgbClr val="53575C"/>
                  </a:gs>
                  <a:gs pos="88000">
                    <a:srgbClr val="C5C7CA"/>
                  </a:gs>
                </a:gsLst>
                <a:lin ang="5400000"/>
              </a:gradFill>
              <a:effectLst/>
              <a:latin typeface="华文行楷" panose="02010800040101010101" charset="-122"/>
              <a:ea typeface="华文行楷" panose="02010800040101010101" charset="-122"/>
            </a:endParaRPr>
          </a:p>
        </p:txBody>
      </p:sp>
      <p:graphicFrame>
        <p:nvGraphicFramePr>
          <p:cNvPr id="16" name="图表 16"/>
          <p:cNvGraphicFramePr/>
          <p:nvPr>
            <p:ph idx="1"/>
          </p:nvPr>
        </p:nvGraphicFramePr>
        <p:xfrm>
          <a:off x="838200" y="2645410"/>
          <a:ext cx="7148830" cy="324548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标题 2"/>
          <p:cNvSpPr>
            <a:spLocks noGrp="1"/>
          </p:cNvSpPr>
          <p:nvPr>
            <p:ph type="title"/>
          </p:nvPr>
        </p:nvSpPr>
        <p:spPr>
          <a:xfrm>
            <a:off x="457200" y="734378"/>
            <a:ext cx="8229600" cy="1143000"/>
          </a:xfrm>
        </p:spPr>
        <p:txBody>
          <a:bodyPr>
            <a:normAutofit fontScale="90000"/>
          </a:bodyPr>
          <a:p>
            <a:r>
              <a:rPr lang="zh-CN" altLang="en-US">
                <a:gradFill>
                  <a:gsLst>
                    <a:gs pos="21000">
                      <a:srgbClr val="53575C"/>
                    </a:gs>
                    <a:gs pos="88000">
                      <a:srgbClr val="C5C7CA"/>
                    </a:gs>
                  </a:gsLst>
                  <a:lin ang="5400000"/>
                </a:gradFill>
                <a:effectLst/>
                <a:latin typeface="华文行楷" panose="02010800040101010101" charset="-122"/>
                <a:ea typeface="华文行楷" panose="02010800040101010101" charset="-122"/>
              </a:rPr>
              <a:t>在调研群体中，绝大多数人想要自己的看股票软件能简洁点；</a:t>
            </a:r>
            <a:endParaRPr lang="zh-CN" altLang="en-US">
              <a:gradFill>
                <a:gsLst>
                  <a:gs pos="21000">
                    <a:srgbClr val="53575C"/>
                  </a:gs>
                  <a:gs pos="88000">
                    <a:srgbClr val="C5C7CA"/>
                  </a:gs>
                </a:gsLst>
                <a:lin ang="5400000"/>
              </a:gradFill>
              <a:effectLst/>
              <a:latin typeface="华文行楷" panose="02010800040101010101" charset="-122"/>
              <a:ea typeface="华文行楷" panose="02010800040101010101" charset="-122"/>
            </a:endParaRPr>
          </a:p>
        </p:txBody>
      </p:sp>
      <p:graphicFrame>
        <p:nvGraphicFramePr>
          <p:cNvPr id="17" name="图表 17"/>
          <p:cNvGraphicFramePr/>
          <p:nvPr>
            <p:ph idx="1"/>
          </p:nvPr>
        </p:nvGraphicFramePr>
        <p:xfrm>
          <a:off x="838200" y="2284095"/>
          <a:ext cx="7173595" cy="390525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标题 2"/>
          <p:cNvSpPr>
            <a:spLocks noGrp="1"/>
          </p:cNvSpPr>
          <p:nvPr>
            <p:ph type="title"/>
          </p:nvPr>
        </p:nvSpPr>
        <p:spPr>
          <a:xfrm>
            <a:off x="457200" y="374333"/>
            <a:ext cx="8229600" cy="1143000"/>
          </a:xfrm>
        </p:spPr>
        <p:txBody>
          <a:bodyPr>
            <a:normAutofit fontScale="90000"/>
          </a:bodyPr>
          <a:p>
            <a:r>
              <a:rPr lang="zh-CN" altLang="en-US">
                <a:gradFill>
                  <a:gsLst>
                    <a:gs pos="21000">
                      <a:srgbClr val="53575C"/>
                    </a:gs>
                    <a:gs pos="88000">
                      <a:srgbClr val="C5C7CA"/>
                    </a:gs>
                  </a:gsLst>
                  <a:lin ang="5400000"/>
                </a:gradFill>
                <a:effectLst/>
                <a:latin typeface="华文行楷" panose="02010800040101010101" charset="-122"/>
                <a:ea typeface="华文行楷" panose="02010800040101010101" charset="-122"/>
              </a:rPr>
              <a:t>在调研群体中，大部分人对于QQ推送预警的表示可以接受；</a:t>
            </a:r>
            <a:endParaRPr lang="zh-CN" altLang="en-US">
              <a:gradFill>
                <a:gsLst>
                  <a:gs pos="21000">
                    <a:srgbClr val="53575C"/>
                  </a:gs>
                  <a:gs pos="88000">
                    <a:srgbClr val="C5C7CA"/>
                  </a:gs>
                </a:gsLst>
                <a:lin ang="5400000"/>
              </a:gradFill>
              <a:effectLst/>
              <a:latin typeface="华文行楷" panose="02010800040101010101" charset="-122"/>
              <a:ea typeface="华文行楷" panose="02010800040101010101" charset="-122"/>
            </a:endParaRPr>
          </a:p>
        </p:txBody>
      </p:sp>
      <p:graphicFrame>
        <p:nvGraphicFramePr>
          <p:cNvPr id="18" name="图表 18"/>
          <p:cNvGraphicFramePr/>
          <p:nvPr>
            <p:ph idx="1"/>
          </p:nvPr>
        </p:nvGraphicFramePr>
        <p:xfrm>
          <a:off x="1310005" y="2124075"/>
          <a:ext cx="6267450" cy="339471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标题 1"/>
          <p:cNvSpPr/>
          <p:nvPr>
            <p:ph type="title"/>
          </p:nvPr>
        </p:nvSpPr>
        <p:spPr/>
        <p:txBody>
          <a:bodyPr/>
          <a:p>
            <a:endParaRPr lang="zh-CN" altLang="en-US"/>
          </a:p>
        </p:txBody>
      </p:sp>
      <p:sp>
        <p:nvSpPr>
          <p:cNvPr id="3" name="文本框 2"/>
          <p:cNvSpPr txBox="1"/>
          <p:nvPr/>
        </p:nvSpPr>
        <p:spPr>
          <a:xfrm>
            <a:off x="2651760" y="1789430"/>
            <a:ext cx="3840480" cy="2306955"/>
          </a:xfrm>
          <a:prstGeom prst="rect">
            <a:avLst/>
          </a:prstGeom>
          <a:noFill/>
        </p:spPr>
        <p:txBody>
          <a:bodyPr wrap="none" rtlCol="0" anchor="t">
            <a:spAutoFit/>
          </a:bodyPr>
          <a:p>
            <a:r>
              <a:rPr lang="zh-CN" altLang="en-US" sz="7200">
                <a:gradFill>
                  <a:gsLst>
                    <a:gs pos="21000">
                      <a:srgbClr val="53575C"/>
                    </a:gs>
                    <a:gs pos="88000">
                      <a:srgbClr val="C5C7CA"/>
                    </a:gs>
                  </a:gsLst>
                  <a:lin ang="5400000"/>
                </a:gradFill>
                <a:effectLst/>
                <a:latin typeface="华文行楷" panose="02010800040101010101" charset="-122"/>
                <a:ea typeface="华文行楷" panose="02010800040101010101" charset="-122"/>
                <a:sym typeface="+mn-ea"/>
              </a:rPr>
              <a:t>需求规定</a:t>
            </a:r>
            <a:br>
              <a:rPr lang="zh-CN" altLang="en-US" sz="7200">
                <a:gradFill>
                  <a:gsLst>
                    <a:gs pos="21000">
                      <a:srgbClr val="53575C"/>
                    </a:gs>
                    <a:gs pos="88000">
                      <a:srgbClr val="C5C7CA"/>
                    </a:gs>
                  </a:gsLst>
                  <a:lin ang="5400000"/>
                </a:gradFill>
                <a:effectLst/>
                <a:latin typeface="华文行楷" panose="02010800040101010101" charset="-122"/>
                <a:ea typeface="华文行楷" panose="02010800040101010101" charset="-122"/>
                <a:sym typeface="+mn-ea"/>
              </a:rPr>
            </a:br>
            <a:endParaRPr lang="zh-CN" altLang="en-US" sz="7200">
              <a:gradFill>
                <a:gsLst>
                  <a:gs pos="21000">
                    <a:srgbClr val="53575C"/>
                  </a:gs>
                  <a:gs pos="88000">
                    <a:srgbClr val="C5C7CA"/>
                  </a:gs>
                </a:gsLst>
                <a:lin ang="5400000"/>
              </a:gradFill>
              <a:effectLst/>
              <a:latin typeface="华文行楷" panose="02010800040101010101" charset="-122"/>
              <a:ea typeface="华文行楷" panose="02010800040101010101" charset="-122"/>
              <a:sym typeface="+mn-e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graphicFrame>
        <p:nvGraphicFramePr>
          <p:cNvPr id="0" name="表格 -1"/>
          <p:cNvGraphicFramePr/>
          <p:nvPr/>
        </p:nvGraphicFramePr>
        <p:xfrm>
          <a:off x="173990" y="477520"/>
          <a:ext cx="8796020" cy="5902960"/>
        </p:xfrm>
        <a:graphic>
          <a:graphicData uri="http://schemas.openxmlformats.org/drawingml/2006/table">
            <a:tbl>
              <a:tblPr firstRow="1" bandRow="1">
                <a:tableStyleId>{5940675A-B579-460E-94D1-54222C63F5DA}</a:tableStyleId>
              </a:tblPr>
              <a:tblGrid>
                <a:gridCol w="3033395"/>
                <a:gridCol w="5762625"/>
              </a:tblGrid>
              <a:tr h="492125">
                <a:tc>
                  <a:txBody>
                    <a:bodyPr/>
                    <a:p>
                      <a:pPr indent="0" algn="ctr">
                        <a:buNone/>
                      </a:pPr>
                      <a:r>
                        <a:rPr lang="zh-CN" altLang="en-US" sz="1000" b="0">
                          <a:latin typeface="宋体" panose="02010600030101010101" pitchFamily="2" charset="-122"/>
                          <a:ea typeface="宋体" panose="02010600030101010101" pitchFamily="2" charset="-122"/>
                          <a:cs typeface="宋体" panose="02010600030101010101" pitchFamily="2" charset="-122"/>
                        </a:rPr>
                        <a:t>名称、标识符</a:t>
                      </a:r>
                      <a:endParaRPr lang="zh-CN" altLang="en-US" sz="10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000" b="0">
                          <a:latin typeface="宋体" panose="02010600030101010101" pitchFamily="2" charset="-122"/>
                          <a:ea typeface="宋体" panose="02010600030101010101" pitchFamily="2" charset="-122"/>
                          <a:cs typeface="宋体" panose="02010600030101010101" pitchFamily="2" charset="-122"/>
                        </a:rPr>
                        <a:t>股票代码</a:t>
                      </a:r>
                      <a:endParaRPr lang="zh-CN" altLang="en-US" sz="10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91490">
                <a:tc>
                  <a:txBody>
                    <a:bodyPr/>
                    <a:p>
                      <a:pPr indent="0" algn="ctr">
                        <a:buNone/>
                      </a:pPr>
                      <a:r>
                        <a:rPr lang="zh-CN" altLang="en-US" sz="1000" b="0">
                          <a:latin typeface="宋体" panose="02010600030101010101" pitchFamily="2" charset="-122"/>
                          <a:ea typeface="宋体" panose="02010600030101010101" pitchFamily="2" charset="-122"/>
                          <a:cs typeface="宋体" panose="02010600030101010101" pitchFamily="2" charset="-122"/>
                        </a:rPr>
                        <a:t>优先级</a:t>
                      </a:r>
                      <a:endParaRPr lang="zh-CN" altLang="en-US" sz="10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000" b="0">
                          <a:latin typeface="宋体" panose="02010600030101010101" pitchFamily="2" charset="-122"/>
                          <a:ea typeface="宋体" panose="02010600030101010101" pitchFamily="2" charset="-122"/>
                          <a:cs typeface="宋体" panose="02010600030101010101" pitchFamily="2" charset="-122"/>
                        </a:rPr>
                        <a:t>高（唯一）</a:t>
                      </a:r>
                      <a:endParaRPr lang="zh-CN" altLang="en-US" sz="10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92125">
                <a:tc>
                  <a:txBody>
                    <a:bodyPr/>
                    <a:p>
                      <a:pPr indent="0" algn="ctr">
                        <a:buNone/>
                      </a:pPr>
                      <a:r>
                        <a:rPr lang="zh-CN" altLang="en-US" sz="1000" b="0">
                          <a:latin typeface="宋体" panose="02010600030101010101" pitchFamily="2" charset="-122"/>
                          <a:ea typeface="宋体" panose="02010600030101010101" pitchFamily="2" charset="-122"/>
                          <a:cs typeface="宋体" panose="02010600030101010101" pitchFamily="2" charset="-122"/>
                        </a:rPr>
                        <a:t>输入</a:t>
                      </a:r>
                      <a:endParaRPr lang="zh-CN" altLang="en-US" sz="10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000" b="0">
                          <a:latin typeface="宋体" panose="02010600030101010101" pitchFamily="2" charset="-122"/>
                          <a:ea typeface="宋体" panose="02010600030101010101" pitchFamily="2" charset="-122"/>
                          <a:cs typeface="宋体" panose="02010600030101010101" pitchFamily="2" charset="-122"/>
                        </a:rPr>
                        <a:t>股票代码信息</a:t>
                      </a:r>
                      <a:endParaRPr lang="zh-CN" altLang="en-US" sz="10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92125">
                <a:tc>
                  <a:txBody>
                    <a:bodyPr/>
                    <a:p>
                      <a:pPr indent="0" algn="ctr">
                        <a:buNone/>
                      </a:pPr>
                      <a:r>
                        <a:rPr lang="zh-CN" altLang="en-US" sz="1000" b="0">
                          <a:latin typeface="宋体" panose="02010600030101010101" pitchFamily="2" charset="-122"/>
                          <a:ea typeface="宋体" panose="02010600030101010101" pitchFamily="2" charset="-122"/>
                          <a:cs typeface="宋体" panose="02010600030101010101" pitchFamily="2" charset="-122"/>
                        </a:rPr>
                        <a:t>格式限制</a:t>
                      </a:r>
                      <a:endParaRPr lang="zh-CN" altLang="en-US" sz="10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000" b="0">
                          <a:latin typeface="宋体" panose="02010600030101010101" pitchFamily="2" charset="-122"/>
                          <a:ea typeface="宋体" panose="02010600030101010101" pitchFamily="2" charset="-122"/>
                          <a:cs typeface="宋体" panose="02010600030101010101" pitchFamily="2" charset="-122"/>
                        </a:rPr>
                        <a:t>文本格式</a:t>
                      </a:r>
                      <a:endParaRPr lang="zh-CN" altLang="en-US" sz="10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91490">
                <a:tc>
                  <a:txBody>
                    <a:bodyPr/>
                    <a:p>
                      <a:pPr indent="0" algn="ctr">
                        <a:buNone/>
                      </a:pPr>
                      <a:r>
                        <a:rPr lang="zh-CN" altLang="en-US" sz="1000" b="0">
                          <a:latin typeface="宋体" panose="02010600030101010101" pitchFamily="2" charset="-122"/>
                          <a:ea typeface="宋体" panose="02010600030101010101" pitchFamily="2" charset="-122"/>
                          <a:cs typeface="宋体" panose="02010600030101010101" pitchFamily="2" charset="-122"/>
                        </a:rPr>
                        <a:t>请求限制</a:t>
                      </a:r>
                      <a:endParaRPr lang="zh-CN" altLang="en-US" sz="10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000" b="0">
                          <a:latin typeface="宋体" panose="02010600030101010101" pitchFamily="2" charset="-122"/>
                          <a:ea typeface="宋体" panose="02010600030101010101" pitchFamily="2" charset="-122"/>
                          <a:cs typeface="宋体" panose="02010600030101010101" pitchFamily="2" charset="-122"/>
                        </a:rPr>
                        <a:t>请求代码需符合股票代码标准</a:t>
                      </a:r>
                      <a:endParaRPr lang="zh-CN" altLang="en-US" sz="10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92125">
                <a:tc>
                  <a:txBody>
                    <a:bodyPr/>
                    <a:p>
                      <a:pPr indent="0" algn="ctr">
                        <a:buNone/>
                      </a:pPr>
                      <a:r>
                        <a:rPr lang="zh-CN" altLang="en-US" sz="1000" b="0">
                          <a:latin typeface="宋体" panose="02010600030101010101" pitchFamily="2" charset="-122"/>
                          <a:ea typeface="宋体" panose="02010600030101010101" pitchFamily="2" charset="-122"/>
                          <a:cs typeface="宋体" panose="02010600030101010101" pitchFamily="2" charset="-122"/>
                        </a:rPr>
                        <a:t>大小限制</a:t>
                      </a:r>
                      <a:endParaRPr lang="zh-CN" altLang="en-US" sz="10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000" b="0">
                          <a:latin typeface="宋体" panose="02010600030101010101" pitchFamily="2" charset="-122"/>
                          <a:ea typeface="宋体" panose="02010600030101010101" pitchFamily="2" charset="-122"/>
                          <a:cs typeface="宋体" panose="02010600030101010101" pitchFamily="2" charset="-122"/>
                        </a:rPr>
                        <a:t>无</a:t>
                      </a:r>
                      <a:endParaRPr lang="zh-CN" altLang="en-US" sz="10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92125">
                <a:tc>
                  <a:txBody>
                    <a:bodyPr/>
                    <a:p>
                      <a:pPr indent="0" algn="ctr">
                        <a:buNone/>
                      </a:pPr>
                      <a:r>
                        <a:rPr lang="zh-CN" altLang="en-US" sz="1000" b="0">
                          <a:latin typeface="宋体" panose="02010600030101010101" pitchFamily="2" charset="-122"/>
                          <a:ea typeface="宋体" panose="02010600030101010101" pitchFamily="2" charset="-122"/>
                          <a:cs typeface="宋体" panose="02010600030101010101" pitchFamily="2" charset="-122"/>
                        </a:rPr>
                        <a:t>使用限额</a:t>
                      </a:r>
                      <a:endParaRPr lang="zh-CN" altLang="en-US" sz="10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000" b="0">
                          <a:latin typeface="宋体" panose="02010600030101010101" pitchFamily="2" charset="-122"/>
                          <a:ea typeface="宋体" panose="02010600030101010101" pitchFamily="2" charset="-122"/>
                          <a:cs typeface="宋体" panose="02010600030101010101" pitchFamily="2" charset="-122"/>
                        </a:rPr>
                        <a:t>1000</a:t>
                      </a:r>
                      <a:r>
                        <a:rPr lang="zh-CN" altLang="en-US" sz="1000" b="0">
                          <a:latin typeface="宋体" panose="02010600030101010101" pitchFamily="2" charset="-122"/>
                          <a:ea typeface="宋体" panose="02010600030101010101" pitchFamily="2" charset="-122"/>
                          <a:cs typeface="宋体" panose="02010600030101010101" pitchFamily="2" charset="-122"/>
                        </a:rPr>
                        <a:t>次</a:t>
                      </a:r>
                      <a:r>
                        <a:rPr lang="en-US" altLang="zh-CN" sz="1000" b="0">
                          <a:latin typeface="宋体" panose="02010600030101010101" pitchFamily="2" charset="-122"/>
                          <a:ea typeface="宋体" panose="02010600030101010101" pitchFamily="2" charset="-122"/>
                          <a:cs typeface="宋体" panose="02010600030101010101" pitchFamily="2" charset="-122"/>
                        </a:rPr>
                        <a:t>/</a:t>
                      </a:r>
                      <a:r>
                        <a:rPr lang="zh-CN" altLang="en-US" sz="1000" b="0">
                          <a:latin typeface="宋体" panose="02010600030101010101" pitchFamily="2" charset="-122"/>
                          <a:ea typeface="宋体" panose="02010600030101010101" pitchFamily="2" charset="-122"/>
                          <a:cs typeface="宋体" panose="02010600030101010101" pitchFamily="2" charset="-122"/>
                        </a:rPr>
                        <a:t>天</a:t>
                      </a:r>
                      <a:endParaRPr lang="zh-CN" altLang="en-US" sz="10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983615">
                <a:tc>
                  <a:txBody>
                    <a:bodyPr/>
                    <a:p>
                      <a:pPr indent="0" algn="ctr">
                        <a:buNone/>
                      </a:pPr>
                      <a:r>
                        <a:rPr lang="zh-CN" altLang="en-US" sz="1000" b="0">
                          <a:latin typeface="宋体" panose="02010600030101010101" pitchFamily="2" charset="-122"/>
                          <a:ea typeface="宋体" panose="02010600030101010101" pitchFamily="2" charset="-122"/>
                          <a:cs typeface="宋体" panose="02010600030101010101" pitchFamily="2" charset="-122"/>
                        </a:rPr>
                        <a:t>操作序列</a:t>
                      </a:r>
                      <a:endParaRPr lang="zh-CN" altLang="en-US" sz="10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000" b="0">
                          <a:latin typeface="宋体" panose="02010600030101010101" pitchFamily="2" charset="-122"/>
                          <a:ea typeface="宋体" panose="02010600030101010101" pitchFamily="2" charset="-122"/>
                          <a:cs typeface="宋体" panose="02010600030101010101" pitchFamily="2" charset="-122"/>
                        </a:rPr>
                        <a:t>接收用户股票代码将股票代码带入</a:t>
                      </a:r>
                      <a:r>
                        <a:rPr lang="en-US" altLang="zh-CN" sz="1000" b="0">
                          <a:latin typeface="宋体" panose="02010600030101010101" pitchFamily="2" charset="-122"/>
                          <a:ea typeface="宋体" panose="02010600030101010101" pitchFamily="2" charset="-122"/>
                          <a:cs typeface="宋体" panose="02010600030101010101" pitchFamily="2" charset="-122"/>
                        </a:rPr>
                        <a:t>api</a:t>
                      </a:r>
                      <a:r>
                        <a:rPr lang="zh-CN" altLang="en-US" sz="1000" b="0">
                          <a:latin typeface="宋体" panose="02010600030101010101" pitchFamily="2" charset="-122"/>
                          <a:ea typeface="宋体" panose="02010600030101010101" pitchFamily="2" charset="-122"/>
                          <a:cs typeface="宋体" panose="02010600030101010101" pitchFamily="2" charset="-122"/>
                        </a:rPr>
                        <a:t>检索获得检索结果形成检索结果列表显示用户所需信息</a:t>
                      </a:r>
                      <a:endParaRPr lang="zh-CN" altLang="en-US" sz="10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92125">
                <a:tc>
                  <a:txBody>
                    <a:bodyPr/>
                    <a:p>
                      <a:pPr indent="0" algn="ctr">
                        <a:buNone/>
                      </a:pPr>
                      <a:r>
                        <a:rPr lang="zh-CN" altLang="en-US" sz="1000" b="0">
                          <a:latin typeface="宋体" panose="02010600030101010101" pitchFamily="2" charset="-122"/>
                          <a:ea typeface="宋体" panose="02010600030101010101" pitchFamily="2" charset="-122"/>
                          <a:cs typeface="宋体" panose="02010600030101010101" pitchFamily="2" charset="-122"/>
                        </a:rPr>
                        <a:t>输出</a:t>
                      </a:r>
                      <a:endParaRPr lang="zh-CN" altLang="en-US" sz="10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000" b="0">
                          <a:latin typeface="宋体" panose="02010600030101010101" pitchFamily="2" charset="-122"/>
                          <a:ea typeface="宋体" panose="02010600030101010101" pitchFamily="2" charset="-122"/>
                          <a:cs typeface="宋体" panose="02010600030101010101" pitchFamily="2" charset="-122"/>
                        </a:rPr>
                        <a:t>用户所需股票信息</a:t>
                      </a:r>
                      <a:endParaRPr lang="zh-CN" altLang="en-US" sz="10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91490">
                <a:tc>
                  <a:txBody>
                    <a:bodyPr/>
                    <a:p>
                      <a:pPr indent="0" algn="ctr">
                        <a:buNone/>
                      </a:pPr>
                      <a:r>
                        <a:rPr lang="zh-CN" altLang="en-US" sz="1000" b="0">
                          <a:latin typeface="宋体" panose="02010600030101010101" pitchFamily="2" charset="-122"/>
                          <a:ea typeface="宋体" panose="02010600030101010101" pitchFamily="2" charset="-122"/>
                          <a:cs typeface="宋体" panose="02010600030101010101" pitchFamily="2" charset="-122"/>
                        </a:rPr>
                        <a:t>接口</a:t>
                      </a:r>
                      <a:endParaRPr lang="zh-CN" altLang="en-US" sz="10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000" b="0">
                          <a:latin typeface="宋体" panose="02010600030101010101" pitchFamily="2" charset="-122"/>
                          <a:ea typeface="宋体" panose="02010600030101010101" pitchFamily="2" charset="-122"/>
                          <a:cs typeface="宋体" panose="02010600030101010101" pitchFamily="2" charset="-122"/>
                        </a:rPr>
                        <a:t>阿里股票</a:t>
                      </a:r>
                      <a:r>
                        <a:rPr lang="en-US" altLang="zh-CN" sz="1000" b="0">
                          <a:latin typeface="宋体" panose="02010600030101010101" pitchFamily="2" charset="-122"/>
                          <a:ea typeface="宋体" panose="02010600030101010101" pitchFamily="2" charset="-122"/>
                          <a:cs typeface="宋体" panose="02010600030101010101" pitchFamily="2" charset="-122"/>
                        </a:rPr>
                        <a:t>API</a:t>
                      </a:r>
                      <a:endParaRPr lang="zh-CN" altLang="en-US" sz="10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92125">
                <a:tc>
                  <a:txBody>
                    <a:bodyPr/>
                    <a:p>
                      <a:pPr indent="0" algn="ctr">
                        <a:buNone/>
                      </a:pPr>
                      <a:r>
                        <a:rPr lang="zh-CN" altLang="en-US" sz="1000" b="0">
                          <a:latin typeface="宋体" panose="02010600030101010101" pitchFamily="2" charset="-122"/>
                          <a:ea typeface="宋体" panose="02010600030101010101" pitchFamily="2" charset="-122"/>
                          <a:cs typeface="宋体" panose="02010600030101010101" pitchFamily="2" charset="-122"/>
                        </a:rPr>
                        <a:t>补充说明</a:t>
                      </a:r>
                      <a:endParaRPr lang="zh-CN" altLang="en-US" sz="10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000" b="0">
                          <a:latin typeface="宋体" panose="02010600030101010101" pitchFamily="2" charset="-122"/>
                          <a:ea typeface="宋体" panose="02010600030101010101" pitchFamily="2" charset="-122"/>
                          <a:cs typeface="宋体" panose="02010600030101010101" pitchFamily="2" charset="-122"/>
                        </a:rPr>
                        <a:t>无</a:t>
                      </a:r>
                      <a:endParaRPr lang="zh-CN" altLang="en-US" sz="10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pic>
        <p:nvPicPr>
          <p:cNvPr id="3" name="图片 1"/>
          <p:cNvPicPr>
            <a:picLocks noChangeAspect="1"/>
          </p:cNvPicPr>
          <p:nvPr/>
        </p:nvPicPr>
        <p:blipFill>
          <a:blip r:embed="rId2"/>
          <a:stretch>
            <a:fillRect/>
          </a:stretch>
        </p:blipFill>
        <p:spPr>
          <a:xfrm>
            <a:off x="81280" y="1074420"/>
            <a:ext cx="3543300" cy="2034540"/>
          </a:xfrm>
          <a:prstGeom prst="rect">
            <a:avLst/>
          </a:prstGeom>
        </p:spPr>
      </p:pic>
      <p:pic>
        <p:nvPicPr>
          <p:cNvPr id="11" name="图片 11" descr="C:\Users\ADMINI~1\AppData\Local\Temp\WeChat Files\6a07e35e7dadbb1246077720bd176c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3487420" y="1074420"/>
            <a:ext cx="3535680" cy="2080260"/>
          </a:xfrm>
          <a:prstGeom prst="rect">
            <a:avLst/>
          </a:prstGeom>
          <a:noFill/>
          <a:ln>
            <a:noFill/>
          </a:ln>
        </p:spPr>
      </p:pic>
      <p:pic>
        <p:nvPicPr>
          <p:cNvPr id="10" name="图片 10" descr="C:\Users\ADMINI~1\AppData\Local\Temp\WeChat Files\9752ce1d54d3afb095b39be75078a1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a:xfrm>
            <a:off x="3567430" y="3154680"/>
            <a:ext cx="3375660" cy="1988820"/>
          </a:xfrm>
          <a:prstGeom prst="rect">
            <a:avLst/>
          </a:prstGeom>
          <a:noFill/>
          <a:ln>
            <a:noFill/>
          </a:ln>
        </p:spPr>
      </p:pic>
      <p:pic>
        <p:nvPicPr>
          <p:cNvPr id="7" name="图片 7"/>
          <p:cNvPicPr>
            <a:picLocks noChangeAspect="1"/>
          </p:cNvPicPr>
          <p:nvPr/>
        </p:nvPicPr>
        <p:blipFill>
          <a:blip r:embed="rId5"/>
          <a:stretch>
            <a:fillRect/>
          </a:stretch>
        </p:blipFill>
        <p:spPr>
          <a:xfrm>
            <a:off x="81280" y="3063240"/>
            <a:ext cx="3406140" cy="2057400"/>
          </a:xfrm>
          <a:prstGeom prst="rect">
            <a:avLst/>
          </a:prstGeom>
        </p:spPr>
      </p:pic>
      <p:sp>
        <p:nvSpPr>
          <p:cNvPr id="5" name="副标题 4"/>
          <p:cNvSpPr>
            <a:spLocks noGrp="1"/>
          </p:cNvSpPr>
          <p:nvPr>
            <p:ph type="subTitle" idx="1"/>
          </p:nvPr>
        </p:nvSpPr>
        <p:spPr>
          <a:xfrm>
            <a:off x="4941570" y="5504815"/>
            <a:ext cx="3819525" cy="749300"/>
          </a:xfrm>
        </p:spPr>
        <p:txBody>
          <a:bodyPr>
            <a:noAutofit/>
          </a:bodyPr>
          <a:p>
            <a:r>
              <a:rPr lang="zh-CN" altLang="en-US" sz="4800">
                <a:gradFill>
                  <a:gsLst>
                    <a:gs pos="21000">
                      <a:srgbClr val="53575C"/>
                    </a:gs>
                    <a:gs pos="88000">
                      <a:srgbClr val="C5C7CA"/>
                    </a:gs>
                  </a:gsLst>
                  <a:lin ang="5400000"/>
                </a:gradFill>
                <a:effectLst/>
                <a:latin typeface="华文行楷" panose="02010800040101010101" charset="-122"/>
                <a:ea typeface="华文行楷" panose="02010800040101010101" charset="-122"/>
              </a:rPr>
              <a:t>数据字典</a:t>
            </a:r>
            <a:endParaRPr lang="zh-CN" altLang="en-US" sz="4800">
              <a:gradFill>
                <a:gsLst>
                  <a:gs pos="21000">
                    <a:srgbClr val="53575C"/>
                  </a:gs>
                  <a:gs pos="88000">
                    <a:srgbClr val="C5C7CA"/>
                  </a:gs>
                </a:gsLst>
                <a:lin ang="5400000"/>
              </a:gradFill>
              <a:effectLst/>
              <a:latin typeface="华文行楷" panose="02010800040101010101" charset="-122"/>
              <a:ea typeface="华文行楷" panose="02010800040101010101"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6" name="矩形 5"/>
          <p:cNvSpPr/>
          <p:nvPr/>
        </p:nvSpPr>
        <p:spPr>
          <a:xfrm>
            <a:off x="106680" y="-15875"/>
            <a:ext cx="5899150" cy="1198880"/>
          </a:xfrm>
          <a:prstGeom prst="rect">
            <a:avLst/>
          </a:prstGeom>
          <a:noFill/>
          <a:ln>
            <a:noFill/>
          </a:ln>
        </p:spPr>
        <p:txBody>
          <a:bodyPr wrap="none" rtlCol="0" anchor="t">
            <a:spAutoFit/>
          </a:bodyPr>
          <a:p>
            <a:pPr algn="ctr"/>
            <a:r>
              <a:rPr lang="zh-CN" altLang="en-US" sz="7200" b="1">
                <a:ln w="25400">
                  <a:gradFill>
                    <a:gsLst>
                      <a:gs pos="31000">
                        <a:srgbClr val="6D6E85"/>
                      </a:gs>
                      <a:gs pos="66000">
                        <a:srgbClr val="A2C6FF"/>
                      </a:gs>
                      <a:gs pos="45000">
                        <a:srgbClr val="97B8F2"/>
                      </a:gs>
                      <a:gs pos="11000">
                        <a:srgbClr val="ED7D31">
                          <a:lumMod val="20000"/>
                          <a:lumOff val="80000"/>
                        </a:srgbClr>
                      </a:gs>
                      <a:gs pos="100000">
                        <a:srgbClr val="7E6760"/>
                      </a:gs>
                      <a:gs pos="91000">
                        <a:schemeClr val="bg1">
                          <a:lumMod val="50000"/>
                        </a:schemeClr>
                      </a:gs>
                      <a:gs pos="56000">
                        <a:srgbClr val="455C85"/>
                      </a:gs>
                      <a:gs pos="81000">
                        <a:srgbClr val="F8D8CF"/>
                      </a:gs>
                    </a:gsLst>
                  </a:gradFill>
                </a:ln>
                <a:blipFill>
                  <a:blip r:embed="rId2"/>
                  <a:tile sx="100000" sy="100000"/>
                </a:blipFill>
                <a:effectLst>
                  <a:outerShdw blurRad="38100" dist="25400" dir="5400000" algn="ctr" rotWithShape="0">
                    <a:srgbClr val="6E747A">
                      <a:alpha val="43000"/>
                    </a:srgbClr>
                  </a:outerShdw>
                </a:effectLst>
              </a:rPr>
              <a:t>对性能的规定 </a:t>
            </a:r>
            <a:endParaRPr lang="zh-CN" altLang="en-US" sz="7200" b="1">
              <a:ln w="25400">
                <a:gradFill>
                  <a:gsLst>
                    <a:gs pos="31000">
                      <a:srgbClr val="6D6E85"/>
                    </a:gs>
                    <a:gs pos="66000">
                      <a:srgbClr val="A2C6FF"/>
                    </a:gs>
                    <a:gs pos="45000">
                      <a:srgbClr val="97B8F2"/>
                    </a:gs>
                    <a:gs pos="11000">
                      <a:srgbClr val="ED7D31">
                        <a:lumMod val="20000"/>
                        <a:lumOff val="80000"/>
                      </a:srgbClr>
                    </a:gs>
                    <a:gs pos="100000">
                      <a:srgbClr val="7E6760"/>
                    </a:gs>
                    <a:gs pos="91000">
                      <a:schemeClr val="bg1">
                        <a:lumMod val="50000"/>
                      </a:schemeClr>
                    </a:gs>
                    <a:gs pos="56000">
                      <a:srgbClr val="455C85"/>
                    </a:gs>
                    <a:gs pos="81000">
                      <a:srgbClr val="F8D8CF"/>
                    </a:gs>
                  </a:gsLst>
                </a:gradFill>
              </a:ln>
              <a:blipFill>
                <a:blip r:embed="rId2"/>
                <a:tile sx="100000" sy="100000"/>
              </a:blipFill>
              <a:effectLst>
                <a:outerShdw blurRad="38100" dist="25400" dir="5400000" algn="ctr" rotWithShape="0">
                  <a:srgbClr val="6E747A">
                    <a:alpha val="43000"/>
                  </a:srgbClr>
                </a:outerShdw>
              </a:effectLst>
            </a:endParaRPr>
          </a:p>
        </p:txBody>
      </p:sp>
      <p:sp>
        <p:nvSpPr>
          <p:cNvPr id="7" name="内容占位符 6"/>
          <p:cNvSpPr>
            <a:spLocks noGrp="1"/>
          </p:cNvSpPr>
          <p:nvPr>
            <p:ph idx="1"/>
          </p:nvPr>
        </p:nvSpPr>
        <p:spPr>
          <a:xfrm>
            <a:off x="106680" y="1600200"/>
            <a:ext cx="8229600" cy="4525963"/>
          </a:xfrm>
        </p:spPr>
        <p:txBody>
          <a:bodyPr/>
          <a:p>
            <a:r>
              <a:rPr lang="zh-CN" altLang="en-US">
                <a:gradFill>
                  <a:gsLst>
                    <a:gs pos="21000">
                      <a:srgbClr val="53575C"/>
                    </a:gs>
                    <a:gs pos="88000">
                      <a:srgbClr val="C5C7CA"/>
                    </a:gs>
                  </a:gsLst>
                  <a:lin ang="5400000"/>
                </a:gradFill>
                <a:effectLst/>
                <a:latin typeface="华文行楷" panose="02010800040101010101" charset="-122"/>
                <a:ea typeface="华文行楷" panose="02010800040101010101" charset="-122"/>
              </a:rPr>
              <a:t>精度 </a:t>
            </a:r>
            <a:endParaRPr lang="zh-CN" altLang="en-US">
              <a:gradFill>
                <a:gsLst>
                  <a:gs pos="21000">
                    <a:srgbClr val="53575C"/>
                  </a:gs>
                  <a:gs pos="88000">
                    <a:srgbClr val="C5C7CA"/>
                  </a:gs>
                </a:gsLst>
                <a:lin ang="5400000"/>
              </a:gradFill>
              <a:effectLst/>
              <a:latin typeface="华文行楷" panose="02010800040101010101" charset="-122"/>
              <a:ea typeface="华文行楷" panose="02010800040101010101" charset="-122"/>
            </a:endParaRPr>
          </a:p>
          <a:p>
            <a:r>
              <a:rPr lang="zh-CN" altLang="en-US">
                <a:gradFill>
                  <a:gsLst>
                    <a:gs pos="21000">
                      <a:srgbClr val="53575C"/>
                    </a:gs>
                    <a:gs pos="88000">
                      <a:srgbClr val="C5C7CA"/>
                    </a:gs>
                  </a:gsLst>
                  <a:lin ang="5400000"/>
                </a:gradFill>
                <a:effectLst/>
                <a:latin typeface="华文行楷" panose="02010800040101010101" charset="-122"/>
                <a:ea typeface="华文行楷" panose="02010800040101010101" charset="-122"/>
              </a:rPr>
              <a:t>输入数据精度要求：符合规则的股票代码。</a:t>
            </a:r>
            <a:endParaRPr lang="zh-CN" altLang="en-US">
              <a:gradFill>
                <a:gsLst>
                  <a:gs pos="21000">
                    <a:srgbClr val="53575C"/>
                  </a:gs>
                  <a:gs pos="88000">
                    <a:srgbClr val="C5C7CA"/>
                  </a:gs>
                </a:gsLst>
                <a:lin ang="5400000"/>
              </a:gradFill>
              <a:effectLst/>
              <a:latin typeface="华文行楷" panose="02010800040101010101" charset="-122"/>
              <a:ea typeface="华文行楷" panose="02010800040101010101" charset="-122"/>
            </a:endParaRPr>
          </a:p>
          <a:p>
            <a:r>
              <a:rPr lang="zh-CN" altLang="en-US">
                <a:gradFill>
                  <a:gsLst>
                    <a:gs pos="21000">
                      <a:srgbClr val="53575C"/>
                    </a:gs>
                    <a:gs pos="88000">
                      <a:srgbClr val="C5C7CA"/>
                    </a:gs>
                  </a:gsLst>
                  <a:lin ang="5400000"/>
                </a:gradFill>
                <a:effectLst/>
                <a:latin typeface="华文行楷" panose="02010800040101010101" charset="-122"/>
                <a:ea typeface="华文行楷" panose="02010800040101010101" charset="-122"/>
              </a:rPr>
              <a:t>输出数据精度要求：该股票详细信息，误差不超过三分钟。</a:t>
            </a:r>
            <a:endParaRPr lang="zh-CN" altLang="en-US">
              <a:gradFill>
                <a:gsLst>
                  <a:gs pos="21000">
                    <a:srgbClr val="53575C"/>
                  </a:gs>
                  <a:gs pos="88000">
                    <a:srgbClr val="C5C7CA"/>
                  </a:gs>
                </a:gsLst>
                <a:lin ang="5400000"/>
              </a:gradFill>
              <a:effectLst/>
              <a:latin typeface="华文行楷" panose="02010800040101010101" charset="-122"/>
              <a:ea typeface="华文行楷" panose="02010800040101010101" charset="-122"/>
            </a:endParaRPr>
          </a:p>
          <a:p>
            <a:r>
              <a:rPr lang="zh-CN" altLang="en-US">
                <a:gradFill>
                  <a:gsLst>
                    <a:gs pos="21000">
                      <a:srgbClr val="53575C"/>
                    </a:gs>
                    <a:gs pos="88000">
                      <a:srgbClr val="C5C7CA"/>
                    </a:gs>
                  </a:gsLst>
                  <a:lin ang="5400000"/>
                </a:gradFill>
                <a:effectLst/>
                <a:latin typeface="华文行楷" panose="02010800040101010101" charset="-122"/>
                <a:ea typeface="华文行楷" panose="02010800040101010101" charset="-122"/>
              </a:rPr>
              <a:t>输入数据精度要求：符合规则的自定义预警信息。</a:t>
            </a:r>
            <a:endParaRPr lang="zh-CN" altLang="en-US">
              <a:gradFill>
                <a:gsLst>
                  <a:gs pos="21000">
                    <a:srgbClr val="53575C"/>
                  </a:gs>
                  <a:gs pos="88000">
                    <a:srgbClr val="C5C7CA"/>
                  </a:gs>
                </a:gsLst>
                <a:lin ang="5400000"/>
              </a:gradFill>
              <a:effectLst/>
              <a:latin typeface="华文行楷" panose="02010800040101010101" charset="-122"/>
              <a:ea typeface="华文行楷" panose="02010800040101010101" charset="-122"/>
            </a:endParaRPr>
          </a:p>
          <a:p>
            <a:r>
              <a:rPr lang="zh-CN" altLang="en-US">
                <a:gradFill>
                  <a:gsLst>
                    <a:gs pos="21000">
                      <a:srgbClr val="53575C"/>
                    </a:gs>
                    <a:gs pos="88000">
                      <a:srgbClr val="C5C7CA"/>
                    </a:gs>
                  </a:gsLst>
                  <a:lin ang="5400000"/>
                </a:gradFill>
                <a:effectLst/>
                <a:latin typeface="华文行楷" panose="02010800040101010101" charset="-122"/>
                <a:ea typeface="华文行楷" panose="02010800040101010101" charset="-122"/>
              </a:rPr>
              <a:t>输出数据精度要求：出现预警后，一分钟内进行推送提醒。</a:t>
            </a:r>
            <a:endParaRPr lang="zh-CN" altLang="en-US">
              <a:gradFill>
                <a:gsLst>
                  <a:gs pos="21000">
                    <a:srgbClr val="53575C"/>
                  </a:gs>
                  <a:gs pos="88000">
                    <a:srgbClr val="C5C7CA"/>
                  </a:gs>
                </a:gsLst>
                <a:lin ang="5400000"/>
              </a:gradFill>
              <a:effectLst/>
              <a:latin typeface="华文行楷" panose="02010800040101010101" charset="-122"/>
              <a:ea typeface="华文行楷" panose="02010800040101010101"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4" name="标题 1"/>
          <p:cNvSpPr>
            <a:spLocks noGrp="1"/>
          </p:cNvSpPr>
          <p:nvPr>
            <p:ph type="title"/>
          </p:nvPr>
        </p:nvSpPr>
        <p:spPr>
          <a:xfrm>
            <a:off x="457200" y="274638"/>
            <a:ext cx="8229600" cy="781805"/>
          </a:xfrm>
        </p:spPr>
        <p:txBody>
          <a:bodyPr/>
          <a:lstStyle/>
          <a:p>
            <a:pPr algn="l"/>
            <a:r>
              <a:rPr lang="zh-CN" altLang="en-US" i="1" smtClean="0">
                <a:latin typeface="方正大黑简体" pitchFamily="2" charset="-122"/>
                <a:ea typeface="方正大黑简体" pitchFamily="2" charset="-122"/>
              </a:rPr>
              <a:t>目录</a:t>
            </a:r>
            <a:endParaRPr lang="zh-CN" altLang="en-US" i="1">
              <a:latin typeface="方正大黑简体" pitchFamily="2" charset="-122"/>
              <a:ea typeface="方正大黑简体" pitchFamily="2" charset="-122"/>
            </a:endParaRPr>
          </a:p>
        </p:txBody>
      </p:sp>
      <p:grpSp>
        <p:nvGrpSpPr>
          <p:cNvPr id="47" name="组合 46"/>
          <p:cNvGrpSpPr/>
          <p:nvPr/>
        </p:nvGrpSpPr>
        <p:grpSpPr>
          <a:xfrm>
            <a:off x="701040" y="1853565"/>
            <a:ext cx="7741920" cy="3965575"/>
            <a:chOff x="1109" y="3389"/>
            <a:chExt cx="12192" cy="6245"/>
          </a:xfrm>
        </p:grpSpPr>
        <p:pic>
          <p:nvPicPr>
            <p:cNvPr id="35889" name="图片 35888" descr="arrow_metal01"/>
            <p:cNvPicPr>
              <a:picLocks noChangeAspect="1"/>
            </p:cNvPicPr>
            <p:nvPr/>
          </p:nvPicPr>
          <p:blipFill>
            <a:blip r:embed="rId2">
              <a:lum contrast="6000"/>
            </a:blip>
            <a:stretch>
              <a:fillRect/>
            </a:stretch>
          </p:blipFill>
          <p:spPr>
            <a:xfrm>
              <a:off x="1109" y="3389"/>
              <a:ext cx="4318" cy="5760"/>
            </a:xfrm>
            <a:prstGeom prst="rect">
              <a:avLst/>
            </a:prstGeom>
            <a:noFill/>
            <a:ln w="9525">
              <a:noFill/>
            </a:ln>
          </p:spPr>
        </p:pic>
        <p:sp>
          <p:nvSpPr>
            <p:cNvPr id="35844" name="直接连接符 35843"/>
            <p:cNvSpPr/>
            <p:nvPr/>
          </p:nvSpPr>
          <p:spPr>
            <a:xfrm>
              <a:off x="4661" y="4339"/>
              <a:ext cx="7560" cy="0"/>
            </a:xfrm>
            <a:prstGeom prst="line">
              <a:avLst/>
            </a:prstGeom>
            <a:ln w="28575" cap="rnd" cmpd="sng">
              <a:solidFill>
                <a:schemeClr val="tx1"/>
              </a:solidFill>
              <a:prstDash val="sysDot"/>
              <a:headEnd type="none" w="med" len="med"/>
              <a:tailEnd type="none" w="med" len="med"/>
            </a:ln>
          </p:spPr>
        </p:sp>
        <p:sp>
          <p:nvSpPr>
            <p:cNvPr id="35848" name="矩形 35847"/>
            <p:cNvSpPr/>
            <p:nvPr/>
          </p:nvSpPr>
          <p:spPr>
            <a:xfrm>
              <a:off x="5741" y="3739"/>
              <a:ext cx="5595" cy="580"/>
            </a:xfrm>
            <a:prstGeom prst="rect">
              <a:avLst/>
            </a:prstGeom>
            <a:noFill/>
            <a:ln w="9525">
              <a:noFill/>
            </a:ln>
          </p:spPr>
          <p:txBody>
            <a:bodyPr>
              <a:spAutoFit/>
            </a:bodyPr>
            <a:p>
              <a:pPr eaLnBrk="0" hangingPunct="0"/>
              <a:r>
                <a:rPr lang="zh-CN" altLang="en-US" b="1">
                  <a:gradFill>
                    <a:gsLst>
                      <a:gs pos="21000">
                        <a:srgbClr val="53575C"/>
                      </a:gs>
                      <a:gs pos="88000">
                        <a:srgbClr val="C5C7CA"/>
                      </a:gs>
                    </a:gsLst>
                    <a:lin ang="5400000"/>
                  </a:gradFill>
                  <a:effectLst/>
                  <a:sym typeface="+mn-ea"/>
                </a:rPr>
                <a:t>引言</a:t>
              </a:r>
              <a:endParaRPr lang="en-US" altLang="zh-CN"/>
            </a:p>
          </p:txBody>
        </p:sp>
        <p:sp>
          <p:nvSpPr>
            <p:cNvPr id="35849" name="直接连接符 35848"/>
            <p:cNvSpPr/>
            <p:nvPr/>
          </p:nvSpPr>
          <p:spPr>
            <a:xfrm>
              <a:off x="5434" y="5419"/>
              <a:ext cx="7560" cy="0"/>
            </a:xfrm>
            <a:prstGeom prst="line">
              <a:avLst/>
            </a:prstGeom>
            <a:ln w="28575" cap="rnd" cmpd="sng">
              <a:solidFill>
                <a:schemeClr val="tx1"/>
              </a:solidFill>
              <a:prstDash val="sysDot"/>
              <a:headEnd type="none" w="med" len="med"/>
              <a:tailEnd type="none" w="med" len="med"/>
            </a:ln>
          </p:spPr>
        </p:sp>
        <p:sp>
          <p:nvSpPr>
            <p:cNvPr id="35850" name="矩形 35849"/>
            <p:cNvSpPr/>
            <p:nvPr/>
          </p:nvSpPr>
          <p:spPr>
            <a:xfrm>
              <a:off x="6461" y="4797"/>
              <a:ext cx="5595" cy="580"/>
            </a:xfrm>
            <a:prstGeom prst="rect">
              <a:avLst/>
            </a:prstGeom>
            <a:noFill/>
            <a:ln w="9525">
              <a:noFill/>
            </a:ln>
          </p:spPr>
          <p:txBody>
            <a:bodyPr>
              <a:spAutoFit/>
            </a:bodyPr>
            <a:p>
              <a:pPr eaLnBrk="0" hangingPunct="0"/>
              <a:r>
                <a:rPr lang="zh-CN" altLang="en-US" b="1">
                  <a:gradFill>
                    <a:gsLst>
                      <a:gs pos="21000">
                        <a:srgbClr val="53575C"/>
                      </a:gs>
                      <a:gs pos="88000">
                        <a:srgbClr val="C5C7CA"/>
                      </a:gs>
                    </a:gsLst>
                    <a:lin ang="5400000"/>
                  </a:gradFill>
                  <a:effectLst/>
                  <a:sym typeface="+mn-ea"/>
                </a:rPr>
                <a:t>任务概要</a:t>
              </a:r>
              <a:endParaRPr lang="en-US" altLang="zh-CN"/>
            </a:p>
          </p:txBody>
        </p:sp>
        <p:sp>
          <p:nvSpPr>
            <p:cNvPr id="35851" name="直接连接符 35850"/>
            <p:cNvSpPr/>
            <p:nvPr/>
          </p:nvSpPr>
          <p:spPr>
            <a:xfrm>
              <a:off x="5741" y="6562"/>
              <a:ext cx="7560" cy="0"/>
            </a:xfrm>
            <a:prstGeom prst="line">
              <a:avLst/>
            </a:prstGeom>
            <a:ln w="28575" cap="rnd" cmpd="sng">
              <a:solidFill>
                <a:schemeClr val="tx1"/>
              </a:solidFill>
              <a:prstDash val="sysDot"/>
              <a:headEnd type="none" w="med" len="med"/>
              <a:tailEnd type="none" w="med" len="med"/>
            </a:ln>
          </p:spPr>
        </p:sp>
        <p:sp>
          <p:nvSpPr>
            <p:cNvPr id="35852" name="矩形 35851"/>
            <p:cNvSpPr/>
            <p:nvPr/>
          </p:nvSpPr>
          <p:spPr>
            <a:xfrm>
              <a:off x="6821" y="5962"/>
              <a:ext cx="5595" cy="580"/>
            </a:xfrm>
            <a:prstGeom prst="rect">
              <a:avLst/>
            </a:prstGeom>
            <a:noFill/>
            <a:ln w="9525">
              <a:noFill/>
            </a:ln>
          </p:spPr>
          <p:txBody>
            <a:bodyPr>
              <a:spAutoFit/>
            </a:bodyPr>
            <a:p>
              <a:pPr eaLnBrk="0" hangingPunct="0"/>
              <a:r>
                <a:rPr lang="zh-CN" altLang="en-US" b="1">
                  <a:gradFill>
                    <a:gsLst>
                      <a:gs pos="21000">
                        <a:srgbClr val="53575C"/>
                      </a:gs>
                      <a:gs pos="88000">
                        <a:srgbClr val="C5C7CA"/>
                      </a:gs>
                    </a:gsLst>
                    <a:lin ang="5400000"/>
                  </a:gradFill>
                  <a:effectLst/>
                  <a:sym typeface="+mn-ea"/>
                </a:rPr>
                <a:t>数据分析</a:t>
              </a:r>
              <a:endParaRPr lang="en-US" altLang="zh-CN"/>
            </a:p>
          </p:txBody>
        </p:sp>
        <p:sp>
          <p:nvSpPr>
            <p:cNvPr id="35853" name="直接连接符 35852"/>
            <p:cNvSpPr/>
            <p:nvPr/>
          </p:nvSpPr>
          <p:spPr>
            <a:xfrm>
              <a:off x="5434" y="7699"/>
              <a:ext cx="7560" cy="0"/>
            </a:xfrm>
            <a:prstGeom prst="line">
              <a:avLst/>
            </a:prstGeom>
            <a:ln w="28575" cap="rnd" cmpd="sng">
              <a:solidFill>
                <a:schemeClr val="tx1"/>
              </a:solidFill>
              <a:prstDash val="sysDot"/>
              <a:headEnd type="none" w="med" len="med"/>
              <a:tailEnd type="none" w="med" len="med"/>
            </a:ln>
          </p:spPr>
        </p:sp>
        <p:sp>
          <p:nvSpPr>
            <p:cNvPr id="35854" name="矩形 35853"/>
            <p:cNvSpPr/>
            <p:nvPr/>
          </p:nvSpPr>
          <p:spPr>
            <a:xfrm>
              <a:off x="6461" y="7121"/>
              <a:ext cx="5595" cy="580"/>
            </a:xfrm>
            <a:prstGeom prst="rect">
              <a:avLst/>
            </a:prstGeom>
            <a:noFill/>
            <a:ln w="9525">
              <a:noFill/>
            </a:ln>
          </p:spPr>
          <p:txBody>
            <a:bodyPr>
              <a:spAutoFit/>
            </a:bodyPr>
            <a:p>
              <a:pPr eaLnBrk="0" hangingPunct="0"/>
              <a:r>
                <a:rPr lang="zh-CN" altLang="en-US" b="1">
                  <a:gradFill>
                    <a:gsLst>
                      <a:gs pos="21000">
                        <a:srgbClr val="53575C"/>
                      </a:gs>
                      <a:gs pos="88000">
                        <a:srgbClr val="C5C7CA"/>
                      </a:gs>
                    </a:gsLst>
                    <a:lin ang="5400000"/>
                  </a:gradFill>
                  <a:effectLst/>
                  <a:sym typeface="+mn-ea"/>
                </a:rPr>
                <a:t>功能需要</a:t>
              </a:r>
              <a:endParaRPr lang="en-US" altLang="zh-CN"/>
            </a:p>
          </p:txBody>
        </p:sp>
        <p:grpSp>
          <p:nvGrpSpPr>
            <p:cNvPr id="35934" name="组合 35933"/>
            <p:cNvGrpSpPr/>
            <p:nvPr/>
          </p:nvGrpSpPr>
          <p:grpSpPr>
            <a:xfrm>
              <a:off x="4411" y="3722"/>
              <a:ext cx="620" cy="620"/>
              <a:chOff x="2543" y="1006"/>
              <a:chExt cx="416" cy="416"/>
            </a:xfrm>
          </p:grpSpPr>
          <p:sp>
            <p:nvSpPr>
              <p:cNvPr id="35892" name="椭圆 35891"/>
              <p:cNvSpPr/>
              <p:nvPr/>
            </p:nvSpPr>
            <p:spPr>
              <a:xfrm>
                <a:off x="2543"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tileRect/>
              </a:gradFill>
              <a:ln w="9525" cap="flat" cmpd="sng">
                <a:solidFill>
                  <a:srgbClr val="DDDDDD"/>
                </a:solidFill>
                <a:prstDash val="solid"/>
                <a:headEnd type="none" w="med" len="med"/>
                <a:tailEnd type="none" w="med" len="med"/>
              </a:ln>
              <a:effectLst>
                <a:outerShdw dist="35921" dir="2699999" algn="ctr" rotWithShape="0">
                  <a:schemeClr val="bg2">
                    <a:alpha val="50000"/>
                  </a:schemeClr>
                </a:outerShdw>
              </a:effectLst>
            </p:spPr>
            <p:txBody>
              <a:bodyPr/>
              <a:p>
                <a:endParaRPr lang="zh-CN" altLang="en-US"/>
              </a:p>
            </p:txBody>
          </p:sp>
          <p:grpSp>
            <p:nvGrpSpPr>
              <p:cNvPr id="35893" name="组合 35892"/>
              <p:cNvGrpSpPr/>
              <p:nvPr/>
            </p:nvGrpSpPr>
            <p:grpSpPr>
              <a:xfrm rot="-2288454">
                <a:off x="2578" y="1034"/>
                <a:ext cx="348" cy="356"/>
                <a:chOff x="887" y="2040"/>
                <a:chExt cx="433" cy="422"/>
              </a:xfrm>
            </p:grpSpPr>
            <p:pic>
              <p:nvPicPr>
                <p:cNvPr id="35894" name="图片 35893" descr="circuler_1"/>
                <p:cNvPicPr>
                  <a:picLocks noChangeAspect="1"/>
                </p:cNvPicPr>
                <p:nvPr/>
              </p:nvPicPr>
              <p:blipFill>
                <a:blip r:embed="rId3"/>
                <a:stretch>
                  <a:fillRect/>
                </a:stretch>
              </p:blipFill>
              <p:spPr>
                <a:xfrm>
                  <a:off x="887" y="2040"/>
                  <a:ext cx="430" cy="420"/>
                </a:xfrm>
                <a:prstGeom prst="rect">
                  <a:avLst/>
                </a:prstGeom>
                <a:noFill/>
                <a:ln w="9525">
                  <a:noFill/>
                </a:ln>
              </p:spPr>
            </p:pic>
            <p:sp>
              <p:nvSpPr>
                <p:cNvPr id="35895" name="椭圆 35894"/>
                <p:cNvSpPr/>
                <p:nvPr/>
              </p:nvSpPr>
              <p:spPr>
                <a:xfrm>
                  <a:off x="887" y="2040"/>
                  <a:ext cx="433" cy="422"/>
                </a:xfrm>
                <a:prstGeom prst="ellipse">
                  <a:avLst/>
                </a:prstGeom>
                <a:gradFill rotWithShape="1">
                  <a:gsLst>
                    <a:gs pos="0">
                      <a:schemeClr val="accent1">
                        <a:gamma/>
                        <a:shade val="34902"/>
                        <a:invGamma/>
                        <a:alpha val="89999"/>
                      </a:schemeClr>
                    </a:gs>
                    <a:gs pos="50000">
                      <a:schemeClr val="accent1">
                        <a:alpha val="75000"/>
                      </a:schemeClr>
                    </a:gs>
                    <a:gs pos="100000">
                      <a:schemeClr val="accent1">
                        <a:gamma/>
                        <a:shade val="34902"/>
                        <a:invGamma/>
                        <a:alpha val="89999"/>
                      </a:schemeClr>
                    </a:gs>
                  </a:gsLst>
                  <a:lin ang="18900000" scaled="1"/>
                  <a:tileRect/>
                </a:gradFill>
                <a:ln w="9525">
                  <a:noFill/>
                </a:ln>
              </p:spPr>
              <p:txBody>
                <a:bodyPr/>
                <a:p>
                  <a:endParaRPr lang="zh-CN" altLang="en-US"/>
                </a:p>
              </p:txBody>
            </p:sp>
            <p:pic>
              <p:nvPicPr>
                <p:cNvPr id="35896" name="图片 35895" descr="Picture2"/>
                <p:cNvPicPr>
                  <a:picLocks noChangeAspect="1"/>
                </p:cNvPicPr>
                <p:nvPr/>
              </p:nvPicPr>
              <p:blipFill>
                <a:blip r:embed="rId4"/>
                <a:stretch>
                  <a:fillRect/>
                </a:stretch>
              </p:blipFill>
              <p:spPr>
                <a:xfrm>
                  <a:off x="930" y="2044"/>
                  <a:ext cx="345" cy="149"/>
                </a:xfrm>
                <a:prstGeom prst="rect">
                  <a:avLst/>
                </a:prstGeom>
                <a:noFill/>
                <a:ln w="9525">
                  <a:noFill/>
                </a:ln>
              </p:spPr>
            </p:pic>
          </p:grpSp>
          <p:pic>
            <p:nvPicPr>
              <p:cNvPr id="35897" name="图片 35896"/>
              <p:cNvPicPr>
                <a:picLocks noChangeAspect="1"/>
              </p:cNvPicPr>
              <p:nvPr/>
            </p:nvPicPr>
            <p:blipFill>
              <a:blip r:embed="rId5"/>
              <a:srcRect l="12015" t="9302" r="12404" b="12598"/>
              <a:stretch>
                <a:fillRect/>
              </a:stretch>
            </p:blipFill>
            <p:spPr>
              <a:xfrm>
                <a:off x="2570" y="1020"/>
                <a:ext cx="359" cy="370"/>
              </a:xfrm>
              <a:prstGeom prst="rect">
                <a:avLst/>
              </a:prstGeom>
              <a:noFill/>
              <a:ln w="9525">
                <a:noFill/>
              </a:ln>
            </p:spPr>
          </p:pic>
        </p:grpSp>
        <p:grpSp>
          <p:nvGrpSpPr>
            <p:cNvPr id="35933" name="组合 35932"/>
            <p:cNvGrpSpPr/>
            <p:nvPr/>
          </p:nvGrpSpPr>
          <p:grpSpPr>
            <a:xfrm>
              <a:off x="5219" y="4822"/>
              <a:ext cx="620" cy="620"/>
              <a:chOff x="3071" y="1006"/>
              <a:chExt cx="416" cy="416"/>
            </a:xfrm>
          </p:grpSpPr>
          <p:sp>
            <p:nvSpPr>
              <p:cNvPr id="35902" name="椭圆 35901"/>
              <p:cNvSpPr/>
              <p:nvPr/>
            </p:nvSpPr>
            <p:spPr>
              <a:xfrm>
                <a:off x="3071"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tileRect/>
              </a:gradFill>
              <a:ln w="9525" cap="flat" cmpd="sng">
                <a:solidFill>
                  <a:srgbClr val="DDDDDD"/>
                </a:solidFill>
                <a:prstDash val="solid"/>
                <a:headEnd type="none" w="med" len="med"/>
                <a:tailEnd type="none" w="med" len="med"/>
              </a:ln>
              <a:effectLst>
                <a:outerShdw dist="35921" dir="2699999" algn="ctr" rotWithShape="0">
                  <a:schemeClr val="bg2">
                    <a:alpha val="50000"/>
                  </a:schemeClr>
                </a:outerShdw>
              </a:effectLst>
            </p:spPr>
            <p:txBody>
              <a:bodyPr/>
              <a:p>
                <a:endParaRPr lang="zh-CN" altLang="en-US"/>
              </a:p>
            </p:txBody>
          </p:sp>
          <p:grpSp>
            <p:nvGrpSpPr>
              <p:cNvPr id="35903" name="组合 35902"/>
              <p:cNvGrpSpPr/>
              <p:nvPr/>
            </p:nvGrpSpPr>
            <p:grpSpPr>
              <a:xfrm rot="-2288454">
                <a:off x="3106" y="1034"/>
                <a:ext cx="348" cy="356"/>
                <a:chOff x="887" y="2040"/>
                <a:chExt cx="433" cy="422"/>
              </a:xfrm>
            </p:grpSpPr>
            <p:pic>
              <p:nvPicPr>
                <p:cNvPr id="35904" name="图片 35903" descr="circuler_1"/>
                <p:cNvPicPr>
                  <a:picLocks noChangeAspect="1"/>
                </p:cNvPicPr>
                <p:nvPr/>
              </p:nvPicPr>
              <p:blipFill>
                <a:blip r:embed="rId3"/>
                <a:stretch>
                  <a:fillRect/>
                </a:stretch>
              </p:blipFill>
              <p:spPr>
                <a:xfrm>
                  <a:off x="887" y="2040"/>
                  <a:ext cx="430" cy="420"/>
                </a:xfrm>
                <a:prstGeom prst="rect">
                  <a:avLst/>
                </a:prstGeom>
                <a:noFill/>
                <a:ln w="9525">
                  <a:noFill/>
                </a:ln>
              </p:spPr>
            </p:pic>
            <p:sp>
              <p:nvSpPr>
                <p:cNvPr id="35905" name="椭圆 35904"/>
                <p:cNvSpPr/>
                <p:nvPr/>
              </p:nvSpPr>
              <p:spPr>
                <a:xfrm>
                  <a:off x="887" y="2040"/>
                  <a:ext cx="433" cy="422"/>
                </a:xfrm>
                <a:prstGeom prst="ellipse">
                  <a:avLst/>
                </a:prstGeom>
                <a:gradFill rotWithShape="1">
                  <a:gsLst>
                    <a:gs pos="0">
                      <a:schemeClr val="accent2">
                        <a:gamma/>
                        <a:shade val="34902"/>
                        <a:invGamma/>
                        <a:alpha val="89999"/>
                      </a:schemeClr>
                    </a:gs>
                    <a:gs pos="50000">
                      <a:schemeClr val="accent2">
                        <a:alpha val="75000"/>
                      </a:schemeClr>
                    </a:gs>
                    <a:gs pos="100000">
                      <a:schemeClr val="accent2">
                        <a:gamma/>
                        <a:shade val="34902"/>
                        <a:invGamma/>
                        <a:alpha val="89999"/>
                      </a:schemeClr>
                    </a:gs>
                  </a:gsLst>
                  <a:lin ang="18900000" scaled="1"/>
                  <a:tileRect/>
                </a:gradFill>
                <a:ln w="9525">
                  <a:noFill/>
                </a:ln>
              </p:spPr>
              <p:txBody>
                <a:bodyPr/>
                <a:p>
                  <a:endParaRPr lang="zh-CN" altLang="en-US"/>
                </a:p>
              </p:txBody>
            </p:sp>
            <p:pic>
              <p:nvPicPr>
                <p:cNvPr id="35906" name="图片 35905" descr="Picture2"/>
                <p:cNvPicPr>
                  <a:picLocks noChangeAspect="1"/>
                </p:cNvPicPr>
                <p:nvPr/>
              </p:nvPicPr>
              <p:blipFill>
                <a:blip r:embed="rId4"/>
                <a:stretch>
                  <a:fillRect/>
                </a:stretch>
              </p:blipFill>
              <p:spPr>
                <a:xfrm>
                  <a:off x="930" y="2044"/>
                  <a:ext cx="345" cy="149"/>
                </a:xfrm>
                <a:prstGeom prst="rect">
                  <a:avLst/>
                </a:prstGeom>
                <a:noFill/>
                <a:ln w="9525">
                  <a:noFill/>
                </a:ln>
              </p:spPr>
            </p:pic>
          </p:grpSp>
          <p:pic>
            <p:nvPicPr>
              <p:cNvPr id="35926" name="图片 35925"/>
              <p:cNvPicPr>
                <a:picLocks noChangeAspect="1"/>
              </p:cNvPicPr>
              <p:nvPr/>
            </p:nvPicPr>
            <p:blipFill>
              <a:blip r:embed="rId5"/>
              <a:srcRect l="12015" t="9302" r="12404" b="12598"/>
              <a:stretch>
                <a:fillRect/>
              </a:stretch>
            </p:blipFill>
            <p:spPr>
              <a:xfrm>
                <a:off x="3098" y="1020"/>
                <a:ext cx="359" cy="370"/>
              </a:xfrm>
              <a:prstGeom prst="rect">
                <a:avLst/>
              </a:prstGeom>
              <a:noFill/>
              <a:ln w="9525">
                <a:noFill/>
              </a:ln>
            </p:spPr>
          </p:pic>
        </p:grpSp>
        <p:grpSp>
          <p:nvGrpSpPr>
            <p:cNvPr id="35932" name="组合 35931"/>
            <p:cNvGrpSpPr/>
            <p:nvPr/>
          </p:nvGrpSpPr>
          <p:grpSpPr>
            <a:xfrm>
              <a:off x="5484" y="5959"/>
              <a:ext cx="620" cy="620"/>
              <a:chOff x="3647" y="1006"/>
              <a:chExt cx="416" cy="416"/>
            </a:xfrm>
          </p:grpSpPr>
          <p:sp>
            <p:nvSpPr>
              <p:cNvPr id="35907" name="椭圆 35906"/>
              <p:cNvSpPr/>
              <p:nvPr/>
            </p:nvSpPr>
            <p:spPr>
              <a:xfrm>
                <a:off x="3647"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tileRect/>
              </a:gradFill>
              <a:ln w="9525" cap="flat" cmpd="sng">
                <a:solidFill>
                  <a:srgbClr val="DDDDDD"/>
                </a:solidFill>
                <a:prstDash val="solid"/>
                <a:headEnd type="none" w="med" len="med"/>
                <a:tailEnd type="none" w="med" len="med"/>
              </a:ln>
              <a:effectLst>
                <a:outerShdw dist="35921" dir="2699999" algn="ctr" rotWithShape="0">
                  <a:schemeClr val="bg2">
                    <a:alpha val="50000"/>
                  </a:schemeClr>
                </a:outerShdw>
              </a:effectLst>
            </p:spPr>
            <p:txBody>
              <a:bodyPr/>
              <a:p>
                <a:endParaRPr lang="zh-CN" altLang="en-US"/>
              </a:p>
            </p:txBody>
          </p:sp>
          <p:grpSp>
            <p:nvGrpSpPr>
              <p:cNvPr id="35908" name="组合 35907"/>
              <p:cNvGrpSpPr/>
              <p:nvPr/>
            </p:nvGrpSpPr>
            <p:grpSpPr>
              <a:xfrm rot="-2288454">
                <a:off x="3682" y="1034"/>
                <a:ext cx="348" cy="356"/>
                <a:chOff x="887" y="2040"/>
                <a:chExt cx="433" cy="422"/>
              </a:xfrm>
            </p:grpSpPr>
            <p:pic>
              <p:nvPicPr>
                <p:cNvPr id="35909" name="图片 35908" descr="circuler_1"/>
                <p:cNvPicPr>
                  <a:picLocks noChangeAspect="1"/>
                </p:cNvPicPr>
                <p:nvPr/>
              </p:nvPicPr>
              <p:blipFill>
                <a:blip r:embed="rId3"/>
                <a:stretch>
                  <a:fillRect/>
                </a:stretch>
              </p:blipFill>
              <p:spPr>
                <a:xfrm>
                  <a:off x="887" y="2040"/>
                  <a:ext cx="430" cy="420"/>
                </a:xfrm>
                <a:prstGeom prst="rect">
                  <a:avLst/>
                </a:prstGeom>
                <a:noFill/>
                <a:ln w="9525">
                  <a:noFill/>
                </a:ln>
              </p:spPr>
            </p:pic>
            <p:sp>
              <p:nvSpPr>
                <p:cNvPr id="35910" name="椭圆 35909"/>
                <p:cNvSpPr/>
                <p:nvPr/>
              </p:nvSpPr>
              <p:spPr>
                <a:xfrm>
                  <a:off x="887" y="2040"/>
                  <a:ext cx="433" cy="422"/>
                </a:xfrm>
                <a:prstGeom prst="ellipse">
                  <a:avLst/>
                </a:prstGeom>
                <a:gradFill rotWithShape="1">
                  <a:gsLst>
                    <a:gs pos="0">
                      <a:schemeClr val="hlink">
                        <a:gamma/>
                        <a:shade val="34902"/>
                        <a:invGamma/>
                        <a:alpha val="89999"/>
                      </a:schemeClr>
                    </a:gs>
                    <a:gs pos="50000">
                      <a:schemeClr val="hlink">
                        <a:alpha val="75000"/>
                      </a:schemeClr>
                    </a:gs>
                    <a:gs pos="100000">
                      <a:schemeClr val="hlink">
                        <a:gamma/>
                        <a:shade val="34902"/>
                        <a:invGamma/>
                        <a:alpha val="89999"/>
                      </a:schemeClr>
                    </a:gs>
                  </a:gsLst>
                  <a:lin ang="18900000" scaled="1"/>
                  <a:tileRect/>
                </a:gradFill>
                <a:ln w="9525">
                  <a:noFill/>
                </a:ln>
              </p:spPr>
              <p:txBody>
                <a:bodyPr/>
                <a:p>
                  <a:endParaRPr lang="zh-CN" altLang="en-US"/>
                </a:p>
              </p:txBody>
            </p:sp>
            <p:pic>
              <p:nvPicPr>
                <p:cNvPr id="35911" name="图片 35910" descr="Picture2"/>
                <p:cNvPicPr>
                  <a:picLocks noChangeAspect="1"/>
                </p:cNvPicPr>
                <p:nvPr/>
              </p:nvPicPr>
              <p:blipFill>
                <a:blip r:embed="rId4"/>
                <a:stretch>
                  <a:fillRect/>
                </a:stretch>
              </p:blipFill>
              <p:spPr>
                <a:xfrm>
                  <a:off x="930" y="2044"/>
                  <a:ext cx="345" cy="149"/>
                </a:xfrm>
                <a:prstGeom prst="rect">
                  <a:avLst/>
                </a:prstGeom>
                <a:noFill/>
                <a:ln w="9525">
                  <a:noFill/>
                </a:ln>
              </p:spPr>
            </p:pic>
          </p:grpSp>
          <p:pic>
            <p:nvPicPr>
              <p:cNvPr id="35927" name="图片 35926"/>
              <p:cNvPicPr>
                <a:picLocks noChangeAspect="1"/>
              </p:cNvPicPr>
              <p:nvPr/>
            </p:nvPicPr>
            <p:blipFill>
              <a:blip r:embed="rId5"/>
              <a:srcRect l="12015" t="9302" r="12404" b="12598"/>
              <a:stretch>
                <a:fillRect/>
              </a:stretch>
            </p:blipFill>
            <p:spPr>
              <a:xfrm>
                <a:off x="3676" y="1020"/>
                <a:ext cx="359" cy="370"/>
              </a:xfrm>
              <a:prstGeom prst="rect">
                <a:avLst/>
              </a:prstGeom>
              <a:noFill/>
              <a:ln w="9525">
                <a:noFill/>
              </a:ln>
            </p:spPr>
          </p:pic>
        </p:grpSp>
        <p:grpSp>
          <p:nvGrpSpPr>
            <p:cNvPr id="35931" name="组合 35930"/>
            <p:cNvGrpSpPr/>
            <p:nvPr/>
          </p:nvGrpSpPr>
          <p:grpSpPr>
            <a:xfrm>
              <a:off x="5194" y="7082"/>
              <a:ext cx="620" cy="620"/>
              <a:chOff x="4213" y="1006"/>
              <a:chExt cx="416" cy="416"/>
            </a:xfrm>
          </p:grpSpPr>
          <p:sp>
            <p:nvSpPr>
              <p:cNvPr id="35912" name="椭圆 35911"/>
              <p:cNvSpPr/>
              <p:nvPr/>
            </p:nvSpPr>
            <p:spPr>
              <a:xfrm>
                <a:off x="4213"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tileRect/>
              </a:gradFill>
              <a:ln w="9525" cap="flat" cmpd="sng">
                <a:solidFill>
                  <a:srgbClr val="DDDDDD"/>
                </a:solidFill>
                <a:prstDash val="solid"/>
                <a:headEnd type="none" w="med" len="med"/>
                <a:tailEnd type="none" w="med" len="med"/>
              </a:ln>
              <a:effectLst>
                <a:outerShdw dist="35921" dir="2699999" algn="ctr" rotWithShape="0">
                  <a:schemeClr val="bg2">
                    <a:alpha val="50000"/>
                  </a:schemeClr>
                </a:outerShdw>
              </a:effectLst>
            </p:spPr>
            <p:txBody>
              <a:bodyPr/>
              <a:p>
                <a:endParaRPr lang="zh-CN" altLang="en-US"/>
              </a:p>
            </p:txBody>
          </p:sp>
          <p:grpSp>
            <p:nvGrpSpPr>
              <p:cNvPr id="35913" name="组合 35912"/>
              <p:cNvGrpSpPr/>
              <p:nvPr/>
            </p:nvGrpSpPr>
            <p:grpSpPr>
              <a:xfrm rot="-2288454">
                <a:off x="4248" y="1034"/>
                <a:ext cx="348" cy="356"/>
                <a:chOff x="887" y="2040"/>
                <a:chExt cx="433" cy="422"/>
              </a:xfrm>
            </p:grpSpPr>
            <p:pic>
              <p:nvPicPr>
                <p:cNvPr id="35914" name="图片 35913" descr="circuler_1"/>
                <p:cNvPicPr>
                  <a:picLocks noChangeAspect="1"/>
                </p:cNvPicPr>
                <p:nvPr/>
              </p:nvPicPr>
              <p:blipFill>
                <a:blip r:embed="rId3"/>
                <a:stretch>
                  <a:fillRect/>
                </a:stretch>
              </p:blipFill>
              <p:spPr>
                <a:xfrm>
                  <a:off x="887" y="2040"/>
                  <a:ext cx="430" cy="420"/>
                </a:xfrm>
                <a:prstGeom prst="rect">
                  <a:avLst/>
                </a:prstGeom>
                <a:noFill/>
                <a:ln w="9525">
                  <a:noFill/>
                </a:ln>
              </p:spPr>
            </p:pic>
            <p:sp>
              <p:nvSpPr>
                <p:cNvPr id="35915" name="椭圆 35914"/>
                <p:cNvSpPr/>
                <p:nvPr/>
              </p:nvSpPr>
              <p:spPr>
                <a:xfrm>
                  <a:off x="887" y="2040"/>
                  <a:ext cx="433" cy="422"/>
                </a:xfrm>
                <a:prstGeom prst="ellipse">
                  <a:avLst/>
                </a:prstGeom>
                <a:gradFill rotWithShape="1">
                  <a:gsLst>
                    <a:gs pos="0">
                      <a:schemeClr val="folHlink">
                        <a:gamma/>
                        <a:shade val="34902"/>
                        <a:invGamma/>
                        <a:alpha val="89999"/>
                      </a:schemeClr>
                    </a:gs>
                    <a:gs pos="50000">
                      <a:schemeClr val="folHlink">
                        <a:alpha val="75000"/>
                      </a:schemeClr>
                    </a:gs>
                    <a:gs pos="100000">
                      <a:schemeClr val="folHlink">
                        <a:gamma/>
                        <a:shade val="34902"/>
                        <a:invGamma/>
                        <a:alpha val="89999"/>
                      </a:schemeClr>
                    </a:gs>
                  </a:gsLst>
                  <a:lin ang="18900000" scaled="1"/>
                  <a:tileRect/>
                </a:gradFill>
                <a:ln w="9525">
                  <a:noFill/>
                </a:ln>
              </p:spPr>
              <p:txBody>
                <a:bodyPr/>
                <a:p>
                  <a:endParaRPr lang="zh-CN" altLang="en-US"/>
                </a:p>
              </p:txBody>
            </p:sp>
            <p:pic>
              <p:nvPicPr>
                <p:cNvPr id="35916" name="图片 35915" descr="Picture2"/>
                <p:cNvPicPr>
                  <a:picLocks noChangeAspect="1"/>
                </p:cNvPicPr>
                <p:nvPr/>
              </p:nvPicPr>
              <p:blipFill>
                <a:blip r:embed="rId4"/>
                <a:stretch>
                  <a:fillRect/>
                </a:stretch>
              </p:blipFill>
              <p:spPr>
                <a:xfrm>
                  <a:off x="930" y="2044"/>
                  <a:ext cx="345" cy="149"/>
                </a:xfrm>
                <a:prstGeom prst="rect">
                  <a:avLst/>
                </a:prstGeom>
                <a:noFill/>
                <a:ln w="9525">
                  <a:noFill/>
                </a:ln>
              </p:spPr>
            </p:pic>
          </p:grpSp>
          <p:pic>
            <p:nvPicPr>
              <p:cNvPr id="35928" name="图片 35927"/>
              <p:cNvPicPr>
                <a:picLocks noChangeAspect="1"/>
              </p:cNvPicPr>
              <p:nvPr/>
            </p:nvPicPr>
            <p:blipFill>
              <a:blip r:embed="rId5"/>
              <a:srcRect l="12015" t="9302" r="12404" b="12598"/>
              <a:stretch>
                <a:fillRect/>
              </a:stretch>
            </p:blipFill>
            <p:spPr>
              <a:xfrm>
                <a:off x="4240" y="1020"/>
                <a:ext cx="359" cy="370"/>
              </a:xfrm>
              <a:prstGeom prst="rect">
                <a:avLst/>
              </a:prstGeom>
              <a:noFill/>
              <a:ln w="9525">
                <a:noFill/>
              </a:ln>
            </p:spPr>
          </p:pic>
        </p:grpSp>
        <p:grpSp>
          <p:nvGrpSpPr>
            <p:cNvPr id="26" name="组合 25"/>
            <p:cNvGrpSpPr/>
            <p:nvPr/>
          </p:nvGrpSpPr>
          <p:grpSpPr>
            <a:xfrm>
              <a:off x="4284" y="8127"/>
              <a:ext cx="7870" cy="622"/>
              <a:chOff x="4284" y="8127"/>
              <a:chExt cx="7870" cy="622"/>
            </a:xfrm>
          </p:grpSpPr>
          <p:sp>
            <p:nvSpPr>
              <p:cNvPr id="35842" name="直接连接符 35841"/>
              <p:cNvSpPr/>
              <p:nvPr/>
            </p:nvSpPr>
            <p:spPr>
              <a:xfrm>
                <a:off x="4594" y="8749"/>
                <a:ext cx="7560" cy="0"/>
              </a:xfrm>
              <a:prstGeom prst="line">
                <a:avLst/>
              </a:prstGeom>
              <a:ln w="28575" cap="rnd" cmpd="sng">
                <a:solidFill>
                  <a:schemeClr val="tx1"/>
                </a:solidFill>
                <a:prstDash val="sysDot"/>
                <a:headEnd type="none" w="med" len="med"/>
                <a:tailEnd type="none" w="med" len="med"/>
              </a:ln>
            </p:spPr>
          </p:sp>
          <p:sp>
            <p:nvSpPr>
              <p:cNvPr id="35843" name="矩形 35842"/>
              <p:cNvSpPr/>
              <p:nvPr/>
            </p:nvSpPr>
            <p:spPr>
              <a:xfrm>
                <a:off x="5674" y="8149"/>
                <a:ext cx="5595" cy="580"/>
              </a:xfrm>
              <a:prstGeom prst="rect">
                <a:avLst/>
              </a:prstGeom>
              <a:noFill/>
              <a:ln w="9525">
                <a:noFill/>
              </a:ln>
            </p:spPr>
            <p:txBody>
              <a:bodyPr>
                <a:spAutoFit/>
              </a:bodyPr>
              <a:p>
                <a:pPr marL="360680" indent="-360680">
                  <a:buSzPct val="80000"/>
                  <a:buFont typeface="Wingdings" panose="05000000000000000000" pitchFamily="2" charset="2"/>
                  <a:buChar char="n"/>
                </a:pPr>
                <a:r>
                  <a:rPr lang="zh-CN" altLang="en-US" b="1">
                    <a:gradFill>
                      <a:gsLst>
                        <a:gs pos="21000">
                          <a:srgbClr val="53575C"/>
                        </a:gs>
                        <a:gs pos="88000">
                          <a:srgbClr val="C5C7CA"/>
                        </a:gs>
                      </a:gsLst>
                      <a:lin ang="5400000"/>
                    </a:gradFill>
                    <a:effectLst/>
                    <a:sym typeface="+mn-ea"/>
                  </a:rPr>
                  <a:t>性能需求</a:t>
                </a:r>
                <a:endParaRPr lang="en-US" altLang="zh-CN"/>
              </a:p>
            </p:txBody>
          </p:sp>
          <p:grpSp>
            <p:nvGrpSpPr>
              <p:cNvPr id="35930" name="组合 35929"/>
              <p:cNvGrpSpPr/>
              <p:nvPr/>
            </p:nvGrpSpPr>
            <p:grpSpPr>
              <a:xfrm>
                <a:off x="4284" y="8127"/>
                <a:ext cx="620" cy="620"/>
                <a:chOff x="4803" y="1006"/>
                <a:chExt cx="416" cy="416"/>
              </a:xfrm>
            </p:grpSpPr>
            <p:sp>
              <p:nvSpPr>
                <p:cNvPr id="35921" name="椭圆 35920"/>
                <p:cNvSpPr/>
                <p:nvPr/>
              </p:nvSpPr>
              <p:spPr>
                <a:xfrm>
                  <a:off x="4803"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tileRect/>
                </a:gradFill>
                <a:ln w="9525" cap="flat" cmpd="sng">
                  <a:solidFill>
                    <a:srgbClr val="DDDDDD"/>
                  </a:solidFill>
                  <a:prstDash val="solid"/>
                  <a:headEnd type="none" w="med" len="med"/>
                  <a:tailEnd type="none" w="med" len="med"/>
                </a:ln>
                <a:effectLst>
                  <a:outerShdw dist="35921" dir="2699999" algn="ctr" rotWithShape="0">
                    <a:schemeClr val="bg2">
                      <a:alpha val="50000"/>
                    </a:schemeClr>
                  </a:outerShdw>
                </a:effectLst>
              </p:spPr>
              <p:txBody>
                <a:bodyPr/>
                <a:p>
                  <a:endParaRPr lang="zh-CN" altLang="en-US"/>
                </a:p>
              </p:txBody>
            </p:sp>
            <p:grpSp>
              <p:nvGrpSpPr>
                <p:cNvPr id="35922" name="组合 35921"/>
                <p:cNvGrpSpPr/>
                <p:nvPr/>
              </p:nvGrpSpPr>
              <p:grpSpPr>
                <a:xfrm rot="-2288454">
                  <a:off x="4838" y="1034"/>
                  <a:ext cx="348" cy="356"/>
                  <a:chOff x="887" y="2040"/>
                  <a:chExt cx="433" cy="422"/>
                </a:xfrm>
              </p:grpSpPr>
              <p:pic>
                <p:nvPicPr>
                  <p:cNvPr id="35923" name="图片 35922" descr="circuler_1"/>
                  <p:cNvPicPr>
                    <a:picLocks noChangeAspect="1"/>
                  </p:cNvPicPr>
                  <p:nvPr/>
                </p:nvPicPr>
                <p:blipFill>
                  <a:blip r:embed="rId3"/>
                  <a:stretch>
                    <a:fillRect/>
                  </a:stretch>
                </p:blipFill>
                <p:spPr>
                  <a:xfrm>
                    <a:off x="887" y="2040"/>
                    <a:ext cx="430" cy="420"/>
                  </a:xfrm>
                  <a:prstGeom prst="rect">
                    <a:avLst/>
                  </a:prstGeom>
                  <a:noFill/>
                  <a:ln w="9525">
                    <a:noFill/>
                  </a:ln>
                </p:spPr>
              </p:pic>
              <p:sp>
                <p:nvSpPr>
                  <p:cNvPr id="35924" name="椭圆 35923"/>
                  <p:cNvSpPr/>
                  <p:nvPr/>
                </p:nvSpPr>
                <p:spPr>
                  <a:xfrm>
                    <a:off x="887" y="2040"/>
                    <a:ext cx="433" cy="422"/>
                  </a:xfrm>
                  <a:prstGeom prst="ellipse">
                    <a:avLst/>
                  </a:prstGeom>
                  <a:solidFill>
                    <a:srgbClr val="FB4F2D">
                      <a:alpha val="75000"/>
                    </a:srgbClr>
                  </a:solidFill>
                  <a:ln w="9525">
                    <a:noFill/>
                  </a:ln>
                </p:spPr>
                <p:txBody>
                  <a:bodyPr/>
                  <a:p>
                    <a:endParaRPr lang="zh-CN" altLang="en-US"/>
                  </a:p>
                </p:txBody>
              </p:sp>
              <p:pic>
                <p:nvPicPr>
                  <p:cNvPr id="35925" name="图片 35924" descr="Picture2"/>
                  <p:cNvPicPr>
                    <a:picLocks noChangeAspect="1"/>
                  </p:cNvPicPr>
                  <p:nvPr/>
                </p:nvPicPr>
                <p:blipFill>
                  <a:blip r:embed="rId4"/>
                  <a:stretch>
                    <a:fillRect/>
                  </a:stretch>
                </p:blipFill>
                <p:spPr>
                  <a:xfrm>
                    <a:off x="930" y="2044"/>
                    <a:ext cx="345" cy="149"/>
                  </a:xfrm>
                  <a:prstGeom prst="rect">
                    <a:avLst/>
                  </a:prstGeom>
                  <a:noFill/>
                  <a:ln w="9525">
                    <a:noFill/>
                  </a:ln>
                </p:spPr>
              </p:pic>
            </p:grpSp>
            <p:pic>
              <p:nvPicPr>
                <p:cNvPr id="35929" name="图片 35928"/>
                <p:cNvPicPr>
                  <a:picLocks noChangeAspect="1"/>
                </p:cNvPicPr>
                <p:nvPr/>
              </p:nvPicPr>
              <p:blipFill>
                <a:blip r:embed="rId5"/>
                <a:srcRect l="12015" t="9302" r="12404" b="12598"/>
                <a:stretch>
                  <a:fillRect/>
                </a:stretch>
              </p:blipFill>
              <p:spPr>
                <a:xfrm>
                  <a:off x="4830" y="1020"/>
                  <a:ext cx="359" cy="370"/>
                </a:xfrm>
                <a:prstGeom prst="rect">
                  <a:avLst/>
                </a:prstGeom>
                <a:noFill/>
                <a:ln w="9525">
                  <a:noFill/>
                </a:ln>
              </p:spPr>
            </p:pic>
          </p:grpSp>
        </p:grpSp>
        <p:grpSp>
          <p:nvGrpSpPr>
            <p:cNvPr id="37" name="组合 36"/>
            <p:cNvGrpSpPr/>
            <p:nvPr/>
          </p:nvGrpSpPr>
          <p:grpSpPr>
            <a:xfrm>
              <a:off x="3466" y="9012"/>
              <a:ext cx="7870" cy="622"/>
              <a:chOff x="4284" y="8127"/>
              <a:chExt cx="7870" cy="622"/>
            </a:xfrm>
          </p:grpSpPr>
          <p:sp>
            <p:nvSpPr>
              <p:cNvPr id="38" name="直接连接符 37"/>
              <p:cNvSpPr/>
              <p:nvPr/>
            </p:nvSpPr>
            <p:spPr>
              <a:xfrm>
                <a:off x="4594" y="8749"/>
                <a:ext cx="7560" cy="0"/>
              </a:xfrm>
              <a:prstGeom prst="line">
                <a:avLst/>
              </a:prstGeom>
              <a:ln w="28575" cap="rnd" cmpd="sng">
                <a:solidFill>
                  <a:schemeClr val="tx1"/>
                </a:solidFill>
                <a:prstDash val="sysDot"/>
                <a:headEnd type="none" w="med" len="med"/>
                <a:tailEnd type="none" w="med" len="med"/>
              </a:ln>
            </p:spPr>
          </p:sp>
          <p:sp>
            <p:nvSpPr>
              <p:cNvPr id="39" name="矩形 38"/>
              <p:cNvSpPr/>
              <p:nvPr/>
            </p:nvSpPr>
            <p:spPr>
              <a:xfrm>
                <a:off x="5674" y="8149"/>
                <a:ext cx="5595" cy="580"/>
              </a:xfrm>
              <a:prstGeom prst="rect">
                <a:avLst/>
              </a:prstGeom>
              <a:noFill/>
              <a:ln w="9525">
                <a:noFill/>
              </a:ln>
            </p:spPr>
            <p:txBody>
              <a:bodyPr>
                <a:spAutoFit/>
              </a:bodyPr>
              <a:p>
                <a:pPr marL="360680" indent="-360680">
                  <a:buSzPct val="80000"/>
                  <a:buFont typeface="Wingdings" panose="05000000000000000000" pitchFamily="2" charset="2"/>
                  <a:buChar char="n"/>
                </a:pPr>
                <a:r>
                  <a:rPr lang="zh-CN" altLang="en-US" b="1">
                    <a:gradFill>
                      <a:gsLst>
                        <a:gs pos="21000">
                          <a:srgbClr val="53575C"/>
                        </a:gs>
                        <a:gs pos="88000">
                          <a:srgbClr val="C5C7CA"/>
                        </a:gs>
                      </a:gsLst>
                      <a:lin ang="5400000"/>
                    </a:gradFill>
                    <a:effectLst/>
                    <a:sym typeface="+mn-ea"/>
                  </a:rPr>
                  <a:t>运行需求</a:t>
                </a:r>
                <a:endParaRPr lang="en-US" altLang="zh-CN"/>
              </a:p>
            </p:txBody>
          </p:sp>
          <p:grpSp>
            <p:nvGrpSpPr>
              <p:cNvPr id="40" name="组合 39"/>
              <p:cNvGrpSpPr/>
              <p:nvPr/>
            </p:nvGrpSpPr>
            <p:grpSpPr>
              <a:xfrm>
                <a:off x="4284" y="8127"/>
                <a:ext cx="620" cy="620"/>
                <a:chOff x="4803" y="1006"/>
                <a:chExt cx="416" cy="416"/>
              </a:xfrm>
            </p:grpSpPr>
            <p:sp>
              <p:nvSpPr>
                <p:cNvPr id="41" name="椭圆 40"/>
                <p:cNvSpPr/>
                <p:nvPr/>
              </p:nvSpPr>
              <p:spPr>
                <a:xfrm>
                  <a:off x="4803"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tileRect/>
                </a:gradFill>
                <a:ln w="9525" cap="flat" cmpd="sng">
                  <a:solidFill>
                    <a:srgbClr val="DDDDDD"/>
                  </a:solidFill>
                  <a:prstDash val="solid"/>
                  <a:headEnd type="none" w="med" len="med"/>
                  <a:tailEnd type="none" w="med" len="med"/>
                </a:ln>
                <a:effectLst>
                  <a:outerShdw dist="35921" dir="2699999" algn="ctr" rotWithShape="0">
                    <a:schemeClr val="bg2">
                      <a:alpha val="50000"/>
                    </a:schemeClr>
                  </a:outerShdw>
                </a:effectLst>
              </p:spPr>
              <p:txBody>
                <a:bodyPr/>
                <a:p>
                  <a:endParaRPr lang="zh-CN" altLang="en-US"/>
                </a:p>
              </p:txBody>
            </p:sp>
            <p:grpSp>
              <p:nvGrpSpPr>
                <p:cNvPr id="42" name="组合 41"/>
                <p:cNvGrpSpPr/>
                <p:nvPr/>
              </p:nvGrpSpPr>
              <p:grpSpPr>
                <a:xfrm rot="-2288454">
                  <a:off x="4838" y="1034"/>
                  <a:ext cx="348" cy="356"/>
                  <a:chOff x="887" y="2040"/>
                  <a:chExt cx="433" cy="422"/>
                </a:xfrm>
              </p:grpSpPr>
              <p:pic>
                <p:nvPicPr>
                  <p:cNvPr id="43" name="图片 42" descr="circuler_1"/>
                  <p:cNvPicPr>
                    <a:picLocks noChangeAspect="1"/>
                  </p:cNvPicPr>
                  <p:nvPr/>
                </p:nvPicPr>
                <p:blipFill>
                  <a:blip r:embed="rId3"/>
                  <a:stretch>
                    <a:fillRect/>
                  </a:stretch>
                </p:blipFill>
                <p:spPr>
                  <a:xfrm>
                    <a:off x="887" y="2040"/>
                    <a:ext cx="430" cy="420"/>
                  </a:xfrm>
                  <a:prstGeom prst="rect">
                    <a:avLst/>
                  </a:prstGeom>
                  <a:noFill/>
                  <a:ln w="9525">
                    <a:noFill/>
                  </a:ln>
                </p:spPr>
              </p:pic>
              <p:sp>
                <p:nvSpPr>
                  <p:cNvPr id="44" name="椭圆 43"/>
                  <p:cNvSpPr/>
                  <p:nvPr/>
                </p:nvSpPr>
                <p:spPr>
                  <a:xfrm>
                    <a:off x="887" y="2040"/>
                    <a:ext cx="433" cy="422"/>
                  </a:xfrm>
                  <a:prstGeom prst="ellipse">
                    <a:avLst/>
                  </a:prstGeom>
                  <a:solidFill>
                    <a:srgbClr val="FB4F2D">
                      <a:alpha val="75000"/>
                    </a:srgbClr>
                  </a:solidFill>
                  <a:ln w="9525">
                    <a:noFill/>
                  </a:ln>
                </p:spPr>
                <p:txBody>
                  <a:bodyPr/>
                  <a:p>
                    <a:endParaRPr lang="zh-CN" altLang="en-US"/>
                  </a:p>
                </p:txBody>
              </p:sp>
              <p:pic>
                <p:nvPicPr>
                  <p:cNvPr id="45" name="图片 44" descr="Picture2"/>
                  <p:cNvPicPr>
                    <a:picLocks noChangeAspect="1"/>
                  </p:cNvPicPr>
                  <p:nvPr/>
                </p:nvPicPr>
                <p:blipFill>
                  <a:blip r:embed="rId4"/>
                  <a:stretch>
                    <a:fillRect/>
                  </a:stretch>
                </p:blipFill>
                <p:spPr>
                  <a:xfrm>
                    <a:off x="930" y="2044"/>
                    <a:ext cx="345" cy="149"/>
                  </a:xfrm>
                  <a:prstGeom prst="rect">
                    <a:avLst/>
                  </a:prstGeom>
                  <a:noFill/>
                  <a:ln w="9525">
                    <a:noFill/>
                  </a:ln>
                </p:spPr>
              </p:pic>
            </p:grpSp>
            <p:pic>
              <p:nvPicPr>
                <p:cNvPr id="46" name="图片 45"/>
                <p:cNvPicPr>
                  <a:picLocks noChangeAspect="1"/>
                </p:cNvPicPr>
                <p:nvPr/>
              </p:nvPicPr>
              <p:blipFill>
                <a:blip r:embed="rId5"/>
                <a:srcRect l="12015" t="9302" r="12404" b="12598"/>
                <a:stretch>
                  <a:fillRect/>
                </a:stretch>
              </p:blipFill>
              <p:spPr>
                <a:xfrm>
                  <a:off x="4830" y="1020"/>
                  <a:ext cx="359" cy="370"/>
                </a:xfrm>
                <a:prstGeom prst="rect">
                  <a:avLst/>
                </a:prstGeom>
                <a:noFill/>
                <a:ln w="9525">
                  <a:noFill/>
                </a:ln>
              </p:spPr>
            </p:pic>
          </p:grpSp>
        </p:gr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3" name="文本框 2"/>
          <p:cNvSpPr txBox="1"/>
          <p:nvPr/>
        </p:nvSpPr>
        <p:spPr>
          <a:xfrm>
            <a:off x="663575" y="1654175"/>
            <a:ext cx="2621280" cy="583565"/>
          </a:xfrm>
          <a:prstGeom prst="rect">
            <a:avLst/>
          </a:prstGeom>
          <a:noFill/>
        </p:spPr>
        <p:txBody>
          <a:bodyPr wrap="none" rtlCol="0" anchor="t">
            <a:spAutoFit/>
          </a:bodyPr>
          <a:p>
            <a:r>
              <a:rPr lang="zh-CN" altLang="en-US" sz="3200">
                <a:ln w="10160">
                  <a:solidFill>
                    <a:schemeClr val="accent5"/>
                  </a:solidFill>
                  <a:prstDash val="solid"/>
                </a:ln>
                <a:solidFill>
                  <a:schemeClr val="accent1"/>
                </a:solidFill>
                <a:effectLst>
                  <a:outerShdw blurRad="38100" dist="22860" dir="5400000" algn="tl" rotWithShape="0">
                    <a:srgbClr val="000000">
                      <a:alpha val="30000"/>
                    </a:srgbClr>
                  </a:outerShdw>
                </a:effectLst>
                <a:sym typeface="+mn-ea"/>
              </a:rPr>
              <a:t>时间特性要求</a:t>
            </a:r>
            <a:endParaRPr lang="zh-CN" altLang="en-US" sz="3200">
              <a:ln w="10160">
                <a:solidFill>
                  <a:schemeClr val="accent5"/>
                </a:solidFill>
                <a:prstDash val="solid"/>
              </a:ln>
              <a:solidFill>
                <a:schemeClr val="accent1"/>
              </a:solidFill>
              <a:effectLst>
                <a:outerShdw blurRad="38100" dist="22860" dir="5400000" algn="tl" rotWithShape="0">
                  <a:srgbClr val="000000">
                    <a:alpha val="30000"/>
                  </a:srgbClr>
                </a:outerShdw>
              </a:effectLst>
              <a:sym typeface="+mn-ea"/>
            </a:endParaRPr>
          </a:p>
        </p:txBody>
      </p:sp>
      <p:sp>
        <p:nvSpPr>
          <p:cNvPr id="5" name="内容占位符 4"/>
          <p:cNvSpPr>
            <a:spLocks noGrp="1"/>
          </p:cNvSpPr>
          <p:nvPr>
            <p:ph idx="1"/>
          </p:nvPr>
        </p:nvSpPr>
        <p:spPr>
          <a:xfrm>
            <a:off x="3284855" y="1654175"/>
            <a:ext cx="6043295" cy="811530"/>
          </a:xfrm>
        </p:spPr>
        <p:txBody>
          <a:bodyPr/>
          <a:p>
            <a:r>
              <a:rPr lang="zh-CN" altLang="en-US">
                <a:gradFill>
                  <a:gsLst>
                    <a:gs pos="21000">
                      <a:srgbClr val="53575C"/>
                    </a:gs>
                    <a:gs pos="88000">
                      <a:srgbClr val="C5C7CA"/>
                    </a:gs>
                  </a:gsLst>
                  <a:lin ang="5400000"/>
                </a:gradFill>
                <a:effectLst/>
                <a:latin typeface="华文行楷" panose="02010800040101010101" charset="-122"/>
                <a:ea typeface="华文行楷" panose="02010800040101010101" charset="-122"/>
              </a:rPr>
              <a:t>配查询结果响应时间：&lt;= 15秒。</a:t>
            </a:r>
            <a:endParaRPr lang="zh-CN" altLang="en-US">
              <a:gradFill>
                <a:gsLst>
                  <a:gs pos="21000">
                    <a:srgbClr val="53575C"/>
                  </a:gs>
                  <a:gs pos="88000">
                    <a:srgbClr val="C5C7CA"/>
                  </a:gs>
                </a:gsLst>
                <a:lin ang="5400000"/>
              </a:gradFill>
              <a:effectLst/>
              <a:latin typeface="华文行楷" panose="02010800040101010101" charset="-122"/>
              <a:ea typeface="华文行楷" panose="02010800040101010101" charset="-122"/>
            </a:endParaRPr>
          </a:p>
        </p:txBody>
      </p:sp>
      <p:sp>
        <p:nvSpPr>
          <p:cNvPr id="6" name="文本框 5"/>
          <p:cNvSpPr txBox="1"/>
          <p:nvPr/>
        </p:nvSpPr>
        <p:spPr>
          <a:xfrm>
            <a:off x="663575" y="3244850"/>
            <a:ext cx="1866900" cy="768350"/>
          </a:xfrm>
          <a:prstGeom prst="rect">
            <a:avLst/>
          </a:prstGeom>
          <a:noFill/>
        </p:spPr>
        <p:txBody>
          <a:bodyPr wrap="none" rtlCol="0" anchor="t">
            <a:spAutoFit/>
          </a:bodyPr>
          <a:p>
            <a:r>
              <a:rPr lang="zh-CN" altLang="en-US" sz="4400" b="1">
                <a:solidFill>
                  <a:schemeClr val="accent1"/>
                </a:solidFill>
                <a:effectLst>
                  <a:outerShdw blurRad="38100" dist="25400" dir="5400000" algn="ctr" rotWithShape="0">
                    <a:srgbClr val="6E747A">
                      <a:alpha val="43000"/>
                    </a:srgbClr>
                  </a:outerShdw>
                </a:effectLst>
                <a:sym typeface="+mn-ea"/>
              </a:rPr>
              <a:t>可靠性</a:t>
            </a:r>
            <a:endParaRPr lang="zh-CN" altLang="en-US" sz="4400" b="1">
              <a:solidFill>
                <a:schemeClr val="accent1"/>
              </a:solidFill>
              <a:effectLst>
                <a:outerShdw blurRad="38100" dist="25400" dir="5400000" algn="ctr" rotWithShape="0">
                  <a:srgbClr val="6E747A">
                    <a:alpha val="43000"/>
                  </a:srgbClr>
                </a:outerShdw>
              </a:effectLst>
              <a:sym typeface="+mn-ea"/>
            </a:endParaRPr>
          </a:p>
        </p:txBody>
      </p:sp>
      <p:sp>
        <p:nvSpPr>
          <p:cNvPr id="7" name="内容占位符 2"/>
          <p:cNvSpPr>
            <a:spLocks noGrp="1"/>
          </p:cNvSpPr>
          <p:nvPr/>
        </p:nvSpPr>
        <p:spPr>
          <a:xfrm>
            <a:off x="3284855" y="3352800"/>
            <a:ext cx="10515600" cy="81153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a:gradFill>
                  <a:gsLst>
                    <a:gs pos="21000">
                      <a:srgbClr val="53575C"/>
                    </a:gs>
                    <a:gs pos="88000">
                      <a:srgbClr val="C5C7CA"/>
                    </a:gs>
                  </a:gsLst>
                  <a:lin ang="5400000"/>
                </a:gradFill>
                <a:effectLst/>
                <a:latin typeface="华文行楷" panose="02010800040101010101" charset="-122"/>
                <a:ea typeface="华文行楷" panose="02010800040101010101" charset="-122"/>
              </a:rPr>
              <a:t>依赖于阿里云api调用。</a:t>
            </a:r>
            <a:endParaRPr lang="zh-CN" altLang="en-US">
              <a:gradFill>
                <a:gsLst>
                  <a:gs pos="21000">
                    <a:srgbClr val="53575C"/>
                  </a:gs>
                  <a:gs pos="88000">
                    <a:srgbClr val="C5C7CA"/>
                  </a:gs>
                </a:gsLst>
                <a:lin ang="5400000"/>
              </a:gradFill>
              <a:effectLst/>
              <a:latin typeface="华文行楷" panose="02010800040101010101" charset="-122"/>
              <a:ea typeface="华文行楷" panose="02010800040101010101" charset="-122"/>
            </a:endParaRPr>
          </a:p>
        </p:txBody>
      </p:sp>
      <p:sp>
        <p:nvSpPr>
          <p:cNvPr id="8" name="文本框 7"/>
          <p:cNvSpPr txBox="1"/>
          <p:nvPr/>
        </p:nvSpPr>
        <p:spPr>
          <a:xfrm>
            <a:off x="6555105" y="5631180"/>
            <a:ext cx="1714500" cy="706755"/>
          </a:xfrm>
          <a:prstGeom prst="rect">
            <a:avLst/>
          </a:prstGeom>
          <a:noFill/>
        </p:spPr>
        <p:txBody>
          <a:bodyPr wrap="none" rtlCol="0" anchor="t">
            <a:spAutoFit/>
          </a:bodyPr>
          <a:p>
            <a:r>
              <a:rPr lang="zh-CN" altLang="en-US" sz="4000" b="1">
                <a:solidFill>
                  <a:schemeClr val="accent1"/>
                </a:solidFill>
                <a:effectLst/>
                <a:sym typeface="+mn-ea"/>
              </a:rPr>
              <a:t>灵活性</a:t>
            </a:r>
            <a:endParaRPr lang="zh-CN" altLang="en-US" sz="4000" b="1">
              <a:solidFill>
                <a:schemeClr val="accent1"/>
              </a:solidFill>
              <a:effectLst/>
              <a:sym typeface="+mn-ea"/>
            </a:endParaRPr>
          </a:p>
        </p:txBody>
      </p:sp>
      <p:sp>
        <p:nvSpPr>
          <p:cNvPr id="100" name="文本框 99"/>
          <p:cNvSpPr txBox="1"/>
          <p:nvPr/>
        </p:nvSpPr>
        <p:spPr>
          <a:xfrm>
            <a:off x="137160" y="4164330"/>
            <a:ext cx="8869680" cy="2061210"/>
          </a:xfrm>
          <a:prstGeom prst="rect">
            <a:avLst/>
          </a:prstGeom>
          <a:noFill/>
          <a:ln w="9525">
            <a:noFill/>
          </a:ln>
        </p:spPr>
        <p:txBody>
          <a:bodyPr wrap="square">
            <a:spAutoFit/>
          </a:bodyPr>
          <a:p>
            <a:pPr indent="335280"/>
            <a:r>
              <a:rPr lang="zh-CN" altLang="en-US" sz="3200" b="0">
                <a:gradFill>
                  <a:gsLst>
                    <a:gs pos="21000">
                      <a:srgbClr val="53575C"/>
                    </a:gs>
                    <a:gs pos="88000">
                      <a:srgbClr val="C5C7CA"/>
                    </a:gs>
                  </a:gsLst>
                  <a:lin ang="5400000"/>
                </a:gradFill>
                <a:effectLst/>
                <a:latin typeface="华文行楷" panose="02010800040101010101" charset="-122"/>
                <a:ea typeface="华文行楷" panose="02010800040101010101" charset="-122"/>
                <a:cs typeface="宋体" panose="02010600030101010101" pitchFamily="2" charset="-122"/>
              </a:rPr>
              <a:t>本产品在股票咨询方面，只能返回对应的股票固定信息，略显单一，灵活性不足。 在股票预警推送方面，可以供用户提供多种的预警</a:t>
            </a:r>
            <a:r>
              <a:rPr lang="en-US" altLang="zh-CN" sz="3200" b="0">
                <a:gradFill>
                  <a:gsLst>
                    <a:gs pos="21000">
                      <a:srgbClr val="53575C"/>
                    </a:gs>
                    <a:gs pos="88000">
                      <a:srgbClr val="C5C7CA"/>
                    </a:gs>
                  </a:gsLst>
                  <a:lin ang="5400000"/>
                </a:gradFill>
                <a:effectLst/>
                <a:latin typeface="华文行楷" panose="02010800040101010101" charset="-122"/>
                <a:ea typeface="华文行楷" panose="02010800040101010101" charset="-122"/>
                <a:cs typeface="宋体" panose="02010600030101010101" pitchFamily="2" charset="-122"/>
              </a:rPr>
              <a:t>DIY</a:t>
            </a:r>
            <a:r>
              <a:rPr lang="zh-CN" altLang="en-US" sz="3200" b="0">
                <a:gradFill>
                  <a:gsLst>
                    <a:gs pos="21000">
                      <a:srgbClr val="53575C"/>
                    </a:gs>
                    <a:gs pos="88000">
                      <a:srgbClr val="C5C7CA"/>
                    </a:gs>
                  </a:gsLst>
                  <a:lin ang="5400000"/>
                </a:gradFill>
                <a:effectLst/>
                <a:latin typeface="华文行楷" panose="02010800040101010101" charset="-122"/>
                <a:ea typeface="华文行楷" panose="02010800040101010101" charset="-122"/>
                <a:cs typeface="宋体" panose="02010600030101010101" pitchFamily="2" charset="-122"/>
              </a:rPr>
              <a:t>策略，灵活性较强。</a:t>
            </a:r>
            <a:endParaRPr lang="zh-CN" altLang="en-US" sz="3200" b="0">
              <a:gradFill>
                <a:gsLst>
                  <a:gs pos="21000">
                    <a:srgbClr val="53575C"/>
                  </a:gs>
                  <a:gs pos="88000">
                    <a:srgbClr val="C5C7CA"/>
                  </a:gs>
                </a:gsLst>
                <a:lin ang="5400000"/>
              </a:gradFill>
              <a:effectLst/>
              <a:latin typeface="华文行楷" panose="02010800040101010101" charset="-122"/>
              <a:ea typeface="华文行楷" panose="02010800040101010101" charset="-122"/>
              <a:cs typeface="宋体" panose="02010600030101010101" pitchFamily="2"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3" name="文本框 2"/>
          <p:cNvSpPr txBox="1"/>
          <p:nvPr/>
        </p:nvSpPr>
        <p:spPr>
          <a:xfrm>
            <a:off x="3275330" y="12065"/>
            <a:ext cx="2593340" cy="1198880"/>
          </a:xfrm>
          <a:prstGeom prst="rect">
            <a:avLst/>
          </a:prstGeom>
          <a:noFill/>
        </p:spPr>
        <p:txBody>
          <a:bodyPr wrap="none" rtlCol="0" anchor="t">
            <a:spAutoFit/>
          </a:bodyPr>
          <a:p>
            <a:r>
              <a:rPr lang="en-US" altLang="zh-CN" sz="7200">
                <a:gradFill>
                  <a:gsLst>
                    <a:gs pos="21000">
                      <a:srgbClr val="53575C"/>
                    </a:gs>
                    <a:gs pos="88000">
                      <a:srgbClr val="C5C7CA"/>
                    </a:gs>
                  </a:gsLst>
                  <a:lin ang="5400000"/>
                </a:gradFill>
                <a:effectLst/>
                <a:latin typeface="华文行楷" panose="02010800040101010101" charset="-122"/>
                <a:ea typeface="华文行楷" panose="02010800040101010101" charset="-122"/>
                <a:sym typeface="+mn-ea"/>
              </a:rPr>
              <a:t>IPO</a:t>
            </a:r>
            <a:r>
              <a:rPr lang="zh-CN" altLang="en-US" sz="7200">
                <a:gradFill>
                  <a:gsLst>
                    <a:gs pos="21000">
                      <a:srgbClr val="53575C"/>
                    </a:gs>
                    <a:gs pos="88000">
                      <a:srgbClr val="C5C7CA"/>
                    </a:gs>
                  </a:gsLst>
                  <a:lin ang="5400000"/>
                </a:gradFill>
                <a:effectLst/>
                <a:latin typeface="华文行楷" panose="02010800040101010101" charset="-122"/>
                <a:ea typeface="华文行楷" panose="02010800040101010101" charset="-122"/>
                <a:sym typeface="+mn-ea"/>
              </a:rPr>
              <a:t>图</a:t>
            </a:r>
            <a:endParaRPr lang="zh-CN" altLang="en-US" sz="7200">
              <a:gradFill>
                <a:gsLst>
                  <a:gs pos="21000">
                    <a:srgbClr val="53575C"/>
                  </a:gs>
                  <a:gs pos="88000">
                    <a:srgbClr val="C5C7CA"/>
                  </a:gs>
                </a:gsLst>
                <a:lin ang="5400000"/>
              </a:gradFill>
              <a:effectLst/>
              <a:latin typeface="华文行楷" panose="02010800040101010101" charset="-122"/>
              <a:ea typeface="华文行楷" panose="02010800040101010101" charset="-122"/>
              <a:sym typeface="+mn-ea"/>
            </a:endParaRPr>
          </a:p>
        </p:txBody>
      </p:sp>
      <p:pic>
        <p:nvPicPr>
          <p:cNvPr id="6" name="图片 6"/>
          <p:cNvPicPr>
            <a:picLocks noChangeAspect="1"/>
          </p:cNvPicPr>
          <p:nvPr/>
        </p:nvPicPr>
        <p:blipFill>
          <a:blip r:embed="rId2"/>
          <a:stretch>
            <a:fillRect/>
          </a:stretch>
        </p:blipFill>
        <p:spPr>
          <a:xfrm>
            <a:off x="415925" y="1015365"/>
            <a:ext cx="8462645" cy="388239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3" name="文本框 2"/>
          <p:cNvSpPr txBox="1"/>
          <p:nvPr/>
        </p:nvSpPr>
        <p:spPr>
          <a:xfrm>
            <a:off x="2577465" y="12700"/>
            <a:ext cx="3840480" cy="1198880"/>
          </a:xfrm>
          <a:prstGeom prst="rect">
            <a:avLst/>
          </a:prstGeom>
          <a:noFill/>
        </p:spPr>
        <p:txBody>
          <a:bodyPr wrap="none" rtlCol="0" anchor="t">
            <a:spAutoFit/>
          </a:bodyPr>
          <a:p>
            <a:pPr algn="l"/>
            <a:r>
              <a:rPr lang="zh-CN" altLang="en-US" sz="7200">
                <a:gradFill>
                  <a:gsLst>
                    <a:gs pos="21000">
                      <a:srgbClr val="53575C"/>
                    </a:gs>
                    <a:gs pos="88000">
                      <a:srgbClr val="C5C7CA"/>
                    </a:gs>
                  </a:gsLst>
                  <a:lin ang="5400000"/>
                </a:gradFill>
                <a:effectLst/>
                <a:latin typeface="华文行楷" panose="02010800040101010101" charset="-122"/>
                <a:ea typeface="华文行楷" panose="02010800040101010101" charset="-122"/>
                <a:sym typeface="+mn-ea"/>
              </a:rPr>
              <a:t>数据流图</a:t>
            </a:r>
            <a:endParaRPr lang="zh-CN" altLang="en-US" sz="7200">
              <a:gradFill>
                <a:gsLst>
                  <a:gs pos="21000">
                    <a:srgbClr val="53575C"/>
                  </a:gs>
                  <a:gs pos="88000">
                    <a:srgbClr val="C5C7CA"/>
                  </a:gs>
                </a:gsLst>
                <a:lin ang="5400000"/>
              </a:gradFill>
              <a:effectLst/>
              <a:latin typeface="华文行楷" panose="02010800040101010101" charset="-122"/>
              <a:ea typeface="华文行楷" panose="02010800040101010101" charset="-122"/>
              <a:sym typeface="+mn-ea"/>
            </a:endParaRPr>
          </a:p>
        </p:txBody>
      </p:sp>
      <p:pic>
        <p:nvPicPr>
          <p:cNvPr id="5" name="图片 5" descr="C:\Users\ADMINI~1\AppData\Local\Temp\1523975031(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240665" y="1774190"/>
            <a:ext cx="8663305" cy="380619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3" name="文本框 2"/>
          <p:cNvSpPr txBox="1"/>
          <p:nvPr/>
        </p:nvSpPr>
        <p:spPr>
          <a:xfrm>
            <a:off x="3272790" y="13970"/>
            <a:ext cx="2259965" cy="2306955"/>
          </a:xfrm>
          <a:prstGeom prst="rect">
            <a:avLst/>
          </a:prstGeom>
          <a:noFill/>
        </p:spPr>
        <p:txBody>
          <a:bodyPr wrap="square" rtlCol="0" anchor="t">
            <a:spAutoFit/>
          </a:bodyPr>
          <a:p>
            <a:r>
              <a:rPr lang="en-US" altLang="zh-CN" sz="7200">
                <a:gradFill>
                  <a:gsLst>
                    <a:gs pos="21000">
                      <a:srgbClr val="53575C"/>
                    </a:gs>
                    <a:gs pos="88000">
                      <a:srgbClr val="C5C7CA"/>
                    </a:gs>
                  </a:gsLst>
                  <a:lin ang="5400000"/>
                </a:gradFill>
                <a:effectLst/>
                <a:latin typeface="华文行楷" panose="02010800040101010101" charset="-122"/>
                <a:ea typeface="华文行楷" panose="02010800040101010101" charset="-122"/>
                <a:sym typeface="+mn-ea"/>
              </a:rPr>
              <a:t>ER</a:t>
            </a:r>
            <a:r>
              <a:rPr lang="zh-CN" altLang="en-US" sz="7200">
                <a:gradFill>
                  <a:gsLst>
                    <a:gs pos="21000">
                      <a:srgbClr val="53575C"/>
                    </a:gs>
                    <a:gs pos="88000">
                      <a:srgbClr val="C5C7CA"/>
                    </a:gs>
                  </a:gsLst>
                  <a:lin ang="5400000"/>
                </a:gradFill>
                <a:effectLst/>
                <a:latin typeface="华文行楷" panose="02010800040101010101" charset="-122"/>
                <a:ea typeface="华文行楷" panose="02010800040101010101" charset="-122"/>
                <a:sym typeface="+mn-ea"/>
              </a:rPr>
              <a:t>图</a:t>
            </a:r>
            <a:br>
              <a:rPr lang="zh-CN" altLang="en-US" sz="7200">
                <a:gradFill>
                  <a:gsLst>
                    <a:gs pos="21000">
                      <a:srgbClr val="53575C"/>
                    </a:gs>
                    <a:gs pos="88000">
                      <a:srgbClr val="C5C7CA"/>
                    </a:gs>
                  </a:gsLst>
                  <a:lin ang="5400000"/>
                </a:gradFill>
                <a:effectLst/>
                <a:latin typeface="华文行楷" panose="02010800040101010101" charset="-122"/>
                <a:ea typeface="华文行楷" panose="02010800040101010101" charset="-122"/>
                <a:sym typeface="+mn-ea"/>
              </a:rPr>
            </a:br>
            <a:endParaRPr lang="zh-CN" altLang="en-US" sz="7200">
              <a:gradFill>
                <a:gsLst>
                  <a:gs pos="21000">
                    <a:srgbClr val="53575C"/>
                  </a:gs>
                  <a:gs pos="88000">
                    <a:srgbClr val="C5C7CA"/>
                  </a:gs>
                </a:gsLst>
                <a:lin ang="5400000"/>
              </a:gradFill>
              <a:effectLst/>
              <a:latin typeface="华文行楷" panose="02010800040101010101" charset="-122"/>
              <a:ea typeface="华文行楷" panose="02010800040101010101" charset="-122"/>
              <a:sym typeface="+mn-ea"/>
            </a:endParaRPr>
          </a:p>
        </p:txBody>
      </p:sp>
      <p:pic>
        <p:nvPicPr>
          <p:cNvPr id="4" name="图片 3" descr="C:\Users\ADMINI~1\AppData\Local\Temp\1524365783(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720090" y="1198245"/>
            <a:ext cx="7156450" cy="502158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3" name="文本框 2"/>
          <p:cNvSpPr txBox="1"/>
          <p:nvPr/>
        </p:nvSpPr>
        <p:spPr>
          <a:xfrm>
            <a:off x="1247775" y="13970"/>
            <a:ext cx="6483985" cy="2306955"/>
          </a:xfrm>
          <a:prstGeom prst="rect">
            <a:avLst/>
          </a:prstGeom>
          <a:noFill/>
        </p:spPr>
        <p:txBody>
          <a:bodyPr wrap="square" rtlCol="0" anchor="t">
            <a:spAutoFit/>
          </a:bodyPr>
          <a:p>
            <a:r>
              <a:rPr lang="zh-CN" altLang="en-US" sz="7200">
                <a:gradFill>
                  <a:gsLst>
                    <a:gs pos="21000">
                      <a:srgbClr val="53575C"/>
                    </a:gs>
                    <a:gs pos="88000">
                      <a:srgbClr val="C5C7CA"/>
                    </a:gs>
                  </a:gsLst>
                  <a:lin ang="5400000"/>
                </a:gradFill>
                <a:effectLst/>
                <a:latin typeface="华文行楷" panose="02010800040101010101" charset="-122"/>
                <a:ea typeface="华文行楷" panose="02010800040101010101" charset="-122"/>
                <a:sym typeface="+mn-ea"/>
              </a:rPr>
              <a:t>状态转换图</a:t>
            </a:r>
            <a:br>
              <a:rPr lang="zh-CN" altLang="en-US" sz="7200">
                <a:gradFill>
                  <a:gsLst>
                    <a:gs pos="21000">
                      <a:srgbClr val="53575C"/>
                    </a:gs>
                    <a:gs pos="88000">
                      <a:srgbClr val="C5C7CA"/>
                    </a:gs>
                  </a:gsLst>
                  <a:lin ang="5400000"/>
                </a:gradFill>
                <a:effectLst/>
                <a:latin typeface="华文行楷" panose="02010800040101010101" charset="-122"/>
                <a:ea typeface="华文行楷" panose="02010800040101010101" charset="-122"/>
                <a:sym typeface="+mn-ea"/>
              </a:rPr>
            </a:br>
            <a:endParaRPr lang="zh-CN" altLang="en-US" sz="7200">
              <a:gradFill>
                <a:gsLst>
                  <a:gs pos="21000">
                    <a:srgbClr val="53575C"/>
                  </a:gs>
                  <a:gs pos="88000">
                    <a:srgbClr val="C5C7CA"/>
                  </a:gs>
                </a:gsLst>
                <a:lin ang="5400000"/>
              </a:gradFill>
              <a:effectLst/>
              <a:latin typeface="华文行楷" panose="02010800040101010101" charset="-122"/>
              <a:ea typeface="华文行楷" panose="02010800040101010101" charset="-122"/>
              <a:sym typeface="+mn-ea"/>
            </a:endParaRPr>
          </a:p>
        </p:txBody>
      </p:sp>
      <p:pic>
        <p:nvPicPr>
          <p:cNvPr id="2" name="图片 3" descr="C:\Users\ADMINI~1\AppData\Local\Temp\1524365783(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1652270" y="1049020"/>
            <a:ext cx="5840095" cy="517017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3" name="文本框 2"/>
          <p:cNvSpPr txBox="1"/>
          <p:nvPr/>
        </p:nvSpPr>
        <p:spPr>
          <a:xfrm>
            <a:off x="1247775" y="13970"/>
            <a:ext cx="6483985" cy="2306955"/>
          </a:xfrm>
          <a:prstGeom prst="rect">
            <a:avLst/>
          </a:prstGeom>
          <a:noFill/>
        </p:spPr>
        <p:txBody>
          <a:bodyPr wrap="square" rtlCol="0" anchor="t">
            <a:spAutoFit/>
          </a:bodyPr>
          <a:p>
            <a:r>
              <a:rPr lang="zh-CN" altLang="en-US" sz="7200">
                <a:gradFill>
                  <a:gsLst>
                    <a:gs pos="21000">
                      <a:srgbClr val="53575C"/>
                    </a:gs>
                    <a:gs pos="88000">
                      <a:srgbClr val="C5C7CA"/>
                    </a:gs>
                  </a:gsLst>
                  <a:lin ang="5400000"/>
                </a:gradFill>
                <a:effectLst/>
                <a:latin typeface="华文行楷" panose="02010800040101010101" charset="-122"/>
                <a:ea typeface="华文行楷" panose="02010800040101010101" charset="-122"/>
                <a:sym typeface="+mn-ea"/>
              </a:rPr>
              <a:t>功能图</a:t>
            </a:r>
            <a:br>
              <a:rPr lang="zh-CN" altLang="en-US" sz="7200">
                <a:gradFill>
                  <a:gsLst>
                    <a:gs pos="21000">
                      <a:srgbClr val="53575C"/>
                    </a:gs>
                    <a:gs pos="88000">
                      <a:srgbClr val="C5C7CA"/>
                    </a:gs>
                  </a:gsLst>
                  <a:lin ang="5400000"/>
                </a:gradFill>
                <a:effectLst/>
                <a:latin typeface="华文行楷" panose="02010800040101010101" charset="-122"/>
                <a:ea typeface="华文行楷" panose="02010800040101010101" charset="-122"/>
                <a:sym typeface="+mn-ea"/>
              </a:rPr>
            </a:br>
            <a:endParaRPr lang="zh-CN" altLang="en-US" sz="7200">
              <a:gradFill>
                <a:gsLst>
                  <a:gs pos="21000">
                    <a:srgbClr val="53575C"/>
                  </a:gs>
                  <a:gs pos="88000">
                    <a:srgbClr val="C5C7CA"/>
                  </a:gs>
                </a:gsLst>
                <a:lin ang="5400000"/>
              </a:gradFill>
              <a:effectLst/>
              <a:latin typeface="华文行楷" panose="02010800040101010101" charset="-122"/>
              <a:ea typeface="华文行楷" panose="02010800040101010101" charset="-122"/>
              <a:sym typeface="+mn-ea"/>
            </a:endParaRPr>
          </a:p>
        </p:txBody>
      </p:sp>
      <p:pic>
        <p:nvPicPr>
          <p:cNvPr id="4" name="图片 3"/>
          <p:cNvPicPr>
            <a:picLocks noChangeAspect="1"/>
          </p:cNvPicPr>
          <p:nvPr/>
        </p:nvPicPr>
        <p:blipFill>
          <a:blip r:embed="rId2"/>
          <a:stretch>
            <a:fillRect/>
          </a:stretch>
        </p:blipFill>
        <p:spPr>
          <a:xfrm>
            <a:off x="534670" y="1166495"/>
            <a:ext cx="8281670" cy="494665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内容占位符 3"/>
          <p:cNvPicPr>
            <a:picLocks noChangeAspect="1"/>
          </p:cNvPicPr>
          <p:nvPr>
            <p:ph idx="1"/>
          </p:nvPr>
        </p:nvPicPr>
        <p:blipFill>
          <a:blip r:embed="rId1"/>
          <a:stretch>
            <a:fillRect/>
          </a:stretch>
        </p:blipFill>
        <p:spPr>
          <a:xfrm>
            <a:off x="2139315" y="1640840"/>
            <a:ext cx="4864735" cy="4526280"/>
          </a:xfrm>
          <a:prstGeom prst="rect">
            <a:avLst/>
          </a:prstGeom>
        </p:spPr>
      </p:pic>
      <p:sp>
        <p:nvSpPr>
          <p:cNvPr id="5" name="文本框 4"/>
          <p:cNvSpPr txBox="1"/>
          <p:nvPr/>
        </p:nvSpPr>
        <p:spPr>
          <a:xfrm>
            <a:off x="1527175" y="359410"/>
            <a:ext cx="6350000" cy="1106805"/>
          </a:xfrm>
          <a:prstGeom prst="rect">
            <a:avLst/>
          </a:prstGeom>
          <a:noFill/>
        </p:spPr>
        <p:txBody>
          <a:bodyPr wrap="square" rtlCol="0">
            <a:spAutoFit/>
          </a:bodyPr>
          <a:p>
            <a:r>
              <a:rPr lang="zh-CN" altLang="en-US" sz="6600">
                <a:gradFill>
                  <a:gsLst>
                    <a:gs pos="21000">
                      <a:srgbClr val="53575C"/>
                    </a:gs>
                    <a:gs pos="88000">
                      <a:srgbClr val="C5C7CA"/>
                    </a:gs>
                  </a:gsLst>
                  <a:lin ang="5400000"/>
                </a:gradFill>
                <a:effectLst/>
              </a:rPr>
              <a:t>未修改之前的</a:t>
            </a:r>
            <a:r>
              <a:rPr lang="en-US" altLang="zh-CN" sz="6600">
                <a:gradFill>
                  <a:gsLst>
                    <a:gs pos="21000">
                      <a:srgbClr val="53575C"/>
                    </a:gs>
                    <a:gs pos="88000">
                      <a:srgbClr val="C5C7CA"/>
                    </a:gs>
                  </a:gsLst>
                  <a:lin ang="5400000"/>
                </a:gradFill>
                <a:effectLst/>
              </a:rPr>
              <a:t>UI</a:t>
            </a:r>
            <a:endParaRPr lang="en-US" altLang="zh-CN" sz="6600">
              <a:gradFill>
                <a:gsLst>
                  <a:gs pos="21000">
                    <a:srgbClr val="53575C"/>
                  </a:gs>
                  <a:gs pos="88000">
                    <a:srgbClr val="C5C7CA"/>
                  </a:gs>
                </a:gsLst>
                <a:lin ang="5400000"/>
              </a:gradFill>
              <a:effectLst/>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图片 5"/>
          <p:cNvPicPr>
            <a:picLocks noChangeAspect="1"/>
          </p:cNvPicPr>
          <p:nvPr/>
        </p:nvPicPr>
        <p:blipFill>
          <a:blip r:embed="rId1"/>
          <a:stretch>
            <a:fillRect/>
          </a:stretch>
        </p:blipFill>
        <p:spPr>
          <a:xfrm>
            <a:off x="-90170" y="-55245"/>
            <a:ext cx="9324975" cy="697992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5" name="矩形 4"/>
          <p:cNvSpPr/>
          <p:nvPr/>
        </p:nvSpPr>
        <p:spPr>
          <a:xfrm>
            <a:off x="555625" y="21590"/>
            <a:ext cx="2019300" cy="1198880"/>
          </a:xfrm>
          <a:prstGeom prst="rect">
            <a:avLst/>
          </a:prstGeom>
          <a:noFill/>
          <a:ln>
            <a:noFill/>
          </a:ln>
        </p:spPr>
        <p:txBody>
          <a:bodyPr wrap="none" rtlCol="0" anchor="t">
            <a:spAutoFit/>
          </a:bodyPr>
          <a:p>
            <a:pPr algn="ctr"/>
            <a:r>
              <a:rPr lang="zh-CN" altLang="en-US" sz="7200" b="1">
                <a:ln w="13462">
                  <a:solidFill>
                    <a:schemeClr val="bg1"/>
                  </a:solidFill>
                  <a:prstDash val="solid"/>
                </a:ln>
                <a:gradFill>
                  <a:gsLst>
                    <a:gs pos="0">
                      <a:srgbClr val="FFF9BB"/>
                    </a:gs>
                    <a:gs pos="49000">
                      <a:srgbClr val="819E97">
                        <a:alpha val="100000"/>
                      </a:srgbClr>
                    </a:gs>
                    <a:gs pos="100000">
                      <a:srgbClr val="034373"/>
                    </a:gs>
                  </a:gsLst>
                  <a:lin ang="5400000"/>
                </a:gradFill>
                <a:effectLst>
                  <a:outerShdw dist="50800" dir="2700000" algn="bl" rotWithShape="0">
                    <a:srgbClr val="356277"/>
                  </a:outerShdw>
                </a:effectLst>
                <a:sym typeface="+mn-ea"/>
              </a:rPr>
              <a:t>背景</a:t>
            </a:r>
            <a:endParaRPr lang="zh-CN" altLang="en-US" sz="7200" b="1">
              <a:ln w="13462">
                <a:solidFill>
                  <a:schemeClr val="bg1"/>
                </a:solidFill>
                <a:prstDash val="solid"/>
              </a:ln>
              <a:gradFill>
                <a:gsLst>
                  <a:gs pos="0">
                    <a:srgbClr val="FFF9BB"/>
                  </a:gs>
                  <a:gs pos="49000">
                    <a:srgbClr val="819E97">
                      <a:alpha val="100000"/>
                    </a:srgbClr>
                  </a:gs>
                  <a:gs pos="100000">
                    <a:srgbClr val="034373"/>
                  </a:gs>
                </a:gsLst>
                <a:lin ang="5400000"/>
              </a:gradFill>
              <a:effectLst>
                <a:outerShdw dist="50800" dir="2700000" algn="bl" rotWithShape="0">
                  <a:srgbClr val="356277"/>
                </a:outerShdw>
              </a:effectLst>
              <a:sym typeface="+mn-ea"/>
            </a:endParaRPr>
          </a:p>
        </p:txBody>
      </p:sp>
      <p:sp>
        <p:nvSpPr>
          <p:cNvPr id="6" name="内容占位符 5"/>
          <p:cNvSpPr>
            <a:spLocks noGrp="1"/>
          </p:cNvSpPr>
          <p:nvPr>
            <p:ph idx="1"/>
          </p:nvPr>
        </p:nvSpPr>
        <p:spPr>
          <a:xfrm>
            <a:off x="33655" y="1527810"/>
            <a:ext cx="9001760" cy="4351655"/>
          </a:xfrm>
        </p:spPr>
        <p:txBody>
          <a:bodyPr>
            <a:normAutofit fontScale="90000" lnSpcReduction="10000"/>
          </a:bodyPr>
          <a:p>
            <a:endParaRPr lang="zh-CN" altLang="en-US">
              <a:latin typeface="华文行楷" panose="02010800040101010101" charset="-122"/>
              <a:ea typeface="华文行楷" panose="02010800040101010101" charset="-122"/>
            </a:endParaRPr>
          </a:p>
          <a:p>
            <a:r>
              <a:rPr lang="zh-CN" altLang="en-US">
                <a:latin typeface="华文行楷" panose="02010800040101010101" charset="-122"/>
                <a:ea typeface="华文行楷" panose="02010800040101010101" charset="-122"/>
              </a:rPr>
              <a:t>a.待开发软件的名称为“简易看”；</a:t>
            </a:r>
            <a:endParaRPr lang="zh-CN" altLang="en-US">
              <a:latin typeface="华文行楷" panose="02010800040101010101" charset="-122"/>
              <a:ea typeface="华文行楷" panose="02010800040101010101" charset="-122"/>
            </a:endParaRPr>
          </a:p>
          <a:p>
            <a:endParaRPr lang="zh-CN" altLang="en-US">
              <a:latin typeface="华文行楷" panose="02010800040101010101" charset="-122"/>
              <a:ea typeface="华文行楷" panose="02010800040101010101" charset="-122"/>
            </a:endParaRPr>
          </a:p>
          <a:p>
            <a:r>
              <a:rPr lang="zh-CN" altLang="en-US">
                <a:latin typeface="华文行楷" panose="02010800040101010101" charset="-122"/>
                <a:ea typeface="华文行楷" panose="02010800040101010101" charset="-122"/>
              </a:rPr>
              <a:t>b.本项目提出者和开发者均为SE2018-春-G04小组，目标人群设定为炒股和偶尔想要了解股价的人群；</a:t>
            </a:r>
            <a:endParaRPr lang="zh-CN" altLang="en-US">
              <a:latin typeface="华文行楷" panose="02010800040101010101" charset="-122"/>
              <a:ea typeface="华文行楷" panose="02010800040101010101" charset="-122"/>
            </a:endParaRPr>
          </a:p>
          <a:p>
            <a:endParaRPr lang="zh-CN" altLang="en-US">
              <a:latin typeface="华文行楷" panose="02010800040101010101" charset="-122"/>
              <a:ea typeface="华文行楷" panose="02010800040101010101" charset="-122"/>
            </a:endParaRPr>
          </a:p>
          <a:p>
            <a:r>
              <a:rPr lang="zh-CN" altLang="en-US">
                <a:latin typeface="华文行楷" panose="02010800040101010101" charset="-122"/>
                <a:ea typeface="华文行楷" panose="02010800040101010101" charset="-122"/>
              </a:rPr>
              <a:t>c.相互来往关系：本软件通过调用阿里API，搜索相应股票的信息，根据对返回json数据解析，告诉用户相应信息。</a:t>
            </a:r>
            <a:endParaRPr lang="zh-CN" altLang="en-US">
              <a:latin typeface="华文行楷" panose="02010800040101010101" charset="-122"/>
              <a:ea typeface="华文行楷" panose="02010800040101010101"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grpSp>
        <p:nvGrpSpPr>
          <p:cNvPr id="17410" name="组合 3"/>
          <p:cNvGrpSpPr/>
          <p:nvPr/>
        </p:nvGrpSpPr>
        <p:grpSpPr>
          <a:xfrm>
            <a:off x="444500" y="288925"/>
            <a:ext cx="5293360" cy="334010"/>
            <a:chOff x="81894" y="0"/>
            <a:chExt cx="5292020" cy="178532"/>
          </a:xfrm>
        </p:grpSpPr>
        <p:sp>
          <p:nvSpPr>
            <p:cNvPr id="17417" name="椭圆 4"/>
            <p:cNvSpPr/>
            <p:nvPr/>
          </p:nvSpPr>
          <p:spPr>
            <a:xfrm>
              <a:off x="81894" y="27153"/>
              <a:ext cx="125063" cy="105558"/>
            </a:xfrm>
            <a:prstGeom prst="ellipse">
              <a:avLst/>
            </a:prstGeom>
            <a:solidFill>
              <a:srgbClr val="C20F2A"/>
            </a:solidFill>
            <a:ln w="19050" cap="flat" cmpd="sng">
              <a:solidFill>
                <a:schemeClr val="bg1"/>
              </a:solidFill>
              <a:prstDash val="solid"/>
              <a:bevel/>
              <a:headEnd type="none" w="med" len="med"/>
              <a:tailEnd type="none" w="med" len="med"/>
            </a:ln>
          </p:spPr>
          <p:txBody>
            <a:bodyPr anchor="ctr"/>
            <a:p>
              <a:pPr algn="ctr" eaLnBrk="1" hangingPunct="1">
                <a:buFont typeface="Arial" panose="020B0604020202020204" pitchFamily="34" charset="0"/>
                <a:buNone/>
              </a:pPr>
              <a:endParaRPr lang="zh-CN" altLang="zh-CN" dirty="0">
                <a:solidFill>
                  <a:srgbClr val="FFFFFF"/>
                </a:solidFill>
                <a:latin typeface="宋体" panose="02010600030101010101" pitchFamily="2" charset="-122"/>
                <a:sym typeface="宋体" panose="02010600030101010101" pitchFamily="2" charset="-122"/>
              </a:endParaRPr>
            </a:p>
          </p:txBody>
        </p:sp>
        <p:sp>
          <p:nvSpPr>
            <p:cNvPr id="17418" name="文本框 5"/>
            <p:cNvSpPr/>
            <p:nvPr/>
          </p:nvSpPr>
          <p:spPr>
            <a:xfrm>
              <a:off x="1531232" y="27153"/>
              <a:ext cx="3842682" cy="151379"/>
            </a:xfrm>
            <a:prstGeom prst="rect">
              <a:avLst/>
            </a:prstGeom>
            <a:noFill/>
            <a:ln w="9525">
              <a:noFill/>
            </a:ln>
          </p:spPr>
          <p:txBody>
            <a:bodyPr wrap="square" lIns="72000">
              <a:spAutoFit/>
            </a:bodyPr>
            <a:p>
              <a:pPr algn="just" eaLnBrk="1" hangingPunct="1">
                <a:lnSpc>
                  <a:spcPts val="1500"/>
                </a:lnSpc>
                <a:buFont typeface="Arial" panose="020B0604020202020204" pitchFamily="34" charset="0"/>
                <a:buNone/>
              </a:pPr>
              <a:r>
                <a:rPr lang="en-US" altLang="zh-CN" sz="1600" dirty="0">
                  <a:gradFill>
                    <a:gsLst>
                      <a:gs pos="21000">
                        <a:srgbClr val="53575C"/>
                      </a:gs>
                      <a:gs pos="88000">
                        <a:srgbClr val="C5C7CA"/>
                      </a:gs>
                    </a:gsLst>
                    <a:lin ang="5400000"/>
                  </a:gradFill>
                  <a:effectLst/>
                  <a:latin typeface="华文隶书" panose="02010800040101010101" pitchFamily="2" charset="-122"/>
                  <a:ea typeface="华文隶书" panose="02010800040101010101" pitchFamily="2" charset="-122"/>
                  <a:sym typeface="微软雅黑" panose="020B0503020204020204" pitchFamily="34" charset="-122"/>
                </a:rPr>
                <a:t>1.1-1.2</a:t>
              </a:r>
              <a:r>
                <a:rPr lang="zh-CN" altLang="en-US" sz="1600" dirty="0">
                  <a:gradFill>
                    <a:gsLst>
                      <a:gs pos="21000">
                        <a:srgbClr val="53575C"/>
                      </a:gs>
                      <a:gs pos="88000">
                        <a:srgbClr val="C5C7CA"/>
                      </a:gs>
                    </a:gsLst>
                    <a:lin ang="5400000"/>
                  </a:gradFill>
                  <a:effectLst/>
                  <a:latin typeface="华文隶书" panose="02010800040101010101" pitchFamily="2" charset="-122"/>
                  <a:ea typeface="华文隶书" panose="02010800040101010101" pitchFamily="2" charset="-122"/>
                  <a:sym typeface="微软雅黑" panose="020B0503020204020204" pitchFamily="34" charset="-122"/>
                </a:rPr>
                <a:t>项目简介及需求分析编写目的</a:t>
              </a:r>
              <a:endParaRPr lang="zh-CN" altLang="en-US" sz="1600" dirty="0">
                <a:gradFill>
                  <a:gsLst>
                    <a:gs pos="21000">
                      <a:srgbClr val="53575C"/>
                    </a:gs>
                    <a:gs pos="88000">
                      <a:srgbClr val="C5C7CA"/>
                    </a:gs>
                  </a:gsLst>
                  <a:lin ang="5400000"/>
                </a:gradFill>
                <a:effectLst/>
                <a:latin typeface="华文隶书" panose="02010800040101010101" pitchFamily="2" charset="-122"/>
                <a:ea typeface="华文隶书" panose="02010800040101010101" pitchFamily="2" charset="-122"/>
                <a:sym typeface="微软雅黑" panose="020B0503020204020204" pitchFamily="34" charset="-122"/>
              </a:endParaRPr>
            </a:p>
          </p:txBody>
        </p:sp>
        <p:sp>
          <p:nvSpPr>
            <p:cNvPr id="17419" name="文本框 6"/>
            <p:cNvSpPr/>
            <p:nvPr/>
          </p:nvSpPr>
          <p:spPr>
            <a:xfrm>
              <a:off x="206976" y="0"/>
              <a:ext cx="1921726" cy="151379"/>
            </a:xfrm>
            <a:prstGeom prst="rect">
              <a:avLst/>
            </a:prstGeom>
            <a:noFill/>
            <a:ln w="9525">
              <a:noFill/>
            </a:ln>
          </p:spPr>
          <p:txBody>
            <a:bodyPr lIns="72000">
              <a:spAutoFit/>
            </a:bodyPr>
            <a:p>
              <a:pPr algn="just" eaLnBrk="1" hangingPunct="1">
                <a:lnSpc>
                  <a:spcPts val="1500"/>
                </a:lnSpc>
                <a:buFont typeface="Arial" panose="020B0604020202020204" pitchFamily="34" charset="0"/>
                <a:buNone/>
              </a:pPr>
              <a:r>
                <a:rPr lang="en-US" altLang="zh-CN" sz="18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1.</a:t>
              </a:r>
              <a:r>
                <a:rPr lang="zh-CN" altLang="en-US" sz="18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引言</a:t>
              </a:r>
              <a:endParaRPr lang="en-US" altLang="zh-CN" sz="1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10" name="文本框 5"/>
          <p:cNvSpPr/>
          <p:nvPr/>
        </p:nvSpPr>
        <p:spPr>
          <a:xfrm>
            <a:off x="1413510" y="1158240"/>
            <a:ext cx="6167120" cy="2376170"/>
          </a:xfrm>
          <a:prstGeom prst="rect">
            <a:avLst/>
          </a:prstGeom>
          <a:noFill/>
          <a:ln w="9525">
            <a:noFill/>
          </a:ln>
        </p:spPr>
        <p:txBody>
          <a:bodyPr wrap="square" lIns="72000">
            <a:spAutoFit/>
          </a:bodyPr>
          <a:p>
            <a:pPr algn="ctr" fontAlgn="auto">
              <a:lnSpc>
                <a:spcPct val="100000"/>
              </a:lnSpc>
              <a:buFont typeface="Arial" panose="020B0604020202020204" pitchFamily="34" charset="0"/>
              <a:buNone/>
            </a:pPr>
            <a:r>
              <a:rPr lang="zh-CN" altLang="en-US" sz="4000" dirty="0">
                <a:gradFill>
                  <a:gsLst>
                    <a:gs pos="21000">
                      <a:srgbClr val="53575C"/>
                    </a:gs>
                    <a:gs pos="88000">
                      <a:srgbClr val="C5C7CA"/>
                    </a:gs>
                  </a:gsLst>
                  <a:lin ang="5400000"/>
                </a:gradFill>
                <a:effectLst/>
                <a:latin typeface="华文隶书" panose="02010800040101010101" pitchFamily="2" charset="-122"/>
                <a:ea typeface="华文隶书" panose="02010800040101010101" pitchFamily="2" charset="-122"/>
                <a:sym typeface="微软雅黑" panose="020B0503020204020204" pitchFamily="34" charset="-122"/>
              </a:rPr>
              <a:t>项目简介</a:t>
            </a:r>
            <a:r>
              <a:rPr lang="zh-CN" altLang="en-US" sz="1600" dirty="0">
                <a:gradFill>
                  <a:gsLst>
                    <a:gs pos="21000">
                      <a:srgbClr val="53575C"/>
                    </a:gs>
                    <a:gs pos="88000">
                      <a:srgbClr val="C5C7CA"/>
                    </a:gs>
                  </a:gsLst>
                  <a:lin ang="5400000"/>
                </a:gradFill>
                <a:effectLst/>
                <a:latin typeface="华文隶书" panose="02010800040101010101" pitchFamily="2" charset="-122"/>
                <a:ea typeface="华文隶书" panose="02010800040101010101" pitchFamily="2" charset="-122"/>
                <a:sym typeface="微软雅黑" panose="020B0503020204020204" pitchFamily="34" charset="-122"/>
              </a:rPr>
              <a:t>：</a:t>
            </a:r>
            <a:endParaRPr lang="zh-CN" altLang="en-US" sz="1600" dirty="0">
              <a:gradFill>
                <a:gsLst>
                  <a:gs pos="21000">
                    <a:srgbClr val="53575C"/>
                  </a:gs>
                  <a:gs pos="88000">
                    <a:srgbClr val="C5C7CA"/>
                  </a:gs>
                </a:gsLst>
                <a:lin ang="5400000"/>
              </a:gradFill>
              <a:effectLst/>
              <a:latin typeface="华文隶书" panose="02010800040101010101" pitchFamily="2" charset="-122"/>
              <a:ea typeface="华文隶书" panose="02010800040101010101" pitchFamily="2" charset="-122"/>
              <a:sym typeface="微软雅黑" panose="020B0503020204020204" pitchFamily="34" charset="-122"/>
            </a:endParaRPr>
          </a:p>
          <a:p>
            <a:pPr algn="ctr" fontAlgn="auto">
              <a:lnSpc>
                <a:spcPct val="100000"/>
              </a:lnSpc>
              <a:buFont typeface="Arial" panose="020B0604020202020204" pitchFamily="34" charset="0"/>
              <a:buNone/>
            </a:pPr>
            <a:endParaRPr lang="zh-CN" altLang="en-US" sz="1600" dirty="0">
              <a:gradFill>
                <a:gsLst>
                  <a:gs pos="21000">
                    <a:srgbClr val="53575C"/>
                  </a:gs>
                  <a:gs pos="88000">
                    <a:srgbClr val="C5C7CA"/>
                  </a:gs>
                </a:gsLst>
                <a:lin ang="5400000"/>
              </a:gradFill>
              <a:effectLst/>
              <a:latin typeface="华文隶书" panose="02010800040101010101" pitchFamily="2" charset="-122"/>
              <a:ea typeface="华文隶书" panose="02010800040101010101" pitchFamily="2" charset="-122"/>
              <a:sym typeface="微软雅黑" panose="020B0503020204020204" pitchFamily="34" charset="-122"/>
            </a:endParaRPr>
          </a:p>
          <a:p>
            <a:pPr algn="just" fontAlgn="auto">
              <a:lnSpc>
                <a:spcPct val="100000"/>
              </a:lnSpc>
              <a:buFont typeface="Arial" panose="020B0604020202020204" pitchFamily="34" charset="0"/>
              <a:buNone/>
            </a:pPr>
            <a:r>
              <a:rPr lang="en-US" altLang="zh-CN" sz="4000" dirty="0">
                <a:gradFill>
                  <a:gsLst>
                    <a:gs pos="21000">
                      <a:srgbClr val="53575C"/>
                    </a:gs>
                    <a:gs pos="88000">
                      <a:srgbClr val="C5C7CA"/>
                    </a:gs>
                  </a:gsLst>
                  <a:lin ang="5400000"/>
                </a:gradFill>
                <a:effectLst/>
                <a:latin typeface="华文隶书" panose="02010800040101010101" pitchFamily="2" charset="-122"/>
                <a:ea typeface="华文隶书" panose="02010800040101010101" pitchFamily="2" charset="-122"/>
                <a:sym typeface="微软雅黑" panose="020B0503020204020204" pitchFamily="34" charset="-122"/>
              </a:rPr>
              <a:t>1</a:t>
            </a:r>
            <a:r>
              <a:rPr lang="zh-CN" altLang="en-US" sz="4000" dirty="0">
                <a:gradFill>
                  <a:gsLst>
                    <a:gs pos="21000">
                      <a:srgbClr val="53575C"/>
                    </a:gs>
                    <a:gs pos="88000">
                      <a:srgbClr val="C5C7CA"/>
                    </a:gs>
                  </a:gsLst>
                  <a:lin ang="5400000"/>
                </a:gradFill>
                <a:effectLst/>
                <a:latin typeface="华文隶书" panose="02010800040101010101" pitchFamily="2" charset="-122"/>
                <a:ea typeface="华文隶书" panose="02010800040101010101" pitchFamily="2" charset="-122"/>
                <a:sym typeface="微软雅黑" panose="020B0503020204020204" pitchFamily="34" charset="-122"/>
              </a:rPr>
              <a:t>：针对股民简化界面 不再有繁复的界面和广告</a:t>
            </a:r>
            <a:endParaRPr lang="zh-CN" altLang="en-US" sz="4000" dirty="0">
              <a:gradFill>
                <a:gsLst>
                  <a:gs pos="21000">
                    <a:srgbClr val="53575C"/>
                  </a:gs>
                  <a:gs pos="88000">
                    <a:srgbClr val="C5C7CA"/>
                  </a:gs>
                </a:gsLst>
                <a:lin ang="5400000"/>
              </a:gradFill>
              <a:effectLst/>
              <a:latin typeface="华文隶书" panose="02010800040101010101" pitchFamily="2" charset="-122"/>
              <a:ea typeface="华文隶书" panose="02010800040101010101" pitchFamily="2" charset="-122"/>
              <a:sym typeface="微软雅黑" panose="020B0503020204020204" pitchFamily="34" charset="-122"/>
            </a:endParaRPr>
          </a:p>
          <a:p>
            <a:pPr algn="just" eaLnBrk="1" hangingPunct="1">
              <a:lnSpc>
                <a:spcPts val="1500"/>
              </a:lnSpc>
              <a:buFont typeface="Arial" panose="020B0604020202020204" pitchFamily="34" charset="0"/>
              <a:buNone/>
            </a:pPr>
            <a:endParaRPr lang="zh-CN" altLang="en-US" sz="1600" dirty="0">
              <a:gradFill>
                <a:gsLst>
                  <a:gs pos="21000">
                    <a:srgbClr val="53575C"/>
                  </a:gs>
                  <a:gs pos="88000">
                    <a:srgbClr val="C5C7CA"/>
                  </a:gs>
                </a:gsLst>
                <a:lin ang="5400000"/>
              </a:gradFill>
              <a:effectLst/>
              <a:latin typeface="华文隶书" panose="02010800040101010101" pitchFamily="2" charset="-122"/>
              <a:ea typeface="华文隶书" panose="02010800040101010101" pitchFamily="2" charset="-122"/>
              <a:sym typeface="微软雅黑" panose="020B0503020204020204" pitchFamily="34" charset="-122"/>
            </a:endParaRPr>
          </a:p>
        </p:txBody>
      </p:sp>
      <p:sp>
        <p:nvSpPr>
          <p:cNvPr id="12" name="文本框 5"/>
          <p:cNvSpPr/>
          <p:nvPr/>
        </p:nvSpPr>
        <p:spPr>
          <a:xfrm>
            <a:off x="1413510" y="3587115"/>
            <a:ext cx="7086600" cy="668020"/>
          </a:xfrm>
          <a:prstGeom prst="rect">
            <a:avLst/>
          </a:prstGeom>
          <a:noFill/>
          <a:ln w="9525">
            <a:noFill/>
          </a:ln>
        </p:spPr>
        <p:txBody>
          <a:bodyPr wrap="square" lIns="72000">
            <a:spAutoFit/>
          </a:bodyPr>
          <a:p>
            <a:pPr algn="just" eaLnBrk="1" hangingPunct="1">
              <a:lnSpc>
                <a:spcPts val="1500"/>
              </a:lnSpc>
              <a:buFont typeface="Arial" panose="020B0604020202020204" pitchFamily="34" charset="0"/>
              <a:buNone/>
            </a:pPr>
            <a:endParaRPr lang="zh-CN" altLang="en-US" sz="4000" dirty="0">
              <a:gradFill>
                <a:gsLst>
                  <a:gs pos="21000">
                    <a:srgbClr val="53575C"/>
                  </a:gs>
                  <a:gs pos="88000">
                    <a:srgbClr val="C5C7CA"/>
                  </a:gs>
                </a:gsLst>
                <a:lin ang="5400000"/>
              </a:gradFill>
              <a:effectLst/>
              <a:latin typeface="华文隶书" panose="02010800040101010101" pitchFamily="2" charset="-122"/>
              <a:ea typeface="华文隶书" panose="02010800040101010101" pitchFamily="2" charset="-122"/>
              <a:sym typeface="微软雅黑" panose="020B0503020204020204" pitchFamily="34" charset="-122"/>
            </a:endParaRPr>
          </a:p>
          <a:p>
            <a:pPr algn="just" eaLnBrk="1" hangingPunct="1">
              <a:lnSpc>
                <a:spcPts val="1500"/>
              </a:lnSpc>
              <a:buFont typeface="Arial" panose="020B0604020202020204" pitchFamily="34" charset="0"/>
              <a:buNone/>
            </a:pPr>
            <a:r>
              <a:rPr lang="en-US" altLang="zh-CN" sz="4000" dirty="0">
                <a:gradFill>
                  <a:gsLst>
                    <a:gs pos="21000">
                      <a:srgbClr val="53575C"/>
                    </a:gs>
                    <a:gs pos="88000">
                      <a:srgbClr val="C5C7CA"/>
                    </a:gs>
                  </a:gsLst>
                  <a:lin ang="5400000"/>
                </a:gradFill>
                <a:effectLst/>
                <a:latin typeface="华文隶书" panose="02010800040101010101" pitchFamily="2" charset="-122"/>
                <a:ea typeface="华文隶书" panose="02010800040101010101" pitchFamily="2" charset="-122"/>
                <a:sym typeface="微软雅黑" panose="020B0503020204020204" pitchFamily="34" charset="-122"/>
              </a:rPr>
              <a:t>2</a:t>
            </a:r>
            <a:r>
              <a:rPr lang="zh-CN" altLang="en-US" sz="4000" dirty="0">
                <a:gradFill>
                  <a:gsLst>
                    <a:gs pos="21000">
                      <a:srgbClr val="53575C"/>
                    </a:gs>
                    <a:gs pos="88000">
                      <a:srgbClr val="C5C7CA"/>
                    </a:gs>
                  </a:gsLst>
                  <a:lin ang="5400000"/>
                </a:gradFill>
                <a:effectLst/>
                <a:latin typeface="华文隶书" panose="02010800040101010101" pitchFamily="2" charset="-122"/>
                <a:ea typeface="华文隶书" panose="02010800040101010101" pitchFamily="2" charset="-122"/>
                <a:sym typeface="微软雅黑" panose="020B0503020204020204" pitchFamily="34" charset="-122"/>
              </a:rPr>
              <a:t>：具有实时监控功能</a:t>
            </a:r>
            <a:endParaRPr lang="zh-CN" altLang="en-US" sz="4000" dirty="0">
              <a:gradFill>
                <a:gsLst>
                  <a:gs pos="21000">
                    <a:srgbClr val="53575C"/>
                  </a:gs>
                  <a:gs pos="88000">
                    <a:srgbClr val="C5C7CA"/>
                  </a:gs>
                </a:gsLst>
                <a:lin ang="5400000"/>
              </a:gradFill>
              <a:effectLst/>
              <a:latin typeface="华文隶书" panose="02010800040101010101" pitchFamily="2" charset="-122"/>
              <a:ea typeface="华文隶书" panose="02010800040101010101" pitchFamily="2" charset="-122"/>
              <a:sym typeface="微软雅黑" panose="020B0503020204020204" pitchFamily="34" charset="-122"/>
            </a:endParaRPr>
          </a:p>
          <a:p>
            <a:pPr algn="just" eaLnBrk="1" hangingPunct="1">
              <a:lnSpc>
                <a:spcPts val="1500"/>
              </a:lnSpc>
              <a:buFont typeface="Arial" panose="020B0604020202020204" pitchFamily="34" charset="0"/>
              <a:buNone/>
            </a:pPr>
            <a:endParaRPr lang="zh-CN" altLang="en-US" sz="4000" dirty="0">
              <a:gradFill>
                <a:gsLst>
                  <a:gs pos="21000">
                    <a:srgbClr val="53575C"/>
                  </a:gs>
                  <a:gs pos="88000">
                    <a:srgbClr val="C5C7CA"/>
                  </a:gs>
                </a:gsLst>
                <a:lin ang="5400000"/>
              </a:gradFill>
              <a:effectLst/>
              <a:latin typeface="华文隶书" panose="02010800040101010101" pitchFamily="2" charset="-122"/>
              <a:ea typeface="华文隶书" panose="02010800040101010101" pitchFamily="2" charset="-122"/>
              <a:sym typeface="微软雅黑" panose="020B0503020204020204" pitchFamily="34" charset="-122"/>
            </a:endParaRPr>
          </a:p>
        </p:txBody>
      </p:sp>
      <p:sp>
        <p:nvSpPr>
          <p:cNvPr id="13" name="文本框 5"/>
          <p:cNvSpPr/>
          <p:nvPr/>
        </p:nvSpPr>
        <p:spPr>
          <a:xfrm>
            <a:off x="1413510" y="4929505"/>
            <a:ext cx="6327775" cy="475615"/>
          </a:xfrm>
          <a:prstGeom prst="rect">
            <a:avLst/>
          </a:prstGeom>
          <a:noFill/>
          <a:ln w="9525">
            <a:noFill/>
          </a:ln>
        </p:spPr>
        <p:txBody>
          <a:bodyPr wrap="square" lIns="72000">
            <a:spAutoFit/>
          </a:bodyPr>
          <a:p>
            <a:pPr algn="just" eaLnBrk="1" hangingPunct="1">
              <a:lnSpc>
                <a:spcPts val="1500"/>
              </a:lnSpc>
              <a:buFont typeface="Arial" panose="020B0604020202020204" pitchFamily="34" charset="0"/>
              <a:buNone/>
            </a:pPr>
            <a:endParaRPr lang="zh-CN" altLang="en-US" sz="4000" dirty="0">
              <a:gradFill>
                <a:gsLst>
                  <a:gs pos="21000">
                    <a:srgbClr val="53575C"/>
                  </a:gs>
                  <a:gs pos="88000">
                    <a:srgbClr val="C5C7CA"/>
                  </a:gs>
                </a:gsLst>
                <a:lin ang="5400000"/>
              </a:gradFill>
              <a:effectLst/>
              <a:latin typeface="华文隶书" panose="02010800040101010101" pitchFamily="2" charset="-122"/>
              <a:ea typeface="华文隶书" panose="02010800040101010101" pitchFamily="2" charset="-122"/>
              <a:sym typeface="微软雅黑" panose="020B0503020204020204" pitchFamily="34" charset="-122"/>
            </a:endParaRPr>
          </a:p>
          <a:p>
            <a:pPr algn="just" eaLnBrk="1" hangingPunct="1">
              <a:lnSpc>
                <a:spcPts val="1500"/>
              </a:lnSpc>
              <a:buFont typeface="Arial" panose="020B0604020202020204" pitchFamily="34" charset="0"/>
              <a:buNone/>
            </a:pPr>
            <a:r>
              <a:rPr lang="en-US" altLang="zh-CN" sz="4000" dirty="0">
                <a:gradFill>
                  <a:gsLst>
                    <a:gs pos="21000">
                      <a:srgbClr val="53575C"/>
                    </a:gs>
                    <a:gs pos="88000">
                      <a:srgbClr val="C5C7CA"/>
                    </a:gs>
                  </a:gsLst>
                  <a:lin ang="5400000"/>
                </a:gradFill>
                <a:effectLst/>
                <a:latin typeface="华文隶书" panose="02010800040101010101" pitchFamily="2" charset="-122"/>
                <a:ea typeface="华文隶书" panose="02010800040101010101" pitchFamily="2" charset="-122"/>
                <a:sym typeface="微软雅黑" panose="020B0503020204020204" pitchFamily="34" charset="-122"/>
              </a:rPr>
              <a:t>3</a:t>
            </a:r>
            <a:r>
              <a:rPr lang="zh-CN" altLang="en-US" sz="4000" dirty="0">
                <a:gradFill>
                  <a:gsLst>
                    <a:gs pos="21000">
                      <a:srgbClr val="53575C"/>
                    </a:gs>
                    <a:gs pos="88000">
                      <a:srgbClr val="C5C7CA"/>
                    </a:gs>
                  </a:gsLst>
                  <a:lin ang="5400000"/>
                </a:gradFill>
                <a:effectLst/>
                <a:latin typeface="华文隶书" panose="02010800040101010101" pitchFamily="2" charset="-122"/>
                <a:ea typeface="华文隶书" panose="02010800040101010101" pitchFamily="2" charset="-122"/>
                <a:sym typeface="微软雅黑" panose="020B0503020204020204" pitchFamily="34" charset="-122"/>
              </a:rPr>
              <a:t>：具有推送功能</a:t>
            </a:r>
            <a:endParaRPr lang="zh-CN" altLang="en-US" sz="4000" dirty="0">
              <a:gradFill>
                <a:gsLst>
                  <a:gs pos="21000">
                    <a:srgbClr val="53575C"/>
                  </a:gs>
                  <a:gs pos="88000">
                    <a:srgbClr val="C5C7CA"/>
                  </a:gs>
                </a:gsLst>
                <a:lin ang="5400000"/>
              </a:gradFill>
              <a:effectLst/>
              <a:latin typeface="华文隶书" panose="02010800040101010101" pitchFamily="2" charset="-122"/>
              <a:ea typeface="华文隶书" panose="02010800040101010101" pitchFamily="2" charset="-122"/>
              <a:sym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7410"/>
                                        </p:tgtEl>
                                        <p:attrNameLst>
                                          <p:attrName>style.visibility</p:attrName>
                                        </p:attrNameLst>
                                      </p:cBhvr>
                                      <p:to>
                                        <p:strVal val="visible"/>
                                      </p:to>
                                    </p:set>
                                    <p:anim calcmode="lin" valueType="num">
                                      <p:cBhvr additive="base">
                                        <p:cTn id="7" dur="500" fill="hold"/>
                                        <p:tgtEl>
                                          <p:spTgt spid="17410"/>
                                        </p:tgtEl>
                                        <p:attrNameLst>
                                          <p:attrName>ppt_x</p:attrName>
                                        </p:attrNameLst>
                                      </p:cBhvr>
                                      <p:tavLst>
                                        <p:tav tm="0">
                                          <p:val>
                                            <p:strVal val="0-#ppt_w/2"/>
                                          </p:val>
                                        </p:tav>
                                        <p:tav tm="100000">
                                          <p:val>
                                            <p:strVal val="#ppt_x"/>
                                          </p:val>
                                        </p:tav>
                                      </p:tavLst>
                                    </p:anim>
                                    <p:anim calcmode="lin" valueType="num">
                                      <p:cBhvr additive="base">
                                        <p:cTn id="8" dur="500" fill="hold"/>
                                        <p:tgtEl>
                                          <p:spTgt spid="174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7" name="矩形 6"/>
          <p:cNvSpPr/>
          <p:nvPr/>
        </p:nvSpPr>
        <p:spPr>
          <a:xfrm>
            <a:off x="394335" y="-15875"/>
            <a:ext cx="2019300" cy="1198880"/>
          </a:xfrm>
          <a:prstGeom prst="rect">
            <a:avLst/>
          </a:prstGeom>
          <a:noFill/>
          <a:ln>
            <a:noFill/>
          </a:ln>
        </p:spPr>
        <p:txBody>
          <a:bodyPr wrap="none" rtlCol="0" anchor="t">
            <a:spAutoFit/>
          </a:bodyPr>
          <a:p>
            <a:pPr algn="ctr"/>
            <a:r>
              <a:rPr lang="zh-CN" altLang="en-US" sz="7200" b="1">
                <a:ln w="25400">
                  <a:gradFill>
                    <a:gsLst>
                      <a:gs pos="0">
                        <a:srgbClr val="E7DFD1"/>
                      </a:gs>
                      <a:gs pos="39000">
                        <a:srgbClr val="3E3B37"/>
                      </a:gs>
                      <a:gs pos="52000">
                        <a:srgbClr val="3E3B37"/>
                      </a:gs>
                      <a:gs pos="21000">
                        <a:schemeClr val="bg1"/>
                      </a:gs>
                      <a:gs pos="61000">
                        <a:srgbClr val="33302D"/>
                      </a:gs>
                      <a:gs pos="77000">
                        <a:srgbClr val="F0EAE1"/>
                      </a:gs>
                    </a:gsLst>
                    <a:lin ang="16200000"/>
                  </a:gradFill>
                </a:ln>
                <a:gradFill>
                  <a:gsLst>
                    <a:gs pos="50000">
                      <a:srgbClr val="5F5951">
                        <a:alpha val="100000"/>
                      </a:srgbClr>
                    </a:gs>
                    <a:gs pos="80000">
                      <a:srgbClr val="8A8274"/>
                    </a:gs>
                    <a:gs pos="69000">
                      <a:srgbClr val="D0C8B9"/>
                    </a:gs>
                    <a:gs pos="64000">
                      <a:srgbClr val="E7DFD1"/>
                    </a:gs>
                    <a:gs pos="58000">
                      <a:srgbClr val="C9C1B2"/>
                    </a:gs>
                    <a:gs pos="35000">
                      <a:srgbClr val="978F80"/>
                    </a:gs>
                    <a:gs pos="22000">
                      <a:srgbClr val="6B655D"/>
                    </a:gs>
                    <a:gs pos="9000">
                      <a:srgbClr val="3E3B37"/>
                    </a:gs>
                    <a:gs pos="95000">
                      <a:srgbClr val="33302D"/>
                    </a:gs>
                  </a:gsLst>
                  <a:lin ang="5400000"/>
                </a:gradFill>
                <a:effectLst>
                  <a:outerShdw blurRad="50800" dist="25400" dir="5400000" sx="104000" sy="104000" algn="t" rotWithShape="0">
                    <a:prstClr val="black">
                      <a:alpha val="40000"/>
                    </a:prstClr>
                  </a:outerShdw>
                </a:effectLst>
                <a:sym typeface="+mn-ea"/>
              </a:rPr>
              <a:t>定义</a:t>
            </a:r>
            <a:endParaRPr lang="zh-CN" altLang="en-US" sz="7200" b="1">
              <a:ln w="25400">
                <a:gradFill>
                  <a:gsLst>
                    <a:gs pos="0">
                      <a:srgbClr val="E7DFD1"/>
                    </a:gs>
                    <a:gs pos="39000">
                      <a:srgbClr val="3E3B37"/>
                    </a:gs>
                    <a:gs pos="52000">
                      <a:srgbClr val="3E3B37"/>
                    </a:gs>
                    <a:gs pos="21000">
                      <a:schemeClr val="bg1"/>
                    </a:gs>
                    <a:gs pos="61000">
                      <a:srgbClr val="33302D"/>
                    </a:gs>
                    <a:gs pos="77000">
                      <a:srgbClr val="F0EAE1"/>
                    </a:gs>
                  </a:gsLst>
                  <a:lin ang="16200000"/>
                </a:gradFill>
              </a:ln>
              <a:gradFill>
                <a:gsLst>
                  <a:gs pos="50000">
                    <a:srgbClr val="5F5951">
                      <a:alpha val="100000"/>
                    </a:srgbClr>
                  </a:gs>
                  <a:gs pos="80000">
                    <a:srgbClr val="8A8274"/>
                  </a:gs>
                  <a:gs pos="69000">
                    <a:srgbClr val="D0C8B9"/>
                  </a:gs>
                  <a:gs pos="64000">
                    <a:srgbClr val="E7DFD1"/>
                  </a:gs>
                  <a:gs pos="58000">
                    <a:srgbClr val="C9C1B2"/>
                  </a:gs>
                  <a:gs pos="35000">
                    <a:srgbClr val="978F80"/>
                  </a:gs>
                  <a:gs pos="22000">
                    <a:srgbClr val="6B655D"/>
                  </a:gs>
                  <a:gs pos="9000">
                    <a:srgbClr val="3E3B37"/>
                  </a:gs>
                  <a:gs pos="95000">
                    <a:srgbClr val="33302D"/>
                  </a:gs>
                </a:gsLst>
                <a:lin ang="5400000"/>
              </a:gradFill>
              <a:effectLst>
                <a:outerShdw blurRad="50800" dist="25400" dir="5400000" sx="104000" sy="104000" algn="t" rotWithShape="0">
                  <a:prstClr val="black">
                    <a:alpha val="40000"/>
                  </a:prstClr>
                </a:outerShdw>
              </a:effectLst>
              <a:sym typeface="+mn-ea"/>
            </a:endParaRPr>
          </a:p>
        </p:txBody>
      </p:sp>
      <p:sp>
        <p:nvSpPr>
          <p:cNvPr id="8" name="内容占位符 7"/>
          <p:cNvSpPr>
            <a:spLocks noGrp="1"/>
          </p:cNvSpPr>
          <p:nvPr>
            <p:ph idx="1"/>
          </p:nvPr>
        </p:nvSpPr>
        <p:spPr>
          <a:xfrm>
            <a:off x="140335" y="1253490"/>
            <a:ext cx="8863330" cy="4351655"/>
          </a:xfrm>
        </p:spPr>
        <p:txBody>
          <a:bodyPr>
            <a:normAutofit lnSpcReduction="10000"/>
          </a:bodyPr>
          <a:p>
            <a:pPr marL="0" indent="0">
              <a:buNone/>
            </a:pPr>
            <a:endParaRPr lang="zh-CN" altLang="en-US">
              <a:latin typeface="华文行楷" panose="02010800040101010101" charset="-122"/>
              <a:ea typeface="华文行楷" panose="02010800040101010101" charset="-122"/>
            </a:endParaRPr>
          </a:p>
          <a:p>
            <a:r>
              <a:rPr lang="zh-CN" altLang="en-US">
                <a:latin typeface="华文行楷" panose="02010800040101010101" charset="-122"/>
                <a:ea typeface="华文行楷" panose="02010800040101010101" charset="-122"/>
              </a:rPr>
              <a:t>API：Application Programming Interface,应用程序编程接口</a:t>
            </a:r>
            <a:endParaRPr lang="zh-CN" altLang="en-US">
              <a:latin typeface="华文行楷" panose="02010800040101010101" charset="-122"/>
              <a:ea typeface="华文行楷" panose="02010800040101010101" charset="-122"/>
            </a:endParaRPr>
          </a:p>
          <a:p>
            <a:endParaRPr lang="zh-CN" altLang="en-US">
              <a:latin typeface="华文行楷" panose="02010800040101010101" charset="-122"/>
              <a:ea typeface="华文行楷" panose="02010800040101010101" charset="-122"/>
            </a:endParaRPr>
          </a:p>
          <a:p>
            <a:endParaRPr lang="zh-CN" altLang="en-US">
              <a:latin typeface="华文行楷" panose="02010800040101010101" charset="-122"/>
              <a:ea typeface="华文行楷" panose="02010800040101010101" charset="-122"/>
            </a:endParaRPr>
          </a:p>
          <a:p>
            <a:r>
              <a:rPr lang="zh-CN" altLang="en-US">
                <a:latin typeface="华文行楷" panose="02010800040101010101" charset="-122"/>
                <a:ea typeface="华文行楷" panose="02010800040101010101" charset="-122"/>
              </a:rPr>
              <a:t>ER图：也称实体-联系图(Entity Relationship Diagram)，提供了表示实体类型</a:t>
            </a:r>
            <a:r>
              <a:rPr lang="en-US" altLang="zh-CN">
                <a:latin typeface="华文行楷" panose="02010800040101010101" charset="-122"/>
                <a:ea typeface="华文行楷" panose="02010800040101010101" charset="-122"/>
              </a:rPr>
              <a:t>,</a:t>
            </a:r>
            <a:r>
              <a:rPr lang="zh-CN" altLang="en-US">
                <a:latin typeface="华文行楷" panose="02010800040101010101" charset="-122"/>
                <a:ea typeface="华文行楷" panose="02010800040101010101" charset="-122"/>
              </a:rPr>
              <a:t>属性和联系的方法，用来描述现实世界的概念模型。</a:t>
            </a:r>
            <a:endParaRPr lang="zh-CN" altLang="en-US">
              <a:latin typeface="华文行楷" panose="02010800040101010101" charset="-122"/>
              <a:ea typeface="华文行楷" panose="02010800040101010101"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5" name="矩形 4"/>
          <p:cNvSpPr/>
          <p:nvPr/>
        </p:nvSpPr>
        <p:spPr>
          <a:xfrm>
            <a:off x="167640" y="34290"/>
            <a:ext cx="3855720" cy="1198880"/>
          </a:xfrm>
          <a:prstGeom prst="rect">
            <a:avLst/>
          </a:prstGeom>
          <a:noFill/>
          <a:ln>
            <a:noFill/>
          </a:ln>
        </p:spPr>
        <p:txBody>
          <a:bodyPr wrap="none" rtlCol="0" anchor="t">
            <a:spAutoFit/>
          </a:bodyPr>
          <a:p>
            <a:pPr algn="ctr"/>
            <a:r>
              <a:rPr lang="zh-CN" altLang="en-US" sz="7200" b="1">
                <a:ln w="25400">
                  <a:gradFill>
                    <a:gsLst>
                      <a:gs pos="0">
                        <a:srgbClr val="E7DFD1"/>
                      </a:gs>
                      <a:gs pos="39000">
                        <a:srgbClr val="3E3B37"/>
                      </a:gs>
                      <a:gs pos="52000">
                        <a:srgbClr val="3E3B37"/>
                      </a:gs>
                      <a:gs pos="21000">
                        <a:schemeClr val="bg1"/>
                      </a:gs>
                      <a:gs pos="61000">
                        <a:srgbClr val="33302D"/>
                      </a:gs>
                      <a:gs pos="77000">
                        <a:srgbClr val="F0EAE1"/>
                      </a:gs>
                    </a:gsLst>
                    <a:lin ang="16200000"/>
                  </a:gradFill>
                </a:ln>
                <a:gradFill>
                  <a:gsLst>
                    <a:gs pos="50000">
                      <a:srgbClr val="5F5951">
                        <a:alpha val="100000"/>
                      </a:srgbClr>
                    </a:gs>
                    <a:gs pos="80000">
                      <a:srgbClr val="8A8274"/>
                    </a:gs>
                    <a:gs pos="69000">
                      <a:srgbClr val="D0C8B9"/>
                    </a:gs>
                    <a:gs pos="64000">
                      <a:srgbClr val="E7DFD1"/>
                    </a:gs>
                    <a:gs pos="58000">
                      <a:srgbClr val="C9C1B2"/>
                    </a:gs>
                    <a:gs pos="35000">
                      <a:srgbClr val="978F80"/>
                    </a:gs>
                    <a:gs pos="22000">
                      <a:srgbClr val="6B655D"/>
                    </a:gs>
                    <a:gs pos="9000">
                      <a:srgbClr val="3E3B37"/>
                    </a:gs>
                    <a:gs pos="95000">
                      <a:srgbClr val="33302D"/>
                    </a:gs>
                  </a:gsLst>
                  <a:lin ang="5400000"/>
                </a:gradFill>
                <a:effectLst>
                  <a:outerShdw blurRad="50800" dist="25400" dir="5400000" sx="104000" sy="104000" algn="t" rotWithShape="0">
                    <a:prstClr val="black">
                      <a:alpha val="40000"/>
                    </a:prstClr>
                  </a:outerShdw>
                </a:effectLst>
                <a:sym typeface="+mn-ea"/>
              </a:rPr>
              <a:t>参考资料</a:t>
            </a:r>
            <a:endParaRPr lang="zh-CN" altLang="en-US" sz="7200" b="1">
              <a:ln w="25400">
                <a:gradFill>
                  <a:gsLst>
                    <a:gs pos="0">
                      <a:srgbClr val="E7DFD1"/>
                    </a:gs>
                    <a:gs pos="39000">
                      <a:srgbClr val="3E3B37"/>
                    </a:gs>
                    <a:gs pos="52000">
                      <a:srgbClr val="3E3B37"/>
                    </a:gs>
                    <a:gs pos="21000">
                      <a:schemeClr val="bg1"/>
                    </a:gs>
                    <a:gs pos="61000">
                      <a:srgbClr val="33302D"/>
                    </a:gs>
                    <a:gs pos="77000">
                      <a:srgbClr val="F0EAE1"/>
                    </a:gs>
                  </a:gsLst>
                  <a:lin ang="16200000"/>
                </a:gradFill>
              </a:ln>
              <a:gradFill>
                <a:gsLst>
                  <a:gs pos="50000">
                    <a:srgbClr val="5F5951">
                      <a:alpha val="100000"/>
                    </a:srgbClr>
                  </a:gs>
                  <a:gs pos="80000">
                    <a:srgbClr val="8A8274"/>
                  </a:gs>
                  <a:gs pos="69000">
                    <a:srgbClr val="D0C8B9"/>
                  </a:gs>
                  <a:gs pos="64000">
                    <a:srgbClr val="E7DFD1"/>
                  </a:gs>
                  <a:gs pos="58000">
                    <a:srgbClr val="C9C1B2"/>
                  </a:gs>
                  <a:gs pos="35000">
                    <a:srgbClr val="978F80"/>
                  </a:gs>
                  <a:gs pos="22000">
                    <a:srgbClr val="6B655D"/>
                  </a:gs>
                  <a:gs pos="9000">
                    <a:srgbClr val="3E3B37"/>
                  </a:gs>
                  <a:gs pos="95000">
                    <a:srgbClr val="33302D"/>
                  </a:gs>
                </a:gsLst>
                <a:lin ang="5400000"/>
              </a:gradFill>
              <a:effectLst>
                <a:outerShdw blurRad="50800" dist="25400" dir="5400000" sx="104000" sy="104000" algn="t" rotWithShape="0">
                  <a:prstClr val="black">
                    <a:alpha val="40000"/>
                  </a:prstClr>
                </a:outerShdw>
              </a:effectLst>
              <a:sym typeface="+mn-ea"/>
            </a:endParaRPr>
          </a:p>
        </p:txBody>
      </p:sp>
      <p:sp>
        <p:nvSpPr>
          <p:cNvPr id="6" name="文本框 5"/>
          <p:cNvSpPr txBox="1"/>
          <p:nvPr/>
        </p:nvSpPr>
        <p:spPr>
          <a:xfrm>
            <a:off x="307340" y="1667510"/>
            <a:ext cx="5645150" cy="4523105"/>
          </a:xfrm>
          <a:prstGeom prst="rect">
            <a:avLst/>
          </a:prstGeom>
          <a:noFill/>
        </p:spPr>
        <p:txBody>
          <a:bodyPr wrap="square" rtlCol="0" anchor="t">
            <a:spAutoFit/>
          </a:bodyPr>
          <a:p>
            <a:pPr marL="0" indent="0">
              <a:buNone/>
            </a:pPr>
            <a:endParaRPr lang="zh-CN" altLang="en-US">
              <a:latin typeface="华文行楷" panose="02010800040101010101" charset="-122"/>
              <a:ea typeface="华文行楷" panose="02010800040101010101" charset="-122"/>
            </a:endParaRPr>
          </a:p>
          <a:p>
            <a:r>
              <a:rPr lang="zh-CN" altLang="en-US">
                <a:latin typeface="华文行楷" panose="02010800040101010101" charset="-122"/>
                <a:ea typeface="华文行楷" panose="02010800040101010101" charset="-122"/>
                <a:sym typeface="+mn-ea"/>
              </a:rPr>
              <a:t>[1]张海藩,牟永敏.软件工程导论(第六版)[M].北京：清华大学出社,2013:55-73</a:t>
            </a:r>
            <a:endParaRPr lang="zh-CN" altLang="en-US">
              <a:latin typeface="华文行楷" panose="02010800040101010101" charset="-122"/>
              <a:ea typeface="华文行楷" panose="02010800040101010101" charset="-122"/>
            </a:endParaRPr>
          </a:p>
          <a:p>
            <a:endParaRPr lang="zh-CN" altLang="en-US">
              <a:latin typeface="华文行楷" panose="02010800040101010101" charset="-122"/>
              <a:ea typeface="华文行楷" panose="02010800040101010101" charset="-122"/>
            </a:endParaRPr>
          </a:p>
          <a:p>
            <a:endParaRPr lang="zh-CN" altLang="en-US">
              <a:latin typeface="华文行楷" panose="02010800040101010101" charset="-122"/>
              <a:ea typeface="华文行楷" panose="02010800040101010101" charset="-122"/>
            </a:endParaRPr>
          </a:p>
          <a:p>
            <a:endParaRPr lang="zh-CN" altLang="en-US">
              <a:latin typeface="华文行楷" panose="02010800040101010101" charset="-122"/>
              <a:ea typeface="华文行楷" panose="02010800040101010101" charset="-122"/>
            </a:endParaRPr>
          </a:p>
          <a:p>
            <a:endParaRPr lang="zh-CN" altLang="en-US">
              <a:latin typeface="华文行楷" panose="02010800040101010101" charset="-122"/>
              <a:ea typeface="华文行楷" panose="02010800040101010101" charset="-122"/>
            </a:endParaRPr>
          </a:p>
          <a:p>
            <a:endParaRPr lang="zh-CN" altLang="en-US">
              <a:latin typeface="华文行楷" panose="02010800040101010101" charset="-122"/>
              <a:ea typeface="华文行楷" panose="02010800040101010101" charset="-122"/>
            </a:endParaRPr>
          </a:p>
          <a:p>
            <a:endParaRPr lang="zh-CN" altLang="en-US">
              <a:latin typeface="华文行楷" panose="02010800040101010101" charset="-122"/>
              <a:ea typeface="华文行楷" panose="02010800040101010101" charset="-122"/>
            </a:endParaRPr>
          </a:p>
          <a:p>
            <a:endParaRPr lang="zh-CN" altLang="en-US">
              <a:latin typeface="华文行楷" panose="02010800040101010101" charset="-122"/>
              <a:ea typeface="华文行楷" panose="02010800040101010101" charset="-122"/>
            </a:endParaRPr>
          </a:p>
          <a:p>
            <a:endParaRPr lang="zh-CN" altLang="en-US">
              <a:latin typeface="华文行楷" panose="02010800040101010101" charset="-122"/>
              <a:ea typeface="华文行楷" panose="02010800040101010101" charset="-122"/>
            </a:endParaRPr>
          </a:p>
          <a:p>
            <a:endParaRPr lang="zh-CN" altLang="en-US">
              <a:latin typeface="华文行楷" panose="02010800040101010101" charset="-122"/>
              <a:ea typeface="华文行楷" panose="02010800040101010101" charset="-122"/>
            </a:endParaRPr>
          </a:p>
          <a:p>
            <a:endParaRPr lang="zh-CN" altLang="en-US">
              <a:latin typeface="华文行楷" panose="02010800040101010101" charset="-122"/>
              <a:ea typeface="华文行楷" panose="02010800040101010101" charset="-122"/>
            </a:endParaRPr>
          </a:p>
          <a:p>
            <a:endParaRPr lang="zh-CN" altLang="en-US">
              <a:latin typeface="华文行楷" panose="02010800040101010101" charset="-122"/>
              <a:ea typeface="华文行楷" panose="02010800040101010101" charset="-122"/>
            </a:endParaRPr>
          </a:p>
          <a:p>
            <a:r>
              <a:rPr lang="zh-CN" altLang="en-US">
                <a:latin typeface="华文行楷" panose="02010800040101010101" charset="-122"/>
                <a:ea typeface="华文行楷" panose="02010800040101010101" charset="-122"/>
                <a:sym typeface="+mn-ea"/>
              </a:rPr>
              <a:t>[3]需求规格说明书案例分析：百度文库（2018.4.19）</a:t>
            </a:r>
            <a:endParaRPr lang="zh-CN" altLang="en-US">
              <a:latin typeface="华文行楷" panose="02010800040101010101" charset="-122"/>
              <a:ea typeface="华文行楷" panose="02010800040101010101" charset="-122"/>
            </a:endParaRPr>
          </a:p>
          <a:p>
            <a:r>
              <a:rPr lang="zh-CN" altLang="en-US">
                <a:latin typeface="华文行楷" panose="02010800040101010101" charset="-122"/>
                <a:ea typeface="华文行楷" panose="02010800040101010101" charset="-122"/>
                <a:sym typeface="+mn-ea"/>
              </a:rPr>
              <a:t>https://wenku.baidu.com/view/aa9cec0ebe23482fb4da4c9d.html</a:t>
            </a:r>
            <a:endParaRPr lang="zh-CN" altLang="en-US"/>
          </a:p>
        </p:txBody>
      </p:sp>
      <p:sp>
        <p:nvSpPr>
          <p:cNvPr id="7" name="文本框 6"/>
          <p:cNvSpPr txBox="1"/>
          <p:nvPr/>
        </p:nvSpPr>
        <p:spPr>
          <a:xfrm>
            <a:off x="167640" y="3329940"/>
            <a:ext cx="6029960" cy="1198880"/>
          </a:xfrm>
          <a:prstGeom prst="rect">
            <a:avLst/>
          </a:prstGeom>
          <a:noFill/>
        </p:spPr>
        <p:txBody>
          <a:bodyPr wrap="square" rtlCol="0" anchor="t">
            <a:spAutoFit/>
          </a:bodyPr>
          <a:p>
            <a:r>
              <a:rPr lang="zh-CN" altLang="en-US">
                <a:latin typeface="华文行楷" panose="02010800040101010101" charset="-122"/>
                <a:ea typeface="华文行楷" panose="02010800040101010101" charset="-122"/>
                <a:sym typeface="+mn-ea"/>
              </a:rPr>
              <a:t>[2]需求规格说明书（ISO标准版）：百度文库（2018.4.19）					https://wenku.baidu.com/view/b23a0330773231126edb6f1aff00bed5b8f3737d</a:t>
            </a:r>
            <a:endParaRPr lang="zh-CN" alt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5" name="矩形 4"/>
          <p:cNvSpPr/>
          <p:nvPr/>
        </p:nvSpPr>
        <p:spPr>
          <a:xfrm>
            <a:off x="10795" y="-15875"/>
            <a:ext cx="3855720" cy="1198880"/>
          </a:xfrm>
          <a:prstGeom prst="rect">
            <a:avLst/>
          </a:prstGeom>
          <a:noFill/>
          <a:ln>
            <a:noFill/>
          </a:ln>
        </p:spPr>
        <p:txBody>
          <a:bodyPr wrap="none" rtlCol="0" anchor="t">
            <a:spAutoFit/>
          </a:bodyPr>
          <a:p>
            <a:pPr algn="ctr"/>
            <a:r>
              <a:rPr lang="zh-CN" altLang="en-US" sz="7200" b="1">
                <a:solidFill>
                  <a:schemeClr val="accent1"/>
                </a:solidFill>
                <a:effectLst>
                  <a:outerShdw blurRad="38100" dist="25400" dir="5400000" algn="ctr" rotWithShape="0">
                    <a:srgbClr val="6E747A">
                      <a:alpha val="43000"/>
                    </a:srgbClr>
                  </a:outerShdw>
                </a:effectLst>
              </a:rPr>
              <a:t>任务概述</a:t>
            </a:r>
            <a:endParaRPr lang="zh-CN" altLang="en-US" sz="7200" b="1">
              <a:solidFill>
                <a:schemeClr val="accent1"/>
              </a:solidFill>
              <a:effectLst>
                <a:outerShdw blurRad="38100" dist="25400" dir="5400000" algn="ctr" rotWithShape="0">
                  <a:srgbClr val="6E747A">
                    <a:alpha val="43000"/>
                  </a:srgbClr>
                </a:outerShdw>
              </a:effectLst>
            </a:endParaRPr>
          </a:p>
        </p:txBody>
      </p:sp>
      <p:sp>
        <p:nvSpPr>
          <p:cNvPr id="8" name="矩形 7"/>
          <p:cNvSpPr/>
          <p:nvPr/>
        </p:nvSpPr>
        <p:spPr>
          <a:xfrm>
            <a:off x="7115810" y="1089660"/>
            <a:ext cx="2019300" cy="1198880"/>
          </a:xfrm>
          <a:prstGeom prst="rect">
            <a:avLst/>
          </a:prstGeom>
          <a:noFill/>
          <a:ln>
            <a:noFill/>
          </a:ln>
        </p:spPr>
        <p:txBody>
          <a:bodyPr wrap="none" rtlCol="0" anchor="t">
            <a:spAutoFit/>
            <a:scene3d>
              <a:camera prst="obliqueBottomLeft"/>
              <a:lightRig rig="threePt" dir="t"/>
            </a:scene3d>
            <a:sp3d extrusionH="387350">
              <a:extrusionClr>
                <a:srgbClr val="175BCB"/>
              </a:extrusionClr>
            </a:sp3d>
          </a:bodyPr>
          <a:p>
            <a:pPr algn="ctr"/>
            <a:r>
              <a:rPr lang="zh-CN" altLang="en-US" sz="7200" b="1">
                <a:blipFill>
                  <a:blip r:embed="rId2"/>
                  <a:tile tx="0" ty="0" sx="82000" sy="63000" flip="none" algn="br"/>
                </a:blipFill>
                <a:effectLst>
                  <a:outerShdw blurRad="60007" dist="310007" dir="7680000" sy="30000" kx="1300200" algn="ctr" rotWithShape="0">
                    <a:srgbClr val="0D1E55">
                      <a:alpha val="32000"/>
                    </a:srgbClr>
                  </a:outerShdw>
                </a:effectLst>
                <a:sym typeface="+mn-ea"/>
              </a:rPr>
              <a:t>目标</a:t>
            </a:r>
            <a:endParaRPr lang="zh-CN" altLang="en-US" sz="7200" b="1">
              <a:blipFill>
                <a:blip r:embed="rId2"/>
                <a:tile tx="0" ty="0" sx="82000" sy="63000" flip="none" algn="br"/>
              </a:blipFill>
              <a:effectLst>
                <a:outerShdw blurRad="60007" dist="310007" dir="7680000" sy="30000" kx="1300200" algn="ctr" rotWithShape="0">
                  <a:srgbClr val="0D1E55">
                    <a:alpha val="32000"/>
                  </a:srgbClr>
                </a:outerShdw>
              </a:effectLst>
              <a:sym typeface="+mn-ea"/>
            </a:endParaRPr>
          </a:p>
        </p:txBody>
      </p:sp>
      <p:sp>
        <p:nvSpPr>
          <p:cNvPr id="9" name="文本框 8"/>
          <p:cNvSpPr txBox="1"/>
          <p:nvPr/>
        </p:nvSpPr>
        <p:spPr>
          <a:xfrm>
            <a:off x="214630" y="1495425"/>
            <a:ext cx="5948045" cy="1568450"/>
          </a:xfrm>
          <a:prstGeom prst="rect">
            <a:avLst/>
          </a:prstGeom>
          <a:noFill/>
        </p:spPr>
        <p:txBody>
          <a:bodyPr wrap="square" rtlCol="0" anchor="t">
            <a:spAutoFit/>
          </a:bodyPr>
          <a:p>
            <a:r>
              <a:rPr lang="zh-CN" altLang="en-US" sz="2400">
                <a:gradFill>
                  <a:gsLst>
                    <a:gs pos="21000">
                      <a:srgbClr val="53575C"/>
                    </a:gs>
                    <a:gs pos="88000">
                      <a:srgbClr val="C5C7CA"/>
                    </a:gs>
                  </a:gsLst>
                  <a:lin ang="5400000"/>
                </a:gradFill>
                <a:effectLst/>
                <a:latin typeface="华文行楷" panose="02010800040101010101" charset="-122"/>
                <a:ea typeface="华文行楷" panose="02010800040101010101" charset="-122"/>
                <a:sym typeface="+mn-ea"/>
              </a:rPr>
              <a:t>该项目的建设目标是为登录用户提供股票信息以及风险警示给出推送，为非登录用户提供股票信息。给股民提供一个方便高效的咨询股票的方法。</a:t>
            </a:r>
            <a:endParaRPr lang="zh-CN" altLang="en-US" sz="2400">
              <a:gradFill>
                <a:gsLst>
                  <a:gs pos="21000">
                    <a:srgbClr val="53575C"/>
                  </a:gs>
                  <a:gs pos="88000">
                    <a:srgbClr val="C5C7CA"/>
                  </a:gs>
                </a:gsLst>
                <a:lin ang="5400000"/>
              </a:gradFill>
              <a:effectLst/>
              <a:latin typeface="华文行楷" panose="02010800040101010101" charset="-122"/>
              <a:ea typeface="华文行楷" panose="02010800040101010101" charset="-122"/>
              <a:sym typeface="+mn-ea"/>
            </a:endParaRPr>
          </a:p>
        </p:txBody>
      </p:sp>
      <p:sp>
        <p:nvSpPr>
          <p:cNvPr id="10" name="矩形 9"/>
          <p:cNvSpPr/>
          <p:nvPr/>
        </p:nvSpPr>
        <p:spPr>
          <a:xfrm>
            <a:off x="5207635" y="5278755"/>
            <a:ext cx="3840480" cy="1198880"/>
          </a:xfrm>
          <a:prstGeom prst="rect">
            <a:avLst/>
          </a:prstGeom>
          <a:noFill/>
          <a:ln>
            <a:noFill/>
          </a:ln>
        </p:spPr>
        <p:txBody>
          <a:bodyPr wrap="none" rtlCol="0" anchor="t">
            <a:spAutoFit/>
            <a:scene3d>
              <a:camera prst="obliqueBottomLeft"/>
              <a:lightRig rig="threePt" dir="t"/>
            </a:scene3d>
            <a:sp3d extrusionH="387350">
              <a:extrusionClr>
                <a:srgbClr val="175BCB"/>
              </a:extrusionClr>
            </a:sp3d>
          </a:bodyPr>
          <a:p>
            <a:pPr algn="ctr"/>
            <a:r>
              <a:rPr lang="zh-CN" altLang="en-US" sz="7200">
                <a:sym typeface="+mn-ea"/>
              </a:rPr>
              <a:t>用户特点</a:t>
            </a:r>
            <a:endParaRPr lang="zh-CN" altLang="en-US" sz="7200" b="1">
              <a:blipFill>
                <a:blip r:embed="rId2"/>
                <a:tile tx="0" ty="0" sx="82000" sy="63000" flip="none" algn="br"/>
              </a:blipFill>
              <a:effectLst>
                <a:outerShdw blurRad="60007" dist="310007" dir="7680000" sy="30000" kx="1300200" algn="ctr" rotWithShape="0">
                  <a:srgbClr val="0D1E55">
                    <a:alpha val="32000"/>
                  </a:srgbClr>
                </a:outerShdw>
              </a:effectLst>
              <a:sym typeface="+mn-ea"/>
            </a:endParaRPr>
          </a:p>
        </p:txBody>
      </p:sp>
      <p:sp>
        <p:nvSpPr>
          <p:cNvPr id="11" name="文本框 10"/>
          <p:cNvSpPr txBox="1"/>
          <p:nvPr/>
        </p:nvSpPr>
        <p:spPr>
          <a:xfrm>
            <a:off x="102870" y="3458845"/>
            <a:ext cx="7297420" cy="1938020"/>
          </a:xfrm>
          <a:prstGeom prst="rect">
            <a:avLst/>
          </a:prstGeom>
          <a:noFill/>
        </p:spPr>
        <p:txBody>
          <a:bodyPr wrap="square" rtlCol="0" anchor="t">
            <a:spAutoFit/>
          </a:bodyPr>
          <a:p>
            <a:r>
              <a:rPr lang="zh-CN" altLang="en-US" sz="2400">
                <a:gradFill>
                  <a:gsLst>
                    <a:gs pos="21000">
                      <a:srgbClr val="53575C"/>
                    </a:gs>
                    <a:gs pos="88000">
                      <a:srgbClr val="C5C7CA"/>
                    </a:gs>
                  </a:gsLst>
                  <a:lin ang="5400000"/>
                </a:gradFill>
                <a:effectLst/>
                <a:latin typeface="华文行楷" panose="02010800040101010101" charset="-122"/>
                <a:ea typeface="华文行楷" panose="02010800040101010101" charset="-122"/>
                <a:sym typeface="+mn-ea"/>
              </a:rPr>
              <a:t>本项目目标群体为想要了解股票，又不会操作同花顺等复杂软件的人群，不用通过繁琐复杂的软件进行开户注册登录，就可以便捷快速的查看自己想了解的股票信息，方便各种股民，同时额外想增加的监控功能让炒长线的股民不用时时刻刻担心股票的大范围波动。</a:t>
            </a:r>
            <a:endParaRPr lang="zh-CN" altLang="en-US" sz="2400">
              <a:gradFill>
                <a:gsLst>
                  <a:gs pos="21000">
                    <a:srgbClr val="53575C"/>
                  </a:gs>
                  <a:gs pos="88000">
                    <a:srgbClr val="C5C7CA"/>
                  </a:gs>
                </a:gsLst>
                <a:lin ang="5400000"/>
              </a:gradFill>
              <a:effectLst/>
              <a:latin typeface="华文行楷" panose="02010800040101010101" charset="-122"/>
              <a:ea typeface="华文行楷" panose="02010800040101010101" charset="-122"/>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5" name="矩形 4"/>
          <p:cNvSpPr/>
          <p:nvPr/>
        </p:nvSpPr>
        <p:spPr>
          <a:xfrm>
            <a:off x="222250" y="21590"/>
            <a:ext cx="4773930" cy="1198880"/>
          </a:xfrm>
          <a:prstGeom prst="rect">
            <a:avLst/>
          </a:prstGeom>
          <a:noFill/>
          <a:ln>
            <a:noFill/>
          </a:ln>
        </p:spPr>
        <p:txBody>
          <a:bodyPr wrap="none" rtlCol="0" anchor="t">
            <a:spAutoFit/>
            <a:scene3d>
              <a:camera prst="obliqueBottomLeft"/>
              <a:lightRig rig="threePt" dir="t"/>
            </a:scene3d>
            <a:sp3d extrusionH="387350">
              <a:extrusionClr>
                <a:srgbClr val="175BCB"/>
              </a:extrusionClr>
            </a:sp3d>
          </a:bodyPr>
          <a:p>
            <a:pPr algn="ctr"/>
            <a:r>
              <a:rPr lang="zh-CN" altLang="en-US" sz="7200" b="1">
                <a:blipFill>
                  <a:blip r:embed="rId2"/>
                  <a:tile tx="0" ty="0" sx="82000" sy="63000" flip="none" algn="br"/>
                </a:blipFill>
                <a:effectLst>
                  <a:outerShdw blurRad="60007" dist="310007" dir="7680000" sy="30000" kx="1300200" algn="ctr" rotWithShape="0">
                    <a:srgbClr val="0D1E55">
                      <a:alpha val="32000"/>
                    </a:srgbClr>
                  </a:outerShdw>
                </a:effectLst>
                <a:sym typeface="+mn-ea"/>
              </a:rPr>
              <a:t>假定和约束</a:t>
            </a:r>
            <a:endParaRPr lang="zh-CN" altLang="en-US" sz="7200" b="1">
              <a:blipFill>
                <a:blip r:embed="rId2"/>
                <a:tile tx="0" ty="0" sx="82000" sy="63000" flip="none" algn="br"/>
              </a:blipFill>
              <a:effectLst>
                <a:outerShdw blurRad="60007" dist="310007" dir="7680000" sy="30000" kx="1300200" algn="ctr" rotWithShape="0">
                  <a:srgbClr val="0D1E55">
                    <a:alpha val="32000"/>
                  </a:srgbClr>
                </a:outerShdw>
              </a:effectLst>
              <a:sym typeface="+mn-ea"/>
            </a:endParaRPr>
          </a:p>
        </p:txBody>
      </p:sp>
      <p:sp>
        <p:nvSpPr>
          <p:cNvPr id="6" name="内容占位符 5"/>
          <p:cNvSpPr>
            <a:spLocks noGrp="1"/>
          </p:cNvSpPr>
          <p:nvPr>
            <p:ph idx="1"/>
          </p:nvPr>
        </p:nvSpPr>
        <p:spPr/>
        <p:txBody>
          <a:bodyPr/>
          <a:p>
            <a:r>
              <a:rPr lang="zh-CN" altLang="en-US">
                <a:gradFill>
                  <a:gsLst>
                    <a:gs pos="21000">
                      <a:srgbClr val="53575C"/>
                    </a:gs>
                    <a:gs pos="88000">
                      <a:srgbClr val="C5C7CA"/>
                    </a:gs>
                  </a:gsLst>
                  <a:lin ang="5400000"/>
                </a:gradFill>
                <a:effectLst/>
                <a:latin typeface="华文行楷" panose="02010800040101010101" charset="-122"/>
                <a:ea typeface="华文行楷" panose="02010800040101010101" charset="-122"/>
                <a:sym typeface="+mn-ea"/>
              </a:rPr>
              <a:t> </a:t>
            </a:r>
            <a:endParaRPr lang="zh-CN" altLang="en-US">
              <a:gradFill>
                <a:gsLst>
                  <a:gs pos="21000">
                    <a:srgbClr val="53575C"/>
                  </a:gs>
                  <a:gs pos="88000">
                    <a:srgbClr val="C5C7CA"/>
                  </a:gs>
                </a:gsLst>
                <a:lin ang="5400000"/>
              </a:gradFill>
              <a:effectLst/>
              <a:latin typeface="华文行楷" panose="02010800040101010101" charset="-122"/>
              <a:ea typeface="华文行楷" panose="02010800040101010101" charset="-122"/>
              <a:sym typeface="+mn-ea"/>
            </a:endParaRPr>
          </a:p>
          <a:p>
            <a:r>
              <a:rPr lang="zh-CN" altLang="en-US">
                <a:gradFill>
                  <a:gsLst>
                    <a:gs pos="21000">
                      <a:srgbClr val="53575C"/>
                    </a:gs>
                    <a:gs pos="88000">
                      <a:srgbClr val="C5C7CA"/>
                    </a:gs>
                  </a:gsLst>
                  <a:lin ang="5400000"/>
                </a:gradFill>
                <a:effectLst/>
                <a:latin typeface="华文行楷" panose="02010800040101010101" charset="-122"/>
                <a:ea typeface="华文行楷" panose="02010800040101010101" charset="-122"/>
                <a:sym typeface="+mn-ea"/>
              </a:rPr>
              <a:t>项目完成期限：本学期第十五周。</a:t>
            </a:r>
            <a:endParaRPr lang="zh-CN" altLang="en-US">
              <a:gradFill>
                <a:gsLst>
                  <a:gs pos="21000">
                    <a:srgbClr val="53575C"/>
                  </a:gs>
                  <a:gs pos="88000">
                    <a:srgbClr val="C5C7CA"/>
                  </a:gs>
                </a:gsLst>
                <a:lin ang="5400000"/>
              </a:gradFill>
              <a:effectLst/>
              <a:latin typeface="华文行楷" panose="02010800040101010101" charset="-122"/>
              <a:ea typeface="华文行楷" panose="02010800040101010101" charset="-122"/>
              <a:sym typeface="+mn-ea"/>
            </a:endParaRPr>
          </a:p>
          <a:p>
            <a:r>
              <a:rPr lang="zh-CN" altLang="en-US">
                <a:gradFill>
                  <a:gsLst>
                    <a:gs pos="21000">
                      <a:srgbClr val="53575C"/>
                    </a:gs>
                    <a:gs pos="88000">
                      <a:srgbClr val="C5C7CA"/>
                    </a:gs>
                  </a:gsLst>
                  <a:lin ang="5400000"/>
                </a:gradFill>
                <a:effectLst/>
                <a:latin typeface="华文行楷" panose="02010800040101010101" charset="-122"/>
                <a:ea typeface="华文行楷" panose="02010800040101010101" charset="-122"/>
                <a:sym typeface="+mn-ea"/>
              </a:rPr>
              <a:t>项目由SE2018-G04小组三人完成。</a:t>
            </a:r>
            <a:endParaRPr lang="zh-CN" altLang="en-US">
              <a:gradFill>
                <a:gsLst>
                  <a:gs pos="21000">
                    <a:srgbClr val="53575C"/>
                  </a:gs>
                  <a:gs pos="88000">
                    <a:srgbClr val="C5C7CA"/>
                  </a:gs>
                </a:gsLst>
                <a:lin ang="5400000"/>
              </a:gradFill>
              <a:effectLst/>
              <a:latin typeface="华文行楷" panose="02010800040101010101" charset="-122"/>
              <a:ea typeface="华文行楷" panose="02010800040101010101" charset="-122"/>
              <a:sym typeface="+mn-ea"/>
            </a:endParaRPr>
          </a:p>
          <a:p>
            <a:r>
              <a:rPr lang="zh-CN" altLang="en-US">
                <a:gradFill>
                  <a:gsLst>
                    <a:gs pos="21000">
                      <a:srgbClr val="53575C"/>
                    </a:gs>
                    <a:gs pos="88000">
                      <a:srgbClr val="C5C7CA"/>
                    </a:gs>
                  </a:gsLst>
                  <a:lin ang="5400000"/>
                </a:gradFill>
                <a:effectLst/>
                <a:latin typeface="华文行楷" panose="02010800040101010101" charset="-122"/>
                <a:ea typeface="华文行楷" panose="02010800040101010101" charset="-122"/>
                <a:sym typeface="+mn-ea"/>
              </a:rPr>
              <a:t>假定过程使用所有软件、工具、代码均不需要经费。</a:t>
            </a:r>
            <a:endParaRPr lang="zh-CN" altLang="en-US">
              <a:gradFill>
                <a:gsLst>
                  <a:gs pos="21000">
                    <a:srgbClr val="53575C"/>
                  </a:gs>
                  <a:gs pos="88000">
                    <a:srgbClr val="C5C7CA"/>
                  </a:gs>
                </a:gsLst>
                <a:lin ang="5400000"/>
              </a:gradFill>
              <a:effectLst/>
              <a:latin typeface="华文行楷" panose="02010800040101010101" charset="-122"/>
              <a:ea typeface="华文行楷" panose="02010800040101010101" charset="-122"/>
              <a:sym typeface="+mn-ea"/>
            </a:endParaRPr>
          </a:p>
          <a:p>
            <a:pPr marL="0" indent="0">
              <a:buNone/>
            </a:pPr>
            <a:endParaRPr lang="zh-CN" altLang="en-US">
              <a:gradFill>
                <a:gsLst>
                  <a:gs pos="21000">
                    <a:srgbClr val="53575C"/>
                  </a:gs>
                  <a:gs pos="88000">
                    <a:srgbClr val="C5C7CA"/>
                  </a:gs>
                </a:gsLst>
                <a:lin ang="5400000"/>
              </a:gradFill>
              <a:effectLst/>
              <a:latin typeface="华文行楷" panose="02010800040101010101" charset="-122"/>
              <a:ea typeface="华文行楷" panose="02010800040101010101" charset="-122"/>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4" name="标题 1"/>
          <p:cNvSpPr>
            <a:spLocks noGrp="1"/>
          </p:cNvSpPr>
          <p:nvPr>
            <p:ph type="title"/>
          </p:nvPr>
        </p:nvSpPr>
        <p:spPr>
          <a:xfrm>
            <a:off x="457200" y="274638"/>
            <a:ext cx="8229600" cy="781805"/>
          </a:xfrm>
        </p:spPr>
        <p:txBody>
          <a:bodyPr/>
          <a:lstStyle/>
          <a:p>
            <a:pPr algn="l"/>
            <a:r>
              <a:rPr lang="zh-CN" altLang="en-US" b="1">
                <a:gradFill>
                  <a:gsLst>
                    <a:gs pos="21000">
                      <a:srgbClr val="53575C"/>
                    </a:gs>
                    <a:gs pos="88000">
                      <a:srgbClr val="C5C7CA"/>
                    </a:gs>
                  </a:gsLst>
                  <a:lin ang="5400000"/>
                </a:gradFill>
                <a:effectLst/>
                <a:sym typeface="+mn-ea"/>
              </a:rPr>
              <a:t>获取需求</a:t>
            </a:r>
            <a:endParaRPr lang="zh-CN" altLang="en-US" i="1">
              <a:latin typeface="方正大黑简体" pitchFamily="2" charset="-122"/>
              <a:ea typeface="方正大黑简体" pitchFamily="2" charset="-122"/>
            </a:endParaRPr>
          </a:p>
        </p:txBody>
      </p:sp>
      <p:sp>
        <p:nvSpPr>
          <p:cNvPr id="3" name="内容占位符 2"/>
          <p:cNvSpPr>
            <a:spLocks noGrp="1"/>
          </p:cNvSpPr>
          <p:nvPr>
            <p:ph idx="1"/>
          </p:nvPr>
        </p:nvSpPr>
        <p:spPr>
          <a:xfrm>
            <a:off x="539750" y="1753235"/>
            <a:ext cx="3844290" cy="3941445"/>
          </a:xfrm>
        </p:spPr>
        <p:txBody>
          <a:bodyPr>
            <a:normAutofit fontScale="70000"/>
          </a:bodyPr>
          <a:p>
            <a:r>
              <a:rPr lang="zh-CN" altLang="en-US">
                <a:gradFill>
                  <a:gsLst>
                    <a:gs pos="21000">
                      <a:srgbClr val="53575C"/>
                    </a:gs>
                    <a:gs pos="88000">
                      <a:srgbClr val="C5C7CA"/>
                    </a:gs>
                  </a:gsLst>
                  <a:lin ang="5400000"/>
                </a:gradFill>
                <a:effectLst/>
                <a:latin typeface="华文行楷" panose="02010800040101010101" charset="-122"/>
                <a:ea typeface="华文行楷" panose="02010800040101010101" charset="-122"/>
              </a:rPr>
              <a:t>3.1用户代表访谈</a:t>
            </a:r>
            <a:endParaRPr lang="zh-CN" altLang="en-US">
              <a:gradFill>
                <a:gsLst>
                  <a:gs pos="21000">
                    <a:srgbClr val="53575C"/>
                  </a:gs>
                  <a:gs pos="88000">
                    <a:srgbClr val="C5C7CA"/>
                  </a:gs>
                </a:gsLst>
                <a:lin ang="5400000"/>
              </a:gradFill>
              <a:effectLst/>
              <a:latin typeface="华文行楷" panose="02010800040101010101" charset="-122"/>
              <a:ea typeface="华文行楷" panose="02010800040101010101" charset="-122"/>
            </a:endParaRPr>
          </a:p>
          <a:p>
            <a:r>
              <a:rPr lang="zh-CN" altLang="en-US">
                <a:gradFill>
                  <a:gsLst>
                    <a:gs pos="21000">
                      <a:srgbClr val="53575C"/>
                    </a:gs>
                    <a:gs pos="88000">
                      <a:srgbClr val="C5C7CA"/>
                    </a:gs>
                  </a:gsLst>
                  <a:lin ang="5400000"/>
                </a:gradFill>
                <a:effectLst/>
                <a:latin typeface="华文行楷" panose="02010800040101010101" charset="-122"/>
                <a:ea typeface="华文行楷" panose="02010800040101010101" charset="-122"/>
              </a:rPr>
              <a:t>访谈时间：2018.4.17 20时</a:t>
            </a:r>
            <a:endParaRPr lang="zh-CN" altLang="en-US">
              <a:gradFill>
                <a:gsLst>
                  <a:gs pos="21000">
                    <a:srgbClr val="53575C"/>
                  </a:gs>
                  <a:gs pos="88000">
                    <a:srgbClr val="C5C7CA"/>
                  </a:gs>
                </a:gsLst>
                <a:lin ang="5400000"/>
              </a:gradFill>
              <a:effectLst/>
              <a:latin typeface="华文行楷" panose="02010800040101010101" charset="-122"/>
              <a:ea typeface="华文行楷" panose="02010800040101010101" charset="-122"/>
            </a:endParaRPr>
          </a:p>
          <a:p>
            <a:r>
              <a:rPr lang="zh-CN" altLang="en-US">
                <a:gradFill>
                  <a:gsLst>
                    <a:gs pos="21000">
                      <a:srgbClr val="53575C"/>
                    </a:gs>
                    <a:gs pos="88000">
                      <a:srgbClr val="C5C7CA"/>
                    </a:gs>
                  </a:gsLst>
                  <a:lin ang="5400000"/>
                </a:gradFill>
                <a:effectLst/>
                <a:latin typeface="华文行楷" panose="02010800040101010101" charset="-122"/>
                <a:ea typeface="华文行楷" panose="02010800040101010101" charset="-122"/>
              </a:rPr>
              <a:t>访谈方式：面对面访谈</a:t>
            </a:r>
            <a:endParaRPr lang="zh-CN" altLang="en-US">
              <a:gradFill>
                <a:gsLst>
                  <a:gs pos="21000">
                    <a:srgbClr val="53575C"/>
                  </a:gs>
                  <a:gs pos="88000">
                    <a:srgbClr val="C5C7CA"/>
                  </a:gs>
                </a:gsLst>
                <a:lin ang="5400000"/>
              </a:gradFill>
              <a:effectLst/>
              <a:latin typeface="华文行楷" panose="02010800040101010101" charset="-122"/>
              <a:ea typeface="华文行楷" panose="02010800040101010101" charset="-122"/>
            </a:endParaRPr>
          </a:p>
          <a:p>
            <a:r>
              <a:rPr lang="zh-CN" altLang="en-US">
                <a:gradFill>
                  <a:gsLst>
                    <a:gs pos="21000">
                      <a:srgbClr val="53575C"/>
                    </a:gs>
                    <a:gs pos="88000">
                      <a:srgbClr val="C5C7CA"/>
                    </a:gs>
                  </a:gsLst>
                  <a:lin ang="5400000"/>
                </a:gradFill>
                <a:effectLst/>
                <a:latin typeface="华文行楷" panose="02010800040101010101" charset="-122"/>
                <a:ea typeface="华文行楷" panose="02010800040101010101" charset="-122"/>
              </a:rPr>
              <a:t>访谈人：吕迪</a:t>
            </a:r>
            <a:endParaRPr lang="zh-CN" altLang="en-US">
              <a:gradFill>
                <a:gsLst>
                  <a:gs pos="21000">
                    <a:srgbClr val="53575C"/>
                  </a:gs>
                  <a:gs pos="88000">
                    <a:srgbClr val="C5C7CA"/>
                  </a:gs>
                </a:gsLst>
                <a:lin ang="5400000"/>
              </a:gradFill>
              <a:effectLst/>
              <a:latin typeface="华文行楷" panose="02010800040101010101" charset="-122"/>
              <a:ea typeface="华文行楷" panose="02010800040101010101" charset="-122"/>
            </a:endParaRPr>
          </a:p>
          <a:p>
            <a:r>
              <a:rPr lang="zh-CN" altLang="en-US">
                <a:gradFill>
                  <a:gsLst>
                    <a:gs pos="21000">
                      <a:srgbClr val="53575C"/>
                    </a:gs>
                    <a:gs pos="88000">
                      <a:srgbClr val="C5C7CA"/>
                    </a:gs>
                  </a:gsLst>
                  <a:lin ang="5400000"/>
                </a:gradFill>
                <a:effectLst/>
                <a:latin typeface="华文行楷" panose="02010800040101010101" charset="-122"/>
                <a:ea typeface="华文行楷" panose="02010800040101010101" charset="-122"/>
              </a:rPr>
              <a:t>被访谈人：蒋同学</a:t>
            </a:r>
            <a:endParaRPr lang="zh-CN" altLang="en-US">
              <a:gradFill>
                <a:gsLst>
                  <a:gs pos="21000">
                    <a:srgbClr val="53575C"/>
                  </a:gs>
                  <a:gs pos="88000">
                    <a:srgbClr val="C5C7CA"/>
                  </a:gs>
                </a:gsLst>
                <a:lin ang="5400000"/>
              </a:gradFill>
              <a:effectLst/>
              <a:latin typeface="华文行楷" panose="02010800040101010101" charset="-122"/>
              <a:ea typeface="华文行楷" panose="02010800040101010101" charset="-122"/>
            </a:endParaRPr>
          </a:p>
          <a:p>
            <a:r>
              <a:rPr lang="zh-CN" altLang="en-US">
                <a:gradFill>
                  <a:gsLst>
                    <a:gs pos="21000">
                      <a:srgbClr val="53575C"/>
                    </a:gs>
                    <a:gs pos="88000">
                      <a:srgbClr val="C5C7CA"/>
                    </a:gs>
                  </a:gsLst>
                  <a:lin ang="5400000"/>
                </a:gradFill>
                <a:effectLst/>
                <a:latin typeface="华文行楷" panose="02010800040101010101" charset="-122"/>
                <a:ea typeface="华文行楷" panose="02010800040101010101" charset="-122"/>
              </a:rPr>
              <a:t>被访谈人简介：</a:t>
            </a:r>
            <a:endParaRPr lang="zh-CN" altLang="en-US">
              <a:gradFill>
                <a:gsLst>
                  <a:gs pos="21000">
                    <a:srgbClr val="53575C"/>
                  </a:gs>
                  <a:gs pos="88000">
                    <a:srgbClr val="C5C7CA"/>
                  </a:gs>
                </a:gsLst>
                <a:lin ang="5400000"/>
              </a:gradFill>
              <a:effectLst/>
              <a:latin typeface="华文行楷" panose="02010800040101010101" charset="-122"/>
              <a:ea typeface="华文行楷" panose="02010800040101010101" charset="-122"/>
            </a:endParaRPr>
          </a:p>
          <a:p>
            <a:r>
              <a:rPr lang="zh-CN" altLang="en-US">
                <a:gradFill>
                  <a:gsLst>
                    <a:gs pos="21000">
                      <a:srgbClr val="53575C"/>
                    </a:gs>
                    <a:gs pos="88000">
                      <a:srgbClr val="C5C7CA"/>
                    </a:gs>
                  </a:gsLst>
                  <a:lin ang="5400000"/>
                </a:gradFill>
                <a:effectLst/>
                <a:latin typeface="华文行楷" panose="02010800040101010101" charset="-122"/>
                <a:ea typeface="华文行楷" panose="02010800040101010101" charset="-122"/>
              </a:rPr>
              <a:t>在校金融系学生，有过炒股经验。</a:t>
            </a:r>
            <a:endParaRPr lang="zh-CN" altLang="en-US">
              <a:gradFill>
                <a:gsLst>
                  <a:gs pos="21000">
                    <a:srgbClr val="53575C"/>
                  </a:gs>
                  <a:gs pos="88000">
                    <a:srgbClr val="C5C7CA"/>
                  </a:gs>
                </a:gsLst>
                <a:lin ang="5400000"/>
              </a:gradFill>
              <a:effectLst/>
              <a:latin typeface="华文行楷" panose="02010800040101010101" charset="-122"/>
              <a:ea typeface="华文行楷" panose="02010800040101010101" charset="-122"/>
            </a:endParaRPr>
          </a:p>
          <a:p>
            <a:r>
              <a:rPr lang="zh-CN" altLang="en-US">
                <a:gradFill>
                  <a:gsLst>
                    <a:gs pos="21000">
                      <a:srgbClr val="53575C"/>
                    </a:gs>
                    <a:gs pos="88000">
                      <a:srgbClr val="C5C7CA"/>
                    </a:gs>
                  </a:gsLst>
                  <a:lin ang="5400000"/>
                </a:gradFill>
                <a:effectLst/>
                <a:latin typeface="华文行楷" panose="02010800040101010101" charset="-122"/>
                <a:ea typeface="华文行楷" panose="02010800040101010101" charset="-122"/>
              </a:rPr>
              <a:t>	</a:t>
            </a:r>
            <a:endParaRPr lang="zh-CN" altLang="en-US">
              <a:gradFill>
                <a:gsLst>
                  <a:gs pos="21000">
                    <a:srgbClr val="53575C"/>
                  </a:gs>
                  <a:gs pos="88000">
                    <a:srgbClr val="C5C7CA"/>
                  </a:gs>
                </a:gsLst>
                <a:lin ang="5400000"/>
              </a:gradFill>
              <a:effectLst/>
              <a:latin typeface="华文行楷" panose="02010800040101010101" charset="-122"/>
              <a:ea typeface="华文行楷" panose="02010800040101010101" charset="-122"/>
            </a:endParaRPr>
          </a:p>
        </p:txBody>
      </p:sp>
      <p:sp>
        <p:nvSpPr>
          <p:cNvPr id="2" name="文本框 1"/>
          <p:cNvSpPr txBox="1"/>
          <p:nvPr/>
        </p:nvSpPr>
        <p:spPr>
          <a:xfrm>
            <a:off x="4742815" y="1056640"/>
            <a:ext cx="3509010" cy="5077460"/>
          </a:xfrm>
          <a:prstGeom prst="rect">
            <a:avLst/>
          </a:prstGeom>
          <a:noFill/>
        </p:spPr>
        <p:txBody>
          <a:bodyPr wrap="square" rtlCol="0" anchor="t">
            <a:spAutoFit/>
          </a:bodyPr>
          <a:p>
            <a:r>
              <a:rPr lang="zh-CN" altLang="en-US">
                <a:effectLst>
                  <a:outerShdw blurRad="38100" dist="19050" dir="2700000" algn="tl" rotWithShape="0">
                    <a:schemeClr val="dk1">
                      <a:alpha val="40000"/>
                    </a:schemeClr>
                  </a:outerShdw>
                </a:effectLst>
                <a:latin typeface="华文行楷" panose="02010800040101010101" charset="-122"/>
                <a:ea typeface="华文行楷" panose="02010800040101010101" charset="-122"/>
                <a:sym typeface="+mn-ea"/>
              </a:rPr>
              <a:t>（1）对于股票咨询产品，最想了解的信息：</a:t>
            </a:r>
            <a:endParaRPr lang="zh-CN" altLang="en-US">
              <a:solidFill>
                <a:schemeClr val="tx1"/>
              </a:solidFill>
              <a:effectLst>
                <a:outerShdw blurRad="38100" dist="19050" dir="2700000" algn="tl" rotWithShape="0">
                  <a:schemeClr val="dk1">
                    <a:alpha val="40000"/>
                  </a:schemeClr>
                </a:outerShdw>
              </a:effectLst>
              <a:latin typeface="华文行楷" panose="02010800040101010101" charset="-122"/>
              <a:ea typeface="华文行楷" panose="02010800040101010101" charset="-122"/>
            </a:endParaRPr>
          </a:p>
          <a:p>
            <a:r>
              <a:rPr lang="zh-CN" altLang="en-US">
                <a:effectLst>
                  <a:outerShdw blurRad="38100" dist="19050" dir="2700000" algn="tl" rotWithShape="0">
                    <a:schemeClr val="dk1">
                      <a:alpha val="40000"/>
                    </a:schemeClr>
                  </a:outerShdw>
                </a:effectLst>
                <a:latin typeface="华文行楷" panose="02010800040101010101" charset="-122"/>
                <a:ea typeface="华文行楷" panose="02010800040101010101" charset="-122"/>
                <a:sym typeface="+mn-ea"/>
              </a:rPr>
              <a:t>实时股价，涨跌比，成交量。</a:t>
            </a:r>
            <a:endParaRPr lang="zh-CN" altLang="en-US">
              <a:solidFill>
                <a:schemeClr val="tx1"/>
              </a:solidFill>
              <a:effectLst>
                <a:outerShdw blurRad="38100" dist="19050" dir="2700000" algn="tl" rotWithShape="0">
                  <a:schemeClr val="dk1">
                    <a:alpha val="40000"/>
                  </a:schemeClr>
                </a:outerShdw>
              </a:effectLst>
              <a:latin typeface="华文行楷" panose="02010800040101010101" charset="-122"/>
              <a:ea typeface="华文行楷" panose="02010800040101010101" charset="-122"/>
            </a:endParaRPr>
          </a:p>
          <a:p>
            <a:endParaRPr lang="zh-CN" altLang="en-US">
              <a:solidFill>
                <a:schemeClr val="tx1"/>
              </a:solidFill>
              <a:effectLst>
                <a:outerShdw blurRad="38100" dist="19050" dir="2700000" algn="tl" rotWithShape="0">
                  <a:schemeClr val="dk1">
                    <a:alpha val="40000"/>
                  </a:schemeClr>
                </a:outerShdw>
              </a:effectLst>
              <a:latin typeface="华文行楷" panose="02010800040101010101" charset="-122"/>
              <a:ea typeface="华文行楷" panose="02010800040101010101" charset="-122"/>
            </a:endParaRPr>
          </a:p>
          <a:p>
            <a:r>
              <a:rPr lang="zh-CN" altLang="en-US">
                <a:effectLst>
                  <a:outerShdw blurRad="38100" dist="19050" dir="2700000" algn="tl" rotWithShape="0">
                    <a:schemeClr val="dk1">
                      <a:alpha val="40000"/>
                    </a:schemeClr>
                  </a:outerShdw>
                </a:effectLst>
                <a:latin typeface="华文行楷" panose="02010800040101010101" charset="-122"/>
                <a:ea typeface="华文行楷" panose="02010800040101010101" charset="-122"/>
                <a:sym typeface="+mn-ea"/>
              </a:rPr>
              <a:t>（2）对于软件的操作期望：</a:t>
            </a:r>
            <a:endParaRPr lang="zh-CN" altLang="en-US">
              <a:solidFill>
                <a:schemeClr val="tx1"/>
              </a:solidFill>
              <a:effectLst>
                <a:outerShdw blurRad="38100" dist="19050" dir="2700000" algn="tl" rotWithShape="0">
                  <a:schemeClr val="dk1">
                    <a:alpha val="40000"/>
                  </a:schemeClr>
                </a:outerShdw>
              </a:effectLst>
              <a:latin typeface="华文行楷" panose="02010800040101010101" charset="-122"/>
              <a:ea typeface="华文行楷" panose="02010800040101010101" charset="-122"/>
            </a:endParaRPr>
          </a:p>
          <a:p>
            <a:r>
              <a:rPr lang="zh-CN" altLang="en-US">
                <a:effectLst>
                  <a:outerShdw blurRad="38100" dist="19050" dir="2700000" algn="tl" rotWithShape="0">
                    <a:schemeClr val="dk1">
                      <a:alpha val="40000"/>
                    </a:schemeClr>
                  </a:outerShdw>
                </a:effectLst>
                <a:latin typeface="华文行楷" panose="02010800040101010101" charset="-122"/>
                <a:ea typeface="华文行楷" panose="02010800040101010101" charset="-122"/>
                <a:sym typeface="+mn-ea"/>
              </a:rPr>
              <a:t>越简单越好，不希望有用户注册和登录。</a:t>
            </a:r>
            <a:endParaRPr lang="zh-CN" altLang="en-US">
              <a:solidFill>
                <a:schemeClr val="tx1"/>
              </a:solidFill>
              <a:effectLst>
                <a:outerShdw blurRad="38100" dist="19050" dir="2700000" algn="tl" rotWithShape="0">
                  <a:schemeClr val="dk1">
                    <a:alpha val="40000"/>
                  </a:schemeClr>
                </a:outerShdw>
              </a:effectLst>
              <a:latin typeface="华文行楷" panose="02010800040101010101" charset="-122"/>
              <a:ea typeface="华文行楷" panose="02010800040101010101" charset="-122"/>
            </a:endParaRPr>
          </a:p>
          <a:p>
            <a:endParaRPr lang="zh-CN" altLang="en-US">
              <a:solidFill>
                <a:schemeClr val="tx1"/>
              </a:solidFill>
              <a:effectLst>
                <a:outerShdw blurRad="38100" dist="19050" dir="2700000" algn="tl" rotWithShape="0">
                  <a:schemeClr val="dk1">
                    <a:alpha val="40000"/>
                  </a:schemeClr>
                </a:outerShdw>
              </a:effectLst>
              <a:latin typeface="华文行楷" panose="02010800040101010101" charset="-122"/>
              <a:ea typeface="华文行楷" panose="02010800040101010101" charset="-122"/>
            </a:endParaRPr>
          </a:p>
          <a:p>
            <a:r>
              <a:rPr lang="zh-CN" altLang="en-US">
                <a:effectLst>
                  <a:outerShdw blurRad="38100" dist="19050" dir="2700000" algn="tl" rotWithShape="0">
                    <a:schemeClr val="dk1">
                      <a:alpha val="40000"/>
                    </a:schemeClr>
                  </a:outerShdw>
                </a:effectLst>
                <a:latin typeface="华文行楷" panose="02010800040101010101" charset="-122"/>
                <a:ea typeface="华文行楷" panose="02010800040101010101" charset="-122"/>
                <a:sym typeface="+mn-ea"/>
              </a:rPr>
              <a:t>（3）对于股价信息的时间波动范围在多久可以接受：</a:t>
            </a:r>
            <a:endParaRPr lang="zh-CN" altLang="en-US">
              <a:solidFill>
                <a:schemeClr val="tx1"/>
              </a:solidFill>
              <a:effectLst>
                <a:outerShdw blurRad="38100" dist="19050" dir="2700000" algn="tl" rotWithShape="0">
                  <a:schemeClr val="dk1">
                    <a:alpha val="40000"/>
                  </a:schemeClr>
                </a:outerShdw>
              </a:effectLst>
              <a:latin typeface="华文行楷" panose="02010800040101010101" charset="-122"/>
              <a:ea typeface="华文行楷" panose="02010800040101010101" charset="-122"/>
            </a:endParaRPr>
          </a:p>
          <a:p>
            <a:r>
              <a:rPr lang="zh-CN" altLang="en-US">
                <a:effectLst>
                  <a:outerShdw blurRad="38100" dist="19050" dir="2700000" algn="tl" rotWithShape="0">
                    <a:schemeClr val="dk1">
                      <a:alpha val="40000"/>
                    </a:schemeClr>
                  </a:outerShdw>
                </a:effectLst>
                <a:latin typeface="华文行楷" panose="02010800040101010101" charset="-122"/>
                <a:ea typeface="华文行楷" panose="02010800040101010101" charset="-122"/>
                <a:sym typeface="+mn-ea"/>
              </a:rPr>
              <a:t>三到四分钟，超过十分钟无法接受。</a:t>
            </a:r>
            <a:endParaRPr lang="zh-CN" altLang="en-US">
              <a:solidFill>
                <a:schemeClr val="tx1"/>
              </a:solidFill>
              <a:effectLst>
                <a:outerShdw blurRad="38100" dist="19050" dir="2700000" algn="tl" rotWithShape="0">
                  <a:schemeClr val="dk1">
                    <a:alpha val="40000"/>
                  </a:schemeClr>
                </a:outerShdw>
              </a:effectLst>
              <a:latin typeface="华文行楷" panose="02010800040101010101" charset="-122"/>
              <a:ea typeface="华文行楷" panose="02010800040101010101" charset="-122"/>
            </a:endParaRPr>
          </a:p>
          <a:p>
            <a:endParaRPr lang="zh-CN" altLang="en-US">
              <a:solidFill>
                <a:schemeClr val="tx1"/>
              </a:solidFill>
              <a:effectLst>
                <a:outerShdw blurRad="38100" dist="19050" dir="2700000" algn="tl" rotWithShape="0">
                  <a:schemeClr val="dk1">
                    <a:alpha val="40000"/>
                  </a:schemeClr>
                </a:outerShdw>
              </a:effectLst>
              <a:latin typeface="华文行楷" panose="02010800040101010101" charset="-122"/>
              <a:ea typeface="华文行楷" panose="02010800040101010101" charset="-122"/>
            </a:endParaRPr>
          </a:p>
          <a:p>
            <a:r>
              <a:rPr lang="zh-CN" altLang="en-US">
                <a:effectLst>
                  <a:outerShdw blurRad="38100" dist="19050" dir="2700000" algn="tl" rotWithShape="0">
                    <a:schemeClr val="dk1">
                      <a:alpha val="40000"/>
                    </a:schemeClr>
                  </a:outerShdw>
                </a:effectLst>
                <a:latin typeface="华文行楷" panose="02010800040101010101" charset="-122"/>
                <a:ea typeface="华文行楷" panose="02010800040101010101" charset="-122"/>
                <a:sym typeface="+mn-ea"/>
              </a:rPr>
              <a:t>（4）对于自定义提示策略，有什么要求：</a:t>
            </a:r>
            <a:endParaRPr lang="zh-CN" altLang="en-US">
              <a:solidFill>
                <a:schemeClr val="tx1"/>
              </a:solidFill>
              <a:effectLst>
                <a:outerShdw blurRad="38100" dist="19050" dir="2700000" algn="tl" rotWithShape="0">
                  <a:schemeClr val="dk1">
                    <a:alpha val="40000"/>
                  </a:schemeClr>
                </a:outerShdw>
              </a:effectLst>
              <a:latin typeface="华文行楷" panose="02010800040101010101" charset="-122"/>
              <a:ea typeface="华文行楷" panose="02010800040101010101" charset="-122"/>
            </a:endParaRPr>
          </a:p>
          <a:p>
            <a:r>
              <a:rPr lang="zh-CN" altLang="en-US">
                <a:effectLst>
                  <a:outerShdw blurRad="38100" dist="19050" dir="2700000" algn="tl" rotWithShape="0">
                    <a:schemeClr val="dk1">
                      <a:alpha val="40000"/>
                    </a:schemeClr>
                  </a:outerShdw>
                </a:effectLst>
                <a:latin typeface="华文行楷" panose="02010800040101010101" charset="-122"/>
                <a:ea typeface="华文行楷" panose="02010800040101010101" charset="-122"/>
                <a:sym typeface="+mn-ea"/>
              </a:rPr>
              <a:t>自定义策略不要太复杂，简单易操作即可，但是希望能提供多种可供选择的经常性使用策略。</a:t>
            </a:r>
            <a:endParaRPr lang="zh-CN" altLang="en-US"/>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1701</Words>
  <Application>WPS 演示</Application>
  <PresentationFormat>全屏显示(4:3)</PresentationFormat>
  <Paragraphs>201</Paragraphs>
  <Slides>27</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27</vt:i4>
      </vt:variant>
    </vt:vector>
  </HeadingPairs>
  <TitlesOfParts>
    <vt:vector size="38" baseType="lpstr">
      <vt:lpstr>Arial</vt:lpstr>
      <vt:lpstr>宋体</vt:lpstr>
      <vt:lpstr>Wingdings</vt:lpstr>
      <vt:lpstr>方正大黑简体</vt:lpstr>
      <vt:lpstr>华文隶书</vt:lpstr>
      <vt:lpstr>华文行楷</vt:lpstr>
      <vt:lpstr>微软雅黑</vt:lpstr>
      <vt:lpstr>黑体</vt:lpstr>
      <vt:lpstr>Arial Unicode MS</vt:lpstr>
      <vt:lpstr>Calibri</vt:lpstr>
      <vt:lpstr>Office 主题</vt:lpstr>
      <vt:lpstr>SRS需求报告PPT</vt:lpstr>
      <vt:lpstr>目录</vt:lpstr>
      <vt:lpstr>PowerPoint 演示文稿</vt:lpstr>
      <vt:lpstr>PowerPoint 演示文稿</vt:lpstr>
      <vt:lpstr>PowerPoint 演示文稿</vt:lpstr>
      <vt:lpstr>PowerPoint 演示文稿</vt:lpstr>
      <vt:lpstr>PowerPoint 演示文稿</vt:lpstr>
      <vt:lpstr>PowerPoint 演示文稿</vt:lpstr>
      <vt:lpstr>获取需求</vt:lpstr>
      <vt:lpstr>  我们的调查主要对象是在校大学生，年龄大致在18-25岁；填写问卷的人数为63； </vt:lpstr>
      <vt:lpstr>调研群体中，近2/3的人对股票都有了解；</vt:lpstr>
      <vt:lpstr>在调研群体中对股票有了解的人中，大部分都是通过电脑和手机来了解股票的信息；</vt:lpstr>
      <vt:lpstr>在调研群体中对股票有了解的人中，大部分人最关注的事当前股价和换手率；</vt:lpstr>
      <vt:lpstr>在调研群体中，绝大多数人想要自己的看股票软件能简洁点；</vt:lpstr>
      <vt:lpstr>在调研群体中，大部分人对于QQ推送预警的表示可以接受；</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QD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余洋</dc:creator>
  <cp:lastModifiedBy>骆佳俊</cp:lastModifiedBy>
  <cp:revision>61</cp:revision>
  <dcterms:created xsi:type="dcterms:W3CDTF">2009-05-02T08:56:00Z</dcterms:created>
  <dcterms:modified xsi:type="dcterms:W3CDTF">2018-05-02T12:56:56Z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2052-10.1.0.7223</vt:lpwstr>
  </property>
</Properties>
</file>