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66" r:id="rId5"/>
    <p:sldId id="258" r:id="rId6"/>
    <p:sldId id="267" r:id="rId7"/>
    <p:sldId id="260" r:id="rId8"/>
    <p:sldId id="261" r:id="rId9"/>
    <p:sldId id="269" r:id="rId10"/>
    <p:sldId id="270" r:id="rId11"/>
    <p:sldId id="271" r:id="rId12"/>
    <p:sldId id="272" r:id="rId13"/>
    <p:sldId id="273" r:id="rId14"/>
    <p:sldId id="274" r:id="rId15"/>
    <p:sldId id="275" r:id="rId16"/>
    <p:sldId id="276" r:id="rId17"/>
    <p:sldId id="286" r:id="rId18"/>
    <p:sldId id="277" r:id="rId19"/>
    <p:sldId id="263" r:id="rId20"/>
    <p:sldId id="278" r:id="rId21"/>
    <p:sldId id="279" r:id="rId22"/>
    <p:sldId id="280" r:id="rId23"/>
    <p:sldId id="264" r:id="rId24"/>
    <p:sldId id="265" r:id="rId25"/>
    <p:sldId id="287"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Sheet1!$A$1:$A$3</c:f>
              <c:strCache>
                <c:ptCount val="3"/>
                <c:pt idx="0">
                  <c:v>18-25</c:v>
                </c:pt>
                <c:pt idx="1">
                  <c:v>25-35</c:v>
                </c:pt>
                <c:pt idx="2">
                  <c:v>35-50</c:v>
                </c:pt>
              </c:strCache>
            </c:strRef>
          </c:cat>
          <c:val>
            <c:numRef>
              <c:f>Sheet1!$B$1:$B$3</c:f>
              <c:numCache>
                <c:formatCode>General</c:formatCode>
                <c:ptCount val="3"/>
                <c:pt idx="0">
                  <c:v>58</c:v>
                </c:pt>
                <c:pt idx="1">
                  <c:v>4</c:v>
                </c:pt>
                <c:pt idx="2">
                  <c:v>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5"/>
          <c:y val="0"/>
          <c:w val="0.847265310586177"/>
          <c:h val="0.898148148148148"/>
        </c:manualLayout>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Sheet1!$A$5:$A$6</c:f>
              <c:strCache>
                <c:ptCount val="2"/>
                <c:pt idx="0">
                  <c:v>有</c:v>
                </c:pt>
                <c:pt idx="1">
                  <c:v>无</c:v>
                </c:pt>
              </c:strCache>
            </c:strRef>
          </c:cat>
          <c:val>
            <c:numRef>
              <c:f>Sheet1!$B$5:$B$6</c:f>
              <c:numCache>
                <c:formatCode>General</c:formatCode>
                <c:ptCount val="2"/>
                <c:pt idx="0">
                  <c:v>43</c:v>
                </c:pt>
                <c:pt idx="1">
                  <c:v>20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Sheet1!$A$8:$A$12</c:f>
              <c:strCache>
                <c:ptCount val="5"/>
                <c:pt idx="0">
                  <c:v>电脑</c:v>
                </c:pt>
                <c:pt idx="1">
                  <c:v>电视</c:v>
                </c:pt>
                <c:pt idx="2">
                  <c:v>报纸</c:v>
                </c:pt>
                <c:pt idx="3">
                  <c:v>手机软件</c:v>
                </c:pt>
                <c:pt idx="4">
                  <c:v>其他</c:v>
                </c:pt>
              </c:strCache>
            </c:strRef>
          </c:cat>
          <c:val>
            <c:numRef>
              <c:f>Sheet1!$B$8:$B$12</c:f>
              <c:numCache>
                <c:formatCode>General</c:formatCode>
                <c:ptCount val="5"/>
                <c:pt idx="0">
                  <c:v>22</c:v>
                </c:pt>
                <c:pt idx="1">
                  <c:v>3</c:v>
                </c:pt>
                <c:pt idx="2">
                  <c:v>1</c:v>
                </c:pt>
                <c:pt idx="3">
                  <c:v>16</c:v>
                </c:pt>
                <c:pt idx="4">
                  <c:v>1</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Pt>
            <c:idx val="2"/>
            <c:bubble3D val="0"/>
          </c:dPt>
          <c:dPt>
            <c:idx val="3"/>
            <c:bubble3D val="0"/>
          </c:dPt>
          <c:dPt>
            <c:idx val="4"/>
            <c:bubble3D val="0"/>
          </c:dPt>
          <c:dPt>
            <c:idx val="5"/>
            <c:bubble3D val="0"/>
          </c:dPt>
          <c:dPt>
            <c:idx val="6"/>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Sheet1!$A$14:$A$20</c:f>
              <c:strCache>
                <c:ptCount val="7"/>
                <c:pt idx="0">
                  <c:v>当前股价</c:v>
                </c:pt>
                <c:pt idx="1">
                  <c:v>市盈率</c:v>
                </c:pt>
                <c:pt idx="2">
                  <c:v>市净值</c:v>
                </c:pt>
                <c:pt idx="3">
                  <c:v>昨日收盘价</c:v>
                </c:pt>
                <c:pt idx="4">
                  <c:v>成交量</c:v>
                </c:pt>
                <c:pt idx="5">
                  <c:v>换手率</c:v>
                </c:pt>
                <c:pt idx="6">
                  <c:v>其他</c:v>
                </c:pt>
              </c:strCache>
            </c:strRef>
          </c:cat>
          <c:val>
            <c:numRef>
              <c:f>Sheet1!$B$14:$B$20</c:f>
              <c:numCache>
                <c:formatCode>General</c:formatCode>
                <c:ptCount val="7"/>
                <c:pt idx="0">
                  <c:v>40</c:v>
                </c:pt>
                <c:pt idx="1">
                  <c:v>26</c:v>
                </c:pt>
                <c:pt idx="2">
                  <c:v>23</c:v>
                </c:pt>
                <c:pt idx="3">
                  <c:v>34</c:v>
                </c:pt>
                <c:pt idx="4">
                  <c:v>30</c:v>
                </c:pt>
                <c:pt idx="5">
                  <c:v>37</c:v>
                </c:pt>
                <c:pt idx="6">
                  <c:v>15</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Sheet1!$A$22:$A$23</c:f>
              <c:strCache>
                <c:ptCount val="2"/>
                <c:pt idx="0">
                  <c:v>简洁</c:v>
                </c:pt>
                <c:pt idx="1">
                  <c:v>复杂</c:v>
                </c:pt>
              </c:strCache>
            </c:strRef>
          </c:cat>
          <c:val>
            <c:numRef>
              <c:f>Sheet1!$B$22:$B$23</c:f>
              <c:numCache>
                <c:formatCode>General</c:formatCode>
                <c:ptCount val="2"/>
                <c:pt idx="0">
                  <c:v>57</c:v>
                </c:pt>
                <c:pt idx="1">
                  <c:v>6</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0"/>
          <c:dPt>
            <c:idx val="0"/>
            <c:bubble3D val="0"/>
          </c:dPt>
          <c:dPt>
            <c:idx val="1"/>
            <c:bubble3D val="0"/>
          </c:dPt>
          <c:dLbls>
            <c:dLbl>
              <c:idx val="0"/>
              <c:layout/>
              <c:dLblPos val="bestFit"/>
              <c:showLegendKey val="0"/>
              <c:showVal val="1"/>
              <c:showCatName val="0"/>
              <c:showSerName val="0"/>
              <c:showPercent val="0"/>
              <c:showBubbleSize val="0"/>
              <c:extLst>
                <c:ext xmlns:c15="http://schemas.microsoft.com/office/drawing/2012/chart" uri="{CE6537A1-D6FC-4f65-9D91-7224C49458BB}"/>
              </c:extLst>
            </c:dLbl>
            <c:dLbl>
              <c:idx val="1"/>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Sheet1!$A$25:$A$26</c:f>
              <c:strCache>
                <c:ptCount val="2"/>
                <c:pt idx="0">
                  <c:v>接受</c:v>
                </c:pt>
                <c:pt idx="1">
                  <c:v>无法接受</c:v>
                </c:pt>
              </c:strCache>
            </c:strRef>
          </c:cat>
          <c:val>
            <c:numRef>
              <c:f>Sheet1!$B$25:$B$26</c:f>
              <c:numCache>
                <c:formatCode>General</c:formatCode>
                <c:ptCount val="2"/>
                <c:pt idx="0">
                  <c:v>59</c:v>
                </c:pt>
                <c:pt idx="1">
                  <c:v>4</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2483485" y="1541145"/>
            <a:ext cx="7373620" cy="1445260"/>
          </a:xfrm>
          <a:prstGeom prst="rect">
            <a:avLst/>
          </a:prstGeom>
          <a:noFill/>
          <a:ln w="9525">
            <a:noFill/>
          </a:ln>
        </p:spPr>
        <p:txBody>
          <a:bodyPr wrap="square">
            <a:spAutoFit/>
          </a:bodyPr>
          <a:p>
            <a:pPr algn="ctr" eaLnBrk="1" hangingPunct="1">
              <a:buFont typeface="Arial" panose="020B0604020202020204" pitchFamily="34" charset="0"/>
              <a:buNone/>
            </a:pPr>
            <a:r>
              <a:rPr lang="zh-CN" altLang="en-US" sz="8800" b="1" dirty="0">
                <a:solidFill>
                  <a:schemeClr val="accent1"/>
                </a:solidFill>
                <a:effectLst>
                  <a:outerShdw blurRad="38100" dist="25400" dir="5400000" algn="ctr" rotWithShape="0">
                    <a:srgbClr val="6E747A">
                      <a:alpha val="43000"/>
                    </a:srgbClr>
                  </a:outerShdw>
                </a:effectLst>
                <a:latin typeface="方正粗倩简体" panose="03000509000000000000" pitchFamily="65" charset="-122"/>
                <a:ea typeface="方正粗倩简体" panose="03000509000000000000" pitchFamily="65" charset="-122"/>
              </a:rPr>
              <a:t>需求分析</a:t>
            </a:r>
            <a:endParaRPr lang="zh-CN" altLang="en-US" sz="8800" b="1" dirty="0">
              <a:solidFill>
                <a:schemeClr val="accent1"/>
              </a:solidFill>
              <a:effectLst>
                <a:outerShdw blurRad="38100" dist="25400" dir="5400000" algn="ctr" rotWithShape="0">
                  <a:srgbClr val="6E747A">
                    <a:alpha val="43000"/>
                  </a:srgbClr>
                </a:outerShdw>
              </a:effectLst>
              <a:latin typeface="方正粗倩简体" panose="03000509000000000000" pitchFamily="65" charset="-122"/>
              <a:ea typeface="方正粗倩简体" panose="03000509000000000000" pitchFamily="65" charset="-122"/>
            </a:endParaRPr>
          </a:p>
        </p:txBody>
      </p:sp>
      <p:sp>
        <p:nvSpPr>
          <p:cNvPr id="15366" name="文本框 5"/>
          <p:cNvSpPr txBox="1"/>
          <p:nvPr/>
        </p:nvSpPr>
        <p:spPr>
          <a:xfrm>
            <a:off x="2027238" y="4788218"/>
            <a:ext cx="8485187" cy="1322070"/>
          </a:xfrm>
          <a:prstGeom prst="rect">
            <a:avLst/>
          </a:prstGeom>
          <a:noFill/>
          <a:ln w="9525">
            <a:noFill/>
          </a:ln>
        </p:spPr>
        <p:txBody>
          <a:bodyPr>
            <a:spAutoFit/>
          </a:bodyPr>
          <a:p>
            <a:pPr eaLnBrk="1" hangingPunct="1">
              <a:buFont typeface="Arial" panose="020B0604020202020204" pitchFamily="34" charset="0"/>
              <a:buNone/>
            </a:pPr>
            <a:r>
              <a:rPr lang="en-US" altLang="zh-CN" sz="4000" b="1" dirty="0">
                <a:solidFill>
                  <a:srgbClr val="E4AE57"/>
                </a:solidFill>
                <a:latin typeface="方正粗倩简体" panose="03000509000000000000" pitchFamily="65" charset="-122"/>
                <a:ea typeface="方正粗倩简体" panose="03000509000000000000" pitchFamily="65" charset="-122"/>
              </a:rPr>
              <a:t>SE2018-G04</a:t>
            </a:r>
            <a:r>
              <a:rPr lang="zh-CN" altLang="en-US" sz="4000" b="1" dirty="0">
                <a:solidFill>
                  <a:srgbClr val="E4AE57"/>
                </a:solidFill>
                <a:latin typeface="方正粗倩简体" panose="03000509000000000000" pitchFamily="65" charset="-122"/>
                <a:ea typeface="方正粗倩简体" panose="03000509000000000000" pitchFamily="65" charset="-122"/>
              </a:rPr>
              <a:t>：骆佳俊、徐双铅、吕迪 </a:t>
            </a:r>
            <a:r>
              <a:rPr lang="en-US" altLang="zh-CN" sz="4000" b="1" dirty="0">
                <a:solidFill>
                  <a:srgbClr val="E4AE57"/>
                </a:solidFill>
                <a:latin typeface="方正粗倩简体" panose="03000509000000000000" pitchFamily="65" charset="-122"/>
                <a:ea typeface="方正粗倩简体" panose="03000509000000000000" pitchFamily="65" charset="-122"/>
              </a:rPr>
              <a:t>                </a:t>
            </a:r>
            <a:r>
              <a:rPr lang="zh-CN" altLang="en-US" sz="4000" b="1" dirty="0">
                <a:solidFill>
                  <a:srgbClr val="E4AE57"/>
                </a:solidFill>
                <a:latin typeface="方正粗倩简体" panose="03000509000000000000" pitchFamily="65" charset="-122"/>
                <a:ea typeface="方正粗倩简体" panose="03000509000000000000" pitchFamily="65" charset="-122"/>
              </a:rPr>
              <a:t>指导老师：杨枨老师</a:t>
            </a:r>
            <a:endParaRPr lang="zh-CN" altLang="en-US" sz="4000" b="1" dirty="0">
              <a:solidFill>
                <a:srgbClr val="E4AE57"/>
              </a:solidFill>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ppt_x"/>
                                          </p:val>
                                        </p:tav>
                                        <p:tav tm="100000">
                                          <p:val>
                                            <p:strVal val="#ppt_x"/>
                                          </p:val>
                                        </p:tav>
                                      </p:tavLst>
                                    </p:anim>
                                    <p:anim calcmode="lin" valueType="num">
                                      <p:cBhvr additive="base">
                                        <p:cTn id="11"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3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12495" y="1011555"/>
            <a:ext cx="10515600" cy="1325563"/>
          </a:xfrm>
        </p:spPr>
        <p:txBody>
          <a:bodyPr>
            <a:normAutofit fontScale="90000"/>
          </a:bodyPr>
          <a:p>
            <a:pPr algn="ctr"/>
            <a:r>
              <a:rPr lang="zh-CN" altLang="en-US">
                <a:gradFill>
                  <a:gsLst>
                    <a:gs pos="21000">
                      <a:srgbClr val="53575C"/>
                    </a:gs>
                    <a:gs pos="88000">
                      <a:srgbClr val="C5C7CA"/>
                    </a:gs>
                  </a:gsLst>
                  <a:lin ang="5400000"/>
                </a:gradFill>
                <a:effectLst/>
              </a:rPr>
              <a:t>问卷分析</a:t>
            </a:r>
            <a:br>
              <a:rPr lang="zh-CN" altLang="en-US"/>
            </a:br>
            <a:br>
              <a:rPr lang="zh-CN" altLang="en-US"/>
            </a:br>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我们的调查主要对象是在校大学生，年龄大致在18-25岁；填写问卷的人数为63；</a:t>
            </a:r>
            <a:br>
              <a:rPr lang="zh-CN" altLang="en-US"/>
            </a:br>
            <a:endParaRPr lang="zh-CN" altLang="en-US"/>
          </a:p>
        </p:txBody>
      </p:sp>
      <p:graphicFrame>
        <p:nvGraphicFramePr>
          <p:cNvPr id="14" name="图表 14"/>
          <p:cNvGraphicFramePr/>
          <p:nvPr>
            <p:ph idx="1"/>
          </p:nvPr>
        </p:nvGraphicFramePr>
        <p:xfrm>
          <a:off x="838200" y="224853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gradFill>
                  <a:gsLst>
                    <a:gs pos="21000">
                      <a:srgbClr val="53575C"/>
                    </a:gs>
                    <a:gs pos="88000">
                      <a:srgbClr val="C5C7CA"/>
                    </a:gs>
                  </a:gsLst>
                  <a:lin ang="5400000"/>
                </a:gradFill>
                <a:effectLst/>
                <a:latin typeface="华文隶书" panose="02010800040101010101" charset="-122"/>
                <a:ea typeface="华文隶书" panose="02010800040101010101" charset="-122"/>
              </a:rPr>
              <a:t>调研群体中，近2/3的人对股票都有了解；</a:t>
            </a:r>
            <a:endParaRPr lang="zh-CN" altLang="en-US">
              <a:gradFill>
                <a:gsLst>
                  <a:gs pos="21000">
                    <a:srgbClr val="53575C"/>
                  </a:gs>
                  <a:gs pos="88000">
                    <a:srgbClr val="C5C7CA"/>
                  </a:gs>
                </a:gsLst>
                <a:lin ang="5400000"/>
              </a:gradFill>
              <a:effectLst/>
              <a:latin typeface="华文隶书" panose="02010800040101010101" charset="-122"/>
              <a:ea typeface="华文隶书" panose="02010800040101010101" charset="-122"/>
            </a:endParaRPr>
          </a:p>
        </p:txBody>
      </p:sp>
      <p:graphicFrame>
        <p:nvGraphicFramePr>
          <p:cNvPr id="12" name="图表 12"/>
          <p:cNvGraphicFramePr/>
          <p:nvPr>
            <p:ph idx="1"/>
          </p:nvPr>
        </p:nvGraphicFramePr>
        <p:xfrm>
          <a:off x="838200" y="1837690"/>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在调研群体中对股票有了解的人中，大部分都是通过电脑和手机来了解股票的信息；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3" name="图表 13"/>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在调研群体中对股票有了解的人中，大部分人最关注的事当前股价和换手率；</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6" name="图表 16"/>
          <p:cNvGraphicFramePr/>
          <p:nvPr>
            <p:ph idx="1"/>
          </p:nvPr>
        </p:nvGraphicFramePr>
        <p:xfrm>
          <a:off x="838200" y="1837690"/>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在调研群体中，绝大多数人想要自己的看股票软件能简洁点；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7" name="图表 17"/>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在调研群体中，大部分人对于QQ推送预警的表示可以接受；</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18" name="图表 18"/>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44675" y="3061335"/>
            <a:ext cx="10515600" cy="1325563"/>
          </a:xfrm>
        </p:spPr>
        <p:txBody>
          <a:bodyPr>
            <a:noAutofit/>
          </a:bodyPr>
          <a:p>
            <a:r>
              <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需求规定</a:t>
            </a:r>
            <a:br>
              <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rPr>
            </a:br>
            <a:endParaRPr lang="zh-CN" altLang="en-US" sz="9600">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210185"/>
            <a:ext cx="2891155" cy="861060"/>
          </a:xfrm>
        </p:spPr>
        <p:txBody>
          <a:bodyPr>
            <a:normAutofit lnSpcReduction="1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对功能的规定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graphicFrame>
        <p:nvGraphicFramePr>
          <p:cNvPr id="0" name="表格 -1"/>
          <p:cNvGraphicFramePr/>
          <p:nvPr/>
        </p:nvGraphicFramePr>
        <p:xfrm>
          <a:off x="1256030" y="608330"/>
          <a:ext cx="11207750" cy="6428105"/>
        </p:xfrm>
        <a:graphic>
          <a:graphicData uri="http://schemas.openxmlformats.org/drawingml/2006/table">
            <a:tbl>
              <a:tblPr firstRow="1" bandRow="1">
                <a:tableStyleId>{5940675A-B579-460E-94D1-54222C63F5DA}</a:tableStyleId>
              </a:tblPr>
              <a:tblGrid>
                <a:gridCol w="3517900"/>
                <a:gridCol w="7689850"/>
              </a:tblGrid>
              <a:tr h="66865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名称、标识符</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65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优先级</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高（唯一）</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68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输入</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股票代码信息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格式限制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文本格式</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705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请求代码需符合股票代码标准</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451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大小限制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使用限额</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000" b="0">
                          <a:latin typeface="宋体" panose="02010600030101010101" pitchFamily="2" charset="-122"/>
                          <a:ea typeface="宋体" panose="02010600030101010101" pitchFamily="2" charset="-122"/>
                          <a:cs typeface="宋体" panose="02010600030101010101" pitchFamily="2" charset="-122"/>
                        </a:rPr>
                        <a:t>1000</a:t>
                      </a:r>
                      <a:r>
                        <a:rPr lang="zh-CN" altLang="en-US" sz="1000" b="0">
                          <a:latin typeface="宋体" panose="02010600030101010101" pitchFamily="2" charset="-122"/>
                          <a:ea typeface="宋体" panose="02010600030101010101" pitchFamily="2" charset="-122"/>
                          <a:cs typeface="宋体" panose="02010600030101010101" pitchFamily="2" charset="-122"/>
                        </a:rPr>
                        <a:t>次</a:t>
                      </a:r>
                      <a:r>
                        <a:rPr lang="en-US" altLang="zh-CN" sz="1000" b="0">
                          <a:latin typeface="宋体" panose="02010600030101010101" pitchFamily="2" charset="-122"/>
                          <a:ea typeface="宋体" panose="02010600030101010101" pitchFamily="2" charset="-122"/>
                          <a:cs typeface="宋体" panose="02010600030101010101" pitchFamily="2" charset="-122"/>
                        </a:rPr>
                        <a:t>/</a:t>
                      </a:r>
                      <a:r>
                        <a:rPr lang="zh-CN" altLang="en-US" sz="1000" b="0">
                          <a:latin typeface="宋体" panose="02010600030101010101" pitchFamily="2" charset="-122"/>
                          <a:ea typeface="宋体" panose="02010600030101010101" pitchFamily="2" charset="-122"/>
                          <a:cs typeface="宋体" panose="02010600030101010101" pitchFamily="2" charset="-122"/>
                        </a:rPr>
                        <a:t>天</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219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操作序列</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接收用户股票代码将股票代码带入</a:t>
                      </a:r>
                      <a:r>
                        <a:rPr lang="en-US" altLang="zh-CN" sz="1000" b="0">
                          <a:latin typeface="宋体" panose="02010600030101010101" pitchFamily="2" charset="-122"/>
                          <a:ea typeface="宋体" panose="02010600030101010101" pitchFamily="2" charset="-122"/>
                          <a:cs typeface="宋体" panose="02010600030101010101" pitchFamily="2" charset="-122"/>
                        </a:rPr>
                        <a:t>api</a:t>
                      </a:r>
                      <a:r>
                        <a:rPr lang="zh-CN" altLang="en-US" sz="1000" b="0">
                          <a:latin typeface="宋体" panose="02010600030101010101" pitchFamily="2" charset="-122"/>
                          <a:ea typeface="宋体" panose="02010600030101010101" pitchFamily="2" charset="-122"/>
                          <a:cs typeface="宋体" panose="02010600030101010101" pitchFamily="2" charset="-122"/>
                        </a:rPr>
                        <a:t>检索获得检索结果形成检索结果列表显示用户所需信息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输出</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用户所需股票信息</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6415">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接口</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阿里股票</a:t>
                      </a:r>
                      <a:r>
                        <a:rPr lang="en-US" altLang="zh-CN" sz="1000" b="0">
                          <a:latin typeface="宋体" panose="02010600030101010101" pitchFamily="2" charset="-122"/>
                          <a:ea typeface="宋体" panose="02010600030101010101" pitchFamily="2" charset="-122"/>
                          <a:cs typeface="宋体" panose="02010600030101010101" pitchFamily="2" charset="-122"/>
                        </a:rPr>
                        <a:t>API</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4510">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补充说明</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无</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6196330" y="4709795"/>
            <a:ext cx="3819525" cy="749300"/>
          </a:xfrm>
        </p:spPr>
        <p:txBody>
          <a:bodyPr>
            <a:noAutofit/>
          </a:bodyPr>
          <a:p>
            <a:r>
              <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rPr>
              <a:t>数据字典</a:t>
            </a:r>
            <a:endParaRPr lang="zh-CN" altLang="en-US" sz="4800">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pic>
        <p:nvPicPr>
          <p:cNvPr id="4" name="图片 1"/>
          <p:cNvPicPr>
            <a:picLocks noChangeAspect="1"/>
          </p:cNvPicPr>
          <p:nvPr/>
        </p:nvPicPr>
        <p:blipFill>
          <a:blip r:embed="rId1"/>
          <a:stretch>
            <a:fillRect/>
          </a:stretch>
        </p:blipFill>
        <p:spPr>
          <a:xfrm>
            <a:off x="777240" y="962660"/>
            <a:ext cx="3543300" cy="2034540"/>
          </a:xfrm>
          <a:prstGeom prst="rect">
            <a:avLst/>
          </a:prstGeom>
        </p:spPr>
      </p:pic>
      <p:pic>
        <p:nvPicPr>
          <p:cNvPr id="11" name="图片 11" descr="C:\Users\ADMINI~1\AppData\Local\Temp\WeChat Files\6a07e35e7dadbb1246077720bd176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83380" y="962660"/>
            <a:ext cx="3535680" cy="2080260"/>
          </a:xfrm>
          <a:prstGeom prst="rect">
            <a:avLst/>
          </a:prstGeom>
          <a:noFill/>
          <a:ln>
            <a:noFill/>
          </a:ln>
        </p:spPr>
      </p:pic>
      <p:pic>
        <p:nvPicPr>
          <p:cNvPr id="10" name="图片 10" descr="C:\Users\ADMINI~1\AppData\Local\Temp\WeChat Files\9752ce1d54d3afb095b39be75078a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19060" y="962660"/>
            <a:ext cx="3375660" cy="1988820"/>
          </a:xfrm>
          <a:prstGeom prst="rect">
            <a:avLst/>
          </a:prstGeom>
          <a:noFill/>
          <a:ln>
            <a:noFill/>
          </a:ln>
        </p:spPr>
      </p:pic>
      <p:pic>
        <p:nvPicPr>
          <p:cNvPr id="7" name="图片 7"/>
          <p:cNvPicPr>
            <a:picLocks noChangeAspect="1"/>
          </p:cNvPicPr>
          <p:nvPr/>
        </p:nvPicPr>
        <p:blipFill>
          <a:blip r:embed="rId4"/>
          <a:stretch>
            <a:fillRect/>
          </a:stretch>
        </p:blipFill>
        <p:spPr>
          <a:xfrm>
            <a:off x="777240" y="2951480"/>
            <a:ext cx="3406140" cy="2057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rPr>
              <a:t>对性能的规定 </a:t>
            </a:r>
            <a:endParaRPr lang="zh-CN" altLang="en-US">
              <a:gradFill>
                <a:gsLst>
                  <a:gs pos="21000">
                    <a:srgbClr val="53575C"/>
                  </a:gs>
                  <a:gs pos="88000">
                    <a:srgbClr val="C5C7CA"/>
                  </a:gs>
                </a:gsLst>
                <a:lin ang="5400000"/>
              </a:gradFill>
              <a:effectLst/>
            </a:endParaRPr>
          </a:p>
        </p:txBody>
      </p:sp>
      <p:sp>
        <p:nvSpPr>
          <p:cNvPr id="3" name="内容占位符 2"/>
          <p:cNvSpPr>
            <a:spLocks noGrp="1"/>
          </p:cNvSpPr>
          <p:nvPr>
            <p:ph idx="1"/>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精度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输入数据精度要求：符合规则的股票代码。</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输出数据精度要求：该股票详细信息，误差不超过三分钟。</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输入数据精度要求：符合规则的自定义预警信息。</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输出数据精度要求：出现预警后，一分钟内进行推送提醒。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720725" y="2552700"/>
            <a:ext cx="2984500" cy="1428750"/>
            <a:chOff x="0" y="2553"/>
            <a:chExt cx="4700" cy="2250"/>
          </a:xfrm>
        </p:grpSpPr>
        <p:sp>
          <p:nvSpPr>
            <p:cNvPr id="4098" name="矩形 6"/>
            <p:cNvSpPr/>
            <p:nvPr/>
          </p:nvSpPr>
          <p:spPr>
            <a:xfrm>
              <a:off x="0" y="2553"/>
              <a:ext cx="4700" cy="2250"/>
            </a:xfrm>
            <a:prstGeom prst="rect">
              <a:avLst/>
            </a:prstGeom>
            <a:solidFill>
              <a:srgbClr val="FFC000"/>
            </a:solidFill>
            <a:ln w="9525">
              <a:noFill/>
            </a:ln>
          </p:spPr>
          <p:txBody>
            <a:bodyPr lIns="91438" tIns="45719" rIns="91438" bIns="45719" anchor="ctr"/>
            <a:p>
              <a:pPr algn="ctr" eaLnBrk="1" hangingPunct="1">
                <a:buFont typeface="Arial" panose="020B0604020202020204" pitchFamily="34" charset="0"/>
                <a:buNone/>
              </a:pPr>
              <a:endParaRPr lang="zh-CN" altLang="zh-CN" sz="1000" dirty="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a:xfrm>
              <a:off x="1263" y="2735"/>
              <a:ext cx="2527" cy="1755"/>
              <a:chOff x="0" y="0"/>
              <a:chExt cx="1604534" cy="1113255"/>
            </a:xfrm>
          </p:grpSpPr>
          <p:sp>
            <p:nvSpPr>
              <p:cNvPr id="16407" name="文本框 7"/>
              <p:cNvSpPr/>
              <p:nvPr/>
            </p:nvSpPr>
            <p:spPr>
              <a:xfrm>
                <a:off x="0" y="0"/>
                <a:ext cx="1604534" cy="830997"/>
              </a:xfrm>
              <a:prstGeom prst="rect">
                <a:avLst/>
              </a:prstGeom>
              <a:noFill/>
              <a:ln w="9525">
                <a:noFill/>
              </a:ln>
            </p:spPr>
            <p:txBody>
              <a:bodyPr>
                <a:spAutoFit/>
              </a:bodyPr>
              <a:p>
                <a:pPr algn="dist" eaLnBrk="1" hangingPunct="1">
                  <a:buFont typeface="Arial" panose="020B0604020202020204" pitchFamily="34" charset="0"/>
                  <a:buNone/>
                </a:pPr>
                <a:r>
                  <a:rPr lang="zh-CN" altLang="en-US" sz="4800"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rPr>
                  <a:t>目录</a:t>
                </a:r>
                <a:endParaRPr lang="zh-CN" altLang="en-US" sz="4800"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endParaRPr>
              </a:p>
            </p:txBody>
          </p:sp>
          <p:sp>
            <p:nvSpPr>
              <p:cNvPr id="4" name="文本框 8"/>
              <p:cNvSpPr/>
              <p:nvPr/>
            </p:nvSpPr>
            <p:spPr>
              <a:xfrm>
                <a:off x="71372" y="759594"/>
                <a:ext cx="1492149" cy="353661"/>
              </a:xfrm>
              <a:prstGeom prst="rect">
                <a:avLst/>
              </a:prstGeom>
              <a:noFill/>
              <a:ln w="9525">
                <a:noFill/>
              </a:ln>
            </p:spPr>
            <p:txBody>
              <a:bodyPr>
                <a:spAutoFit/>
              </a:bodyPr>
              <a:p>
                <a:pPr algn="dist" eaLnBrk="1" hangingPunct="1">
                  <a:buFont typeface="Arial" panose="020B0604020202020204" pitchFamily="34" charset="0"/>
                  <a:buNone/>
                </a:pPr>
                <a:r>
                  <a:rPr lang="en-US" altLang="zh-CN" sz="1700" b="1"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rPr>
                  <a:t>CONTENTS</a:t>
                </a:r>
                <a:endParaRPr lang="zh-CN" altLang="en-US" sz="1700" b="1" dirty="0">
                  <a:solidFill>
                    <a:schemeClr val="bg1"/>
                  </a:solidFill>
                  <a:latin typeface="方正粗倩简体" panose="03000509000000000000" pitchFamily="65" charset="-122"/>
                  <a:ea typeface="方正粗倩简体" panose="03000509000000000000" pitchFamily="65" charset="-122"/>
                  <a:sym typeface="Arial" panose="020B0604020202020204" pitchFamily="34" charset="0"/>
                </a:endParaRPr>
              </a:p>
            </p:txBody>
          </p:sp>
        </p:grpSp>
      </p:grpSp>
      <p:sp>
        <p:nvSpPr>
          <p:cNvPr id="10" name="文本框 9"/>
          <p:cNvSpPr txBox="1"/>
          <p:nvPr/>
        </p:nvSpPr>
        <p:spPr>
          <a:xfrm>
            <a:off x="5654040" y="1351915"/>
            <a:ext cx="4671060" cy="4154170"/>
          </a:xfrm>
          <a:prstGeom prst="rect">
            <a:avLst/>
          </a:prstGeom>
          <a:noFill/>
        </p:spPr>
        <p:txBody>
          <a:bodyPr wrap="square" rtlCol="0">
            <a:spAutoFit/>
          </a:bodyPr>
          <a:p>
            <a:r>
              <a:rPr lang="zh-CN" altLang="en-US" sz="4400" b="1">
                <a:gradFill>
                  <a:gsLst>
                    <a:gs pos="21000">
                      <a:srgbClr val="53575C"/>
                    </a:gs>
                    <a:gs pos="88000">
                      <a:srgbClr val="C5C7CA"/>
                    </a:gs>
                  </a:gsLst>
                  <a:lin ang="5400000"/>
                </a:gradFill>
                <a:effectLst/>
              </a:rPr>
              <a:t>引言</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任务概要</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数据分析</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功能需要</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性能需求</a:t>
            </a:r>
            <a:endParaRPr lang="zh-CN" altLang="en-US" sz="4400" b="1">
              <a:gradFill>
                <a:gsLst>
                  <a:gs pos="21000">
                    <a:srgbClr val="53575C"/>
                  </a:gs>
                  <a:gs pos="88000">
                    <a:srgbClr val="C5C7CA"/>
                  </a:gs>
                </a:gsLst>
                <a:lin ang="5400000"/>
              </a:gradFill>
              <a:effectLst/>
            </a:endParaRPr>
          </a:p>
          <a:p>
            <a:r>
              <a:rPr lang="zh-CN" altLang="en-US" sz="4400" b="1">
                <a:gradFill>
                  <a:gsLst>
                    <a:gs pos="21000">
                      <a:srgbClr val="53575C"/>
                    </a:gs>
                    <a:gs pos="88000">
                      <a:srgbClr val="C5C7CA"/>
                    </a:gs>
                  </a:gsLst>
                  <a:lin ang="5400000"/>
                </a:gradFill>
                <a:effectLst/>
              </a:rPr>
              <a:t>运行需求</a:t>
            </a:r>
            <a:endParaRPr lang="zh-CN" altLang="en-US" sz="4400" b="1">
              <a:gradFill>
                <a:gsLst>
                  <a:gs pos="21000">
                    <a:srgbClr val="53575C"/>
                  </a:gs>
                  <a:gs pos="88000">
                    <a:srgbClr val="C5C7CA"/>
                  </a:gs>
                </a:gsLst>
                <a:lin ang="5400000"/>
              </a:gradFill>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2425"/>
            <a:ext cx="10515600" cy="1325563"/>
          </a:xfrm>
        </p:spPr>
        <p:txBody>
          <a:bodyPr/>
          <a:p>
            <a:r>
              <a:rPr lang="zh-CN" altLang="en-US">
                <a:ln w="10160">
                  <a:solidFill>
                    <a:schemeClr val="accent5"/>
                  </a:solidFill>
                  <a:prstDash val="solid"/>
                </a:ln>
                <a:solidFill>
                  <a:schemeClr val="accent1"/>
                </a:solidFill>
                <a:effectLst>
                  <a:outerShdw blurRad="38100" dist="22860" dir="5400000" algn="tl" rotWithShape="0">
                    <a:srgbClr val="000000">
                      <a:alpha val="30000"/>
                    </a:srgbClr>
                  </a:outerShdw>
                </a:effectLst>
              </a:rPr>
              <a:t> 时间特性要求 </a:t>
            </a:r>
            <a:endParaRPr lang="zh-CN" altLang="en-US">
              <a:ln w="10160">
                <a:solidFill>
                  <a:schemeClr val="accent5"/>
                </a:solidFill>
                <a:prstDash val="solid"/>
              </a:ln>
              <a:solidFill>
                <a:schemeClr val="accent1"/>
              </a:solidFill>
              <a:effectLst>
                <a:outerShdw blurRad="38100" dist="22860" dir="5400000" algn="tl" rotWithShape="0">
                  <a:srgbClr val="000000">
                    <a:alpha val="30000"/>
                  </a:srgbClr>
                </a:outerShdw>
              </a:effectLst>
            </a:endParaRPr>
          </a:p>
        </p:txBody>
      </p:sp>
      <p:sp>
        <p:nvSpPr>
          <p:cNvPr id="3" name="内容占位符 2"/>
          <p:cNvSpPr>
            <a:spLocks noGrp="1"/>
          </p:cNvSpPr>
          <p:nvPr>
            <p:ph idx="1"/>
          </p:nvPr>
        </p:nvSpPr>
        <p:spPr>
          <a:xfrm>
            <a:off x="4689475" y="609600"/>
            <a:ext cx="6043295" cy="811530"/>
          </a:xfrm>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配查询结果响应时间：&lt;= 15秒。</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4" name="标题 1"/>
          <p:cNvSpPr>
            <a:spLocks noGrp="1"/>
          </p:cNvSpPr>
          <p:nvPr/>
        </p:nvSpPr>
        <p:spPr>
          <a:xfrm>
            <a:off x="915035" y="19246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solidFill>
                  <a:schemeClr val="accent1"/>
                </a:solidFill>
                <a:effectLst/>
              </a:rPr>
              <a:t>可靠性</a:t>
            </a:r>
            <a:endParaRPr lang="zh-CN" altLang="en-US" b="1">
              <a:solidFill>
                <a:schemeClr val="accent1"/>
              </a:solidFill>
              <a:effectLst/>
            </a:endParaRPr>
          </a:p>
        </p:txBody>
      </p:sp>
      <p:sp>
        <p:nvSpPr>
          <p:cNvPr id="5" name="内容占位符 2"/>
          <p:cNvSpPr>
            <a:spLocks noGrp="1"/>
          </p:cNvSpPr>
          <p:nvPr/>
        </p:nvSpPr>
        <p:spPr>
          <a:xfrm>
            <a:off x="3996055" y="2181860"/>
            <a:ext cx="10515600" cy="811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依赖于阿里云api调用。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6" name="标题 1"/>
          <p:cNvSpPr>
            <a:spLocks noGrp="1"/>
          </p:cNvSpPr>
          <p:nvPr/>
        </p:nvSpPr>
        <p:spPr>
          <a:xfrm>
            <a:off x="922020" y="35166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solidFill>
                  <a:schemeClr val="accent1"/>
                </a:solidFill>
                <a:effectLst/>
              </a:rPr>
              <a:t> 灵活性 </a:t>
            </a:r>
            <a:endParaRPr lang="zh-CN" altLang="en-US" b="1">
              <a:solidFill>
                <a:schemeClr val="accent1"/>
              </a:solidFill>
              <a:effectLst/>
            </a:endParaRPr>
          </a:p>
        </p:txBody>
      </p:sp>
      <p:sp>
        <p:nvSpPr>
          <p:cNvPr id="100" name="文本框 99"/>
          <p:cNvSpPr txBox="1"/>
          <p:nvPr/>
        </p:nvSpPr>
        <p:spPr>
          <a:xfrm>
            <a:off x="838200" y="5005070"/>
            <a:ext cx="10683240" cy="1568450"/>
          </a:xfrm>
          <a:prstGeom prst="rect">
            <a:avLst/>
          </a:prstGeom>
          <a:noFill/>
          <a:ln w="9525">
            <a:noFill/>
          </a:ln>
        </p:spPr>
        <p:txBody>
          <a:bodyPr wrap="square">
            <a:spAutoFit/>
          </a:bodyPr>
          <a:p>
            <a:pPr indent="335280"/>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本产品在股票咨询方面，只能返回对应的股票固定信息，略显单一，灵活性不足。 在股票预警推送方面，可以供用户提供多种的预警</a:t>
            </a:r>
            <a:r>
              <a:rPr lang="en-US" altLang="zh-CN"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DIY</a:t>
            </a:r>
            <a:r>
              <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策略，灵活性较强。</a:t>
            </a:r>
            <a:endParaRPr lang="zh-CN" altLang="en-US" sz="32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4930" y="807403"/>
            <a:ext cx="5080000" cy="922020"/>
          </a:xfrm>
          <a:prstGeom prst="rect">
            <a:avLst/>
          </a:prstGeom>
          <a:noFill/>
          <a:ln w="9525">
            <a:noFill/>
          </a:ln>
        </p:spPr>
        <p:txBody>
          <a:bodyPr>
            <a:spAutoFit/>
          </a:bodyPr>
          <a:p>
            <a:pPr marL="266700" indent="-266700"/>
            <a:r>
              <a:rPr lang="zh-CN" altLang="en-US" sz="5400" b="1">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数据流图</a:t>
            </a:r>
            <a:endParaRPr lang="zh-CN" altLang="en-US" sz="5400" b="1">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pic>
        <p:nvPicPr>
          <p:cNvPr id="4" name="图片 2" descr="C:\Users\ADMINI~1\AppData\Local\Temp\1523974550(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424930" y="102870"/>
            <a:ext cx="5036820" cy="2331720"/>
          </a:xfrm>
          <a:prstGeom prst="rect">
            <a:avLst/>
          </a:prstGeom>
          <a:noFill/>
          <a:ln>
            <a:noFill/>
          </a:ln>
        </p:spPr>
      </p:pic>
      <p:pic>
        <p:nvPicPr>
          <p:cNvPr id="5" name="图片 5" descr="C:\Users\ADMINI~1\AppData\Local\Temp\152397503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06820" y="4178935"/>
            <a:ext cx="5273040" cy="2316480"/>
          </a:xfrm>
          <a:prstGeom prst="rect">
            <a:avLst/>
          </a:prstGeom>
          <a:noFill/>
          <a:ln>
            <a:noFill/>
          </a:ln>
        </p:spPr>
      </p:pic>
      <p:sp>
        <p:nvSpPr>
          <p:cNvPr id="6" name="文本框 5"/>
          <p:cNvSpPr txBox="1"/>
          <p:nvPr/>
        </p:nvSpPr>
        <p:spPr>
          <a:xfrm>
            <a:off x="861060" y="3846830"/>
            <a:ext cx="5080000" cy="1014730"/>
          </a:xfrm>
          <a:prstGeom prst="rect">
            <a:avLst/>
          </a:prstGeom>
          <a:noFill/>
          <a:ln w="9525">
            <a:noFill/>
          </a:ln>
        </p:spPr>
        <p:txBody>
          <a:bodyPr>
            <a:spAutoFit/>
          </a:bodyPr>
          <a:p>
            <a:pPr indent="0"/>
            <a:r>
              <a:rPr lang="en-US" altLang="zh-CN"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0</a:t>
            </a:r>
            <a:r>
              <a:rPr lang="zh-CN" altLang="en-US"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rPr>
              <a:t>层数据流图</a:t>
            </a:r>
            <a:endParaRPr lang="zh-CN" altLang="en-US" sz="6000" b="0">
              <a:gradFill>
                <a:gsLst>
                  <a:gs pos="21000">
                    <a:srgbClr val="53575C"/>
                  </a:gs>
                  <a:gs pos="88000">
                    <a:srgbClr val="C5C7CA"/>
                  </a:gs>
                </a:gsLst>
                <a:lin ang="5400000"/>
              </a:gradFill>
              <a:effectLst/>
              <a:latin typeface="华文行楷" panose="02010800040101010101" charset="-122"/>
              <a:ea typeface="华文行楷" panose="02010800040101010101"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6.3实体联系图（ER图）</a:t>
            </a:r>
            <a:endParaRPr lang="zh-CN" altLang="en-US"/>
          </a:p>
        </p:txBody>
      </p:sp>
      <p:pic>
        <p:nvPicPr>
          <p:cNvPr id="4" name="图片 3" descr="C:\Users\ADMINI~1\AppData\Local\Temp\1524365783(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42983" y="1308735"/>
            <a:ext cx="5840095" cy="5554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a:t>状态转换图</a:t>
            </a:r>
            <a:endParaRPr lang="zh-CN" altLang="en-US"/>
          </a:p>
        </p:txBody>
      </p:sp>
      <p:pic>
        <p:nvPicPr>
          <p:cNvPr id="4" name="图片 4" descr="C:\Users\ADMINI~1\AppData\Local\Temp\152413454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669155" y="-115570"/>
            <a:ext cx="4999355" cy="67411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731703" y="2829560"/>
            <a:ext cx="2728595" cy="1198880"/>
          </a:xfrm>
          <a:prstGeom prst="rect">
            <a:avLst/>
          </a:prstGeom>
          <a:noFill/>
          <a:ln>
            <a:noFill/>
          </a:ln>
        </p:spPr>
        <p:txBody>
          <a:bodyPr wrap="none" rtlCol="0" anchor="t">
            <a:spAutoFit/>
            <a:scene3d>
              <a:camera prst="orthographicFront">
                <a:rot lat="0" lon="600000" rev="0"/>
              </a:camera>
              <a:lightRig rig="threePt" dir="t"/>
            </a:scene3d>
          </a:bodyPr>
          <a:p>
            <a:pPr algn="ctr"/>
            <a:r>
              <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rPr>
              <a:t>thanks</a:t>
            </a:r>
            <a:endParaRPr lang="en-US" altLang="zh-CN" sz="7200" b="1">
              <a:ln w="0" cmpd="sng">
                <a:solidFill>
                  <a:srgbClr val="FFFFFF"/>
                </a:solidFill>
                <a:prstDash val="solid"/>
              </a:ln>
              <a:blipFill>
                <a:blip r:embed="rId1">
                  <a:alphaModFix amt="99000"/>
                </a:blip>
                <a:tile tx="139700" sx="59000" sy="42000" algn="b"/>
              </a:blipFill>
              <a:effectLst>
                <a:glow rad="139700">
                  <a:srgbClr val="809CE2">
                    <a:alpha val="40000"/>
                  </a:srgb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latin typeface="华文行楷" panose="02010800040101010101" charset="-122"/>
                <a:ea typeface="华文行楷" panose="02010800040101010101" charset="-122"/>
              </a:rPr>
              <a:t>1.1编写目的 </a:t>
            </a: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编写本需求规格说明是为了详细呈现待开发软件的产品需求和功能描述，使系统分析人员及软件开发人员能清楚地了解用户的需求，以进一步安排项目进度和细节问题。</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本文档能详细准确地描述用户的需求，同时也为用户更容易地理解这些需求的描述创造了条件。</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本文档的预期读者为用户、项目开发人员以及管理人员。</a:t>
            </a:r>
            <a:endParaRPr lang="zh-CN" altLang="en-US">
              <a:latin typeface="华文行楷" panose="02010800040101010101" charset="-122"/>
              <a:ea typeface="华文行楷" panose="02010800040101010101" charset="-122"/>
            </a:endParaRPr>
          </a:p>
        </p:txBody>
      </p:sp>
      <p:sp>
        <p:nvSpPr>
          <p:cNvPr id="4" name="标题 1"/>
          <p:cNvSpPr>
            <a:spLocks noGrp="1"/>
          </p:cNvSpPr>
          <p:nvPr/>
        </p:nvSpPr>
        <p:spPr>
          <a:xfrm>
            <a:off x="838200" y="3175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gradFill>
                  <a:gsLst>
                    <a:gs pos="21000">
                      <a:srgbClr val="53575C"/>
                    </a:gs>
                    <a:gs pos="88000">
                      <a:srgbClr val="C5C7CA"/>
                    </a:gs>
                  </a:gsLst>
                  <a:lin ang="5400000"/>
                </a:gradFill>
                <a:effectLst/>
              </a:rPr>
              <a:t>引言</a:t>
            </a:r>
            <a:endParaRPr lang="zh-CN" altLang="en-US">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背景</a:t>
            </a:r>
            <a:r>
              <a:rPr lang="zh-CN" altLang="en-US">
                <a:sym typeface="+mn-ea"/>
              </a:rPr>
              <a:t> </a:t>
            </a:r>
            <a:endParaRPr lang="zh-CN" altLang="en-US"/>
          </a:p>
        </p:txBody>
      </p:sp>
      <p:sp>
        <p:nvSpPr>
          <p:cNvPr id="3" name="内容占位符 2"/>
          <p:cNvSpPr>
            <a:spLocks noGrp="1"/>
          </p:cNvSpPr>
          <p:nvPr>
            <p:ph idx="1"/>
          </p:nvPr>
        </p:nvSpPr>
        <p:spPr/>
        <p:txBody>
          <a:bodyPr/>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a.待开发软件的名称为“简易看”；</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b.本项目提出者和开发者均为SE2018-春-G04小组，目标人群设定为炒股和偶尔想要了解股价的人群；</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c.相互来往关系：本软件通过调用阿里API，搜索相应股票的信息，根据对返回json数据解析，告诉用户相应信息。</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2425"/>
            <a:ext cx="10515600" cy="1325563"/>
          </a:xfrm>
        </p:spPr>
        <p:txBody>
          <a:bodyPr/>
          <a:p>
            <a:r>
              <a:rPr lang="zh-CN" altLang="en-US">
                <a:gradFill>
                  <a:gsLst>
                    <a:gs pos="21000">
                      <a:srgbClr val="53575C"/>
                    </a:gs>
                    <a:gs pos="88000">
                      <a:srgbClr val="C5C7CA"/>
                    </a:gs>
                  </a:gsLst>
                  <a:lin ang="5400000"/>
                </a:gradFill>
                <a:effectLst/>
                <a:sym typeface="+mn-ea"/>
              </a:rPr>
              <a:t>定义 </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a:xfrm>
            <a:off x="838200" y="1812925"/>
            <a:ext cx="10515600" cy="4351338"/>
          </a:xfrm>
        </p:spPr>
        <p:txBody>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API：Application Programming Interface,应用程序编程接口</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ER图：也称实体-联系图(Entity Relationship Diagram)，提供了表示实体类型</a:t>
            </a:r>
            <a:r>
              <a:rPr lang="en-US" altLang="zh-CN">
                <a:latin typeface="华文行楷" panose="02010800040101010101" charset="-122"/>
                <a:ea typeface="华文行楷" panose="02010800040101010101" charset="-122"/>
              </a:rPr>
              <a:t>,</a:t>
            </a:r>
            <a:r>
              <a:rPr lang="zh-CN" altLang="en-US">
                <a:latin typeface="华文行楷" panose="02010800040101010101" charset="-122"/>
                <a:ea typeface="华文行楷" panose="02010800040101010101" charset="-122"/>
              </a:rPr>
              <a:t>属性和联系的方法，用来描述现实世界的概念模型。</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参考资料</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p:txBody>
          <a:bodyPr>
            <a:normAutofit lnSpcReduction="20000"/>
          </a:bodyPr>
          <a:p>
            <a:pPr marL="0" indent="0">
              <a:buNone/>
            </a:pP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[1]张海藩,牟永敏.软件工程导论(第六版)[M].北京：清华大学出社,2013:55-73</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[2]需求规格说明书（ISO标准版）：百度文库（2018.4.19）					https://wenku.baidu.com/view/b23a0330773231126edb6f1aff00bed5b8f3737d</a:t>
            </a:r>
            <a:endParaRPr lang="zh-CN" altLang="en-US">
              <a:latin typeface="华文行楷" panose="02010800040101010101" charset="-122"/>
              <a:ea typeface="华文行楷" panose="02010800040101010101" charset="-122"/>
            </a:endParaRPr>
          </a:p>
          <a:p>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[3]需求规格说明书案例分析：百度文库（2018.4.19）</a:t>
            </a:r>
            <a:endParaRPr lang="zh-CN" altLang="en-US">
              <a:latin typeface="华文行楷" panose="02010800040101010101" charset="-122"/>
              <a:ea typeface="华文行楷" panose="02010800040101010101" charset="-122"/>
            </a:endParaRPr>
          </a:p>
          <a:p>
            <a:r>
              <a:rPr lang="zh-CN" altLang="en-US">
                <a:latin typeface="华文行楷" panose="02010800040101010101" charset="-122"/>
                <a:ea typeface="华文行楷" panose="02010800040101010101" charset="-122"/>
              </a:rPr>
              <a:t>https://wenku.baidu.com/view/aa9cec0ebe23482fb4da4c9d.html</a:t>
            </a:r>
            <a:endParaRPr lang="zh-CN" altLang="en-US">
              <a:latin typeface="华文行楷" panose="02010800040101010101" charset="-122"/>
              <a:ea typeface="华文行楷" panose="020108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gradFill>
                  <a:gsLst>
                    <a:gs pos="21000">
                      <a:srgbClr val="53575C"/>
                    </a:gs>
                    <a:gs pos="88000">
                      <a:srgbClr val="C5C7CA"/>
                    </a:gs>
                  </a:gsLst>
                  <a:lin ang="5400000"/>
                </a:gradFill>
                <a:effectLst/>
              </a:rPr>
              <a:t>任务概述</a:t>
            </a:r>
            <a:endParaRPr lang="zh-CN" altLang="en-US">
              <a:gradFill>
                <a:gsLst>
                  <a:gs pos="21000">
                    <a:srgbClr val="53575C"/>
                  </a:gs>
                  <a:gs pos="88000">
                    <a:srgbClr val="C5C7CA"/>
                  </a:gs>
                </a:gsLst>
                <a:lin ang="5400000"/>
              </a:gradFill>
              <a:effectLst/>
            </a:endParaRPr>
          </a:p>
        </p:txBody>
      </p:sp>
      <p:sp>
        <p:nvSpPr>
          <p:cNvPr id="3" name="内容占位符 2"/>
          <p:cNvSpPr>
            <a:spLocks noGrp="1"/>
          </p:cNvSpPr>
          <p:nvPr>
            <p:ph idx="1"/>
          </p:nvPr>
        </p:nvSpPr>
        <p:spPr/>
        <p:txBody>
          <a:bodyPr/>
          <a:p>
            <a:r>
              <a:rPr lang="zh-CN" altLang="en-US"/>
              <a:t>目标</a:t>
            </a:r>
            <a:endParaRPr lang="zh-CN" altLang="en-US"/>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该项目的建设目标是为登录用户提供股票信息以及风险警示给出推送，为非登录用户提供股票信息。给股民提供一个方便高效的咨询股票的方法。</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t>用户特点</a:t>
            </a:r>
            <a:endParaRPr lang="zh-CN" altLang="en-US"/>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本项目目标群体为想要了解股票，又不会操作同花顺等复杂软件的人群，不用通过繁琐复杂的软件进行开户注册登录，就可以便捷快速的查看自己想了解的股票信息，方便各种股民，同时额外想增加的监控功能让炒长线的股民不用时时刻刻担心股票的大范围波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gradFill>
                  <a:gsLst>
                    <a:gs pos="21000">
                      <a:srgbClr val="53575C"/>
                    </a:gs>
                    <a:gs pos="88000">
                      <a:srgbClr val="C5C7CA"/>
                    </a:gs>
                  </a:gsLst>
                  <a:lin ang="5400000"/>
                </a:gradFill>
                <a:effectLst/>
                <a:sym typeface="+mn-ea"/>
              </a:rPr>
              <a:t>假定和约束</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p:txBody>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项目完成期限：本学期第十五周。</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项目由SE2018-G04小组三人完成。</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rPr>
              <a:t>假定过程使用所有软件、工具、代码均不需要经费。</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a:p>
            <a:pPr marL="0" indent="0">
              <a:buNone/>
            </a:pP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gradFill>
                  <a:gsLst>
                    <a:gs pos="21000">
                      <a:srgbClr val="53575C"/>
                    </a:gs>
                    <a:gs pos="88000">
                      <a:srgbClr val="C5C7CA"/>
                    </a:gs>
                  </a:gsLst>
                  <a:lin ang="5400000"/>
                </a:gradFill>
                <a:effectLst/>
              </a:rPr>
              <a:t>获取需求</a:t>
            </a:r>
            <a:r>
              <a:rPr lang="zh-CN" altLang="en-US" b="1"/>
              <a:t> </a:t>
            </a:r>
            <a:r>
              <a:rPr lang="zh-CN" altLang="en-US"/>
              <a:t>               </a:t>
            </a:r>
            <a:r>
              <a:rPr lang="zh-CN" altLang="en-US">
                <a:gradFill>
                  <a:gsLst>
                    <a:gs pos="21000">
                      <a:srgbClr val="53575C"/>
                    </a:gs>
                    <a:gs pos="88000">
                      <a:srgbClr val="C5C7CA"/>
                    </a:gs>
                  </a:gsLst>
                  <a:lin ang="5400000"/>
                </a:gradFill>
                <a:effectLst/>
              </a:rPr>
              <a:t> </a:t>
            </a:r>
            <a:r>
              <a:rPr lang="zh-CN" altLang="en-US">
                <a:gradFill>
                  <a:gsLst>
                    <a:gs pos="21000">
                      <a:srgbClr val="53575C"/>
                    </a:gs>
                    <a:gs pos="88000">
                      <a:srgbClr val="C5C7CA"/>
                    </a:gs>
                  </a:gsLst>
                  <a:lin ang="5400000"/>
                </a:gradFill>
                <a:effectLst/>
                <a:sym typeface="+mn-ea"/>
              </a:rPr>
              <a:t>访谈问题</a:t>
            </a:r>
            <a:endParaRPr lang="zh-CN" altLang="en-US">
              <a:gradFill>
                <a:gsLst>
                  <a:gs pos="21000">
                    <a:srgbClr val="53575C"/>
                  </a:gs>
                  <a:gs pos="88000">
                    <a:srgbClr val="C5C7CA"/>
                  </a:gs>
                </a:gsLst>
                <a:lin ang="5400000"/>
              </a:gradFill>
              <a:effectLst/>
              <a:sym typeface="+mn-ea"/>
            </a:endParaRPr>
          </a:p>
        </p:txBody>
      </p:sp>
      <p:sp>
        <p:nvSpPr>
          <p:cNvPr id="3" name="内容占位符 2"/>
          <p:cNvSpPr>
            <a:spLocks noGrp="1"/>
          </p:cNvSpPr>
          <p:nvPr>
            <p:ph idx="1"/>
          </p:nvPr>
        </p:nvSpPr>
        <p:spPr>
          <a:xfrm>
            <a:off x="838200" y="2101215"/>
            <a:ext cx="3844290" cy="3941445"/>
          </a:xfrm>
        </p:spPr>
        <p:txBody>
          <a:bodyPr>
            <a:normAutofit fontScale="80000"/>
          </a:bodyPr>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3.1用户代表访谈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访谈时间：2018.4.17 20时</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访谈方式：面对面访谈</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访谈人：吕迪</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被访谈人：蒋同学</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被访谈人简介：</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在校金融系学生，有过炒股经验。</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a:p>
            <a:r>
              <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rPr>
              <a:t>	</a:t>
            </a:r>
            <a:endParaRPr lang="zh-CN" altLang="en-US">
              <a:gradFill>
                <a:gsLst>
                  <a:gs pos="21000">
                    <a:srgbClr val="53575C"/>
                  </a:gs>
                  <a:gs pos="88000">
                    <a:srgbClr val="C5C7CA"/>
                  </a:gs>
                </a:gsLst>
                <a:lin ang="5400000"/>
              </a:gradFill>
              <a:effectLst/>
              <a:latin typeface="华文行楷" panose="02010800040101010101" charset="-122"/>
              <a:ea typeface="华文行楷" panose="02010800040101010101" charset="-122"/>
            </a:endParaRPr>
          </a:p>
        </p:txBody>
      </p:sp>
      <p:sp>
        <p:nvSpPr>
          <p:cNvPr id="4" name="内容占位符 2"/>
          <p:cNvSpPr>
            <a:spLocks noGrp="1"/>
          </p:cNvSpPr>
          <p:nvPr/>
        </p:nvSpPr>
        <p:spPr>
          <a:xfrm>
            <a:off x="5474970" y="1691005"/>
            <a:ext cx="6155690" cy="4947920"/>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（1）对于股票咨询产品，最想了解的信息：</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实时股价，涨跌比，成交量。</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（2）对于软件的操作期望：</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越简单越好，不希望有用户注册和登录。</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（3）对于股价信息的时间波动范围在多久可以接受：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三到四分钟，超过十分钟无法接受。</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（4）对于自定义提示策略，有什么要求：</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a:p>
            <a:r>
              <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自定义策略不要太复杂，简单易操作即可，但是希望能提供多种可供选择的经常性使用策略。</a:t>
            </a:r>
            <a:endParaRPr lang="zh-CN" altLang="en-US">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Words>
  <Application>WPS 演示</Application>
  <PresentationFormat>宽屏</PresentationFormat>
  <Paragraphs>179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方正粗倩简体</vt:lpstr>
      <vt:lpstr>华文行楷</vt:lpstr>
      <vt:lpstr>微软雅黑</vt:lpstr>
      <vt:lpstr>Arial Unicode MS</vt:lpstr>
      <vt:lpstr>Calibri Light</vt:lpstr>
      <vt:lpstr>Calibri</vt:lpstr>
      <vt:lpstr>华文隶书</vt:lpstr>
      <vt:lpstr>Office 主题</vt:lpstr>
      <vt:lpstr>PowerPoint 演示文稿</vt:lpstr>
      <vt:lpstr>PowerPoint 演示文稿</vt:lpstr>
      <vt:lpstr>PowerPoint 演示文稿</vt:lpstr>
      <vt:lpstr>背景 </vt:lpstr>
      <vt:lpstr>定义 </vt:lpstr>
      <vt:lpstr>参考资料</vt:lpstr>
      <vt:lpstr>任务概述</vt:lpstr>
      <vt:lpstr>假定和约束</vt:lpstr>
      <vt:lpstr>获取需求                 访谈问题</vt:lpstr>
      <vt:lpstr>问卷分析  我们的调查主要对象是在校大学生，年龄大致在18-25岁；填写问卷的人数为63； </vt:lpstr>
      <vt:lpstr>调研群体中，近2/3的人对股票都有了解；</vt:lpstr>
      <vt:lpstr>在调研群体中对股票有了解的人中，大部分都是通过电脑和手机来了解股票的信息；</vt:lpstr>
      <vt:lpstr>在调研群体中对股票有了解的人中，大部分人最关注的事当前股价和换手率；</vt:lpstr>
      <vt:lpstr>在调研群体中，绝大多数人想要自己的看股票软件能简洁点；</vt:lpstr>
      <vt:lpstr>在调研群体中，大部分人对于QQ推送预警的表示可以接受；</vt:lpstr>
      <vt:lpstr>需求规定 </vt:lpstr>
      <vt:lpstr>PowerPoint 演示文稿</vt:lpstr>
      <vt:lpstr>PowerPoint 演示文稿</vt:lpstr>
      <vt:lpstr>对性能的规定 </vt:lpstr>
      <vt:lpstr> 时间特性要求 </vt:lpstr>
      <vt:lpstr>PowerPoint 演示文稿</vt:lpstr>
      <vt:lpstr>6.3实体联系图（ER图）</vt:lpstr>
      <vt:lpstr>状态转换图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骆佳俊</cp:lastModifiedBy>
  <cp:revision>7</cp:revision>
  <dcterms:created xsi:type="dcterms:W3CDTF">2018-04-25T13:48:00Z</dcterms:created>
  <dcterms:modified xsi:type="dcterms:W3CDTF">2018-04-26T06:24:15Z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