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62" r:id="rId6"/>
    <p:sldId id="260" r:id="rId7"/>
    <p:sldId id="273" r:id="rId8"/>
    <p:sldId id="261" r:id="rId9"/>
    <p:sldId id="351" r:id="rId10"/>
    <p:sldId id="290" r:id="rId11"/>
    <p:sldId id="283" r:id="rId12"/>
    <p:sldId id="284" r:id="rId13"/>
    <p:sldId id="285" r:id="rId14"/>
    <p:sldId id="305" r:id="rId15"/>
    <p:sldId id="308" r:id="rId16"/>
    <p:sldId id="306" r:id="rId17"/>
    <p:sldId id="324" r:id="rId18"/>
    <p:sldId id="325" r:id="rId19"/>
    <p:sldId id="264" r:id="rId20"/>
    <p:sldId id="265" r:id="rId21"/>
    <p:sldId id="274" r:id="rId22"/>
    <p:sldId id="275" r:id="rId23"/>
    <p:sldId id="340" r:id="rId24"/>
    <p:sldId id="303" r:id="rId25"/>
    <p:sldId id="341" r:id="rId26"/>
    <p:sldId id="354" r:id="rId27"/>
    <p:sldId id="352" r:id="rId28"/>
    <p:sldId id="356" r:id="rId29"/>
    <p:sldId id="355" r:id="rId30"/>
    <p:sldId id="281" r:id="rId31"/>
    <p:sldId id="282" r:id="rId32"/>
    <p:sldId id="304" r:id="rId33"/>
    <p:sldId id="287" r:id="rId34"/>
    <p:sldId id="288" r:id="rId35"/>
    <p:sldId id="310" r:id="rId36"/>
    <p:sldId id="311" r:id="rId37"/>
    <p:sldId id="309" r:id="rId3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edium.com/coinmonks/paper-review-of-vggnet-1st-runner-up-of-ilsvlc-2014-image-classification-d02355543a1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4108"/>
            <a:ext cx="9144000" cy="2387600"/>
          </a:xfrm>
        </p:spPr>
        <p:txBody>
          <a:bodyPr/>
          <a:p>
            <a:r>
              <a:rPr lang="en-US" altLang="en-US"/>
              <a:t>Network Architecture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9_v4_2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622681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>
            <a:endCxn id="131" idx="3"/>
          </p:cNvCxnSpPr>
          <p:nvPr/>
        </p:nvCxnSpPr>
        <p:spPr>
          <a:xfrm flipV="1">
            <a:off x="3110230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32371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7202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3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71627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510730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9_v4_3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7113905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flipV="1">
            <a:off x="4952365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118225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03365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6011545" y="140081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967740" y="1666875"/>
            <a:ext cx="2368550" cy="16192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9_v4_light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 Box 228"/>
          <p:cNvSpPr txBox="1"/>
          <p:nvPr/>
        </p:nvSpPr>
        <p:spPr>
          <a:xfrm>
            <a:off x="904875" y="301053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230" name="Text Box 229"/>
          <p:cNvSpPr txBox="1"/>
          <p:nvPr/>
        </p:nvSpPr>
        <p:spPr>
          <a:xfrm>
            <a:off x="1792605" y="301053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231" name="Elbow Connector 230"/>
          <p:cNvCxnSpPr/>
          <p:nvPr/>
        </p:nvCxnSpPr>
        <p:spPr>
          <a:xfrm rot="16200000">
            <a:off x="748665" y="2448560"/>
            <a:ext cx="696595" cy="760730"/>
          </a:xfrm>
          <a:prstGeom prst="bentConnector2">
            <a:avLst/>
          </a:prstGeom>
          <a:ln w="28575">
            <a:noFill/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 rot="0">
            <a:off x="2010410" y="1726565"/>
            <a:ext cx="883285" cy="1216660"/>
            <a:chOff x="7976" y="1908"/>
            <a:chExt cx="1391" cy="2691"/>
          </a:xfrm>
        </p:grpSpPr>
        <p:grpSp>
          <p:nvGrpSpPr>
            <p:cNvPr id="283" name="Group 2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85" name="Text Box 2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FC-16</a:t>
                </a:r>
                <a:endParaRPr lang="x-none" altLang="en-US" sz="1400"/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88" name="Text Box 2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289" name="Group 288"/>
          <p:cNvGrpSpPr/>
          <p:nvPr/>
        </p:nvGrpSpPr>
        <p:grpSpPr>
          <a:xfrm rot="0">
            <a:off x="1049655" y="1760220"/>
            <a:ext cx="398145" cy="1192530"/>
            <a:chOff x="6015" y="4434"/>
            <a:chExt cx="627" cy="2519"/>
          </a:xfrm>
        </p:grpSpPr>
        <p:sp>
          <p:nvSpPr>
            <p:cNvPr id="290" name="Rectangle 2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1" name="Text Box 2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Conv-16</a:t>
              </a:r>
              <a:endParaRPr lang="x-none" altLang="en-US" sz="1400"/>
            </a:p>
          </p:txBody>
        </p:sp>
      </p:grpSp>
      <p:grpSp>
        <p:nvGrpSpPr>
          <p:cNvPr id="292" name="Group 291"/>
          <p:cNvGrpSpPr/>
          <p:nvPr/>
        </p:nvGrpSpPr>
        <p:grpSpPr>
          <a:xfrm rot="0">
            <a:off x="1509395" y="1760220"/>
            <a:ext cx="398145" cy="1192530"/>
            <a:chOff x="6015" y="4434"/>
            <a:chExt cx="627" cy="2519"/>
          </a:xfrm>
        </p:grpSpPr>
        <p:sp>
          <p:nvSpPr>
            <p:cNvPr id="293" name="Rectangle 2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4" name="Text Box 2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98" name="Text Box 297"/>
          <p:cNvSpPr txBox="1"/>
          <p:nvPr/>
        </p:nvSpPr>
        <p:spPr>
          <a:xfrm>
            <a:off x="895350" y="166687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99" name="Text Box 298"/>
          <p:cNvSpPr txBox="1"/>
          <p:nvPr/>
        </p:nvSpPr>
        <p:spPr>
          <a:xfrm>
            <a:off x="1364615" y="164084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(s=8)</a:t>
            </a:r>
            <a:endParaRPr lang="x-none" altLang="en-US" sz="1200">
              <a:sym typeface="+mn-ea"/>
            </a:endParaRPr>
          </a:p>
        </p:txBody>
      </p:sp>
      <p:cxnSp>
        <p:nvCxnSpPr>
          <p:cNvPr id="300" name="Elbow Connector 299"/>
          <p:cNvCxnSpPr/>
          <p:nvPr/>
        </p:nvCxnSpPr>
        <p:spPr>
          <a:xfrm rot="16200000">
            <a:off x="356870" y="2738755"/>
            <a:ext cx="923290" cy="297815"/>
          </a:xfrm>
          <a:prstGeom prst="bentConnector2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 Box 300"/>
          <p:cNvSpPr txBox="1"/>
          <p:nvPr/>
        </p:nvSpPr>
        <p:spPr>
          <a:xfrm>
            <a:off x="2259965" y="143637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9_v4_0_5</a:t>
            </a:r>
            <a:endParaRPr lang="x-none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9_map_v1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 Box 85"/>
          <p:cNvSpPr txBox="1"/>
          <p:nvPr/>
        </p:nvSpPr>
        <p:spPr>
          <a:xfrm>
            <a:off x="1044575" y="5171440"/>
            <a:ext cx="3771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32</a:t>
            </a:r>
            <a:endParaRPr lang="x-none" sz="1200">
              <a:sym typeface="+mn-ea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5610" y="5447030"/>
            <a:ext cx="1264285" cy="958215"/>
            <a:chOff x="685" y="7438"/>
            <a:chExt cx="1991" cy="1509"/>
          </a:xfrm>
        </p:grpSpPr>
        <p:sp>
          <p:nvSpPr>
            <p:cNvPr id="72" name="Rectangle 71"/>
            <p:cNvSpPr/>
            <p:nvPr/>
          </p:nvSpPr>
          <p:spPr>
            <a:xfrm>
              <a:off x="1208" y="7438"/>
              <a:ext cx="1468" cy="1509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685" y="7972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sp>
          <p:nvSpPr>
            <p:cNvPr id="92" name="Smiley Face 91"/>
            <p:cNvSpPr/>
            <p:nvPr/>
          </p:nvSpPr>
          <p:spPr>
            <a:xfrm>
              <a:off x="1486" y="7887"/>
              <a:ext cx="949" cy="983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4" name="Text Box 93"/>
          <p:cNvSpPr txBox="1"/>
          <p:nvPr/>
        </p:nvSpPr>
        <p:spPr>
          <a:xfrm>
            <a:off x="419735" y="6448425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input image</a:t>
            </a:r>
            <a:endParaRPr lang="x-none"/>
          </a:p>
        </p:txBody>
      </p:sp>
      <p:sp>
        <p:nvSpPr>
          <p:cNvPr id="95" name="Rectangle 94"/>
          <p:cNvSpPr/>
          <p:nvPr/>
        </p:nvSpPr>
        <p:spPr>
          <a:xfrm>
            <a:off x="1276350" y="5575935"/>
            <a:ext cx="390525" cy="381000"/>
          </a:xfrm>
          <a:prstGeom prst="rect">
            <a:avLst/>
          </a:prstGeom>
          <a:solidFill>
            <a:schemeClr val="accent2">
              <a:lumMod val="75000"/>
              <a:alpha val="8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1943735" y="6134100"/>
            <a:ext cx="10306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000"/>
              <a:t>Target object</a:t>
            </a:r>
            <a:endParaRPr lang="x-none" sz="1000"/>
          </a:p>
        </p:txBody>
      </p:sp>
      <p:cxnSp>
        <p:nvCxnSpPr>
          <p:cNvPr id="97" name="Straight Arrow Connector 96"/>
          <p:cNvCxnSpPr>
            <a:endCxn id="96" idx="1"/>
          </p:cNvCxnSpPr>
          <p:nvPr/>
        </p:nvCxnSpPr>
        <p:spPr>
          <a:xfrm>
            <a:off x="1563370" y="6185535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1987550" y="5711825"/>
            <a:ext cx="74041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000"/>
              <a:t>Obstacle</a:t>
            </a:r>
            <a:endParaRPr lang="x-none" sz="1000"/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1607185" y="5763260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69925" y="1666875"/>
            <a:ext cx="2666365" cy="1682750"/>
            <a:chOff x="1055" y="2625"/>
            <a:chExt cx="4199" cy="2650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53" y="2772"/>
              <a:ext cx="627" cy="1878"/>
              <a:chOff x="6015" y="4434"/>
              <a:chExt cx="627" cy="2519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298" y="3821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2934" y="3601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3272790" y="2426335"/>
            <a:ext cx="1168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105"/>
          <p:cNvSpPr txBox="1"/>
          <p:nvPr/>
        </p:nvSpPr>
        <p:spPr>
          <a:xfrm>
            <a:off x="3366770" y="2099945"/>
            <a:ext cx="10166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/>
              <a:t>Regression</a:t>
            </a:r>
            <a:endParaRPr lang="x-none" sz="1200"/>
          </a:p>
        </p:txBody>
      </p:sp>
      <p:sp>
        <p:nvSpPr>
          <p:cNvPr id="107" name="Text Box 106"/>
          <p:cNvSpPr txBox="1"/>
          <p:nvPr/>
        </p:nvSpPr>
        <p:spPr>
          <a:xfrm>
            <a:off x="4441190" y="1804670"/>
            <a:ext cx="36957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/>
              <a:t>x</a:t>
            </a:r>
            <a:endParaRPr lang="x-none"/>
          </a:p>
          <a:p>
            <a:pPr algn="ctr"/>
            <a:r>
              <a:rPr lang="x-none"/>
              <a:t>y</a:t>
            </a:r>
            <a:endParaRPr lang="x-none"/>
          </a:p>
          <a:p>
            <a:pPr algn="ctr"/>
            <a:r>
              <a:rPr lang="x-none"/>
              <a:t>w</a:t>
            </a:r>
            <a:endParaRPr lang="x-none"/>
          </a:p>
          <a:p>
            <a:pPr algn="ctr"/>
            <a:r>
              <a:rPr lang="x-none"/>
              <a:t>h</a:t>
            </a:r>
            <a:endParaRPr lang="x-non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9_map_v2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 Box 85"/>
          <p:cNvSpPr txBox="1"/>
          <p:nvPr/>
        </p:nvSpPr>
        <p:spPr>
          <a:xfrm>
            <a:off x="1044575" y="5171440"/>
            <a:ext cx="3771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32</a:t>
            </a:r>
            <a:endParaRPr lang="x-none" sz="1200">
              <a:sym typeface="+mn-ea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5610" y="5447030"/>
            <a:ext cx="1264285" cy="958215"/>
            <a:chOff x="685" y="7438"/>
            <a:chExt cx="1991" cy="1509"/>
          </a:xfrm>
        </p:grpSpPr>
        <p:sp>
          <p:nvSpPr>
            <p:cNvPr id="72" name="Rectangle 71"/>
            <p:cNvSpPr/>
            <p:nvPr/>
          </p:nvSpPr>
          <p:spPr>
            <a:xfrm>
              <a:off x="1208" y="7438"/>
              <a:ext cx="1468" cy="1509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685" y="7972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sp>
          <p:nvSpPr>
            <p:cNvPr id="92" name="Smiley Face 91"/>
            <p:cNvSpPr/>
            <p:nvPr/>
          </p:nvSpPr>
          <p:spPr>
            <a:xfrm>
              <a:off x="1486" y="7887"/>
              <a:ext cx="949" cy="983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4" name="Text Box 93"/>
          <p:cNvSpPr txBox="1"/>
          <p:nvPr/>
        </p:nvSpPr>
        <p:spPr>
          <a:xfrm>
            <a:off x="419735" y="6448425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input image</a:t>
            </a:r>
            <a:endParaRPr lang="x-none"/>
          </a:p>
        </p:txBody>
      </p:sp>
      <p:sp>
        <p:nvSpPr>
          <p:cNvPr id="95" name="Rectangle 94"/>
          <p:cNvSpPr/>
          <p:nvPr/>
        </p:nvSpPr>
        <p:spPr>
          <a:xfrm>
            <a:off x="1276350" y="5575935"/>
            <a:ext cx="390525" cy="381000"/>
          </a:xfrm>
          <a:prstGeom prst="rect">
            <a:avLst/>
          </a:prstGeom>
          <a:solidFill>
            <a:schemeClr val="accent2">
              <a:lumMod val="75000"/>
              <a:alpha val="8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1943735" y="6134100"/>
            <a:ext cx="10306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000"/>
              <a:t>Target object</a:t>
            </a:r>
            <a:endParaRPr lang="x-none" sz="1000"/>
          </a:p>
        </p:txBody>
      </p:sp>
      <p:cxnSp>
        <p:nvCxnSpPr>
          <p:cNvPr id="97" name="Straight Arrow Connector 96"/>
          <p:cNvCxnSpPr>
            <a:endCxn id="96" idx="1"/>
          </p:cNvCxnSpPr>
          <p:nvPr/>
        </p:nvCxnSpPr>
        <p:spPr>
          <a:xfrm>
            <a:off x="1563370" y="6185535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1987550" y="5711825"/>
            <a:ext cx="74041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000"/>
              <a:t>Obstacle</a:t>
            </a:r>
            <a:endParaRPr lang="x-none" sz="1000"/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1607185" y="5763260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69925" y="1666875"/>
            <a:ext cx="2666365" cy="1682750"/>
            <a:chOff x="1055" y="2625"/>
            <a:chExt cx="4199" cy="2650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53" y="2772"/>
              <a:ext cx="627" cy="1878"/>
              <a:chOff x="6015" y="4434"/>
              <a:chExt cx="627" cy="2519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298" y="3821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2934" y="3601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0691495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11102975" y="3985260"/>
            <a:ext cx="62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loss</a:t>
            </a:r>
            <a:endParaRPr lang="x-none"/>
          </a:p>
        </p:txBody>
      </p:sp>
      <p:cxnSp>
        <p:nvCxnSpPr>
          <p:cNvPr id="69" name="Elbow Connector 68"/>
          <p:cNvCxnSpPr>
            <a:stCxn id="68" idx="0"/>
            <a:endCxn id="65" idx="3"/>
          </p:cNvCxnSpPr>
          <p:nvPr/>
        </p:nvCxnSpPr>
        <p:spPr>
          <a:xfrm rot="16200000" flipV="1">
            <a:off x="6492240" y="-937895"/>
            <a:ext cx="1558290" cy="828802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612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5494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9_map_v3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463165" y="5203190"/>
            <a:ext cx="2538730" cy="1573530"/>
            <a:chOff x="686" y="8144"/>
            <a:chExt cx="3998" cy="2478"/>
          </a:xfrm>
        </p:grpSpPr>
        <p:sp>
          <p:nvSpPr>
            <p:cNvPr id="86" name="Text Box 85"/>
            <p:cNvSpPr txBox="1"/>
            <p:nvPr/>
          </p:nvSpPr>
          <p:spPr>
            <a:xfrm>
              <a:off x="1645" y="8144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86" y="8578"/>
              <a:ext cx="1991" cy="1509"/>
              <a:chOff x="685" y="7438"/>
              <a:chExt cx="1991" cy="150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208" y="7438"/>
                <a:ext cx="1468" cy="1509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>
                <a:off x="685" y="7972"/>
                <a:ext cx="594" cy="43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sz="1200">
                    <a:sym typeface="+mn-ea"/>
                  </a:rPr>
                  <a:t>32</a:t>
                </a:r>
                <a:endParaRPr lang="x-none" sz="1200">
                  <a:sym typeface="+mn-ea"/>
                </a:endParaRPr>
              </a:p>
            </p:txBody>
          </p:sp>
          <p:sp>
            <p:nvSpPr>
              <p:cNvPr id="92" name="Smiley Face 91"/>
              <p:cNvSpPr/>
              <p:nvPr/>
            </p:nvSpPr>
            <p:spPr>
              <a:xfrm>
                <a:off x="1486" y="7887"/>
                <a:ext cx="949" cy="983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4" name="Text Box 93"/>
            <p:cNvSpPr txBox="1"/>
            <p:nvPr/>
          </p:nvSpPr>
          <p:spPr>
            <a:xfrm>
              <a:off x="923" y="10188"/>
              <a:ext cx="2040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Occluded case</a:t>
              </a:r>
              <a:endParaRPr lang="x-none" sz="1200">
                <a:sym typeface="+mn-ea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10" y="8781"/>
              <a:ext cx="615" cy="600"/>
            </a:xfrm>
            <a:prstGeom prst="rect">
              <a:avLst/>
            </a:prstGeom>
            <a:solidFill>
              <a:schemeClr val="accent2">
                <a:lumMod val="75000"/>
                <a:alpha val="89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3061" y="9660"/>
              <a:ext cx="162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000"/>
                <a:t>Target object</a:t>
              </a:r>
              <a:endParaRPr lang="x-none" sz="1000"/>
            </a:p>
          </p:txBody>
        </p:sp>
        <p:cxnSp>
          <p:nvCxnSpPr>
            <p:cNvPr id="97" name="Straight Arrow Connector 96"/>
            <p:cNvCxnSpPr>
              <a:endCxn id="96" idx="1"/>
            </p:cNvCxnSpPr>
            <p:nvPr/>
          </p:nvCxnSpPr>
          <p:spPr>
            <a:xfrm>
              <a:off x="2462" y="9741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3130" y="8995"/>
              <a:ext cx="1166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000"/>
                <a:t>Obstacle</a:t>
              </a:r>
              <a:endParaRPr lang="x-none" sz="1000"/>
            </a:p>
          </p:txBody>
        </p:sp>
        <p:cxnSp>
          <p:nvCxnSpPr>
            <p:cNvPr id="99" name="Straight Arrow Connector 98"/>
            <p:cNvCxnSpPr>
              <a:endCxn id="98" idx="1"/>
            </p:cNvCxnSpPr>
            <p:nvPr/>
          </p:nvCxnSpPr>
          <p:spPr>
            <a:xfrm>
              <a:off x="2531" y="9076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>
            <a:off x="10691495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11102975" y="3985260"/>
            <a:ext cx="62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loss</a:t>
            </a:r>
            <a:endParaRPr lang="x-none"/>
          </a:p>
        </p:txBody>
      </p:sp>
      <p:cxnSp>
        <p:nvCxnSpPr>
          <p:cNvPr id="69" name="Elbow Connector 68"/>
          <p:cNvCxnSpPr>
            <a:stCxn id="227" idx="3"/>
          </p:cNvCxnSpPr>
          <p:nvPr/>
        </p:nvCxnSpPr>
        <p:spPr>
          <a:xfrm flipH="1">
            <a:off x="3124200" y="2476500"/>
            <a:ext cx="212090" cy="945515"/>
          </a:xfrm>
          <a:prstGeom prst="bentConnector4">
            <a:avLst>
              <a:gd name="adj1" fmla="val -112275"/>
              <a:gd name="adj2" fmla="val 92814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1"/>
          <p:nvPr/>
        </p:nvSpPr>
        <p:spPr>
          <a:xfrm>
            <a:off x="370205" y="5817870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input image</a:t>
            </a:r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5151120" y="5182870"/>
            <a:ext cx="2538730" cy="1607820"/>
            <a:chOff x="686" y="8144"/>
            <a:chExt cx="3998" cy="2532"/>
          </a:xfrm>
        </p:grpSpPr>
        <p:sp>
          <p:nvSpPr>
            <p:cNvPr id="106" name="Text Box 105"/>
            <p:cNvSpPr txBox="1"/>
            <p:nvPr/>
          </p:nvSpPr>
          <p:spPr>
            <a:xfrm>
              <a:off x="1645" y="8144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86" y="8578"/>
              <a:ext cx="1991" cy="1509"/>
              <a:chOff x="685" y="7438"/>
              <a:chExt cx="1991" cy="15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1208" y="7438"/>
                <a:ext cx="1468" cy="1509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09" name="Text Box 108"/>
              <p:cNvSpPr txBox="1"/>
              <p:nvPr/>
            </p:nvSpPr>
            <p:spPr>
              <a:xfrm>
                <a:off x="685" y="7972"/>
                <a:ext cx="594" cy="43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sz="1200">
                    <a:sym typeface="+mn-ea"/>
                  </a:rPr>
                  <a:t>32</a:t>
                </a:r>
                <a:endParaRPr lang="x-none" sz="1200">
                  <a:sym typeface="+mn-ea"/>
                </a:endParaRPr>
              </a:p>
            </p:txBody>
          </p:sp>
          <p:sp>
            <p:nvSpPr>
              <p:cNvPr id="111" name="Smiley Face 110"/>
              <p:cNvSpPr/>
              <p:nvPr/>
            </p:nvSpPr>
            <p:spPr>
              <a:xfrm>
                <a:off x="1486" y="7887"/>
                <a:ext cx="949" cy="983"/>
              </a:xfrm>
              <a:prstGeom prst="smileyFace">
                <a:avLst/>
              </a:prstGeom>
              <a:solidFill>
                <a:schemeClr val="accent1">
                  <a:alpha val="34000"/>
                </a:schemeClr>
              </a:solidFill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2" name="Text Box 111"/>
            <p:cNvSpPr txBox="1"/>
            <p:nvPr/>
          </p:nvSpPr>
          <p:spPr>
            <a:xfrm>
              <a:off x="1242" y="10242"/>
              <a:ext cx="1399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Blur case</a:t>
              </a:r>
              <a:endParaRPr lang="x-none" sz="1200">
                <a:sym typeface="+mn-ea"/>
              </a:endParaRPr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3061" y="9660"/>
              <a:ext cx="162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000"/>
                <a:t>Target object</a:t>
              </a:r>
              <a:endParaRPr lang="x-none" sz="1000"/>
            </a:p>
          </p:txBody>
        </p:sp>
        <p:cxnSp>
          <p:nvCxnSpPr>
            <p:cNvPr id="115" name="Straight Arrow Connector 114"/>
            <p:cNvCxnSpPr>
              <a:endCxn id="114" idx="1"/>
            </p:cNvCxnSpPr>
            <p:nvPr/>
          </p:nvCxnSpPr>
          <p:spPr>
            <a:xfrm>
              <a:off x="2462" y="9741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 Box 115"/>
            <p:cNvSpPr txBox="1"/>
            <p:nvPr/>
          </p:nvSpPr>
          <p:spPr>
            <a:xfrm>
              <a:off x="3130" y="8995"/>
              <a:ext cx="1166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000"/>
                <a:t>Obstacle</a:t>
              </a:r>
              <a:endParaRPr lang="x-none" sz="1000"/>
            </a:p>
          </p:txBody>
        </p:sp>
        <p:cxnSp>
          <p:nvCxnSpPr>
            <p:cNvPr id="117" name="Straight Arrow Connector 116"/>
            <p:cNvCxnSpPr>
              <a:endCxn id="116" idx="1"/>
            </p:cNvCxnSpPr>
            <p:nvPr/>
          </p:nvCxnSpPr>
          <p:spPr>
            <a:xfrm>
              <a:off x="2531" y="9076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4304665" y="304800"/>
            <a:ext cx="2368550" cy="16192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532120" y="585470"/>
            <a:ext cx="932180" cy="95821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138" name="Text Box 137"/>
          <p:cNvSpPr txBox="1"/>
          <p:nvPr/>
        </p:nvSpPr>
        <p:spPr>
          <a:xfrm>
            <a:off x="4241800" y="164846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39" name="Text Box 138"/>
          <p:cNvSpPr txBox="1"/>
          <p:nvPr/>
        </p:nvSpPr>
        <p:spPr>
          <a:xfrm>
            <a:off x="5129530" y="164846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40" name="Elbow Connector 139"/>
          <p:cNvCxnSpPr/>
          <p:nvPr/>
        </p:nvCxnSpPr>
        <p:spPr>
          <a:xfrm rot="16200000">
            <a:off x="4085590" y="1086485"/>
            <a:ext cx="696595" cy="760730"/>
          </a:xfrm>
          <a:prstGeom prst="bentConnector2">
            <a:avLst/>
          </a:prstGeom>
          <a:ln w="28575">
            <a:noFill/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 rot="0">
            <a:off x="4386580" y="398145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</a:t>
              </a:r>
              <a:r>
                <a:rPr lang="x-none" altLang="en-US" sz="1400">
                  <a:sym typeface="+mn-ea"/>
                </a:rPr>
                <a:t>16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232275" y="30480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45" name="Elbow Connector 144"/>
          <p:cNvCxnSpPr/>
          <p:nvPr/>
        </p:nvCxnSpPr>
        <p:spPr>
          <a:xfrm rot="16200000">
            <a:off x="3693795" y="1376680"/>
            <a:ext cx="923290" cy="297815"/>
          </a:xfrm>
          <a:prstGeom prst="bentConnector2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796155" y="1064260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 Box 146"/>
          <p:cNvSpPr txBox="1"/>
          <p:nvPr/>
        </p:nvSpPr>
        <p:spPr>
          <a:xfrm>
            <a:off x="5869940" y="349885"/>
            <a:ext cx="2800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8</a:t>
            </a:r>
            <a:endParaRPr lang="x-none" sz="1200">
              <a:sym typeface="+mn-ea"/>
            </a:endParaRPr>
          </a:p>
        </p:txBody>
      </p:sp>
      <p:sp>
        <p:nvSpPr>
          <p:cNvPr id="148" name="Text Box 147"/>
          <p:cNvSpPr txBox="1"/>
          <p:nvPr/>
        </p:nvSpPr>
        <p:spPr>
          <a:xfrm>
            <a:off x="5200015" y="924560"/>
            <a:ext cx="2800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8</a:t>
            </a:r>
            <a:endParaRPr lang="x-none" sz="1200">
              <a:sym typeface="+mn-ea"/>
            </a:endParaRPr>
          </a:p>
        </p:txBody>
      </p:sp>
      <p:sp>
        <p:nvSpPr>
          <p:cNvPr id="150" name="Smiley Face 149"/>
          <p:cNvSpPr/>
          <p:nvPr/>
        </p:nvSpPr>
        <p:spPr>
          <a:xfrm>
            <a:off x="5720080" y="850900"/>
            <a:ext cx="602615" cy="624205"/>
          </a:xfrm>
          <a:prstGeom prst="smileyFace">
            <a:avLst/>
          </a:prstGeom>
          <a:solidFill>
            <a:schemeClr val="accent1">
              <a:alpha val="90000"/>
            </a:schemeClr>
          </a:solidFill>
          <a:ln>
            <a:solidFill>
              <a:schemeClr val="accent1">
                <a:shade val="50000"/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Text Box 150"/>
          <p:cNvSpPr txBox="1"/>
          <p:nvPr/>
        </p:nvSpPr>
        <p:spPr>
          <a:xfrm>
            <a:off x="4981575" y="1947545"/>
            <a:ext cx="88836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200">
                <a:sym typeface="+mn-ea"/>
              </a:rPr>
              <a:t>Blur case</a:t>
            </a:r>
            <a:endParaRPr lang="x-none" sz="1200">
              <a:sym typeface="+mn-ea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69925" y="1666875"/>
            <a:ext cx="2921000" cy="1682115"/>
            <a:chOff x="1055" y="2625"/>
            <a:chExt cx="4600" cy="2649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33" y="2986"/>
              <a:ext cx="526" cy="1663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13" name="Text Box 112"/>
            <p:cNvSpPr txBox="1"/>
            <p:nvPr/>
          </p:nvSpPr>
          <p:spPr>
            <a:xfrm rot="10800000">
              <a:off x="2382" y="2780"/>
              <a:ext cx="627" cy="1654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</a:t>
              </a:r>
              <a:r>
                <a:rPr lang="x-none" altLang="en-US" sz="1400">
                  <a:sym typeface="+mn-ea"/>
                </a:rPr>
                <a:t>16</a:t>
              </a:r>
              <a:endParaRPr lang="x-none" altLang="en-US" sz="1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44" y="2780"/>
              <a:ext cx="627" cy="1870"/>
              <a:chOff x="6006" y="4445"/>
              <a:chExt cx="627" cy="2508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06" y="4445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077" y="381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Text Box 151"/>
            <p:cNvSpPr txBox="1"/>
            <p:nvPr/>
          </p:nvSpPr>
          <p:spPr>
            <a:xfrm>
              <a:off x="3615" y="4670"/>
              <a:ext cx="2040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Occluded case</a:t>
              </a:r>
              <a:endParaRPr lang="x-none" sz="1200">
                <a:sym typeface="+mn-ea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2866" y="381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19"/>
          <p:cNvSpPr txBox="1"/>
          <p:nvPr/>
        </p:nvSpPr>
        <p:spPr>
          <a:xfrm>
            <a:off x="4652010" y="2292350"/>
            <a:ext cx="5930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1. Train vgg first  ---&gt;decrease loss</a:t>
            </a:r>
            <a:endParaRPr lang="x-none"/>
          </a:p>
          <a:p>
            <a:r>
              <a:rPr lang="x-none"/>
              <a:t>2. frozen vgg, train assistant ---&gt; decrease loss</a:t>
            </a:r>
            <a:endParaRPr lang="x-none"/>
          </a:p>
          <a:p>
            <a:r>
              <a:rPr lang="x-none"/>
              <a:t>3. train vgg and </a:t>
            </a:r>
            <a:r>
              <a:rPr lang="x-none">
                <a:sym typeface="+mn-ea"/>
              </a:rPr>
              <a:t>assistant </a:t>
            </a:r>
            <a:r>
              <a:rPr lang="x-none"/>
              <a:t>together</a:t>
            </a:r>
            <a:endParaRPr lang="x-non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346575" y="-756285"/>
            <a:ext cx="4474845" cy="10647045"/>
          </a:xfrm>
          <a:prstGeom prst="rect">
            <a:avLst/>
          </a:prstGeom>
        </p:spPr>
      </p:pic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Resnet18</a:t>
            </a:r>
            <a:endParaRPr 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269875"/>
            <a:ext cx="5680075" cy="185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4625" y="2854325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Resnet34</a:t>
            </a:r>
            <a:endParaRPr lang="x-none"/>
          </a:p>
        </p:txBody>
      </p:sp>
      <p:sp>
        <p:nvSpPr>
          <p:cNvPr id="7" name="Text Box 6"/>
          <p:cNvSpPr txBox="1"/>
          <p:nvPr/>
        </p:nvSpPr>
        <p:spPr>
          <a:xfrm>
            <a:off x="5085715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1188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18439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6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08177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693285" y="42545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857240" y="42545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856095" y="42545"/>
            <a:ext cx="32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8021955" y="42545"/>
            <a:ext cx="32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73660" y="2120900"/>
            <a:ext cx="11852275" cy="1752600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33850" y="42545"/>
            <a:ext cx="1481755" cy="899603"/>
            <a:chOff x="1459" y="1953"/>
            <a:chExt cx="2055" cy="1247"/>
          </a:xfrm>
        </p:grpSpPr>
        <p:cxnSp>
          <p:nvCxnSpPr>
            <p:cNvPr id="69" name="Elbow Connector 68"/>
            <p:cNvCxnSpPr/>
            <p:nvPr/>
          </p:nvCxnSpPr>
          <p:spPr>
            <a:xfrm rot="5400000" flipV="1">
              <a:off x="3021" y="2707"/>
              <a:ext cx="680" cy="306"/>
            </a:xfrm>
            <a:prstGeom prst="bentConnector3">
              <a:avLst>
                <a:gd name="adj1" fmla="val 238"/>
              </a:avLst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459" y="1953"/>
              <a:ext cx="1917" cy="1174"/>
              <a:chOff x="1055" y="2625"/>
              <a:chExt cx="4331" cy="26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524" y="2625"/>
                <a:ext cx="3730" cy="2550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 w="12700" cmpd="sng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33" y="2986"/>
                <a:ext cx="526" cy="1663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700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 rot="10800000">
                <a:off x="2367" y="2780"/>
                <a:ext cx="764" cy="1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400"/>
                  <a:t>Conv-</a:t>
                </a:r>
                <a:r>
                  <a:rPr lang="x-none" altLang="en-US" sz="400">
                    <a:sym typeface="+mn-ea"/>
                  </a:rPr>
                  <a:t>16</a:t>
                </a:r>
                <a:endParaRPr lang="x-none" altLang="en-US" sz="400">
                  <a:sym typeface="+mn-ea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57" y="3067"/>
                <a:ext cx="1468" cy="150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8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735" y="3490"/>
                <a:ext cx="972" cy="1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cxnSp>
            <p:nvCxnSpPr>
              <p:cNvPr id="22" name="Elbow Connector 21"/>
              <p:cNvCxnSpPr/>
              <p:nvPr/>
            </p:nvCxnSpPr>
            <p:spPr>
              <a:xfrm rot="16200000">
                <a:off x="1179" y="3856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 rot="0">
                <a:off x="1507" y="2780"/>
                <a:ext cx="764" cy="1870"/>
                <a:chOff x="5869" y="4445"/>
                <a:chExt cx="764" cy="250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700"/>
                </a:p>
              </p:txBody>
            </p:sp>
            <p:sp>
              <p:nvSpPr>
                <p:cNvPr id="25" name="Text Box 24"/>
                <p:cNvSpPr txBox="1"/>
                <p:nvPr/>
              </p:nvSpPr>
              <p:spPr>
                <a:xfrm rot="10800000">
                  <a:off x="5869" y="4445"/>
                  <a:ext cx="764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400"/>
                    <a:t>Conv-</a:t>
                  </a:r>
                  <a:r>
                    <a:rPr lang="x-none" altLang="en-US" sz="400">
                      <a:sym typeface="+mn-ea"/>
                    </a:rPr>
                    <a:t>16</a:t>
                  </a:r>
                  <a:endParaRPr lang="x-none" altLang="en-US" sz="400">
                    <a:sym typeface="+mn-ea"/>
                  </a:endParaRPr>
                </a:p>
              </p:txBody>
            </p:sp>
          </p:grpSp>
          <p:sp>
            <p:nvSpPr>
              <p:cNvPr id="26" name="Text Box 25"/>
              <p:cNvSpPr txBox="1"/>
              <p:nvPr/>
            </p:nvSpPr>
            <p:spPr>
              <a:xfrm>
                <a:off x="1410" y="2625"/>
                <a:ext cx="1188" cy="4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300">
                    <a:sym typeface="+mn-ea"/>
                  </a:rPr>
                  <a:t>(s=2)</a:t>
                </a:r>
                <a:endParaRPr lang="x-none" altLang="en-US" sz="300">
                  <a:sym typeface="+mn-ea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16200000">
                <a:off x="562" y="4313"/>
                <a:ext cx="1454" cy="469"/>
              </a:xfrm>
              <a:prstGeom prst="bentConnector2">
                <a:avLst/>
              </a:prstGeom>
              <a:ln w="12700" cmpd="sng">
                <a:solidFill>
                  <a:schemeClr val="accent6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077" y="3817"/>
                <a:ext cx="525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28"/>
              <p:cNvSpPr txBox="1"/>
              <p:nvPr/>
            </p:nvSpPr>
            <p:spPr>
              <a:xfrm>
                <a:off x="3989" y="2696"/>
                <a:ext cx="364" cy="5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x-none" sz="600">
                    <a:sym typeface="+mn-ea"/>
                  </a:rPr>
                  <a:t>8</a:t>
                </a:r>
                <a:endParaRPr lang="x-none" sz="600">
                  <a:sym typeface="+mn-ea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10" y="3307"/>
                <a:ext cx="615" cy="600"/>
              </a:xfrm>
              <a:prstGeom prst="rect">
                <a:avLst/>
              </a:prstGeom>
              <a:solidFill>
                <a:schemeClr val="bg1">
                  <a:alpha val="92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3390" y="4697"/>
                <a:ext cx="1996" cy="4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x-none" sz="400">
                    <a:sym typeface="+mn-ea"/>
                  </a:rPr>
                  <a:t>Occluded case</a:t>
                </a:r>
                <a:endParaRPr lang="x-none" sz="400">
                  <a:sym typeface="+mn-ea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866" y="3817"/>
                <a:ext cx="525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 Box 33"/>
          <p:cNvSpPr txBox="1"/>
          <p:nvPr/>
        </p:nvSpPr>
        <p:spPr>
          <a:xfrm>
            <a:off x="4427959" y="163195"/>
            <a:ext cx="333974" cy="1372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300">
                <a:sym typeface="+mn-ea"/>
              </a:rPr>
              <a:t>(s=2)</a:t>
            </a:r>
            <a:endParaRPr lang="x-none" altLang="en-US" sz="3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320" y="2192020"/>
            <a:ext cx="8173720" cy="4471035"/>
          </a:xfrm>
          <a:prstGeom prst="rect">
            <a:avLst/>
          </a:prstGeom>
        </p:spPr>
      </p:pic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Resnet50 = Resnet34+bottleneck</a:t>
            </a:r>
            <a:endParaRPr lang="x-none"/>
          </a:p>
        </p:txBody>
      </p:sp>
      <p:sp>
        <p:nvSpPr>
          <p:cNvPr id="5" name="Text Box 4"/>
          <p:cNvSpPr txBox="1"/>
          <p:nvPr/>
        </p:nvSpPr>
        <p:spPr>
          <a:xfrm>
            <a:off x="344170" y="4391025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Resnet34</a:t>
            </a:r>
            <a:endParaRPr lang="x-none"/>
          </a:p>
        </p:txBody>
      </p:sp>
      <p:sp>
        <p:nvSpPr>
          <p:cNvPr id="7" name="Text Box 6"/>
          <p:cNvSpPr txBox="1"/>
          <p:nvPr/>
        </p:nvSpPr>
        <p:spPr>
          <a:xfrm>
            <a:off x="5085715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1188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18439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6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08177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74625" y="3626485"/>
            <a:ext cx="11852275" cy="1752600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99695"/>
            <a:ext cx="3420110" cy="18351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366520" y="565785"/>
            <a:ext cx="890905" cy="287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80105" y="531495"/>
            <a:ext cx="159131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34315" y="6017895"/>
            <a:ext cx="6950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ResNet101</a:t>
            </a:r>
            <a:r>
              <a:rPr lang="x-none" altLang="en-US"/>
              <a:t>:  </a:t>
            </a:r>
            <a:r>
              <a:rPr lang="en-US"/>
              <a:t>ResNet(Bottleneck, [3,4,23,3])</a:t>
            </a:r>
            <a:endParaRPr lang="en-US"/>
          </a:p>
          <a:p>
            <a:r>
              <a:rPr lang="en-US">
                <a:sym typeface="+mn-ea"/>
              </a:rPr>
              <a:t>ResNet1</a:t>
            </a:r>
            <a:r>
              <a:rPr lang="x-none" altLang="en-US">
                <a:sym typeface="+mn-ea"/>
              </a:rPr>
              <a:t>52:  </a:t>
            </a:r>
            <a:r>
              <a:rPr lang="en-US">
                <a:sym typeface="+mn-ea"/>
              </a:rPr>
              <a:t>ResNet(Bottleneck, [3,</a:t>
            </a:r>
            <a:r>
              <a:rPr lang="x-none" altLang="en-US">
                <a:sym typeface="+mn-ea"/>
              </a:rPr>
              <a:t>8</a:t>
            </a:r>
            <a:r>
              <a:rPr lang="en-US">
                <a:sym typeface="+mn-ea"/>
              </a:rPr>
              <a:t>,</a:t>
            </a:r>
            <a:r>
              <a:rPr lang="x-none" altLang="en-US">
                <a:sym typeface="+mn-ea"/>
              </a:rPr>
              <a:t>36</a:t>
            </a:r>
            <a:r>
              <a:rPr lang="en-US">
                <a:sym typeface="+mn-ea"/>
              </a:rPr>
              <a:t>,3])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1"/>
          <p:cNvGrpSpPr/>
          <p:nvPr/>
        </p:nvGrpSpPr>
        <p:grpSpPr>
          <a:xfrm>
            <a:off x="939165" y="915035"/>
            <a:ext cx="10359390" cy="5114925"/>
            <a:chOff x="1625" y="1305"/>
            <a:chExt cx="10274" cy="5048"/>
          </a:xfrm>
        </p:grpSpPr>
        <p:pic>
          <p:nvPicPr>
            <p:cNvPr id="4" name="Picture 3" descr="Screenshot from 2019-04-11 16-08-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5" y="3829"/>
              <a:ext cx="2531" cy="2524"/>
            </a:xfrm>
            <a:prstGeom prst="rect">
              <a:avLst/>
            </a:prstGeom>
          </p:spPr>
        </p:pic>
        <p:pic>
          <p:nvPicPr>
            <p:cNvPr id="5" name="Picture 4" descr="Screenshot from 2019-04-11 16-08-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8" y="1305"/>
              <a:ext cx="2531" cy="2524"/>
            </a:xfrm>
            <a:prstGeom prst="rect">
              <a:avLst/>
            </a:prstGeom>
          </p:spPr>
        </p:pic>
        <p:pic>
          <p:nvPicPr>
            <p:cNvPr id="6" name="Picture 5" descr="Screenshot from 2019-04-11 16-08-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9" y="1305"/>
              <a:ext cx="2509" cy="2517"/>
            </a:xfrm>
            <a:prstGeom prst="rect">
              <a:avLst/>
            </a:prstGeom>
          </p:spPr>
        </p:pic>
        <p:pic>
          <p:nvPicPr>
            <p:cNvPr id="7" name="Picture 6" descr="Screenshot from 2019-04-11 16-07-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" y="1305"/>
              <a:ext cx="2524" cy="2503"/>
            </a:xfrm>
            <a:prstGeom prst="rect">
              <a:avLst/>
            </a:prstGeom>
          </p:spPr>
        </p:pic>
        <p:pic>
          <p:nvPicPr>
            <p:cNvPr id="8" name="Picture 7" descr="Screenshot from 2019-04-11 16-10-0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7" y="1305"/>
              <a:ext cx="2523" cy="2503"/>
            </a:xfrm>
            <a:prstGeom prst="rect">
              <a:avLst/>
            </a:prstGeom>
          </p:spPr>
        </p:pic>
        <p:pic>
          <p:nvPicPr>
            <p:cNvPr id="9" name="Picture 8" descr="Screenshot from 2019-04-11 16-09-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" y="3829"/>
              <a:ext cx="2508" cy="2474"/>
            </a:xfrm>
            <a:prstGeom prst="rect">
              <a:avLst/>
            </a:prstGeom>
          </p:spPr>
        </p:pic>
        <p:pic>
          <p:nvPicPr>
            <p:cNvPr id="10" name="Picture 9" descr="Screenshot from 2019-04-11 16-09-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67" y="3829"/>
              <a:ext cx="2532" cy="2505"/>
            </a:xfrm>
            <a:prstGeom prst="rect">
              <a:avLst/>
            </a:prstGeom>
          </p:spPr>
        </p:pic>
        <p:pic>
          <p:nvPicPr>
            <p:cNvPr id="11" name="Picture 10" descr="Screenshot from 2019-04-11 16-10-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47" y="3829"/>
              <a:ext cx="2524" cy="24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71120" y="1253490"/>
            <a:ext cx="12018010" cy="4003675"/>
            <a:chOff x="1676" y="2589"/>
            <a:chExt cx="9678" cy="3224"/>
          </a:xfrm>
        </p:grpSpPr>
        <p:pic>
          <p:nvPicPr>
            <p:cNvPr id="4" name="Picture 3" descr="Screenshot from 2019-04-11 16-11-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86" y="2604"/>
              <a:ext cx="3226" cy="3199"/>
            </a:xfrm>
            <a:prstGeom prst="rect">
              <a:avLst/>
            </a:prstGeom>
          </p:spPr>
        </p:pic>
        <p:pic>
          <p:nvPicPr>
            <p:cNvPr id="5" name="Picture 4" descr="Screenshot from 2019-04-11 16-12-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" y="2589"/>
              <a:ext cx="3210" cy="3184"/>
            </a:xfrm>
            <a:prstGeom prst="rect">
              <a:avLst/>
            </a:prstGeom>
          </p:spPr>
        </p:pic>
        <p:pic>
          <p:nvPicPr>
            <p:cNvPr id="6" name="Picture 5" descr="Screenshot from 2019-04-11 16-12-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2" y="2589"/>
              <a:ext cx="3242" cy="3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73710" y="2545715"/>
            <a:ext cx="292735" cy="2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73710" y="2413635"/>
            <a:ext cx="41910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32</a:t>
            </a:r>
            <a:endParaRPr lang="en-US" altLang="en-US" sz="500"/>
          </a:p>
        </p:txBody>
      </p:sp>
      <p:sp>
        <p:nvSpPr>
          <p:cNvPr id="8" name="Text Box 7"/>
          <p:cNvSpPr txBox="1"/>
          <p:nvPr/>
        </p:nvSpPr>
        <p:spPr>
          <a:xfrm>
            <a:off x="273685" y="2607945"/>
            <a:ext cx="26416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32</a:t>
            </a:r>
            <a:endParaRPr lang="en-US" altLang="en-US" sz="500"/>
          </a:p>
        </p:txBody>
      </p:sp>
      <p:sp>
        <p:nvSpPr>
          <p:cNvPr id="9" name="Rectangle 8"/>
          <p:cNvSpPr/>
          <p:nvPr/>
        </p:nvSpPr>
        <p:spPr>
          <a:xfrm>
            <a:off x="4777105" y="1794510"/>
            <a:ext cx="7556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34535" y="2625090"/>
            <a:ext cx="3924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512</a:t>
            </a:r>
            <a:endParaRPr lang="en-US" altLang="en-US" sz="500"/>
          </a:p>
        </p:txBody>
      </p:sp>
      <p:sp>
        <p:nvSpPr>
          <p:cNvPr id="11" name="Text Box 10"/>
          <p:cNvSpPr txBox="1"/>
          <p:nvPr/>
        </p:nvSpPr>
        <p:spPr>
          <a:xfrm>
            <a:off x="4716780" y="1654810"/>
            <a:ext cx="19621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1</a:t>
            </a:r>
            <a:endParaRPr lang="en-US" altLang="en-US" sz="500"/>
          </a:p>
        </p:txBody>
      </p:sp>
      <p:sp>
        <p:nvSpPr>
          <p:cNvPr id="12" name="Rectangle 11"/>
          <p:cNvSpPr/>
          <p:nvPr/>
        </p:nvSpPr>
        <p:spPr>
          <a:xfrm>
            <a:off x="5241925" y="2428875"/>
            <a:ext cx="7620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053965" y="2625090"/>
            <a:ext cx="29718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10</a:t>
            </a:r>
            <a:endParaRPr lang="en-US" altLang="en-US" sz="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72235" y="1820545"/>
            <a:ext cx="94475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Experimental Result</a:t>
            </a:r>
            <a:endParaRPr lang="x-none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11430" y="-34290"/>
          <a:ext cx="11909425" cy="692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1163320"/>
                <a:gridCol w="961183"/>
                <a:gridCol w="1108075"/>
                <a:gridCol w="1100625"/>
                <a:gridCol w="5648745"/>
                <a:gridCol w="1182341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file_name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Normalize_acc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Occ_Acc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/>
                        <a:t>A-1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VGG19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(15) 44.01%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(2-11) 43.15%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(3-18) 44.67%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(3-31) 44.93 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/>
                        <a:t>A-2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OCC_VGG19_v3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(35) 47.59%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(20) 47.75%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99.19%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98.85%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A-3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OCC_VGG19_v4_0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(27) 48.37%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(58) 48.70%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(71) 48.91%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99.28%(first epoch:99.62% and can achieve 100%)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A-4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OCC_VGG19_v4_0_1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(21) 48.70%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99.97%(first epoch:99.42% and can achieve 100%)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A-5</a:t>
                      </a:r>
                      <a:endParaRPr lang="en-US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OCC_VGG19_v4_0_2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(31) 48.78%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(61) 49.00%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99.32%(</a:t>
                      </a:r>
                      <a:r>
                        <a:rPr lang="x-none" altLang="en-US" sz="1000">
                          <a:sym typeface="+mn-ea"/>
                        </a:rPr>
                        <a:t>first epoch:97.87% and can not achieve 100%</a:t>
                      </a:r>
                      <a:r>
                        <a:rPr lang="x-none" altLang="en-US" sz="1000"/>
                        <a:t>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A-6</a:t>
                      </a:r>
                      <a:endParaRPr lang="en-US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OCC_VGG19_v4_0_3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(40) 47.73%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(53) 48.66%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99.00%(first epoch:97.24% and can not achieve 100%)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98.98%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OCC_VGG19_v4_0_4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(26) 49.35%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49.29%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99.34%(first epoch:97.87%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99.23%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OCC_VGG19_v4_0_5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(37) 49.31%</a:t>
                      </a:r>
                      <a:endParaRPr lang="x-none" altLang="en-US" sz="1000" b="1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(62) 49.80%</a:t>
                      </a:r>
                      <a:endParaRPr lang="x-none" altLang="en-US" sz="1000" b="1"/>
                    </a:p>
                    <a:p>
                      <a:pPr algn="ctr">
                        <a:buNone/>
                      </a:pPr>
                      <a:r>
                        <a:rPr lang="x-none" altLang="en-US" sz="1000" b="1"/>
                        <a:t>(67) 49.98%</a:t>
                      </a:r>
                      <a:endParaRPr lang="x-none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(50) 49.56%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99.05%(first epoch:97.15%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99.17%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98.03%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OCC_VGG19_v4_0_6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(39) 49.63%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98.94%</a:t>
                      </a:r>
                      <a:r>
                        <a:rPr lang="x-none" altLang="en-US" sz="1000">
                          <a:sym typeface="+mn-ea"/>
                        </a:rPr>
                        <a:t>(first epoch:97.15% and can not achieve 100%)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OCC_VGG19_v4_0_7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45.77%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46.03%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(39) 45.70%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99.25%</a:t>
                      </a:r>
                      <a:r>
                        <a:rPr lang="x-none" altLang="en-US" sz="1000">
                          <a:sym typeface="+mn-ea"/>
                        </a:rPr>
                        <a:t>(first epoch:97.57%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99.17%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99.36%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48.32%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99.96%(first epoch:99.62% and can achieve 100%)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OCC_VGG19_v4_2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47.77%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(41) 47.92%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99.83%</a:t>
                      </a:r>
                      <a:r>
                        <a:rPr lang="x-none" altLang="en-US" sz="1000">
                          <a:sym typeface="+mn-ea"/>
                        </a:rPr>
                        <a:t>(first epoch:94.81% and can't achieve 100%)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OCC_VGG19_v4_3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(44) 47.72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(first epoch:81.43% and rise gradually 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83820" y="6456680"/>
            <a:ext cx="1250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Epoch:50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83820" y="353060"/>
          <a:ext cx="11909425" cy="717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1163320"/>
                <a:gridCol w="961390"/>
                <a:gridCol w="1107868"/>
                <a:gridCol w="1100625"/>
                <a:gridCol w="5648745"/>
                <a:gridCol w="1182341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file_name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Train_method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Learning_rate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FF0000"/>
                          </a:solidFill>
                          <a:sym typeface="+mn-ea"/>
                        </a:rPr>
                        <a:t>VGG16</a:t>
                      </a:r>
                      <a:endParaRPr lang="x-none" altLang="en-US" sz="1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FF0000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(31) 46.23%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(44) 47.08%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(85) 47.80%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(107) 47.94%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0.01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OCC_VGG16_v4_0_5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(20) 48.98%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(2-23) 49.37%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(2-71) 50.10%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VGG16__map_v3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(45) 44.83%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(50) 44.96%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(59) 45.22%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together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VGG16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Assitant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Together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83820" y="6435725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150</a:t>
            </a:r>
            <a:endParaRPr lang="x-none"/>
          </a:p>
        </p:txBody>
      </p:sp>
      <p:sp>
        <p:nvSpPr>
          <p:cNvPr id="312" name="Text Box 311"/>
          <p:cNvSpPr txBox="1"/>
          <p:nvPr/>
        </p:nvSpPr>
        <p:spPr>
          <a:xfrm>
            <a:off x="83602" y="-1524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6_map_v3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11430" y="-55245"/>
          <a:ext cx="119761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98328"/>
                <a:gridCol w="906949"/>
                <a:gridCol w="1246505"/>
                <a:gridCol w="737235"/>
                <a:gridCol w="2279015"/>
                <a:gridCol w="4897869"/>
                <a:gridCol w="801969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Normalize_acc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/>
                        <a:t>time: batch(100images)</a:t>
                      </a:r>
                      <a:endParaRPr lang="x-none" altLang="en-US" sz="900"/>
                    </a:p>
                    <a:p>
                      <a:pPr>
                        <a:buNone/>
                      </a:pPr>
                      <a:endParaRPr lang="x-none" altLang="en-US" sz="900"/>
                    </a:p>
                    <a:p>
                      <a:pPr>
                        <a:buNone/>
                      </a:pPr>
                      <a:endParaRPr lang="x-none" altLang="en-US" sz="900"/>
                    </a:p>
                    <a:p>
                      <a:pPr>
                        <a:buNone/>
                      </a:pPr>
                      <a:r>
                        <a:rPr lang="x-none" altLang="en-US" sz="900"/>
                        <a:t>time_batch/time_epoch/time_epoch(net)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Occ_Acc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ResNet18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(78) 86.85%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(82) 86.95%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(125) 87.30%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(130) 87.61%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train_acc can reach 100%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ResNet18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(18)46.29%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(2-8) 48.48%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0.001814/1.6700/0.2150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train_acc can reach 100%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after epoch 30, test accuracy decrease repidly.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OCC_ResNet18_v4_0_5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(27) 47.73%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(76) 48.21%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(90) 49.10% 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(126) 49.46%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(149) 49.90 %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train_acc can reach 100%, but train_occ_acc can not reach 100%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78, test accuracy &gt; 48.5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OCC_ResNet18_v4_0_5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(27) 47.38%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(83) 48.22%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(105) 49.52%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(176) 50.51 %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0.002065/1.560007/0.181724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0.002033/1.441478/0.178671</a:t>
                      </a: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train_acc can reach 100%, but train_occ_acc can not reach 100%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87, test accuracy &gt; 49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176, test accuracy &gt; 50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4.0, 1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4.0, 1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83820" y="485140"/>
          <a:ext cx="9182100" cy="648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979400"/>
                <a:gridCol w="553464"/>
                <a:gridCol w="609380"/>
                <a:gridCol w="937260"/>
                <a:gridCol w="889292"/>
                <a:gridCol w="2075654"/>
                <a:gridCol w="2660015"/>
              </a:tblGrid>
              <a:tr h="88392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900"/>
                        <a:t>file_name</a:t>
                      </a:r>
                      <a:endParaRPr lang="en-US" altLang="x-none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/>
                        <a:t>Model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900"/>
                        <a:t>Train_</a:t>
                      </a:r>
                      <a:r>
                        <a:rPr lang="x-none" altLang="en-US" sz="900"/>
                        <a:t>dataset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900">
                          <a:sym typeface="+mn-ea"/>
                        </a:rPr>
                        <a:t>test</a:t>
                      </a:r>
                      <a:r>
                        <a:rPr lang="en-US" altLang="x-none" sz="900">
                          <a:sym typeface="+mn-ea"/>
                        </a:rPr>
                        <a:t>_</a:t>
                      </a:r>
                      <a:r>
                        <a:rPr lang="x-none" altLang="en-US" sz="900">
                          <a:sym typeface="+mn-ea"/>
                        </a:rPr>
                        <a:t>dataset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900"/>
                        <a:t>Transform:</a:t>
                      </a:r>
                      <a:endParaRPr lang="x-none" altLang="en-US" sz="900"/>
                    </a:p>
                    <a:p>
                      <a:pPr>
                        <a:buNone/>
                      </a:pPr>
                      <a:r>
                        <a:rPr lang="x-none" altLang="en-US" sz="800" b="0"/>
                        <a:t>Normaliz</a:t>
                      </a:r>
                      <a:r>
                        <a:rPr lang="en-US" altLang="x-none" sz="800" b="0"/>
                        <a:t>ation | Random Crop | </a:t>
                      </a:r>
                      <a:r>
                        <a:rPr lang="en-US" altLang="x-none" sz="800" b="0" i="1"/>
                        <a:t>Flip(yes)</a:t>
                      </a:r>
                      <a:endParaRPr lang="en-US" altLang="x-none" sz="800" b="0" i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900">
                          <a:sym typeface="+mn-ea"/>
                        </a:rPr>
                        <a:t>erasing probability</a:t>
                      </a:r>
                      <a:endParaRPr lang="en-US" altLang="x-none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time </a:t>
                      </a:r>
                      <a:r>
                        <a:rPr lang="en-US" altLang="x-none" sz="900">
                          <a:sym typeface="+mn-ea"/>
                        </a:rPr>
                        <a:t>(seconds)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x-none" altLang="en-US" sz="800" b="0">
                          <a:sym typeface="+mn-ea"/>
                        </a:rPr>
                        <a:t>time_batch/time_epoch/time_epoch(net)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>
                          <a:solidFill>
                            <a:schemeClr val="bg1"/>
                          </a:solidFill>
                        </a:rPr>
                        <a:t>LR</a:t>
                      </a:r>
                      <a:endParaRPr lang="x-none" altLang="en-US" sz="9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LR1：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0~150: 0.1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150~225: 0.01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225~300: 0.001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LR2: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0~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150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0.1 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150~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165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0.01 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</a:t>
                      </a:r>
                      <a:r>
                        <a:rPr lang="en-US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160~300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0.001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600">
                          <a:sym typeface="+mn-ea"/>
                        </a:rPr>
                        <a:t>D-1</a:t>
                      </a:r>
                      <a:endParaRPr lang="en-US" altLang="en-US" sz="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ResNet20</a:t>
                      </a:r>
                      <a:endParaRPr lang="x-none" altLang="en-US" sz="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CIFAR10</a:t>
                      </a:r>
                      <a:endParaRPr lang="x-none" altLang="en-US" sz="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CIFAR10</a:t>
                      </a:r>
                      <a:endParaRPr lang="x-none" altLang="en-US" sz="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yes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| no</a:t>
                      </a:r>
                      <a:endParaRPr lang="en-US" altLang="x-none" sz="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0.001580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1.126729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0.150087</a:t>
                      </a:r>
                      <a:endParaRPr lang="x-none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(83.82-&gt;91.51-&gt;92.84)</a:t>
                      </a:r>
                      <a:endParaRPr lang="x-none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600"/>
                        <a:t>*D-2</a:t>
                      </a:r>
                      <a:endParaRPr lang="en-US" altLang="en-US" sz="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CIFAR10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0.001373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1.143429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0.15702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0.001366 | 1.127112 | 0.154439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(1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15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85.51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 -&gt; (1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58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92.95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83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94.81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LR2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(49) 84.78 -&gt; (163)93.1 -&gt; (295)94.3</a:t>
                      </a:r>
                      <a:endParaRPr lang="en-US" altLang="en-US" sz="80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ym typeface="+mn-ea"/>
                        </a:rPr>
                        <a:t>D-3</a:t>
                      </a:r>
                      <a:endParaRPr lang="en-US" altLang="en-US" sz="7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_5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no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ym typeface="+mn-ea"/>
                        </a:rPr>
                        <a:t>D-4</a:t>
                      </a:r>
                      <a:endParaRPr lang="en-US" altLang="en-US" sz="7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_5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en-US" sz="800">
                          <a:solidFill>
                            <a:srgbClr val="C00000"/>
                          </a:solidFill>
                          <a:sym typeface="+mn-ea"/>
                        </a:rPr>
                        <a:t>yes</a:t>
                      </a:r>
                      <a:endParaRPr 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ym typeface="+mn-ea"/>
                        </a:rPr>
                        <a:t>*D-5</a:t>
                      </a:r>
                      <a:endParaRPr lang="en-US" altLang="en-US" sz="7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0.001397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1.224532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0.159716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0.001376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1.111062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0.159240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(12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75.36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-&gt; (1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70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82.88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60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82.77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LR2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:(121)76.09  -&gt; (157)82.40 -&gt; (286)82.58</a:t>
                      </a:r>
                      <a:endParaRPr lang="en-US" altLang="en-US" sz="80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*D-6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700">
                          <a:solidFill>
                            <a:schemeClr val="tx1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_5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700">
                          <a:solidFill>
                            <a:schemeClr val="tx1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_5(fc_n=32)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0.5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0.001586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1.161519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0.147763</a:t>
                      </a:r>
                      <a:endParaRPr lang="x-none" altLang="en-US" sz="800">
                        <a:solidFill>
                          <a:srgbClr val="FFC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FFC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rgbClr val="FFC000"/>
                          </a:solidFill>
                          <a:sym typeface="+mn-ea"/>
                        </a:rPr>
                        <a:t>0.001580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1.155648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0.149241</a:t>
                      </a:r>
                      <a:endParaRPr lang="x-none" altLang="en-US" sz="800">
                        <a:solidFill>
                          <a:srgbClr val="FFC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</a:rPr>
                        <a:t>(124)81.40 -&gt; (162)90.29-&gt; (293)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</a:rPr>
                        <a:t>91.79</a:t>
                      </a:r>
                      <a:endParaRPr lang="x-none" altLang="en-US" sz="800">
                        <a:solidFill>
                          <a:srgbClr val="FFC000"/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FFC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(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106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)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79.35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 -&gt; (16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)90.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69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94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3.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08</a:t>
                      </a:r>
                      <a:endParaRPr lang="en-US" altLang="en-US" sz="800">
                        <a:solidFill>
                          <a:srgbClr val="FFC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*D-7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 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0.5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0.001</a:t>
                      </a:r>
                      <a:r>
                        <a:rPr lang="en-US" sz="800">
                          <a:solidFill>
                            <a:schemeClr val="tx1"/>
                          </a:solidFill>
                          <a:sym typeface="+mn-ea"/>
                        </a:rPr>
                        <a:t>403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1.171840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159959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0.001584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1.117327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0.159150</a:t>
                      </a: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0.001408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1.207489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0.160579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113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)81.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52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-&gt; (16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)90.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33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-&gt; (29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91.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97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        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(59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)8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.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25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-&gt; (1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55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)90.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50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87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9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2.07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145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)8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0.74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-&gt; (16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)90.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94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82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9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3.25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ym typeface="+mn-ea"/>
                        </a:rPr>
                        <a:t>D-8</a:t>
                      </a: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VGG16_v4_0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no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  <p:sp>
        <p:nvSpPr>
          <p:cNvPr id="2" name="Text Box 1"/>
          <p:cNvSpPr txBox="1"/>
          <p:nvPr/>
        </p:nvSpPr>
        <p:spPr>
          <a:xfrm>
            <a:off x="83820" y="116840"/>
            <a:ext cx="8069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/>
              <a:t>Random </a:t>
            </a:r>
            <a:r>
              <a:rPr lang="en-US" altLang="x-none"/>
              <a:t>erasing</a:t>
            </a:r>
            <a:r>
              <a:rPr lang="x-none"/>
              <a:t> paper </a:t>
            </a:r>
            <a:r>
              <a:rPr lang="en-US" altLang="x-none"/>
              <a:t>(without random crop)</a:t>
            </a:r>
            <a:r>
              <a:rPr lang="x-none"/>
              <a:t> </a:t>
            </a:r>
            <a:r>
              <a:rPr lang="en-US" altLang="x-none"/>
              <a:t>；  model: </a:t>
            </a:r>
            <a:r>
              <a:rPr lang="en-US" altLang="x-none" sz="1400">
                <a:solidFill>
                  <a:srgbClr val="C00000"/>
                </a:solidFill>
                <a:sym typeface="+mn-ea"/>
              </a:rPr>
              <a:t>VGG16_v4_0</a:t>
            </a:r>
            <a:r>
              <a:rPr lang="en-US" altLang="en-US" sz="1400">
                <a:solidFill>
                  <a:srgbClr val="C00000"/>
                </a:solidFill>
                <a:sym typeface="+mn-ea"/>
              </a:rPr>
              <a:t>_5</a:t>
            </a:r>
            <a:endParaRPr lang="en-US" altLang="en-US">
              <a:solidFill>
                <a:srgbClr val="C00000"/>
              </a:solidFill>
              <a:sym typeface="+mn-ea"/>
            </a:endParaRPr>
          </a:p>
          <a:p>
            <a:pPr algn="l"/>
            <a:r>
              <a:rPr lang="en-US" altLang="x-none"/>
              <a:t> </a:t>
            </a:r>
            <a:endParaRPr lang="en-US" altLang="x-none"/>
          </a:p>
        </p:txBody>
      </p:sp>
      <p:sp>
        <p:nvSpPr>
          <p:cNvPr id="3" name="Text Box 2"/>
          <p:cNvSpPr txBox="1"/>
          <p:nvPr/>
        </p:nvSpPr>
        <p:spPr>
          <a:xfrm>
            <a:off x="9410065" y="1005840"/>
            <a:ext cx="33362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解决两个问题：</a:t>
            </a:r>
            <a:endParaRPr lang="en-US" altLang="en-US"/>
          </a:p>
          <a:p>
            <a:r>
              <a:rPr lang="en-US" altLang="en-US"/>
              <a:t>1. offline dataset：数据集是否正确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2. online dataset：如何在test阶段只使用一部分的网络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434070" y="3719195"/>
            <a:ext cx="3949065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buNone/>
            </a:pPr>
            <a:r>
              <a:rPr 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occ 有问题 不能被预测</a:t>
            </a:r>
            <a:endParaRPr lang="en-US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877935" y="4241165"/>
            <a:ext cx="3336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本页记录，VGG16_v4_0_5太浅，换成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9_v4_1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28193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1609090" y="2480310"/>
            <a:ext cx="979170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459355" y="1543685"/>
            <a:ext cx="428625" cy="1675130"/>
            <a:chOff x="5967" y="4434"/>
            <a:chExt cx="675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19095" y="1543685"/>
            <a:ext cx="428625" cy="1675130"/>
            <a:chOff x="5967" y="4434"/>
            <a:chExt cx="675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37883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82714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28625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77139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16242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  <p:grpSp>
        <p:nvGrpSpPr>
          <p:cNvPr id="109" name="Group 108"/>
          <p:cNvGrpSpPr/>
          <p:nvPr/>
        </p:nvGrpSpPr>
        <p:grpSpPr>
          <a:xfrm rot="0">
            <a:off x="4430395" y="481330"/>
            <a:ext cx="650875" cy="1024890"/>
            <a:chOff x="7878" y="1908"/>
            <a:chExt cx="1468" cy="2691"/>
          </a:xfrm>
        </p:grpSpPr>
        <p:grpSp>
          <p:nvGrpSpPr>
            <p:cNvPr id="117" name="Group 116"/>
            <p:cNvGrpSpPr/>
            <p:nvPr/>
          </p:nvGrpSpPr>
          <p:grpSpPr>
            <a:xfrm>
              <a:off x="7878" y="1908"/>
              <a:ext cx="725" cy="2691"/>
              <a:chOff x="14440" y="5047"/>
              <a:chExt cx="725" cy="2691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 rot="10800000">
                <a:off x="14440" y="5047"/>
                <a:ext cx="72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900"/>
                  <a:t>FC-512</a:t>
                </a:r>
                <a:endParaRPr lang="x-none" altLang="en-US" sz="9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8691" y="2088"/>
              <a:ext cx="655" cy="2511"/>
              <a:chOff x="17144" y="7816"/>
              <a:chExt cx="655" cy="2511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139" name="Text Box 138"/>
              <p:cNvSpPr txBox="1"/>
              <p:nvPr/>
            </p:nvSpPr>
            <p:spPr>
              <a:xfrm rot="10800000">
                <a:off x="17144" y="7816"/>
                <a:ext cx="65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700"/>
                  <a:t>Assistant node</a:t>
                </a:r>
                <a:endParaRPr lang="x-none" altLang="en-US" sz="700"/>
              </a:p>
            </p:txBody>
          </p:sp>
        </p:grpSp>
      </p:grpSp>
      <p:cxnSp>
        <p:nvCxnSpPr>
          <p:cNvPr id="140" name="Elbow Connector 139"/>
          <p:cNvCxnSpPr/>
          <p:nvPr/>
        </p:nvCxnSpPr>
        <p:spPr>
          <a:xfrm rot="16200000">
            <a:off x="173355" y="1592580"/>
            <a:ext cx="2226945" cy="1064260"/>
          </a:xfrm>
          <a:prstGeom prst="bentConnector3">
            <a:avLst>
              <a:gd name="adj1" fmla="val 100080"/>
            </a:avLst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 rot="0">
            <a:off x="1774190" y="511175"/>
            <a:ext cx="321310" cy="1004570"/>
            <a:chOff x="5917" y="4434"/>
            <a:chExt cx="725" cy="2519"/>
          </a:xfrm>
        </p:grpSpPr>
        <p:sp>
          <p:nvSpPr>
            <p:cNvPr id="146" name="Rectangle 1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47" name="Text Box 146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Conv-</a:t>
              </a:r>
              <a:r>
                <a:rPr lang="en-US" altLang="x-none" sz="900"/>
                <a:t>64</a:t>
              </a:r>
              <a:endParaRPr lang="en-US" altLang="x-none" sz="900"/>
            </a:p>
          </p:txBody>
        </p:sp>
      </p:grpSp>
      <p:grpSp>
        <p:nvGrpSpPr>
          <p:cNvPr id="148" name="Group 147"/>
          <p:cNvGrpSpPr/>
          <p:nvPr/>
        </p:nvGrpSpPr>
        <p:grpSpPr>
          <a:xfrm rot="0">
            <a:off x="2094865" y="511175"/>
            <a:ext cx="321310" cy="1004570"/>
            <a:chOff x="5917" y="4434"/>
            <a:chExt cx="725" cy="2519"/>
          </a:xfrm>
        </p:grpSpPr>
        <p:sp>
          <p:nvSpPr>
            <p:cNvPr id="149" name="Rectangle 1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50" name="Text Box 149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Max pool</a:t>
              </a:r>
              <a:endParaRPr lang="x-none" altLang="en-US" sz="900"/>
            </a:p>
          </p:txBody>
        </p:sp>
      </p:grpSp>
      <p:grpSp>
        <p:nvGrpSpPr>
          <p:cNvPr id="151" name="Group 150"/>
          <p:cNvGrpSpPr/>
          <p:nvPr/>
        </p:nvGrpSpPr>
        <p:grpSpPr>
          <a:xfrm rot="0">
            <a:off x="2416175" y="511175"/>
            <a:ext cx="321310" cy="1004570"/>
            <a:chOff x="5917" y="4434"/>
            <a:chExt cx="725" cy="2519"/>
          </a:xfrm>
        </p:grpSpPr>
        <p:sp>
          <p:nvSpPr>
            <p:cNvPr id="152" name="Rectangle 1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53" name="Text Box 152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Conv-</a:t>
              </a:r>
              <a:r>
                <a:rPr lang="en-US" altLang="x-none" sz="900"/>
                <a:t>128</a:t>
              </a:r>
              <a:endParaRPr lang="en-US" altLang="x-none" sz="900"/>
            </a:p>
          </p:txBody>
        </p:sp>
      </p:grpSp>
      <p:grpSp>
        <p:nvGrpSpPr>
          <p:cNvPr id="154" name="Group 153"/>
          <p:cNvGrpSpPr/>
          <p:nvPr/>
        </p:nvGrpSpPr>
        <p:grpSpPr>
          <a:xfrm rot="0">
            <a:off x="2729230" y="505460"/>
            <a:ext cx="321310" cy="1004570"/>
            <a:chOff x="5917" y="4434"/>
            <a:chExt cx="725" cy="2519"/>
          </a:xfrm>
        </p:grpSpPr>
        <p:sp>
          <p:nvSpPr>
            <p:cNvPr id="155" name="Rectangle 1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56" name="Text Box 155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Max pool</a:t>
              </a:r>
              <a:endParaRPr lang="x-none" altLang="en-US" sz="900"/>
            </a:p>
          </p:txBody>
        </p:sp>
      </p:grpSp>
      <p:grpSp>
        <p:nvGrpSpPr>
          <p:cNvPr id="157" name="Group 156"/>
          <p:cNvGrpSpPr/>
          <p:nvPr/>
        </p:nvGrpSpPr>
        <p:grpSpPr>
          <a:xfrm rot="0">
            <a:off x="3049270" y="505460"/>
            <a:ext cx="321310" cy="1004570"/>
            <a:chOff x="5917" y="4434"/>
            <a:chExt cx="725" cy="2519"/>
          </a:xfrm>
        </p:grpSpPr>
        <p:sp>
          <p:nvSpPr>
            <p:cNvPr id="158" name="Rectangle 1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59" name="Text Box 158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Conv-</a:t>
              </a:r>
              <a:r>
                <a:rPr lang="en-US" altLang="x-none" sz="900"/>
                <a:t>256</a:t>
              </a:r>
              <a:r>
                <a:rPr lang="x-none" altLang="en-US" sz="900"/>
                <a:t> </a:t>
              </a:r>
              <a:endParaRPr lang="x-none" altLang="en-US" sz="900"/>
            </a:p>
          </p:txBody>
        </p:sp>
      </p:grpSp>
      <p:grpSp>
        <p:nvGrpSpPr>
          <p:cNvPr id="160" name="Group 159"/>
          <p:cNvGrpSpPr/>
          <p:nvPr/>
        </p:nvGrpSpPr>
        <p:grpSpPr>
          <a:xfrm rot="0">
            <a:off x="3388360" y="501015"/>
            <a:ext cx="321310" cy="1004570"/>
            <a:chOff x="5917" y="4434"/>
            <a:chExt cx="725" cy="2519"/>
          </a:xfrm>
        </p:grpSpPr>
        <p:sp>
          <p:nvSpPr>
            <p:cNvPr id="161" name="Rectangle 1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62" name="Text Box 161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Max pool</a:t>
              </a:r>
              <a:endParaRPr lang="x-none" altLang="en-US" sz="900"/>
            </a:p>
          </p:txBody>
        </p:sp>
      </p:grpSp>
      <p:sp>
        <p:nvSpPr>
          <p:cNvPr id="163" name="Text Box 162"/>
          <p:cNvSpPr txBox="1"/>
          <p:nvPr/>
        </p:nvSpPr>
        <p:spPr>
          <a:xfrm>
            <a:off x="4011295" y="381635"/>
            <a:ext cx="47244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800">
                <a:sym typeface="+mn-ea"/>
              </a:rPr>
              <a:t>(s=</a:t>
            </a:r>
            <a:r>
              <a:rPr lang="en-US" altLang="x-none" sz="800">
                <a:sym typeface="+mn-ea"/>
              </a:rPr>
              <a:t>4</a:t>
            </a:r>
            <a:r>
              <a:rPr lang="x-none" altLang="en-US" sz="800">
                <a:sym typeface="+mn-ea"/>
              </a:rPr>
              <a:t>)</a:t>
            </a:r>
            <a:endParaRPr lang="x-none" altLang="en-US" sz="800">
              <a:sym typeface="+mn-ea"/>
            </a:endParaRPr>
          </a:p>
        </p:txBody>
      </p:sp>
      <p:grpSp>
        <p:nvGrpSpPr>
          <p:cNvPr id="165" name="Group 164"/>
          <p:cNvGrpSpPr/>
          <p:nvPr/>
        </p:nvGrpSpPr>
        <p:grpSpPr>
          <a:xfrm rot="0">
            <a:off x="3731895" y="502285"/>
            <a:ext cx="321310" cy="1004570"/>
            <a:chOff x="5917" y="4434"/>
            <a:chExt cx="725" cy="2519"/>
          </a:xfrm>
        </p:grpSpPr>
        <p:sp>
          <p:nvSpPr>
            <p:cNvPr id="166" name="Rectangle 16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67" name="Text Box 166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Conv-</a:t>
              </a:r>
              <a:r>
                <a:rPr lang="en-US" sz="900"/>
                <a:t>512</a:t>
              </a:r>
              <a:endParaRPr lang="en-US" sz="900"/>
            </a:p>
          </p:txBody>
        </p:sp>
      </p:grpSp>
      <p:grpSp>
        <p:nvGrpSpPr>
          <p:cNvPr id="168" name="Group 167"/>
          <p:cNvGrpSpPr/>
          <p:nvPr/>
        </p:nvGrpSpPr>
        <p:grpSpPr>
          <a:xfrm rot="0">
            <a:off x="4086225" y="497840"/>
            <a:ext cx="321310" cy="1004570"/>
            <a:chOff x="5917" y="4434"/>
            <a:chExt cx="725" cy="2519"/>
          </a:xfrm>
        </p:grpSpPr>
        <p:sp>
          <p:nvSpPr>
            <p:cNvPr id="169" name="Rectangle 16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70" name="Text Box 169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Max pool</a:t>
              </a:r>
              <a:endParaRPr lang="x-none" altLang="en-US" sz="900"/>
            </a:p>
          </p:txBody>
        </p:sp>
      </p:grpSp>
      <p:sp>
        <p:nvSpPr>
          <p:cNvPr id="171" name="Text Box 170"/>
          <p:cNvSpPr txBox="1"/>
          <p:nvPr/>
        </p:nvSpPr>
        <p:spPr>
          <a:xfrm>
            <a:off x="2497872" y="481330"/>
            <a:ext cx="773300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200">
                <a:solidFill>
                  <a:srgbClr val="0070C0"/>
                </a:solidFill>
              </a:rPr>
              <a:t>OCC_</a:t>
            </a:r>
            <a:r>
              <a:rPr lang="en-US" altLang="en-US" sz="1200">
                <a:solidFill>
                  <a:srgbClr val="0070C0"/>
                </a:solidFill>
              </a:rPr>
              <a:t>VGG1</a:t>
            </a:r>
            <a:r>
              <a:rPr lang="x-none" altLang="en-US" sz="1200">
                <a:solidFill>
                  <a:srgbClr val="0070C0"/>
                </a:solidFill>
              </a:rPr>
              <a:t>9_v4_1</a:t>
            </a:r>
            <a:r>
              <a:rPr lang="en-US" altLang="x-none" sz="1200">
                <a:solidFill>
                  <a:srgbClr val="0070C0"/>
                </a:solidFill>
              </a:rPr>
              <a:t>_1</a:t>
            </a:r>
            <a:endParaRPr lang="en-US" altLang="x-none" sz="12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83820" y="485140"/>
          <a:ext cx="11807825" cy="643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/>
                <a:gridCol w="1608455"/>
                <a:gridCol w="1365250"/>
                <a:gridCol w="1967230"/>
                <a:gridCol w="857885"/>
                <a:gridCol w="1887220"/>
                <a:gridCol w="3551555"/>
              </a:tblGrid>
              <a:tr h="88392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900"/>
                        <a:t>file_name</a:t>
                      </a:r>
                      <a:endParaRPr lang="en-US" altLang="x-none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/>
                        <a:t>Model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900"/>
                        <a:t>Train_</a:t>
                      </a:r>
                      <a:r>
                        <a:rPr lang="x-none" altLang="en-US" sz="900"/>
                        <a:t>dataset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900">
                          <a:sym typeface="+mn-ea"/>
                        </a:rPr>
                        <a:t>test</a:t>
                      </a:r>
                      <a:r>
                        <a:rPr lang="en-US" altLang="x-none" sz="900">
                          <a:sym typeface="+mn-ea"/>
                        </a:rPr>
                        <a:t>_</a:t>
                      </a:r>
                      <a:r>
                        <a:rPr lang="x-none" altLang="en-US" sz="900">
                          <a:sym typeface="+mn-ea"/>
                        </a:rPr>
                        <a:t>dataset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900"/>
                        <a:t>Transform:</a:t>
                      </a:r>
                      <a:endParaRPr lang="x-none" altLang="en-US" sz="900"/>
                    </a:p>
                    <a:p>
                      <a:pPr>
                        <a:buNone/>
                      </a:pPr>
                      <a:r>
                        <a:rPr lang="x-none" altLang="en-US" sz="800" b="0"/>
                        <a:t>Normaliz</a:t>
                      </a:r>
                      <a:r>
                        <a:rPr lang="en-US" altLang="x-none" sz="800" b="0"/>
                        <a:t>ation | Random Crop | </a:t>
                      </a:r>
                      <a:r>
                        <a:rPr lang="en-US" altLang="x-none" sz="800" b="0" i="1"/>
                        <a:t>Flip(yes)</a:t>
                      </a:r>
                      <a:endParaRPr lang="en-US" altLang="x-none" sz="800" b="0" i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time </a:t>
                      </a:r>
                      <a:r>
                        <a:rPr lang="en-US" altLang="x-none" sz="900">
                          <a:sym typeface="+mn-ea"/>
                        </a:rPr>
                        <a:t>(seconds)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x-none" altLang="en-US" sz="800" b="0">
                          <a:sym typeface="+mn-ea"/>
                        </a:rPr>
                        <a:t>time_batch </a:t>
                      </a:r>
                      <a:r>
                        <a:rPr lang="en-US" altLang="x-none" sz="800" b="0">
                          <a:sym typeface="+mn-ea"/>
                        </a:rPr>
                        <a:t>| </a:t>
                      </a:r>
                      <a:r>
                        <a:rPr lang="x-none" altLang="en-US" sz="800" b="0">
                          <a:sym typeface="+mn-ea"/>
                        </a:rPr>
                        <a:t>time_epoch(net)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>
                          <a:solidFill>
                            <a:schemeClr val="bg1"/>
                          </a:solidFill>
                        </a:rPr>
                        <a:t>LR</a:t>
                      </a:r>
                      <a:endParaRPr lang="x-none" altLang="en-US" sz="9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LR1：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0~150: 0.1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150~225: 0.01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225~300: 0.001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LR2: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0~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150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0.1 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150~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165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0.01 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</a:t>
                      </a:r>
                      <a:r>
                        <a:rPr lang="en-US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160~300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0.001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113792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rgbClr val="C00000"/>
                          </a:solidFill>
                          <a:sym typeface="+mn-ea"/>
                        </a:rPr>
                        <a:t>*D-7</a:t>
                      </a:r>
                      <a:endParaRPr lang="en-US" altLang="en-US" sz="7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rgbClr val="C00000"/>
                          </a:solidFill>
                          <a:sym typeface="+mn-ea"/>
                        </a:rPr>
                        <a:t>(baseline)</a:t>
                      </a:r>
                      <a:endParaRPr lang="en-US" altLang="en-US" sz="7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_1.0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no 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no 2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0.001</a:t>
                      </a:r>
                      <a:r>
                        <a:rPr lang="en-US" sz="800">
                          <a:solidFill>
                            <a:srgbClr val="C00000"/>
                          </a:solidFill>
                          <a:sym typeface="+mn-ea"/>
                        </a:rPr>
                        <a:t>403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1.171840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159959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0.001584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1.117327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0.159150</a:t>
                      </a:r>
                      <a:endParaRPr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0.001408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1.207489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0.160579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(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113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)81.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52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-&gt; (16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7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)90.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33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-&gt; (29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91.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97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        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(59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)8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2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.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25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-&gt; (1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55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)90.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50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87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2.07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90.68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(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145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)8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0.74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-&gt; (16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3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)90.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94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82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3.25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600">
                          <a:solidFill>
                            <a:srgbClr val="C00000"/>
                          </a:solidFill>
                        </a:rPr>
                        <a:t>*D-2</a:t>
                      </a:r>
                      <a:endParaRPr lang="en-US" altLang="en-US" sz="6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0.001373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1.143429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0.15702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0.001366 | 1.127112 | 0.154439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(1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15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85.51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 -&gt; (1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58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92.95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83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94.81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LR2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: (49) 84.78 -&gt; (163)93.1 -&gt; (295)94.3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E-4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VGG16_v4_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_0.5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_1.0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  1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</a:rPr>
                        <a:t>91.83</a:t>
                      </a:r>
                      <a:endParaRPr lang="en-US" altLang="x-none" sz="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</a:rPr>
                        <a:t>90.27</a:t>
                      </a:r>
                      <a:endParaRPr lang="en-US" altLang="x-none" sz="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</a:rPr>
                        <a:t>93.02</a:t>
                      </a:r>
                      <a:endParaRPr lang="en-US" altLang="x-none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*E-5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VGG16_v4_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no  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0.002064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0.222304</a:t>
                      </a: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91.72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*E-6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700">
                          <a:solidFill>
                            <a:schemeClr val="tx1"/>
                          </a:solidFill>
                          <a:sym typeface="+mn-ea"/>
                        </a:rPr>
                        <a:t>VGG16_v4_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1_1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0.001973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0.219315</a:t>
                      </a: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0.001998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0.216026</a:t>
                      </a: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</a:t>
                      </a:r>
                      <a:r>
                        <a:rPr sz="800">
                          <a:solidFill>
                            <a:schemeClr val="tx1"/>
                          </a:solidFill>
                        </a:rPr>
                        <a:t>92.01</a:t>
                      </a:r>
                      <a:endParaRPr sz="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92.91 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E-8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VGG16_v4_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no  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0.001973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0.216578</a:t>
                      </a: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</a:rPr>
                        <a:t>93.54</a:t>
                      </a:r>
                      <a:endParaRPr lang="en-US" altLang="x-none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  <p:sp>
        <p:nvSpPr>
          <p:cNvPr id="2" name="Text Box 1"/>
          <p:cNvSpPr txBox="1"/>
          <p:nvPr/>
        </p:nvSpPr>
        <p:spPr>
          <a:xfrm>
            <a:off x="83820" y="116840"/>
            <a:ext cx="8069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/>
              <a:t>Random </a:t>
            </a:r>
            <a:r>
              <a:rPr lang="en-US" altLang="x-none"/>
              <a:t>erasing</a:t>
            </a:r>
            <a:r>
              <a:rPr lang="x-none"/>
              <a:t> paper </a:t>
            </a:r>
            <a:r>
              <a:rPr lang="en-US" altLang="x-none"/>
              <a:t>(without random crop)</a:t>
            </a:r>
            <a:r>
              <a:rPr lang="x-none"/>
              <a:t> </a:t>
            </a:r>
            <a:r>
              <a:rPr lang="en-US" altLang="x-none"/>
              <a:t>；  model: </a:t>
            </a:r>
            <a:r>
              <a:rPr lang="en-US" altLang="x-none" sz="1400">
                <a:solidFill>
                  <a:srgbClr val="C00000"/>
                </a:solidFill>
                <a:sym typeface="+mn-ea"/>
              </a:rPr>
              <a:t>VGG16_v4_0</a:t>
            </a:r>
            <a:r>
              <a:rPr lang="en-US" altLang="en-US" sz="1400">
                <a:solidFill>
                  <a:srgbClr val="C00000"/>
                </a:solidFill>
                <a:sym typeface="+mn-ea"/>
              </a:rPr>
              <a:t>_5</a:t>
            </a:r>
            <a:endParaRPr lang="en-US" altLang="en-US">
              <a:solidFill>
                <a:srgbClr val="C00000"/>
              </a:solidFill>
              <a:sym typeface="+mn-ea"/>
            </a:endParaRPr>
          </a:p>
          <a:p>
            <a:pPr algn="l"/>
            <a:r>
              <a:rPr lang="en-US" altLang="x-none"/>
              <a:t> </a:t>
            </a:r>
            <a:endParaRPr lang="en-US" altLang="x-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Resnet18</a:t>
            </a:r>
            <a:endParaRPr 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590" y="3237865"/>
            <a:ext cx="9422765" cy="307086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105150" y="2336800"/>
            <a:ext cx="544830" cy="644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3600"/>
              <a:t>2</a:t>
            </a:r>
            <a:endParaRPr lang="x-none" altLang="en-US" sz="3600"/>
          </a:p>
        </p:txBody>
      </p:sp>
      <p:sp>
        <p:nvSpPr>
          <p:cNvPr id="12" name="Text Box 11"/>
          <p:cNvSpPr txBox="1"/>
          <p:nvPr/>
        </p:nvSpPr>
        <p:spPr>
          <a:xfrm>
            <a:off x="5016500" y="2860675"/>
            <a:ext cx="544830" cy="644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3600"/>
              <a:t>2</a:t>
            </a:r>
            <a:endParaRPr lang="x-none" altLang="en-US" sz="3600"/>
          </a:p>
        </p:txBody>
      </p:sp>
      <p:sp>
        <p:nvSpPr>
          <p:cNvPr id="13" name="Text Box 12"/>
          <p:cNvSpPr txBox="1"/>
          <p:nvPr/>
        </p:nvSpPr>
        <p:spPr>
          <a:xfrm>
            <a:off x="6673215" y="2860675"/>
            <a:ext cx="544830" cy="644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3600"/>
              <a:t>2</a:t>
            </a:r>
            <a:endParaRPr lang="x-none" altLang="en-US" sz="3600"/>
          </a:p>
        </p:txBody>
      </p:sp>
      <p:sp>
        <p:nvSpPr>
          <p:cNvPr id="14" name="Text Box 13"/>
          <p:cNvSpPr txBox="1"/>
          <p:nvPr/>
        </p:nvSpPr>
        <p:spPr>
          <a:xfrm>
            <a:off x="8607425" y="2860675"/>
            <a:ext cx="544830" cy="644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3600"/>
              <a:t>2</a:t>
            </a:r>
            <a:endParaRPr lang="x-none" altLang="en-US" sz="3600"/>
          </a:p>
        </p:txBody>
      </p:sp>
      <p:grpSp>
        <p:nvGrpSpPr>
          <p:cNvPr id="33" name="Group 32"/>
          <p:cNvGrpSpPr/>
          <p:nvPr/>
        </p:nvGrpSpPr>
        <p:grpSpPr>
          <a:xfrm rot="0">
            <a:off x="2146707" y="2336800"/>
            <a:ext cx="2407455" cy="1990066"/>
            <a:chOff x="1433" y="1953"/>
            <a:chExt cx="2013" cy="1663"/>
          </a:xfrm>
        </p:grpSpPr>
        <p:cxnSp>
          <p:nvCxnSpPr>
            <p:cNvPr id="69" name="Elbow Connector 68"/>
            <p:cNvCxnSpPr/>
            <p:nvPr/>
          </p:nvCxnSpPr>
          <p:spPr>
            <a:xfrm rot="5400000" flipV="1">
              <a:off x="2779" y="2949"/>
              <a:ext cx="1096" cy="238"/>
            </a:xfrm>
            <a:prstGeom prst="bentConnector3">
              <a:avLst>
                <a:gd name="adj1" fmla="val 1475"/>
              </a:avLst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433" y="1953"/>
              <a:ext cx="1943" cy="1635"/>
              <a:chOff x="997" y="2625"/>
              <a:chExt cx="4389" cy="369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524" y="2625"/>
                <a:ext cx="3730" cy="2550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 w="12700" cmpd="sng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33" y="2986"/>
                <a:ext cx="526" cy="1663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 rot="10800000">
                <a:off x="2524" y="2780"/>
                <a:ext cx="607" cy="1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900"/>
                  <a:t>Conv-</a:t>
                </a:r>
                <a:r>
                  <a:rPr lang="x-none" altLang="en-US" sz="900">
                    <a:sym typeface="+mn-ea"/>
                  </a:rPr>
                  <a:t>16</a:t>
                </a:r>
                <a:endParaRPr lang="x-none" altLang="en-US" sz="900">
                  <a:sym typeface="+mn-ea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57" y="3067"/>
                <a:ext cx="1468" cy="150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735" y="3490"/>
                <a:ext cx="972" cy="1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2" name="Elbow Connector 21"/>
              <p:cNvCxnSpPr/>
              <p:nvPr/>
            </p:nvCxnSpPr>
            <p:spPr>
              <a:xfrm rot="16200000">
                <a:off x="1179" y="3856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 rot="0">
                <a:off x="1655" y="2780"/>
                <a:ext cx="616" cy="1870"/>
                <a:chOff x="6017" y="4445"/>
                <a:chExt cx="616" cy="250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5" name="Text Box 24"/>
                <p:cNvSpPr txBox="1"/>
                <p:nvPr/>
              </p:nvSpPr>
              <p:spPr>
                <a:xfrm rot="10800000">
                  <a:off x="6026" y="4445"/>
                  <a:ext cx="60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900"/>
                    <a:t>Conv-</a:t>
                  </a:r>
                  <a:r>
                    <a:rPr lang="x-none" altLang="en-US" sz="900">
                      <a:sym typeface="+mn-ea"/>
                    </a:rPr>
                    <a:t>16</a:t>
                  </a:r>
                  <a:endParaRPr lang="x-none" altLang="en-US" sz="900">
                    <a:sym typeface="+mn-ea"/>
                  </a:endParaRPr>
                </a:p>
              </p:txBody>
            </p:sp>
          </p:grpSp>
          <p:sp>
            <p:nvSpPr>
              <p:cNvPr id="26" name="Text Box 25"/>
              <p:cNvSpPr txBox="1"/>
              <p:nvPr/>
            </p:nvSpPr>
            <p:spPr>
              <a:xfrm>
                <a:off x="1410" y="2625"/>
                <a:ext cx="1188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800">
                    <a:sym typeface="+mn-ea"/>
                  </a:rPr>
                  <a:t>(s=2)</a:t>
                </a:r>
                <a:endParaRPr lang="x-none" altLang="en-US" sz="800">
                  <a:sym typeface="+mn-ea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16200000">
                <a:off x="13" y="4805"/>
                <a:ext cx="2494" cy="527"/>
              </a:xfrm>
              <a:prstGeom prst="bentConnector3">
                <a:avLst>
                  <a:gd name="adj1" fmla="val 96875"/>
                </a:avLst>
              </a:prstGeom>
              <a:ln w="12700" cmpd="sng">
                <a:solidFill>
                  <a:schemeClr val="accent6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077" y="3817"/>
                <a:ext cx="525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28"/>
              <p:cNvSpPr txBox="1"/>
              <p:nvPr/>
            </p:nvSpPr>
            <p:spPr>
              <a:xfrm>
                <a:off x="3989" y="2696"/>
                <a:ext cx="364" cy="5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x-none" sz="1200">
                    <a:sym typeface="+mn-ea"/>
                  </a:rPr>
                  <a:t>8</a:t>
                </a:r>
                <a:endParaRPr lang="x-none" sz="1200">
                  <a:sym typeface="+mn-ea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10" y="3307"/>
                <a:ext cx="615" cy="600"/>
              </a:xfrm>
              <a:prstGeom prst="rect">
                <a:avLst/>
              </a:prstGeom>
              <a:solidFill>
                <a:schemeClr val="bg1">
                  <a:alpha val="92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3390" y="4697"/>
                <a:ext cx="1996" cy="43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x-none" sz="900">
                    <a:sym typeface="+mn-ea"/>
                  </a:rPr>
                  <a:t>Occluded case</a:t>
                </a:r>
                <a:endParaRPr lang="x-none" sz="900">
                  <a:sym typeface="+mn-ea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866" y="3817"/>
                <a:ext cx="525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 Box 33"/>
          <p:cNvSpPr txBox="1"/>
          <p:nvPr/>
        </p:nvSpPr>
        <p:spPr>
          <a:xfrm>
            <a:off x="2665095" y="2536825"/>
            <a:ext cx="554355" cy="2139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800">
                <a:sym typeface="+mn-ea"/>
              </a:rPr>
              <a:t>(s=2)</a:t>
            </a:r>
            <a:endParaRPr lang="x-none" altLang="en-US" sz="800">
              <a:sym typeface="+mn-ea"/>
            </a:endParaRPr>
          </a:p>
        </p:txBody>
      </p:sp>
      <p:grpSp>
        <p:nvGrpSpPr>
          <p:cNvPr id="37" name="Group 36"/>
          <p:cNvGrpSpPr/>
          <p:nvPr/>
        </p:nvGrpSpPr>
        <p:grpSpPr>
          <a:xfrm rot="0">
            <a:off x="1356360" y="985520"/>
            <a:ext cx="10057765" cy="1184275"/>
            <a:chOff x="215" y="1447"/>
            <a:chExt cx="18013" cy="2706"/>
          </a:xfrm>
        </p:grpSpPr>
        <p:sp>
          <p:nvSpPr>
            <p:cNvPr id="38" name="Rectangle 37"/>
            <p:cNvSpPr/>
            <p:nvPr/>
          </p:nvSpPr>
          <p:spPr>
            <a:xfrm>
              <a:off x="215" y="1803"/>
              <a:ext cx="526" cy="233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223" y="2003"/>
              <a:ext cx="713" cy="17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39" y="1507"/>
              <a:ext cx="625" cy="2646"/>
              <a:chOff x="3837" y="4887"/>
              <a:chExt cx="625" cy="252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663" y="1514"/>
              <a:ext cx="625" cy="2638"/>
              <a:chOff x="6017" y="4434"/>
              <a:chExt cx="625" cy="251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6" name="Text Box 4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48" y="1514"/>
              <a:ext cx="625" cy="2638"/>
              <a:chOff x="6017" y="4434"/>
              <a:chExt cx="625" cy="25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9" name="Text Box 4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220" y="1507"/>
              <a:ext cx="625" cy="2638"/>
              <a:chOff x="6017" y="4434"/>
              <a:chExt cx="625" cy="251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2" name="Text Box 5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944" y="1507"/>
              <a:ext cx="625" cy="2638"/>
              <a:chOff x="6017" y="4434"/>
              <a:chExt cx="625" cy="251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668" y="1514"/>
              <a:ext cx="625" cy="2638"/>
              <a:chOff x="6017" y="4434"/>
              <a:chExt cx="625" cy="251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392" y="1507"/>
              <a:ext cx="625" cy="2638"/>
              <a:chOff x="6017" y="4434"/>
              <a:chExt cx="625" cy="251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1" name="Text Box 6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116" y="1507"/>
              <a:ext cx="625" cy="2638"/>
              <a:chOff x="6017" y="4434"/>
              <a:chExt cx="625" cy="251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840" y="1507"/>
              <a:ext cx="625" cy="2638"/>
              <a:chOff x="6017" y="4434"/>
              <a:chExt cx="625" cy="251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7" name="Text Box 6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604" y="1501"/>
              <a:ext cx="625" cy="2638"/>
              <a:chOff x="6017" y="4434"/>
              <a:chExt cx="625" cy="251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2" name="Text Box 7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8328" y="1501"/>
              <a:ext cx="625" cy="2638"/>
              <a:chOff x="6017" y="4434"/>
              <a:chExt cx="625" cy="251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9052" y="1501"/>
              <a:ext cx="625" cy="2638"/>
              <a:chOff x="6017" y="4434"/>
              <a:chExt cx="625" cy="2519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7" name="Text Box 8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9776" y="1501"/>
              <a:ext cx="625" cy="2638"/>
              <a:chOff x="6017" y="4434"/>
              <a:chExt cx="625" cy="2519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4" name="Text Box 9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0500" y="1501"/>
              <a:ext cx="625" cy="2638"/>
              <a:chOff x="6017" y="4434"/>
              <a:chExt cx="625" cy="2519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7" name="Text Box 9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1224" y="1500"/>
              <a:ext cx="625" cy="2638"/>
              <a:chOff x="6017" y="4434"/>
              <a:chExt cx="625" cy="2519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0" name="Text Box 30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11948" y="1500"/>
              <a:ext cx="625" cy="263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12672" y="1500"/>
              <a:ext cx="625" cy="2638"/>
              <a:chOff x="6017" y="4434"/>
              <a:chExt cx="625" cy="2519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9" name="Text Box 31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14116" y="1500"/>
              <a:ext cx="625" cy="2638"/>
              <a:chOff x="6017" y="4434"/>
              <a:chExt cx="625" cy="2519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2" name="Text Box 32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14920" y="1447"/>
              <a:ext cx="625" cy="2691"/>
              <a:chOff x="14540" y="5047"/>
              <a:chExt cx="625" cy="2691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5" name="Text Box 32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16272" y="1455"/>
              <a:ext cx="625" cy="2691"/>
              <a:chOff x="14540" y="5047"/>
              <a:chExt cx="625" cy="2691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8" name="Text Box 327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17555" y="1455"/>
              <a:ext cx="673" cy="2691"/>
              <a:chOff x="14564" y="5047"/>
              <a:chExt cx="673" cy="2691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31" name="Text Box 330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32" name="Straight Arrow Connector 331"/>
            <p:cNvCxnSpPr/>
            <p:nvPr/>
          </p:nvCxnSpPr>
          <p:spPr>
            <a:xfrm>
              <a:off x="16945" y="2978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15582" y="298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4" name="Group 333"/>
            <p:cNvGrpSpPr/>
            <p:nvPr/>
          </p:nvGrpSpPr>
          <p:grpSpPr>
            <a:xfrm>
              <a:off x="13387" y="1515"/>
              <a:ext cx="625" cy="2638"/>
              <a:chOff x="6017" y="4434"/>
              <a:chExt cx="625" cy="2519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36" name="Text Box 33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83820" y="485140"/>
          <a:ext cx="11807825" cy="643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866"/>
                <a:gridCol w="1254125"/>
                <a:gridCol w="872490"/>
                <a:gridCol w="1049020"/>
                <a:gridCol w="914400"/>
                <a:gridCol w="2268220"/>
                <a:gridCol w="1894205"/>
                <a:gridCol w="3053499"/>
              </a:tblGrid>
              <a:tr h="88392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900"/>
                        <a:t>file_name</a:t>
                      </a:r>
                      <a:endParaRPr lang="en-US" altLang="x-none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900">
                          <a:sym typeface="+mn-ea"/>
                        </a:rPr>
                        <a:t>train separately</a:t>
                      </a:r>
                      <a:endParaRPr lang="en-US" altLang="en-US" sz="9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/>
                        <a:t>Model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900"/>
                        <a:t>Train_</a:t>
                      </a:r>
                      <a:r>
                        <a:rPr lang="x-none" altLang="en-US" sz="900"/>
                        <a:t>dataset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900">
                          <a:sym typeface="+mn-ea"/>
                        </a:rPr>
                        <a:t>test</a:t>
                      </a:r>
                      <a:r>
                        <a:rPr lang="en-US" altLang="x-none" sz="900">
                          <a:sym typeface="+mn-ea"/>
                        </a:rPr>
                        <a:t>_</a:t>
                      </a:r>
                      <a:r>
                        <a:rPr lang="x-none" altLang="en-US" sz="900">
                          <a:sym typeface="+mn-ea"/>
                        </a:rPr>
                        <a:t>dataset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900"/>
                        <a:t>Transform:</a:t>
                      </a:r>
                      <a:endParaRPr lang="x-none" altLang="en-US" sz="900"/>
                    </a:p>
                    <a:p>
                      <a:pPr>
                        <a:buNone/>
                      </a:pPr>
                      <a:r>
                        <a:rPr lang="x-none" altLang="en-US" sz="800" b="0"/>
                        <a:t>Normaliz</a:t>
                      </a:r>
                      <a:r>
                        <a:rPr lang="en-US" altLang="x-none" sz="800" b="0"/>
                        <a:t>ation | Random Crop | </a:t>
                      </a:r>
                      <a:r>
                        <a:rPr lang="en-US" altLang="x-none" sz="800" b="0" i="1"/>
                        <a:t>Flip(yes)</a:t>
                      </a:r>
                      <a:endParaRPr lang="en-US" altLang="x-none" sz="800" b="0" i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time </a:t>
                      </a:r>
                      <a:r>
                        <a:rPr lang="en-US" altLang="x-none" sz="900">
                          <a:sym typeface="+mn-ea"/>
                        </a:rPr>
                        <a:t>(seconds)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x-none" altLang="en-US" sz="800" b="0">
                          <a:sym typeface="+mn-ea"/>
                        </a:rPr>
                        <a:t>time_batch </a:t>
                      </a:r>
                      <a:r>
                        <a:rPr lang="en-US" altLang="x-none" sz="800" b="0">
                          <a:sym typeface="+mn-ea"/>
                        </a:rPr>
                        <a:t>| </a:t>
                      </a:r>
                      <a:r>
                        <a:rPr lang="x-none" altLang="en-US" sz="800" b="0">
                          <a:sym typeface="+mn-ea"/>
                        </a:rPr>
                        <a:t>time_epoch(net)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>
                          <a:solidFill>
                            <a:schemeClr val="bg1"/>
                          </a:solidFill>
                        </a:rPr>
                        <a:t>LR</a:t>
                      </a:r>
                      <a:endParaRPr lang="x-none" altLang="en-US" sz="9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LR：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0~150: 0.1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150~225: 0.01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225~300: 0.001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113792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rgbClr val="C00000"/>
                          </a:solidFill>
                          <a:sym typeface="+mn-ea"/>
                        </a:rPr>
                        <a:t>*F-</a:t>
                      </a:r>
                      <a:r>
                        <a:rPr lang="" altLang="en-US" sz="700">
                          <a:solidFill>
                            <a:srgbClr val="C00000"/>
                          </a:solidFill>
                          <a:sym typeface="+mn-ea"/>
                        </a:rPr>
                        <a:t>1</a:t>
                      </a:r>
                      <a:endParaRPr lang="en-US" altLang="en-US" sz="7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rgbClr val="C00000"/>
                          </a:solidFill>
                          <a:sym typeface="+mn-ea"/>
                        </a:rPr>
                        <a:t>(baseline)</a:t>
                      </a:r>
                      <a:endParaRPr lang="en-US" altLang="en-US" sz="7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800">
                          <a:solidFill>
                            <a:srgbClr val="C00000"/>
                          </a:solidFill>
                          <a:sym typeface="+mn-ea"/>
                        </a:rPr>
                        <a:t>no</a:t>
                      </a:r>
                      <a:endParaRPr lang="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800">
                          <a:solidFill>
                            <a:srgbClr val="C00000"/>
                          </a:solidFill>
                          <a:sym typeface="+mn-ea"/>
                        </a:rPr>
                        <a:t>Resnet18</a:t>
                      </a:r>
                      <a:endParaRPr 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800">
                          <a:solidFill>
                            <a:srgbClr val="C00000"/>
                          </a:solidFill>
                          <a:sym typeface="+mn-ea"/>
                        </a:rPr>
                        <a:t>Resnet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34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800">
                          <a:solidFill>
                            <a:srgbClr val="C00000"/>
                          </a:solidFill>
                          <a:sym typeface="+mn-ea"/>
                        </a:rPr>
                        <a:t>Resnet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50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yes(0.5,0)</a:t>
                      </a:r>
                      <a:endParaRPr lang="en-US" altLang="en-US" sz="8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yes(0.5,0) </a:t>
                      </a:r>
                      <a:endParaRPr lang="en-US" altLang="en-US" sz="8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yes(0.5,0) </a:t>
                      </a:r>
                      <a:endParaRPr lang="en-US" altLang="en-US" sz="8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0.002009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3.338554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0.218680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0.00</a:t>
                      </a:r>
                      <a:r>
                        <a:rPr lang="en-US" sz="800">
                          <a:solidFill>
                            <a:srgbClr val="C00000"/>
                          </a:solidFill>
                          <a:sym typeface="+mn-ea"/>
                        </a:rPr>
                        <a:t>3911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2.893080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0.</a:t>
                      </a:r>
                      <a:r>
                        <a:rPr lang="en-US" sz="800">
                          <a:solidFill>
                            <a:srgbClr val="C00000"/>
                          </a:solidFill>
                          <a:sym typeface="+mn-ea"/>
                        </a:rPr>
                        <a:t>350090</a:t>
                      </a:r>
                      <a:endParaRPr 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0.</a:t>
                      </a:r>
                      <a:r>
                        <a:rPr lang="" sz="800">
                          <a:solidFill>
                            <a:srgbClr val="C00000"/>
                          </a:solidFill>
                          <a:sym typeface="+mn-ea"/>
                        </a:rPr>
                        <a:t>004534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" altLang="en-US" sz="800">
                          <a:solidFill>
                            <a:srgbClr val="C00000"/>
                          </a:solidFill>
                          <a:sym typeface="+mn-ea"/>
                        </a:rPr>
                        <a:t>5.410649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0.</a:t>
                      </a:r>
                      <a:r>
                        <a:rPr lang="" altLang="en-US" sz="800">
                          <a:solidFill>
                            <a:srgbClr val="C00000"/>
                          </a:solidFill>
                          <a:sym typeface="+mn-ea"/>
                        </a:rPr>
                        <a:t>465354</a:t>
                      </a:r>
                      <a:endParaRPr 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96.16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96.34</a:t>
                      </a:r>
                      <a:endParaRPr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" sz="800">
                          <a:solidFill>
                            <a:srgbClr val="C00000"/>
                          </a:solidFill>
                          <a:sym typeface="+mn-ea"/>
                        </a:rPr>
                        <a:t>96.08</a:t>
                      </a:r>
                      <a:endParaRPr lang="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600">
                          <a:solidFill>
                            <a:srgbClr val="C00000"/>
                          </a:solidFill>
                          <a:sym typeface="+mn-ea"/>
                        </a:rPr>
                        <a:t>*F-</a:t>
                      </a:r>
                      <a:r>
                        <a:rPr lang="" altLang="en-US" sz="600">
                          <a:solidFill>
                            <a:srgbClr val="C00000"/>
                          </a:solidFill>
                          <a:sym typeface="+mn-ea"/>
                        </a:rPr>
                        <a:t>2</a:t>
                      </a:r>
                      <a:endParaRPr lang="en-US" altLang="en-US" sz="6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600">
                          <a:solidFill>
                            <a:srgbClr val="C00000"/>
                          </a:solidFill>
                          <a:sym typeface="+mn-ea"/>
                        </a:rPr>
                        <a:t>(baseline)</a:t>
                      </a:r>
                      <a:endParaRPr lang="en-US" altLang="en-US" sz="6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6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yes(block1)</a:t>
                      </a:r>
                      <a:endParaRPr lang="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800">
                          <a:solidFill>
                            <a:srgbClr val="C00000"/>
                          </a:solidFill>
                          <a:sym typeface="+mn-ea"/>
                        </a:rPr>
                        <a:t>Resnet18</a:t>
                      </a:r>
                      <a:endParaRPr lang="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x-none" sz="8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  <p:sp>
        <p:nvSpPr>
          <p:cNvPr id="2" name="Text Box 1"/>
          <p:cNvSpPr txBox="1"/>
          <p:nvPr/>
        </p:nvSpPr>
        <p:spPr>
          <a:xfrm>
            <a:off x="83820" y="116840"/>
            <a:ext cx="384111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/>
              <a:t>Resnet18_map: train separately</a:t>
            </a:r>
            <a:endParaRPr lang="en-US" altLang="en-US">
              <a:solidFill>
                <a:srgbClr val="C00000"/>
              </a:solidFill>
              <a:sym typeface="+mn-ea"/>
            </a:endParaRPr>
          </a:p>
          <a:p>
            <a:pPr algn="l"/>
            <a:r>
              <a:rPr lang="en-US" altLang="x-none"/>
              <a:t> </a:t>
            </a:r>
            <a:endParaRPr lang="en-US" altLang="x-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72235" y="1820545"/>
            <a:ext cx="94475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Pics for paper</a:t>
            </a:r>
            <a:endParaRPr lang="x-none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Appendix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>
                <a:hlinkClick r:id="rId1" action="ppaction://hlinkfile"/>
              </a:rPr>
              <a:t>Review: VGGNet — 1st Runner-Up (Image Classification), Winner (Localization) in ILSVRC 2014</a:t>
            </a:r>
            <a:endParaRPr lang="en-US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Group 2"/>
          <p:cNvGrpSpPr/>
          <p:nvPr/>
        </p:nvGrpSpPr>
        <p:grpSpPr>
          <a:xfrm>
            <a:off x="553720" y="34925"/>
            <a:ext cx="10595610" cy="6760845"/>
            <a:chOff x="872" y="55"/>
            <a:chExt cx="16686" cy="10647"/>
          </a:xfrm>
        </p:grpSpPr>
        <p:grpSp>
          <p:nvGrpSpPr>
            <p:cNvPr id="174" name="Group 173"/>
            <p:cNvGrpSpPr/>
            <p:nvPr/>
          </p:nvGrpSpPr>
          <p:grpSpPr>
            <a:xfrm rot="0">
              <a:off x="872" y="55"/>
              <a:ext cx="15839" cy="1865"/>
              <a:chOff x="215" y="1447"/>
              <a:chExt cx="18013" cy="270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5" y="1803"/>
                <a:ext cx="526" cy="233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0" name="Text Box 69"/>
              <p:cNvSpPr txBox="1"/>
              <p:nvPr/>
            </p:nvSpPr>
            <p:spPr>
              <a:xfrm rot="10800000">
                <a:off x="223" y="2003"/>
                <a:ext cx="713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939" y="1507"/>
                <a:ext cx="625" cy="2646"/>
                <a:chOff x="3837" y="4887"/>
                <a:chExt cx="625" cy="252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78" name="Text Box 77"/>
                <p:cNvSpPr txBox="1"/>
                <p:nvPr/>
              </p:nvSpPr>
              <p:spPr>
                <a:xfrm rot="10800000">
                  <a:off x="3859" y="4887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663" y="1514"/>
                <a:ext cx="625" cy="2638"/>
                <a:chOff x="6017" y="4434"/>
                <a:chExt cx="625" cy="2519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81" name="Text Box 80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448" y="1514"/>
                <a:ext cx="625" cy="2638"/>
                <a:chOff x="6017" y="4434"/>
                <a:chExt cx="625" cy="2519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84" name="Text Box 83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20" y="1507"/>
                <a:ext cx="625" cy="2638"/>
                <a:chOff x="6017" y="4434"/>
                <a:chExt cx="625" cy="2519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92" name="Text Box 9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3944" y="1507"/>
                <a:ext cx="625" cy="2638"/>
                <a:chOff x="6017" y="4434"/>
                <a:chExt cx="625" cy="2519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99" name="Text Box 98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668" y="1514"/>
                <a:ext cx="625" cy="2638"/>
                <a:chOff x="6017" y="4434"/>
                <a:chExt cx="625" cy="2519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2" name="Text Box 10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5392" y="1507"/>
                <a:ext cx="625" cy="2638"/>
                <a:chOff x="6017" y="4434"/>
                <a:chExt cx="625" cy="2519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5" name="Text Box 104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6116" y="1507"/>
                <a:ext cx="625" cy="2638"/>
                <a:chOff x="6017" y="4434"/>
                <a:chExt cx="625" cy="2519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8" name="Text Box 107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840" y="1507"/>
                <a:ext cx="625" cy="2638"/>
                <a:chOff x="6017" y="4434"/>
                <a:chExt cx="625" cy="251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7604" y="1501"/>
                <a:ext cx="625" cy="2638"/>
                <a:chOff x="6017" y="4434"/>
                <a:chExt cx="625" cy="2519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4" name="Text Box 113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8328" y="1501"/>
                <a:ext cx="625" cy="2638"/>
                <a:chOff x="6017" y="4434"/>
                <a:chExt cx="625" cy="2519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7" name="Text Box 116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9052" y="1501"/>
                <a:ext cx="625" cy="2638"/>
                <a:chOff x="6017" y="4434"/>
                <a:chExt cx="625" cy="2519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0" name="Text Box 119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9776" y="1501"/>
                <a:ext cx="625" cy="2638"/>
                <a:chOff x="6017" y="4434"/>
                <a:chExt cx="625" cy="2519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3" name="Text Box 122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0500" y="1501"/>
                <a:ext cx="625" cy="2638"/>
                <a:chOff x="6017" y="4434"/>
                <a:chExt cx="625" cy="2519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6" name="Text Box 125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1224" y="1500"/>
                <a:ext cx="625" cy="2638"/>
                <a:chOff x="6017" y="4434"/>
                <a:chExt cx="625" cy="2519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9" name="Text Box 128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1948" y="1500"/>
                <a:ext cx="625" cy="2638"/>
                <a:chOff x="6017" y="4434"/>
                <a:chExt cx="625" cy="2519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2" name="Text Box 13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2672" y="1500"/>
                <a:ext cx="625" cy="2638"/>
                <a:chOff x="6017" y="4434"/>
                <a:chExt cx="625" cy="2519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5" name="Text Box 134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14116" y="1500"/>
                <a:ext cx="625" cy="2638"/>
                <a:chOff x="6017" y="4434"/>
                <a:chExt cx="625" cy="2519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14920" y="1447"/>
                <a:ext cx="625" cy="2691"/>
                <a:chOff x="14540" y="5047"/>
                <a:chExt cx="625" cy="2691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 rot="10800000">
                  <a:off x="14562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FC-512</a:t>
                  </a:r>
                  <a:endParaRPr lang="x-none" altLang="en-US" sz="1000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6272" y="1455"/>
                <a:ext cx="625" cy="2691"/>
                <a:chOff x="14540" y="5047"/>
                <a:chExt cx="625" cy="2691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4" name="Text Box 143"/>
                <p:cNvSpPr txBox="1"/>
                <p:nvPr/>
              </p:nvSpPr>
              <p:spPr>
                <a:xfrm rot="10800000">
                  <a:off x="14562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17555" y="1455"/>
                <a:ext cx="673" cy="2691"/>
                <a:chOff x="14564" y="5047"/>
                <a:chExt cx="673" cy="2691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14564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7" name="Text Box 146"/>
                <p:cNvSpPr txBox="1"/>
                <p:nvPr/>
              </p:nvSpPr>
              <p:spPr>
                <a:xfrm rot="10800000">
                  <a:off x="14634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Softmax</a:t>
                  </a:r>
                  <a:endParaRPr lang="x-none" altLang="en-US" sz="1000"/>
                </a:p>
              </p:txBody>
            </p:sp>
          </p:grpSp>
          <p:cxnSp>
            <p:nvCxnSpPr>
              <p:cNvPr id="148" name="Straight Arrow Connector 147"/>
              <p:cNvCxnSpPr/>
              <p:nvPr/>
            </p:nvCxnSpPr>
            <p:spPr>
              <a:xfrm>
                <a:off x="16945" y="2978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15582" y="298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/>
              <p:cNvGrpSpPr/>
              <p:nvPr/>
            </p:nvGrpSpPr>
            <p:grpSpPr>
              <a:xfrm>
                <a:off x="13387" y="1515"/>
                <a:ext cx="625" cy="2638"/>
                <a:chOff x="6017" y="4434"/>
                <a:chExt cx="625" cy="2519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52" name="Text Box 15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175" name="Group 174"/>
            <p:cNvGrpSpPr/>
            <p:nvPr/>
          </p:nvGrpSpPr>
          <p:grpSpPr>
            <a:xfrm rot="0">
              <a:off x="950" y="2303"/>
              <a:ext cx="15857" cy="3773"/>
              <a:chOff x="252" y="4771"/>
              <a:chExt cx="18110" cy="5575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55" y="6683"/>
                <a:ext cx="526" cy="233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154" name="Text Box 153"/>
              <p:cNvSpPr txBox="1"/>
              <p:nvPr/>
            </p:nvSpPr>
            <p:spPr>
              <a:xfrm rot="10800000">
                <a:off x="252" y="6923"/>
                <a:ext cx="716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79" y="6387"/>
                <a:ext cx="691" cy="2646"/>
                <a:chOff x="3837" y="4887"/>
                <a:chExt cx="691" cy="2526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 rot="10800000">
                  <a:off x="3868" y="4887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Conv-64</a:t>
                  </a:r>
                  <a:endParaRPr lang="x-none" altLang="en-US" sz="1200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1703" y="6394"/>
                <a:ext cx="757" cy="2638"/>
                <a:chOff x="6017" y="4434"/>
                <a:chExt cx="757" cy="2519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0" name="Text Box 159"/>
                <p:cNvSpPr txBox="1"/>
                <p:nvPr/>
              </p:nvSpPr>
              <p:spPr>
                <a:xfrm rot="10800000">
                  <a:off x="6114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Conv-64</a:t>
                  </a:r>
                  <a:endParaRPr lang="x-none" altLang="en-US" sz="1200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2488" y="6394"/>
                <a:ext cx="713" cy="2638"/>
                <a:chOff x="6017" y="4434"/>
                <a:chExt cx="713" cy="2519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3" name="Text Box 162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3260" y="6387"/>
                <a:ext cx="713" cy="2638"/>
                <a:chOff x="6017" y="4434"/>
                <a:chExt cx="713" cy="2519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6" name="Text Box 165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Conv-128</a:t>
                  </a:r>
                  <a:endParaRPr lang="x-none" altLang="en-US" sz="1200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3984" y="6387"/>
                <a:ext cx="691" cy="2638"/>
                <a:chOff x="6017" y="4434"/>
                <a:chExt cx="691" cy="2519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9" name="Text Box 168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Conv-128</a:t>
                  </a:r>
                  <a:endParaRPr lang="x-none" altLang="en-US" sz="1200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708" y="6394"/>
                <a:ext cx="713" cy="2638"/>
                <a:chOff x="6017" y="4434"/>
                <a:chExt cx="713" cy="2519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72" name="Text Box 171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5432" y="6387"/>
                <a:ext cx="691" cy="2638"/>
                <a:chOff x="6017" y="4434"/>
                <a:chExt cx="691" cy="2519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77" name="Text Box 176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156" y="6387"/>
                <a:ext cx="713" cy="2638"/>
                <a:chOff x="6017" y="4434"/>
                <a:chExt cx="713" cy="2519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0" name="Text Box 179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6880" y="6387"/>
                <a:ext cx="751" cy="2638"/>
                <a:chOff x="6017" y="4434"/>
                <a:chExt cx="751" cy="2519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3" name="Text Box 182"/>
                <p:cNvSpPr txBox="1"/>
                <p:nvPr/>
              </p:nvSpPr>
              <p:spPr>
                <a:xfrm rot="10800000">
                  <a:off x="610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7644" y="6381"/>
                <a:ext cx="713" cy="2638"/>
                <a:chOff x="6017" y="4434"/>
                <a:chExt cx="713" cy="2519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6" name="Text Box 185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8368" y="6381"/>
                <a:ext cx="691" cy="2638"/>
                <a:chOff x="6017" y="4434"/>
                <a:chExt cx="691" cy="2519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9" name="Text Box 188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9092" y="6381"/>
                <a:ext cx="691" cy="2638"/>
                <a:chOff x="6017" y="4434"/>
                <a:chExt cx="691" cy="2519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2" name="Text Box 191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9816" y="6381"/>
                <a:ext cx="735" cy="2638"/>
                <a:chOff x="6017" y="4434"/>
                <a:chExt cx="735" cy="2519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5" name="Text Box 194"/>
                <p:cNvSpPr txBox="1"/>
                <p:nvPr/>
              </p:nvSpPr>
              <p:spPr>
                <a:xfrm rot="10800000">
                  <a:off x="6092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10540" y="6381"/>
                <a:ext cx="713" cy="2638"/>
                <a:chOff x="6017" y="4434"/>
                <a:chExt cx="713" cy="2519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8" name="Text Box 197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1264" y="6380"/>
                <a:ext cx="713" cy="2638"/>
                <a:chOff x="6017" y="4434"/>
                <a:chExt cx="713" cy="2519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1" name="Text Box 200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1988" y="6380"/>
                <a:ext cx="691" cy="2638"/>
                <a:chOff x="6017" y="4434"/>
                <a:chExt cx="691" cy="2519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4" name="Text Box 203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12712" y="6380"/>
                <a:ext cx="691" cy="2638"/>
                <a:chOff x="6017" y="4434"/>
                <a:chExt cx="691" cy="2519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7" name="Text Box 206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14156" y="6380"/>
                <a:ext cx="691" cy="2638"/>
                <a:chOff x="6017" y="4434"/>
                <a:chExt cx="691" cy="2519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0" name="Text Box 209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14960" y="6327"/>
                <a:ext cx="691" cy="2691"/>
                <a:chOff x="14540" y="5047"/>
                <a:chExt cx="691" cy="2691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3" name="Text Box 212"/>
                <p:cNvSpPr txBox="1"/>
                <p:nvPr/>
              </p:nvSpPr>
              <p:spPr>
                <a:xfrm rot="10800000">
                  <a:off x="14571" y="5047"/>
                  <a:ext cx="660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FC-512</a:t>
                  </a:r>
                  <a:endParaRPr lang="x-none" altLang="en-US" sz="1200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16312" y="7644"/>
                <a:ext cx="728" cy="2702"/>
                <a:chOff x="14540" y="5036"/>
                <a:chExt cx="728" cy="2702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6" name="Text Box 215"/>
                <p:cNvSpPr txBox="1"/>
                <p:nvPr/>
              </p:nvSpPr>
              <p:spPr>
                <a:xfrm rot="10800000">
                  <a:off x="14663" y="5036"/>
                  <a:ext cx="605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17667" y="7647"/>
                <a:ext cx="695" cy="2699"/>
                <a:chOff x="14636" y="5039"/>
                <a:chExt cx="695" cy="2699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4636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9" name="Text Box 218"/>
                <p:cNvSpPr txBox="1"/>
                <p:nvPr/>
              </p:nvSpPr>
              <p:spPr>
                <a:xfrm rot="10800000">
                  <a:off x="14671" y="5039"/>
                  <a:ext cx="660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Softmax</a:t>
                  </a:r>
                  <a:endParaRPr lang="x-none" altLang="en-US" sz="1200"/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16913" y="9178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>
                <a:off x="15642" y="850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15642" y="712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222"/>
              <p:cNvGrpSpPr/>
              <p:nvPr/>
            </p:nvGrpSpPr>
            <p:grpSpPr>
              <a:xfrm>
                <a:off x="16291" y="4771"/>
                <a:ext cx="605" cy="2876"/>
                <a:chOff x="17226" y="7659"/>
                <a:chExt cx="605" cy="2668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25" name="Text Box 224"/>
                <p:cNvSpPr txBox="1"/>
                <p:nvPr/>
              </p:nvSpPr>
              <p:spPr>
                <a:xfrm rot="10800000">
                  <a:off x="17226" y="7659"/>
                  <a:ext cx="605" cy="266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13427" y="6395"/>
                <a:ext cx="713" cy="2638"/>
                <a:chOff x="6017" y="4434"/>
                <a:chExt cx="713" cy="2519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28" name="Text Box 227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</p:grpSp>
        <p:grpSp>
          <p:nvGrpSpPr>
            <p:cNvPr id="229" name="Group 228"/>
            <p:cNvGrpSpPr/>
            <p:nvPr/>
          </p:nvGrpSpPr>
          <p:grpSpPr>
            <a:xfrm rot="0">
              <a:off x="962" y="6656"/>
              <a:ext cx="16596" cy="4046"/>
              <a:chOff x="75" y="3914"/>
              <a:chExt cx="19070" cy="515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75" y="5403"/>
                <a:ext cx="526" cy="2336"/>
              </a:xfrm>
              <a:prstGeom prst="rect">
                <a:avLst/>
              </a:prstGeom>
              <a:noFill/>
              <a:ln w="31750" cmpd="sng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50000"/>
                        <a:alpha val="7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1" name="Text Box 230"/>
              <p:cNvSpPr txBox="1"/>
              <p:nvPr/>
            </p:nvSpPr>
            <p:spPr>
              <a:xfrm rot="10800000">
                <a:off x="106" y="5563"/>
                <a:ext cx="720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799" y="5107"/>
                <a:ext cx="625" cy="2646"/>
                <a:chOff x="3837" y="4887"/>
                <a:chExt cx="625" cy="2526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34" name="Text Box 233"/>
                <p:cNvSpPr txBox="1"/>
                <p:nvPr/>
              </p:nvSpPr>
              <p:spPr>
                <a:xfrm rot="10800000">
                  <a:off x="3853" y="4887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1523" y="5114"/>
                <a:ext cx="625" cy="2638"/>
                <a:chOff x="6017" y="4434"/>
                <a:chExt cx="625" cy="2519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37" name="Text Box 236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2308" y="5114"/>
                <a:ext cx="625" cy="2638"/>
                <a:chOff x="6017" y="4434"/>
                <a:chExt cx="625" cy="2519"/>
              </a:xfrm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0" name="Text Box 239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3080" y="5107"/>
                <a:ext cx="625" cy="2638"/>
                <a:chOff x="6017" y="4434"/>
                <a:chExt cx="625" cy="2519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3" name="Text Box 242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3804" y="5107"/>
                <a:ext cx="625" cy="2638"/>
                <a:chOff x="6017" y="4434"/>
                <a:chExt cx="625" cy="2519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6" name="Text Box 24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4528" y="5114"/>
                <a:ext cx="625" cy="2638"/>
                <a:chOff x="6017" y="4434"/>
                <a:chExt cx="625" cy="2519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9" name="Text Box 248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5252" y="5107"/>
                <a:ext cx="625" cy="2638"/>
                <a:chOff x="6017" y="4434"/>
                <a:chExt cx="625" cy="2519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2" name="Text Box 251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5976" y="5107"/>
                <a:ext cx="625" cy="2638"/>
                <a:chOff x="6017" y="4434"/>
                <a:chExt cx="625" cy="2519"/>
              </a:xfrm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6" name="Text Box 25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6700" y="5107"/>
                <a:ext cx="625" cy="2638"/>
                <a:chOff x="6017" y="4434"/>
                <a:chExt cx="625" cy="2519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9" name="Text Box 258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7464" y="5101"/>
                <a:ext cx="625" cy="2638"/>
                <a:chOff x="6017" y="4434"/>
                <a:chExt cx="625" cy="2519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2" name="Text Box 261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8188" y="5101"/>
                <a:ext cx="625" cy="2638"/>
                <a:chOff x="6017" y="4434"/>
                <a:chExt cx="625" cy="2519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5" name="Text Box 264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912" y="5101"/>
                <a:ext cx="625" cy="2638"/>
                <a:chOff x="6017" y="4434"/>
                <a:chExt cx="625" cy="2519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8" name="Text Box 267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36" y="5101"/>
                <a:ext cx="625" cy="2638"/>
                <a:chOff x="6017" y="4434"/>
                <a:chExt cx="625" cy="2519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1" name="Text Box 270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10360" y="5101"/>
                <a:ext cx="625" cy="2638"/>
                <a:chOff x="6017" y="4434"/>
                <a:chExt cx="625" cy="2519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4" name="Text Box 273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11084" y="5100"/>
                <a:ext cx="625" cy="2638"/>
                <a:chOff x="6017" y="4434"/>
                <a:chExt cx="625" cy="2519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7" name="Text Box 276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11808" y="5100"/>
                <a:ext cx="625" cy="2638"/>
                <a:chOff x="6017" y="4434"/>
                <a:chExt cx="625" cy="2519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0" name="Text Box 279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12532" y="5100"/>
                <a:ext cx="625" cy="2638"/>
                <a:chOff x="6017" y="4434"/>
                <a:chExt cx="625" cy="2519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3" name="Text Box 282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>
                <a:off x="13896" y="5100"/>
                <a:ext cx="625" cy="2638"/>
                <a:chOff x="6017" y="4434"/>
                <a:chExt cx="625" cy="2519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6" name="Text Box 28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14700" y="5047"/>
                <a:ext cx="625" cy="2691"/>
                <a:chOff x="14540" y="5047"/>
                <a:chExt cx="625" cy="2691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9" name="Text Box 288"/>
                <p:cNvSpPr txBox="1"/>
                <p:nvPr/>
              </p:nvSpPr>
              <p:spPr>
                <a:xfrm rot="10800000">
                  <a:off x="14556" y="5047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FC-512</a:t>
                  </a:r>
                  <a:endParaRPr lang="x-none" altLang="en-US" sz="1000"/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16173" y="6376"/>
                <a:ext cx="734" cy="2690"/>
                <a:chOff x="14756" y="5048"/>
                <a:chExt cx="734" cy="269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14756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92" name="Text Box 291"/>
                <p:cNvSpPr txBox="1"/>
                <p:nvPr/>
              </p:nvSpPr>
              <p:spPr>
                <a:xfrm rot="10800000">
                  <a:off x="14881" y="5048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cxnSp>
            <p:nvCxnSpPr>
              <p:cNvPr id="293" name="Straight Arrow Connector 292"/>
              <p:cNvCxnSpPr/>
              <p:nvPr/>
            </p:nvCxnSpPr>
            <p:spPr>
              <a:xfrm>
                <a:off x="15362" y="722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15362" y="584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17232" y="4607"/>
                <a:ext cx="697" cy="3051"/>
                <a:chOff x="14540" y="4687"/>
                <a:chExt cx="697" cy="3051"/>
              </a:xfrm>
            </p:grpSpPr>
            <p:sp>
              <p:nvSpPr>
                <p:cNvPr id="296" name="Rectangle 295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97" name="Text Box 296"/>
                <p:cNvSpPr txBox="1"/>
                <p:nvPr/>
              </p:nvSpPr>
              <p:spPr>
                <a:xfrm rot="10800000">
                  <a:off x="14628" y="4687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cxnSp>
            <p:nvCxnSpPr>
              <p:cNvPr id="298" name="Straight Arrow Connector 297"/>
              <p:cNvCxnSpPr/>
              <p:nvPr/>
            </p:nvCxnSpPr>
            <p:spPr>
              <a:xfrm>
                <a:off x="16582" y="6507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18472" y="4751"/>
                <a:ext cx="673" cy="2907"/>
                <a:chOff x="14540" y="4831"/>
                <a:chExt cx="673" cy="2907"/>
              </a:xfrm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1" name="Text Box 300"/>
                <p:cNvSpPr txBox="1"/>
                <p:nvPr/>
              </p:nvSpPr>
              <p:spPr>
                <a:xfrm rot="10800000">
                  <a:off x="14604" y="4831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Softmax</a:t>
                  </a:r>
                  <a:endParaRPr lang="x-none" altLang="en-US" sz="1000"/>
                </a:p>
              </p:txBody>
            </p:sp>
          </p:grpSp>
          <p:cxnSp>
            <p:nvCxnSpPr>
              <p:cNvPr id="302" name="Straight Arrow Connector 301"/>
              <p:cNvCxnSpPr/>
              <p:nvPr/>
            </p:nvCxnSpPr>
            <p:spPr>
              <a:xfrm>
                <a:off x="17877" y="6507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16169" y="3914"/>
                <a:ext cx="609" cy="2462"/>
                <a:chOff x="17458" y="7865"/>
                <a:chExt cx="609" cy="2462"/>
              </a:xfrm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1748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5" name="Text Box 304"/>
                <p:cNvSpPr txBox="1"/>
                <p:nvPr/>
              </p:nvSpPr>
              <p:spPr>
                <a:xfrm rot="10800000">
                  <a:off x="17458" y="7865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>
                <a:off x="13211" y="5115"/>
                <a:ext cx="625" cy="2638"/>
                <a:chOff x="6017" y="4434"/>
                <a:chExt cx="625" cy="2519"/>
              </a:xfrm>
            </p:grpSpPr>
            <p:sp>
              <p:nvSpPr>
                <p:cNvPr id="307" name="Rectangle 30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8" name="Text Box 307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</p:grpSp>
        <p:sp>
          <p:nvSpPr>
            <p:cNvPr id="311" name="Text Box 310"/>
            <p:cNvSpPr txBox="1"/>
            <p:nvPr/>
          </p:nvSpPr>
          <p:spPr>
            <a:xfrm>
              <a:off x="7078" y="2106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9</a:t>
              </a:r>
              <a:endParaRPr lang="x-none" altLang="en-US"/>
            </a:p>
          </p:txBody>
        </p:sp>
        <p:sp>
          <p:nvSpPr>
            <p:cNvPr id="312" name="Text Box 311"/>
            <p:cNvSpPr txBox="1"/>
            <p:nvPr/>
          </p:nvSpPr>
          <p:spPr>
            <a:xfrm>
              <a:off x="2607" y="5496"/>
              <a:ext cx="1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(b ) OCC_</a:t>
              </a:r>
              <a:r>
                <a:rPr lang="en-US" altLang="en-US"/>
                <a:t>VGG1</a:t>
              </a:r>
              <a:r>
                <a:rPr lang="x-none" altLang="en-US"/>
                <a:t>9_v1</a:t>
              </a:r>
              <a:endParaRPr lang="x-none" altLang="en-US"/>
            </a:p>
          </p:txBody>
        </p:sp>
        <p:sp>
          <p:nvSpPr>
            <p:cNvPr id="314" name="Text Box 313"/>
            <p:cNvSpPr txBox="1"/>
            <p:nvPr/>
          </p:nvSpPr>
          <p:spPr>
            <a:xfrm>
              <a:off x="2607" y="10122"/>
              <a:ext cx="122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>
                  <a:sym typeface="+mn-ea"/>
                </a:rPr>
                <a:t>(c ) OCC_</a:t>
              </a:r>
              <a:r>
                <a:rPr lang="en-US" altLang="en-US">
                  <a:sym typeface="+mn-ea"/>
                </a:rPr>
                <a:t>VGG1</a:t>
              </a:r>
              <a:r>
                <a:rPr lang="x-none" altLang="en-US">
                  <a:sym typeface="+mn-ea"/>
                </a:rPr>
                <a:t>9_v2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30885" y="776605"/>
            <a:ext cx="4579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再做一组实验，用occluded dataset 训练过的model来test on 原始 CIFAR0，看看是否会提高accuracy，毕竟occluded就等于random crop的data agumentation了，应该会提高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4775" y="119380"/>
            <a:ext cx="457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Ablation Experiment</a:t>
            </a:r>
            <a:endParaRPr lang="x-none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idea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63905" y="1456055"/>
            <a:ext cx="11290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人是先看整体后看细节，所以前期的kernel_size大，深层kernel_size小，这样的Neural Network的效果会如何？</a:t>
            </a:r>
            <a:endParaRPr lang="x-none" altLang="en-US"/>
          </a:p>
          <a:p>
            <a:pPr marL="342900" indent="-342900">
              <a:buAutoNum type="arabicPeriod"/>
            </a:pPr>
            <a:r>
              <a:rPr lang="x-none" altLang="en-US"/>
              <a:t>生成怎样的feature map使图片易于被分类，可将image分成8*8大小的格子，格子中数据为概率，（使用Deformable ConvNet）的思想，生成格子里的数据。</a:t>
            </a:r>
            <a:endParaRPr lang="x-none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-1: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412750" y="351853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913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363470" y="302006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33625" y="268668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4" name="Rectangle 13"/>
          <p:cNvSpPr/>
          <p:nvPr/>
        </p:nvSpPr>
        <p:spPr>
          <a:xfrm>
            <a:off x="3923665" y="3717925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263650" y="526415"/>
            <a:ext cx="10057765" cy="1670685"/>
            <a:chOff x="872" y="295"/>
            <a:chExt cx="15839" cy="2631"/>
          </a:xfrm>
        </p:grpSpPr>
        <p:sp>
          <p:nvSpPr>
            <p:cNvPr id="19" name="Rectangle 18"/>
            <p:cNvSpPr/>
            <p:nvPr/>
          </p:nvSpPr>
          <p:spPr>
            <a:xfrm>
              <a:off x="872" y="540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879" y="678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1509" y="336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2145" y="341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2835" y="341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3514" y="336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4151" y="336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4788" y="341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5424" y="336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6061" y="336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6697" y="336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7369" y="332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8006" y="332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8642" y="332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9279" y="332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9916" y="332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0">
              <a:off x="10552" y="332"/>
              <a:ext cx="550" cy="1818"/>
              <a:chOff x="6017" y="4434"/>
              <a:chExt cx="625" cy="251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6" name="Text Box 6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189" y="332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1826" y="332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095" y="332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3802" y="295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4991" y="301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119" y="301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5583" y="1350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384" y="135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454" y="342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7078" y="2346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9</a:t>
              </a:r>
              <a:endParaRPr lang="x-none" altLang="en-US"/>
            </a:p>
          </p:txBody>
        </p:sp>
      </p:grpSp>
      <p:cxnSp>
        <p:nvCxnSpPr>
          <p:cNvPr id="318" name="Straight Arrow Connector 317"/>
          <p:cNvCxnSpPr/>
          <p:nvPr/>
        </p:nvCxnSpPr>
        <p:spPr>
          <a:xfrm>
            <a:off x="2681605" y="3131820"/>
            <a:ext cx="1113155" cy="6889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V="1">
            <a:off x="1573530" y="3195320"/>
            <a:ext cx="414020" cy="39306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5520" y="3738880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17395" y="46691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9080" y="3947795"/>
            <a:ext cx="505460" cy="63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99235" y="4554855"/>
            <a:ext cx="488315" cy="4019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2272665" y="343217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227266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936240" y="4128135"/>
            <a:ext cx="858520" cy="97536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804160" y="3947795"/>
            <a:ext cx="91630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706370" y="3131820"/>
            <a:ext cx="886460" cy="20567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656965" y="47326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990340" y="299339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804160" y="3968750"/>
            <a:ext cx="735965" cy="11874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941320" y="3131820"/>
            <a:ext cx="927735" cy="196151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666365" y="3141980"/>
            <a:ext cx="1117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919095" y="5103495"/>
            <a:ext cx="6635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1538605" y="31254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1" name="Text Box 100"/>
          <p:cNvSpPr txBox="1"/>
          <p:nvPr/>
        </p:nvSpPr>
        <p:spPr>
          <a:xfrm>
            <a:off x="1529080" y="233426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02" name="Text Box 101"/>
          <p:cNvSpPr txBox="1"/>
          <p:nvPr/>
        </p:nvSpPr>
        <p:spPr>
          <a:xfrm>
            <a:off x="1553210" y="364109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1553210" y="44259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4" name="Text Box 103"/>
          <p:cNvSpPr txBox="1"/>
          <p:nvPr/>
        </p:nvSpPr>
        <p:spPr>
          <a:xfrm>
            <a:off x="3077210" y="283527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05" name="Text Box 104"/>
          <p:cNvSpPr txBox="1"/>
          <p:nvPr/>
        </p:nvSpPr>
        <p:spPr>
          <a:xfrm>
            <a:off x="2967990" y="31254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6" name="Text Box 105"/>
          <p:cNvSpPr txBox="1"/>
          <p:nvPr/>
        </p:nvSpPr>
        <p:spPr>
          <a:xfrm>
            <a:off x="2804160" y="3411220"/>
            <a:ext cx="335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08" name="Text Box 107"/>
          <p:cNvSpPr txBox="1"/>
          <p:nvPr/>
        </p:nvSpPr>
        <p:spPr>
          <a:xfrm>
            <a:off x="2706370" y="42481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9" name="Text Box 108"/>
          <p:cNvSpPr txBox="1"/>
          <p:nvPr/>
        </p:nvSpPr>
        <p:spPr>
          <a:xfrm>
            <a:off x="4443730" y="373888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10" name="Text Box 109"/>
          <p:cNvSpPr txBox="1"/>
          <p:nvPr/>
        </p:nvSpPr>
        <p:spPr>
          <a:xfrm>
            <a:off x="4225925" y="298450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11" name="Text Box 110"/>
          <p:cNvSpPr txBox="1"/>
          <p:nvPr/>
        </p:nvSpPr>
        <p:spPr>
          <a:xfrm>
            <a:off x="4634865" y="49669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12" name="Rectangle 111"/>
          <p:cNvSpPr/>
          <p:nvPr/>
        </p:nvSpPr>
        <p:spPr>
          <a:xfrm>
            <a:off x="6160135" y="3717925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93435" y="47326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Text Box 115"/>
          <p:cNvSpPr txBox="1"/>
          <p:nvPr/>
        </p:nvSpPr>
        <p:spPr>
          <a:xfrm>
            <a:off x="6795135" y="494982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17" name="Text Box 116"/>
          <p:cNvSpPr txBox="1"/>
          <p:nvPr/>
        </p:nvSpPr>
        <p:spPr>
          <a:xfrm>
            <a:off x="6795135" y="382143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634865" y="3141980"/>
            <a:ext cx="1386205" cy="7632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34865" y="3205480"/>
            <a:ext cx="1089025" cy="19088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974590" y="3979545"/>
            <a:ext cx="1003935" cy="116078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974590" y="5206365"/>
            <a:ext cx="749300" cy="31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52670" y="3905250"/>
            <a:ext cx="829310" cy="12509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4820920" y="3884295"/>
            <a:ext cx="1009015" cy="63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-2: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412750" y="351853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913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363470" y="302006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33625" y="268668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263650" y="526415"/>
            <a:ext cx="9671685" cy="1670685"/>
            <a:chOff x="1990" y="829"/>
            <a:chExt cx="15231" cy="2631"/>
          </a:xfrm>
        </p:grpSpPr>
        <p:sp>
          <p:nvSpPr>
            <p:cNvPr id="19" name="Rectangle 18"/>
            <p:cNvSpPr/>
            <p:nvPr/>
          </p:nvSpPr>
          <p:spPr>
            <a:xfrm>
              <a:off x="1990" y="1074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1997" y="1212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2627" y="870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263" y="875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53" y="875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32" y="870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69" y="870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906" y="875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6542" y="870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7179" y="870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7815" y="870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8487" y="866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9124" y="866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9760" y="866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10397" y="866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11034" y="866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699" y="866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2336" y="866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605" y="866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4312" y="829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5501" y="835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629" y="835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6093" y="188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894" y="1888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964" y="876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8196" y="2880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6</a:t>
              </a:r>
              <a:endParaRPr lang="x-none" altLang="en-US"/>
            </a:p>
          </p:txBody>
        </p:sp>
      </p:grpSp>
      <p:cxnSp>
        <p:nvCxnSpPr>
          <p:cNvPr id="322" name="Straight Arrow Connector 321"/>
          <p:cNvCxnSpPr/>
          <p:nvPr/>
        </p:nvCxnSpPr>
        <p:spPr>
          <a:xfrm flipV="1">
            <a:off x="1573530" y="3195320"/>
            <a:ext cx="414020" cy="39306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5520" y="3738880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17395" y="46691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9080" y="3947795"/>
            <a:ext cx="505460" cy="63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99235" y="4554855"/>
            <a:ext cx="488315" cy="4019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2272665" y="343217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227266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290576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1" name="Text Box 100"/>
          <p:cNvSpPr txBox="1"/>
          <p:nvPr/>
        </p:nvSpPr>
        <p:spPr>
          <a:xfrm>
            <a:off x="1411605" y="259461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02" name="Text Box 101"/>
          <p:cNvSpPr txBox="1"/>
          <p:nvPr/>
        </p:nvSpPr>
        <p:spPr>
          <a:xfrm>
            <a:off x="2774950" y="364109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282638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cxnSp>
        <p:nvCxnSpPr>
          <p:cNvPr id="15" name="Elbow Connector 14"/>
          <p:cNvCxnSpPr>
            <a:stCxn id="64" idx="3"/>
          </p:cNvCxnSpPr>
          <p:nvPr/>
        </p:nvCxnSpPr>
        <p:spPr>
          <a:xfrm flipH="1" flipV="1">
            <a:off x="2228215" y="1715135"/>
            <a:ext cx="1546225" cy="2254250"/>
          </a:xfrm>
          <a:prstGeom prst="bentConnector4">
            <a:avLst>
              <a:gd name="adj1" fmla="val -15400"/>
              <a:gd name="adj2" fmla="val 53380"/>
            </a:avLst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599055" y="3138170"/>
            <a:ext cx="760730" cy="66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399155" y="3756025"/>
            <a:ext cx="417830" cy="426720"/>
            <a:chOff x="8063" y="6501"/>
            <a:chExt cx="658" cy="672"/>
          </a:xfrm>
        </p:grpSpPr>
        <p:sp>
          <p:nvSpPr>
            <p:cNvPr id="18" name="Oval 17"/>
            <p:cNvSpPr/>
            <p:nvPr/>
          </p:nvSpPr>
          <p:spPr>
            <a:xfrm>
              <a:off x="8063" y="6501"/>
              <a:ext cx="659" cy="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8131" y="6595"/>
              <a:ext cx="523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US" sz="1400"/>
                <a:t>+</a:t>
              </a:r>
              <a:endParaRPr lang="x-none" altLang="en-US" sz="14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706370" y="3947160"/>
            <a:ext cx="60833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953385" y="4206240"/>
            <a:ext cx="361315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-3: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263650" y="526415"/>
            <a:ext cx="9671685" cy="1670685"/>
            <a:chOff x="1990" y="829"/>
            <a:chExt cx="15231" cy="2631"/>
          </a:xfrm>
        </p:grpSpPr>
        <p:sp>
          <p:nvSpPr>
            <p:cNvPr id="19" name="Rectangle 18"/>
            <p:cNvSpPr/>
            <p:nvPr/>
          </p:nvSpPr>
          <p:spPr>
            <a:xfrm>
              <a:off x="1990" y="1074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1997" y="1212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2627" y="870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263" y="875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53" y="875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32" y="870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69" y="870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906" y="875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6542" y="870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7179" y="870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7815" y="870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8487" y="866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9124" y="866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9760" y="866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10397" y="866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11034" y="866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699" y="866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2336" y="866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605" y="866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4312" y="829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5501" y="835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629" y="835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6093" y="188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894" y="1888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964" y="876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8196" y="2880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6</a:t>
              </a:r>
              <a:endParaRPr lang="x-none" alt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1" name="Text Box 100"/>
          <p:cNvSpPr txBox="1"/>
          <p:nvPr/>
        </p:nvSpPr>
        <p:spPr>
          <a:xfrm>
            <a:off x="1529080" y="233426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1666240" y="396367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x-none" altLang="en-US"/>
              <a:t>Idea 1: experiment result</a:t>
            </a:r>
            <a:endParaRPr lang="x-none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3180" y="621665"/>
          <a:ext cx="11849735" cy="611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852930"/>
                <a:gridCol w="1870710"/>
                <a:gridCol w="1534795"/>
                <a:gridCol w="4728845"/>
                <a:gridCol w="1654175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Top 2 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VGG16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(30) 84.72%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(89) 84.91%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(107) 84.93%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(132) 85.47%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93.93%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93.63%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VGG19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(21) 83.39%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84.70%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93.01%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98.85%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VGG16_scale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(97) 84.44%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(151) 85.42%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OCC_VGG19_v4_0_1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(21) 48.70%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99.97%(first epoch:99.42% and can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OCC_VGG19_v4_0_2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(31) 48.78%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(61) 49.00%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99.32%(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first epoch:97.87% and can not achieve 100%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OCC_VGG19_v4_0_3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(40) 47.73%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(53) 48.66%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99.00%(first epoch:97.24%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98.98%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OCC_VGG19_v4_0_4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(26) 49.35%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(32) 49.29%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99.34%(first epoch:97.87%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99.23%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OCC_VGG19_v4_0_5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  <a:sym typeface="+mn-ea"/>
                        </a:rPr>
                        <a:t>(37) 49.31%</a:t>
                      </a:r>
                      <a:endParaRPr lang="x-none" altLang="en-US" sz="1000" b="1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  <a:sym typeface="+mn-ea"/>
                        </a:rPr>
                        <a:t>(62) 49.80%</a:t>
                      </a:r>
                      <a:endParaRPr lang="x-none" altLang="en-US" sz="1000" b="1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</a:rPr>
                        <a:t>(67) 49.98%</a:t>
                      </a:r>
                      <a:endParaRPr lang="x-none" altLang="en-US" sz="1000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99.05%(first epoch:97.15%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99.17%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98.03%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OCC_VGG19_v4_0_6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(39) 49.63%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98.94%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epoch:97.15%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OCC_VGG19_v4_0_7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45.77%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(32) 46.03%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(39) 45.70%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99.25%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epoch:97.57%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99.17%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99.36%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OCC_VGG19_v4_1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48.32%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99.96%(first epoch:99.62% and can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OCC_VGG19_v4_2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47.77%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(41) 47.92%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99.83%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epoch:94.81% and can't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OCC_VGG19_v4_3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(44) 47.72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epoch:81.43% and rise gradually 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89570" y="3238500"/>
            <a:ext cx="428625" cy="1675130"/>
            <a:chOff x="5967" y="4434"/>
            <a:chExt cx="675" cy="2519"/>
          </a:xfrm>
        </p:grpSpPr>
        <p:sp>
          <p:nvSpPr>
            <p:cNvPr id="64" name="Rectangle 6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5" name="Text Box 6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06510" y="3238500"/>
            <a:ext cx="428625" cy="1675130"/>
            <a:chOff x="5967" y="4434"/>
            <a:chExt cx="675" cy="2519"/>
          </a:xfrm>
        </p:grpSpPr>
        <p:sp>
          <p:nvSpPr>
            <p:cNvPr id="67" name="Rectangle 6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8" name="Text Box 6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17050" y="3204845"/>
            <a:ext cx="428625" cy="1708785"/>
            <a:chOff x="14490" y="5047"/>
            <a:chExt cx="675" cy="2691"/>
          </a:xfrm>
        </p:grpSpPr>
        <p:sp>
          <p:nvSpPr>
            <p:cNvPr id="69" name="Rectangle 68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1" name="Text Box 70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75570" y="4048125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1075035" y="4048125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10688955" y="5015230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881870" y="458660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881870" y="371030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290810" y="2453640"/>
            <a:ext cx="367030" cy="1594485"/>
            <a:chOff x="17221" y="7816"/>
            <a:chExt cx="578" cy="2511"/>
          </a:xfrm>
        </p:grpSpPr>
        <p:sp>
          <p:nvSpPr>
            <p:cNvPr id="93" name="Rectangle 92"/>
            <p:cNvSpPr/>
            <p:nvPr/>
          </p:nvSpPr>
          <p:spPr>
            <a:xfrm>
              <a:off x="17247" y="7992"/>
              <a:ext cx="526" cy="2335"/>
            </a:xfrm>
            <a:prstGeom prst="rect">
              <a:avLst/>
            </a:prstGeom>
            <a:solidFill>
              <a:schemeClr val="accent5">
                <a:lumMod val="75000"/>
                <a:alpha val="70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4" name="Text Box 93"/>
            <p:cNvSpPr txBox="1"/>
            <p:nvPr/>
          </p:nvSpPr>
          <p:spPr>
            <a:xfrm rot="10800000">
              <a:off x="17221" y="7816"/>
              <a:ext cx="578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43595" y="3248025"/>
            <a:ext cx="428625" cy="1675130"/>
            <a:chOff x="5967" y="4434"/>
            <a:chExt cx="675" cy="2519"/>
          </a:xfrm>
        </p:grpSpPr>
        <p:sp>
          <p:nvSpPr>
            <p:cNvPr id="96" name="Rectangle 9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7" name="Text Box 9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9_v1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7" name="Group 96"/>
          <p:cNvGrpSpPr/>
          <p:nvPr/>
        </p:nvGrpSpPr>
        <p:grpSpPr>
          <a:xfrm>
            <a:off x="15875" y="2454275"/>
            <a:ext cx="12110085" cy="3302000"/>
            <a:chOff x="25" y="3865"/>
            <a:chExt cx="19071" cy="5200"/>
          </a:xfrm>
        </p:grpSpPr>
        <p:sp>
          <p:nvSpPr>
            <p:cNvPr id="4" name="Rectangle 3"/>
            <p:cNvSpPr/>
            <p:nvPr/>
          </p:nvSpPr>
          <p:spPr>
            <a:xfrm>
              <a:off x="75" y="5403"/>
              <a:ext cx="526" cy="2336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" name="Text Box 4"/>
            <p:cNvSpPr txBox="1"/>
            <p:nvPr/>
          </p:nvSpPr>
          <p:spPr>
            <a:xfrm rot="10800000">
              <a:off x="25" y="5643"/>
              <a:ext cx="675" cy="17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Image</a:t>
              </a:r>
              <a:endParaRPr lang="x-none" altLang="en-US" sz="16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9" y="5107"/>
              <a:ext cx="675" cy="2646"/>
              <a:chOff x="3787" y="4887"/>
              <a:chExt cx="675" cy="25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10800000">
                <a:off x="3787" y="4887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Conv-64</a:t>
                </a:r>
                <a:endParaRPr lang="x-none" altLang="en-US" sz="16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73" y="5114"/>
              <a:ext cx="675" cy="2638"/>
              <a:chOff x="5967" y="4434"/>
              <a:chExt cx="675" cy="25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Conv-64</a:t>
                </a:r>
                <a:endParaRPr lang="x-none" altLang="en-US" sz="16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58" y="5114"/>
              <a:ext cx="675" cy="2638"/>
              <a:chOff x="5967" y="4434"/>
              <a:chExt cx="675" cy="25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30" y="5107"/>
              <a:ext cx="675" cy="2638"/>
              <a:chOff x="5967" y="4434"/>
              <a:chExt cx="675" cy="2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Conv-128</a:t>
                </a:r>
                <a:endParaRPr lang="x-none" altLang="en-US" sz="16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754" y="5107"/>
              <a:ext cx="675" cy="2638"/>
              <a:chOff x="5967" y="4434"/>
              <a:chExt cx="67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Conv-128</a:t>
                </a:r>
                <a:endParaRPr lang="x-none" altLang="en-US" sz="16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78" y="5114"/>
              <a:ext cx="675" cy="2638"/>
              <a:chOff x="5967" y="4434"/>
              <a:chExt cx="67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02" y="5107"/>
              <a:ext cx="675" cy="2638"/>
              <a:chOff x="5967" y="4434"/>
              <a:chExt cx="67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926" y="5107"/>
              <a:ext cx="675" cy="2638"/>
              <a:chOff x="5967" y="4434"/>
              <a:chExt cx="67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650" y="5107"/>
              <a:ext cx="675" cy="2638"/>
              <a:chOff x="5967" y="4434"/>
              <a:chExt cx="67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414" y="5101"/>
              <a:ext cx="675" cy="2638"/>
              <a:chOff x="5967" y="4434"/>
              <a:chExt cx="675" cy="25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138" y="5101"/>
              <a:ext cx="675" cy="2638"/>
              <a:chOff x="5967" y="4434"/>
              <a:chExt cx="675" cy="25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862" y="5101"/>
              <a:ext cx="675" cy="2638"/>
              <a:chOff x="5967" y="4434"/>
              <a:chExt cx="675" cy="251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586" y="5101"/>
              <a:ext cx="675" cy="2638"/>
              <a:chOff x="5967" y="4434"/>
              <a:chExt cx="675" cy="25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0310" y="5101"/>
              <a:ext cx="675" cy="2638"/>
              <a:chOff x="5967" y="4434"/>
              <a:chExt cx="675" cy="25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6" name="Text Box 5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1034" y="5100"/>
              <a:ext cx="675" cy="2638"/>
              <a:chOff x="5967" y="4434"/>
              <a:chExt cx="675" cy="25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1758" y="5100"/>
              <a:ext cx="675" cy="2638"/>
              <a:chOff x="5967" y="4434"/>
              <a:chExt cx="675" cy="251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2482" y="5100"/>
              <a:ext cx="675" cy="2638"/>
              <a:chOff x="5967" y="4434"/>
              <a:chExt cx="675" cy="251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3846" y="5100"/>
              <a:ext cx="675" cy="2638"/>
              <a:chOff x="5967" y="4434"/>
              <a:chExt cx="675" cy="251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4650" y="5047"/>
              <a:ext cx="675" cy="2691"/>
              <a:chOff x="14490" y="5047"/>
              <a:chExt cx="675" cy="26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1" name="Text Box 70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5907" y="6375"/>
              <a:ext cx="675" cy="2691"/>
              <a:chOff x="14490" y="5047"/>
              <a:chExt cx="675" cy="26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FC-10</a:t>
                </a:r>
                <a:endParaRPr lang="x-none" altLang="en-US" sz="160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5362" y="722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5362" y="584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7182" y="4967"/>
              <a:ext cx="675" cy="2691"/>
              <a:chOff x="14490" y="5047"/>
              <a:chExt cx="675" cy="269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FC-10</a:t>
                </a:r>
                <a:endParaRPr lang="x-none" altLang="en-US" sz="160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6582" y="650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8422" y="4967"/>
              <a:ext cx="675" cy="2691"/>
              <a:chOff x="14490" y="5047"/>
              <a:chExt cx="675" cy="269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Softmax</a:t>
                </a:r>
                <a:endParaRPr lang="x-none" altLang="en-US" sz="160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7877" y="650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15932" y="3865"/>
              <a:ext cx="578" cy="2511"/>
              <a:chOff x="17221" y="7816"/>
              <a:chExt cx="578" cy="251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3161" y="5115"/>
              <a:ext cx="675" cy="2638"/>
              <a:chOff x="5967" y="4434"/>
              <a:chExt cx="675" cy="251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96" name="Text Box 9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9_v2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" name="Group 173"/>
          <p:cNvGrpSpPr/>
          <p:nvPr/>
        </p:nvGrpSpPr>
        <p:grpSpPr>
          <a:xfrm>
            <a:off x="86995" y="3046730"/>
            <a:ext cx="12102465" cy="2710180"/>
            <a:chOff x="137" y="4798"/>
            <a:chExt cx="19059" cy="4268"/>
          </a:xfrm>
        </p:grpSpPr>
        <p:sp>
          <p:nvSpPr>
            <p:cNvPr id="4" name="Rectangle 3"/>
            <p:cNvSpPr/>
            <p:nvPr/>
          </p:nvSpPr>
          <p:spPr>
            <a:xfrm>
              <a:off x="175" y="5900"/>
              <a:ext cx="455" cy="2019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5" name="Text Box 4"/>
            <p:cNvSpPr txBox="1"/>
            <p:nvPr/>
          </p:nvSpPr>
          <p:spPr>
            <a:xfrm rot="10800000">
              <a:off x="137" y="6107"/>
              <a:ext cx="578" cy="14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Image</a:t>
              </a:r>
              <a:endParaRPr lang="x-none" altLang="en-US" sz="1200"/>
            </a:p>
          </p:txBody>
        </p:sp>
        <p:grpSp>
          <p:nvGrpSpPr>
            <p:cNvPr id="10" name="Group 9"/>
            <p:cNvGrpSpPr/>
            <p:nvPr/>
          </p:nvGrpSpPr>
          <p:grpSpPr>
            <a:xfrm rot="0">
              <a:off x="762" y="5644"/>
              <a:ext cx="578" cy="2287"/>
              <a:chOff x="3793" y="4887"/>
              <a:chExt cx="669" cy="25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10800000">
                <a:off x="3793" y="4887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Conv-64</a:t>
                </a:r>
                <a:endParaRPr lang="x-none" altLang="en-US" sz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0">
              <a:off x="1388" y="5650"/>
              <a:ext cx="578" cy="2280"/>
              <a:chOff x="5973" y="4434"/>
              <a:chExt cx="669" cy="25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Conv-64</a:t>
                </a:r>
                <a:endParaRPr lang="x-none" altLang="en-US" sz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2067" y="5650"/>
              <a:ext cx="578" cy="2280"/>
              <a:chOff x="5973" y="4434"/>
              <a:chExt cx="669" cy="25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0">
              <a:off x="2734" y="5644"/>
              <a:ext cx="578" cy="2280"/>
              <a:chOff x="5973" y="4434"/>
              <a:chExt cx="669" cy="2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Conv-128</a:t>
                </a:r>
                <a:endParaRPr lang="x-none" altLang="en-US" sz="12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360" y="5644"/>
              <a:ext cx="578" cy="2280"/>
              <a:chOff x="5973" y="4434"/>
              <a:chExt cx="669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Conv-128</a:t>
                </a:r>
                <a:endParaRPr lang="x-none" altLang="en-US" sz="12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86" y="5650"/>
              <a:ext cx="578" cy="2280"/>
              <a:chOff x="5973" y="4434"/>
              <a:chExt cx="669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11" y="5644"/>
              <a:ext cx="578" cy="2280"/>
              <a:chOff x="5973" y="4434"/>
              <a:chExt cx="669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37" y="5644"/>
              <a:ext cx="578" cy="2280"/>
              <a:chOff x="5973" y="4434"/>
              <a:chExt cx="669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863" y="5644"/>
              <a:ext cx="578" cy="2280"/>
              <a:chOff x="5973" y="4434"/>
              <a:chExt cx="669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0">
              <a:off x="6523" y="5639"/>
              <a:ext cx="578" cy="2280"/>
              <a:chOff x="5973" y="4434"/>
              <a:chExt cx="669" cy="25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0">
              <a:off x="7149" y="5639"/>
              <a:ext cx="578" cy="2280"/>
              <a:chOff x="5973" y="4434"/>
              <a:chExt cx="669" cy="25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0">
              <a:off x="7775" y="5639"/>
              <a:ext cx="578" cy="2280"/>
              <a:chOff x="5973" y="4434"/>
              <a:chExt cx="669" cy="251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0">
              <a:off x="8401" y="5639"/>
              <a:ext cx="578" cy="2280"/>
              <a:chOff x="5973" y="4434"/>
              <a:chExt cx="669" cy="25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0">
              <a:off x="9027" y="5639"/>
              <a:ext cx="578" cy="2280"/>
              <a:chOff x="5973" y="4434"/>
              <a:chExt cx="669" cy="25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6" name="Text Box 55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0">
              <a:off x="9652" y="5638"/>
              <a:ext cx="578" cy="2280"/>
              <a:chOff x="5973" y="4434"/>
              <a:chExt cx="669" cy="25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0">
              <a:off x="10278" y="5638"/>
              <a:ext cx="578" cy="2280"/>
              <a:chOff x="5973" y="4434"/>
              <a:chExt cx="669" cy="251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rot="0">
              <a:off x="10904" y="5638"/>
              <a:ext cx="578" cy="2280"/>
              <a:chOff x="5973" y="4434"/>
              <a:chExt cx="669" cy="251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152" y="5638"/>
              <a:ext cx="578" cy="2280"/>
              <a:chOff x="5973" y="4434"/>
              <a:chExt cx="669" cy="251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0">
              <a:off x="12847" y="5592"/>
              <a:ext cx="578" cy="2326"/>
              <a:chOff x="14496" y="5047"/>
              <a:chExt cx="669" cy="26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1" name="Text Box 70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FC-512</a:t>
                </a:r>
                <a:endParaRPr lang="x-none" altLang="en-US" sz="12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0">
              <a:off x="14016" y="6740"/>
              <a:ext cx="578" cy="2326"/>
              <a:chOff x="14496" y="5047"/>
              <a:chExt cx="669" cy="26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FC-10</a:t>
                </a:r>
                <a:endParaRPr lang="x-none" altLang="en-US" sz="12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0">
              <a:off x="15104" y="6740"/>
              <a:ext cx="578" cy="2326"/>
              <a:chOff x="14496" y="5047"/>
              <a:chExt cx="669" cy="26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2" name="Text Box 81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>
              <a:off x="14573" y="805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3475" y="7473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3475" y="6280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14071" y="5322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94" name="Text Box 93"/>
            <p:cNvSpPr txBox="1"/>
            <p:nvPr/>
          </p:nvSpPr>
          <p:spPr>
            <a:xfrm rot="16200000">
              <a:off x="14303" y="4083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grpSp>
          <p:nvGrpSpPr>
            <p:cNvPr id="95" name="Group 94"/>
            <p:cNvGrpSpPr/>
            <p:nvPr/>
          </p:nvGrpSpPr>
          <p:grpSpPr>
            <a:xfrm rot="0">
              <a:off x="11522" y="5651"/>
              <a:ext cx="578" cy="2280"/>
              <a:chOff x="5973" y="4434"/>
              <a:chExt cx="669" cy="2519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97" name="Text Box 96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14202" y="5520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" name="Oval 2"/>
            <p:cNvSpPr/>
            <p:nvPr/>
          </p:nvSpPr>
          <p:spPr>
            <a:xfrm>
              <a:off x="14202" y="6280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4123" y="5853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123" y="6641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20" name="Group 19"/>
            <p:cNvGrpSpPr/>
            <p:nvPr/>
          </p:nvGrpSpPr>
          <p:grpSpPr>
            <a:xfrm rot="0">
              <a:off x="15768" y="4798"/>
              <a:ext cx="578" cy="2326"/>
              <a:chOff x="14496" y="5047"/>
              <a:chExt cx="669" cy="26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15166" y="6190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167" y="6191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830" y="8057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6424" y="6192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78"/>
            <p:cNvSpPr txBox="1"/>
            <p:nvPr/>
          </p:nvSpPr>
          <p:spPr>
            <a:xfrm>
              <a:off x="16878" y="5953"/>
              <a:ext cx="2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/>
                <a:t>cross-entropy</a:t>
              </a:r>
              <a:endParaRPr lang="x-none" altLang="en-US" sz="12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16346" y="7839"/>
              <a:ext cx="2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/>
                <a:t>cross-entropy</a:t>
              </a:r>
              <a:endParaRPr lang="x-none" altLang="en-US" sz="12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9_v3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9_v4_0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111125" y="5577840"/>
            <a:ext cx="334010" cy="1056005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109855" y="5686425"/>
            <a:ext cx="398145" cy="781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Image</a:t>
            </a:r>
            <a:endParaRPr lang="x-none" altLang="en-US" sz="1400"/>
          </a:p>
        </p:txBody>
      </p:sp>
      <p:grpSp>
        <p:nvGrpSpPr>
          <p:cNvPr id="10" name="Group 9"/>
          <p:cNvGrpSpPr/>
          <p:nvPr/>
        </p:nvGrpSpPr>
        <p:grpSpPr>
          <a:xfrm rot="0">
            <a:off x="569595" y="5443855"/>
            <a:ext cx="398145" cy="1196340"/>
            <a:chOff x="3835" y="4887"/>
            <a:chExt cx="627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835" y="4887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 rot="0">
            <a:off x="1029335" y="5447665"/>
            <a:ext cx="398145" cy="1192530"/>
            <a:chOff x="6015" y="4434"/>
            <a:chExt cx="627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 rot="0">
            <a:off x="1527810" y="5447665"/>
            <a:ext cx="398145" cy="1192530"/>
            <a:chOff x="6015" y="4434"/>
            <a:chExt cx="627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1" name="Group 20"/>
          <p:cNvGrpSpPr/>
          <p:nvPr/>
        </p:nvGrpSpPr>
        <p:grpSpPr>
          <a:xfrm rot="0">
            <a:off x="2018030" y="5443855"/>
            <a:ext cx="398145" cy="1192530"/>
            <a:chOff x="6015" y="4434"/>
            <a:chExt cx="627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 rot="0">
            <a:off x="2477770" y="5443855"/>
            <a:ext cx="398145" cy="1192530"/>
            <a:chOff x="6015" y="4434"/>
            <a:chExt cx="627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7" name="Group 26"/>
          <p:cNvGrpSpPr/>
          <p:nvPr/>
        </p:nvGrpSpPr>
        <p:grpSpPr>
          <a:xfrm rot="0">
            <a:off x="2937510" y="5447665"/>
            <a:ext cx="398145" cy="1192530"/>
            <a:chOff x="6015" y="4434"/>
            <a:chExt cx="627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30" name="Group 29"/>
          <p:cNvGrpSpPr/>
          <p:nvPr/>
        </p:nvGrpSpPr>
        <p:grpSpPr>
          <a:xfrm rot="0">
            <a:off x="3397250" y="5443855"/>
            <a:ext cx="398145" cy="1192530"/>
            <a:chOff x="6015" y="4434"/>
            <a:chExt cx="627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3856990" y="5443855"/>
            <a:ext cx="398145" cy="1192530"/>
            <a:chOff x="6015" y="4434"/>
            <a:chExt cx="627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6" name="Group 35"/>
          <p:cNvGrpSpPr/>
          <p:nvPr/>
        </p:nvGrpSpPr>
        <p:grpSpPr>
          <a:xfrm rot="0">
            <a:off x="4316730" y="5443855"/>
            <a:ext cx="398145" cy="1192530"/>
            <a:chOff x="6015" y="4434"/>
            <a:chExt cx="627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42" name="Group 41"/>
          <p:cNvGrpSpPr/>
          <p:nvPr/>
        </p:nvGrpSpPr>
        <p:grpSpPr>
          <a:xfrm rot="0">
            <a:off x="4801870" y="5441315"/>
            <a:ext cx="398145" cy="1192530"/>
            <a:chOff x="6015" y="4434"/>
            <a:chExt cx="627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45" name="Group 44"/>
          <p:cNvGrpSpPr/>
          <p:nvPr/>
        </p:nvGrpSpPr>
        <p:grpSpPr>
          <a:xfrm rot="0">
            <a:off x="5261610" y="5441315"/>
            <a:ext cx="398145" cy="1192530"/>
            <a:chOff x="6015" y="4434"/>
            <a:chExt cx="627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 rot="0">
            <a:off x="5721350" y="5441315"/>
            <a:ext cx="398145" cy="1192530"/>
            <a:chOff x="6015" y="4434"/>
            <a:chExt cx="627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6181090" y="5441315"/>
            <a:ext cx="398145" cy="1192530"/>
            <a:chOff x="6015" y="4434"/>
            <a:chExt cx="627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 rot="0">
            <a:off x="6640830" y="5441315"/>
            <a:ext cx="398145" cy="1192530"/>
            <a:chOff x="6015" y="4434"/>
            <a:chExt cx="627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57" name="Group 56"/>
          <p:cNvGrpSpPr/>
          <p:nvPr/>
        </p:nvGrpSpPr>
        <p:grpSpPr>
          <a:xfrm rot="0">
            <a:off x="7100570" y="5440680"/>
            <a:ext cx="398145" cy="1192530"/>
            <a:chOff x="6015" y="4434"/>
            <a:chExt cx="627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60" name="Group 59"/>
          <p:cNvGrpSpPr/>
          <p:nvPr/>
        </p:nvGrpSpPr>
        <p:grpSpPr>
          <a:xfrm rot="0">
            <a:off x="7560310" y="5440680"/>
            <a:ext cx="398145" cy="1192530"/>
            <a:chOff x="6015" y="4434"/>
            <a:chExt cx="627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 rot="0">
            <a:off x="9473565" y="5414645"/>
            <a:ext cx="398145" cy="1216660"/>
            <a:chOff x="14538" y="5047"/>
            <a:chExt cx="627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FC-10</a:t>
              </a:r>
              <a:endParaRPr lang="x-none" altLang="en-US" sz="1400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10273030" y="5414645"/>
            <a:ext cx="398145" cy="1216660"/>
            <a:chOff x="14538" y="5047"/>
            <a:chExt cx="627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Softmax</a:t>
              </a:r>
              <a:endParaRPr lang="x-none" altLang="en-US" sz="14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610298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0">
            <a:off x="8019415" y="5443220"/>
            <a:ext cx="398145" cy="1192530"/>
            <a:chOff x="6015" y="4434"/>
            <a:chExt cx="627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16" name="Group 15"/>
          <p:cNvGrpSpPr/>
          <p:nvPr/>
        </p:nvGrpSpPr>
        <p:grpSpPr>
          <a:xfrm rot="0">
            <a:off x="8482330" y="5443220"/>
            <a:ext cx="398145" cy="1192530"/>
            <a:chOff x="6015" y="4434"/>
            <a:chExt cx="627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8968105" y="5419090"/>
            <a:ext cx="398145" cy="1216660"/>
            <a:chOff x="14538" y="5047"/>
            <a:chExt cx="627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FC-512</a:t>
              </a:r>
              <a:endParaRPr lang="x-none" altLang="en-US" sz="1400"/>
            </a:p>
          </p:txBody>
        </p:sp>
      </p:grpSp>
      <p:grpSp>
        <p:nvGrpSpPr>
          <p:cNvPr id="118" name="Group 117"/>
          <p:cNvGrpSpPr/>
          <p:nvPr/>
        </p:nvGrpSpPr>
        <p:grpSpPr>
          <a:xfrm rot="0">
            <a:off x="4855210" y="4198620"/>
            <a:ext cx="962660" cy="1216660"/>
            <a:chOff x="7976" y="1908"/>
            <a:chExt cx="1516" cy="2691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FC-512</a:t>
                </a:r>
                <a:endParaRPr lang="x-none" altLang="en-US" sz="14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94" y="2130"/>
              <a:ext cx="698" cy="2469"/>
              <a:chOff x="17247" y="7858"/>
              <a:chExt cx="698" cy="246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415" y="7858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788035" y="4791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0">
            <a:off x="2032635" y="4234815"/>
            <a:ext cx="398145" cy="1192530"/>
            <a:chOff x="6015" y="4434"/>
            <a:chExt cx="627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23" name="Group 122"/>
          <p:cNvGrpSpPr/>
          <p:nvPr/>
        </p:nvGrpSpPr>
        <p:grpSpPr>
          <a:xfrm rot="0">
            <a:off x="2492375" y="4234815"/>
            <a:ext cx="398145" cy="1192530"/>
            <a:chOff x="6015" y="4434"/>
            <a:chExt cx="627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29" name="Group 128"/>
          <p:cNvGrpSpPr/>
          <p:nvPr/>
        </p:nvGrpSpPr>
        <p:grpSpPr>
          <a:xfrm rot="0">
            <a:off x="2952115" y="4234180"/>
            <a:ext cx="398145" cy="1192530"/>
            <a:chOff x="6015" y="4434"/>
            <a:chExt cx="627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32" name="Group 131"/>
          <p:cNvGrpSpPr/>
          <p:nvPr/>
        </p:nvGrpSpPr>
        <p:grpSpPr>
          <a:xfrm rot="0">
            <a:off x="3400425" y="4227195"/>
            <a:ext cx="398145" cy="1192530"/>
            <a:chOff x="6015" y="4434"/>
            <a:chExt cx="627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35" name="Group 134"/>
          <p:cNvGrpSpPr/>
          <p:nvPr/>
        </p:nvGrpSpPr>
        <p:grpSpPr>
          <a:xfrm rot="0">
            <a:off x="3859530" y="4227195"/>
            <a:ext cx="398145" cy="1192530"/>
            <a:chOff x="6015" y="4434"/>
            <a:chExt cx="627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 </a:t>
              </a:r>
              <a:endParaRPr lang="x-none" altLang="en-US" sz="1400"/>
            </a:p>
          </p:txBody>
        </p:sp>
      </p:grpSp>
      <p:grpSp>
        <p:nvGrpSpPr>
          <p:cNvPr id="141" name="Group 140"/>
          <p:cNvGrpSpPr/>
          <p:nvPr/>
        </p:nvGrpSpPr>
        <p:grpSpPr>
          <a:xfrm rot="0">
            <a:off x="4344670" y="4222750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3705225" y="414083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grpSp>
        <p:nvGrpSpPr>
          <p:cNvPr id="145" name="Group 144"/>
          <p:cNvGrpSpPr/>
          <p:nvPr/>
        </p:nvGrpSpPr>
        <p:grpSpPr>
          <a:xfrm rot="0">
            <a:off x="1527810" y="4240530"/>
            <a:ext cx="398145" cy="1192530"/>
            <a:chOff x="6015" y="4434"/>
            <a:chExt cx="627" cy="2519"/>
          </a:xfrm>
        </p:grpSpPr>
        <p:sp>
          <p:nvSpPr>
            <p:cNvPr id="146" name="Rectangle 1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7" name="Text Box 1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cxnSp>
        <p:nvCxnSpPr>
          <p:cNvPr id="148" name="Elbow Connector 147"/>
          <p:cNvCxnSpPr/>
          <p:nvPr/>
        </p:nvCxnSpPr>
        <p:spPr>
          <a:xfrm rot="16200000">
            <a:off x="788035" y="364934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 rot="0">
            <a:off x="3901440" y="2924810"/>
            <a:ext cx="873760" cy="1216660"/>
            <a:chOff x="7976" y="1908"/>
            <a:chExt cx="1376" cy="2691"/>
          </a:xfrm>
        </p:grpSpPr>
        <p:grpSp>
          <p:nvGrpSpPr>
            <p:cNvPr id="150" name="Group 149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2" name="Text Box 151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FC-256</a:t>
                </a:r>
                <a:endParaRPr lang="x-none" altLang="en-US" sz="140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794" y="2171"/>
              <a:ext cx="558" cy="2428"/>
              <a:chOff x="17247" y="7899"/>
              <a:chExt cx="558" cy="242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5" name="Text Box 154"/>
              <p:cNvSpPr txBox="1"/>
              <p:nvPr/>
            </p:nvSpPr>
            <p:spPr>
              <a:xfrm rot="10800000">
                <a:off x="17275" y="7899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 rot="0">
            <a:off x="2064385" y="2961005"/>
            <a:ext cx="398145" cy="1192530"/>
            <a:chOff x="6015" y="4434"/>
            <a:chExt cx="627" cy="2519"/>
          </a:xfrm>
        </p:grpSpPr>
        <p:sp>
          <p:nvSpPr>
            <p:cNvPr id="157" name="Rectangle 15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8" name="Text Box 15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59" name="Group 158"/>
          <p:cNvGrpSpPr/>
          <p:nvPr/>
        </p:nvGrpSpPr>
        <p:grpSpPr>
          <a:xfrm rot="0">
            <a:off x="2524125" y="2961005"/>
            <a:ext cx="398145" cy="1192530"/>
            <a:chOff x="6015" y="4434"/>
            <a:chExt cx="627" cy="2519"/>
          </a:xfrm>
        </p:grpSpPr>
        <p:sp>
          <p:nvSpPr>
            <p:cNvPr id="160" name="Rectangle 15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1" name="Text Box 16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62" name="Group 161"/>
          <p:cNvGrpSpPr/>
          <p:nvPr/>
        </p:nvGrpSpPr>
        <p:grpSpPr>
          <a:xfrm rot="0">
            <a:off x="2983865" y="2960370"/>
            <a:ext cx="398145" cy="1192530"/>
            <a:chOff x="6015" y="4434"/>
            <a:chExt cx="627" cy="2519"/>
          </a:xfrm>
        </p:grpSpPr>
        <p:sp>
          <p:nvSpPr>
            <p:cNvPr id="163" name="Rectangle 16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4" name="Text Box 16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65" name="Group 164"/>
          <p:cNvGrpSpPr/>
          <p:nvPr/>
        </p:nvGrpSpPr>
        <p:grpSpPr>
          <a:xfrm rot="0">
            <a:off x="3432175" y="2953385"/>
            <a:ext cx="398145" cy="1192530"/>
            <a:chOff x="6015" y="4434"/>
            <a:chExt cx="627" cy="2519"/>
          </a:xfrm>
        </p:grpSpPr>
        <p:sp>
          <p:nvSpPr>
            <p:cNvPr id="166" name="Rectangle 16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7" name="Text Box 16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74" name="Group 173"/>
          <p:cNvGrpSpPr/>
          <p:nvPr/>
        </p:nvGrpSpPr>
        <p:grpSpPr>
          <a:xfrm rot="0">
            <a:off x="1559560" y="2966720"/>
            <a:ext cx="398145" cy="1192530"/>
            <a:chOff x="6015" y="4434"/>
            <a:chExt cx="627" cy="2519"/>
          </a:xfrm>
        </p:grpSpPr>
        <p:sp>
          <p:nvSpPr>
            <p:cNvPr id="175" name="Rectangle 17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76" name="Text Box 17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191008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279781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81" name="Elbow Connector 180"/>
          <p:cNvCxnSpPr/>
          <p:nvPr/>
        </p:nvCxnSpPr>
        <p:spPr>
          <a:xfrm rot="16200000">
            <a:off x="778510" y="230568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 rot="0">
            <a:off x="3015615" y="1583690"/>
            <a:ext cx="883285" cy="1216660"/>
            <a:chOff x="7976" y="1908"/>
            <a:chExt cx="1391" cy="2691"/>
          </a:xfrm>
        </p:grpSpPr>
        <p:grpSp>
          <p:nvGrpSpPr>
            <p:cNvPr id="183" name="Group 1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5" name="Text Box 1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FC-128</a:t>
                </a:r>
                <a:endParaRPr lang="x-none" altLang="en-US" sz="140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8" name="Text Box 1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 rot="0">
            <a:off x="2054860" y="1617345"/>
            <a:ext cx="398145" cy="1192530"/>
            <a:chOff x="6015" y="4434"/>
            <a:chExt cx="627" cy="2519"/>
          </a:xfrm>
        </p:grpSpPr>
        <p:sp>
          <p:nvSpPr>
            <p:cNvPr id="190" name="Rectangle 1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1" name="Text Box 1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92" name="Group 191"/>
          <p:cNvGrpSpPr/>
          <p:nvPr/>
        </p:nvGrpSpPr>
        <p:grpSpPr>
          <a:xfrm rot="0">
            <a:off x="2514600" y="1617345"/>
            <a:ext cx="398145" cy="1192530"/>
            <a:chOff x="6015" y="4434"/>
            <a:chExt cx="627" cy="2519"/>
          </a:xfrm>
        </p:grpSpPr>
        <p:sp>
          <p:nvSpPr>
            <p:cNvPr id="193" name="Rectangle 1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4" name="Text Box 1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01" name="Group 200"/>
          <p:cNvGrpSpPr/>
          <p:nvPr/>
        </p:nvGrpSpPr>
        <p:grpSpPr>
          <a:xfrm rot="0">
            <a:off x="1550035" y="1623060"/>
            <a:ext cx="398145" cy="1192530"/>
            <a:chOff x="6015" y="4434"/>
            <a:chExt cx="627" cy="2519"/>
          </a:xfrm>
        </p:grpSpPr>
        <p:sp>
          <p:nvSpPr>
            <p:cNvPr id="202" name="Rectangle 20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03" name="Text Box 20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04" name="Text Box 203"/>
          <p:cNvSpPr txBox="1"/>
          <p:nvPr/>
        </p:nvSpPr>
        <p:spPr>
          <a:xfrm>
            <a:off x="1900555" y="152400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06" name="Text Box 205"/>
          <p:cNvSpPr txBox="1"/>
          <p:nvPr/>
        </p:nvSpPr>
        <p:spPr>
          <a:xfrm>
            <a:off x="4129405" y="375729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9_v4_0_1</a:t>
            </a:r>
            <a:endParaRPr lang="x-none" altLang="en-US" sz="1600">
              <a:sym typeface="+mn-ea"/>
            </a:endParaRPr>
          </a:p>
        </p:txBody>
      </p:sp>
      <p:sp>
        <p:nvSpPr>
          <p:cNvPr id="207" name="Text Box 206"/>
          <p:cNvSpPr txBox="1"/>
          <p:nvPr/>
        </p:nvSpPr>
        <p:spPr>
          <a:xfrm>
            <a:off x="3287395" y="269748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9_v4_0_2</a:t>
            </a:r>
            <a:endParaRPr lang="x-none" altLang="en-US" sz="1600">
              <a:sym typeface="+mn-ea"/>
            </a:endParaRPr>
          </a:p>
        </p:txBody>
      </p:sp>
      <p:sp>
        <p:nvSpPr>
          <p:cNvPr id="208" name="Text Box 207"/>
          <p:cNvSpPr txBox="1"/>
          <p:nvPr/>
        </p:nvSpPr>
        <p:spPr>
          <a:xfrm>
            <a:off x="5064760" y="5183505"/>
            <a:ext cx="2251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</a:t>
            </a:r>
            <a:endParaRPr lang="x-none" altLang="en-US" sz="1600">
              <a:sym typeface="+mn-ea"/>
            </a:endParaRPr>
          </a:p>
        </p:txBody>
      </p:sp>
      <p:sp>
        <p:nvSpPr>
          <p:cNvPr id="209" name="Text Box 208"/>
          <p:cNvSpPr txBox="1"/>
          <p:nvPr/>
        </p:nvSpPr>
        <p:spPr>
          <a:xfrm>
            <a:off x="2369820" y="149796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4074160" y="66675"/>
            <a:ext cx="3152140" cy="1536700"/>
            <a:chOff x="5779" y="223"/>
            <a:chExt cx="4964" cy="2420"/>
          </a:xfrm>
        </p:grpSpPr>
        <p:cxnSp>
          <p:nvCxnSpPr>
            <p:cNvPr id="234" name="Elbow Connector 233"/>
            <p:cNvCxnSpPr/>
            <p:nvPr/>
          </p:nvCxnSpPr>
          <p:spPr>
            <a:xfrm rot="16200000">
              <a:off x="5829" y="1495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 rot="0">
              <a:off x="9352" y="358"/>
              <a:ext cx="1391" cy="1916"/>
              <a:chOff x="7976" y="1908"/>
              <a:chExt cx="1391" cy="269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7976" y="1908"/>
                <a:ext cx="627" cy="2691"/>
                <a:chOff x="14538" y="5047"/>
                <a:chExt cx="627" cy="2691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38" name="Text Box 237"/>
                <p:cNvSpPr txBox="1"/>
                <p:nvPr/>
              </p:nvSpPr>
              <p:spPr>
                <a:xfrm rot="10800000">
                  <a:off x="14538" y="5047"/>
                  <a:ext cx="627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FC-64</a:t>
                  </a:r>
                  <a:endParaRPr lang="x-none" altLang="en-US" sz="1400"/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8794" y="2133"/>
                <a:ext cx="573" cy="2466"/>
                <a:chOff x="17247" y="7861"/>
                <a:chExt cx="573" cy="246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41" name="Text Box 240"/>
                <p:cNvSpPr txBox="1"/>
                <p:nvPr/>
              </p:nvSpPr>
              <p:spPr>
                <a:xfrm rot="10800000">
                  <a:off x="17290" y="7861"/>
                  <a:ext cx="530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242" name="Group 241"/>
            <p:cNvGrpSpPr/>
            <p:nvPr/>
          </p:nvGrpSpPr>
          <p:grpSpPr>
            <a:xfrm rot="0">
              <a:off x="7839" y="411"/>
              <a:ext cx="627" cy="1878"/>
              <a:chOff x="6015" y="4434"/>
              <a:chExt cx="627" cy="2519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4" name="Text Box 243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Conv-64</a:t>
                </a:r>
                <a:endParaRPr lang="x-none" altLang="en-US" sz="1400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0">
              <a:off x="8563" y="411"/>
              <a:ext cx="627" cy="1878"/>
              <a:chOff x="6015" y="4434"/>
              <a:chExt cx="627" cy="2519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7" name="Text Box 246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0">
              <a:off x="7044" y="420"/>
              <a:ext cx="627" cy="1878"/>
              <a:chOff x="6015" y="4434"/>
              <a:chExt cx="627" cy="2519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50" name="Text Box 249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sp>
          <p:nvSpPr>
            <p:cNvPr id="251" name="Text Box 250"/>
            <p:cNvSpPr txBox="1"/>
            <p:nvPr/>
          </p:nvSpPr>
          <p:spPr>
            <a:xfrm>
              <a:off x="7596" y="264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52" name="Text Box 251"/>
            <p:cNvSpPr txBox="1"/>
            <p:nvPr/>
          </p:nvSpPr>
          <p:spPr>
            <a:xfrm>
              <a:off x="8335" y="223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4679950" y="-10795"/>
            <a:ext cx="2799080" cy="169608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5" name="Elbow Connector 254"/>
          <p:cNvCxnSpPr/>
          <p:nvPr/>
        </p:nvCxnSpPr>
        <p:spPr>
          <a:xfrm rot="16200000">
            <a:off x="4149725" y="854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 Box 255"/>
          <p:cNvSpPr txBox="1"/>
          <p:nvPr/>
        </p:nvSpPr>
        <p:spPr>
          <a:xfrm>
            <a:off x="5553710" y="132905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9_v4_0_3</a:t>
            </a:r>
            <a:endParaRPr lang="x-none" altLang="en-US" sz="1600">
              <a:sym typeface="+mn-e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4835525" y="1838325"/>
            <a:ext cx="3367405" cy="1696085"/>
            <a:chOff x="12204" y="3676"/>
            <a:chExt cx="5303" cy="2671"/>
          </a:xfrm>
        </p:grpSpPr>
        <p:sp>
          <p:nvSpPr>
            <p:cNvPr id="279" name="Rectangle 278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60" name="Elbow Connector 259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1" name="Group 260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63" name="Rectangle 262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4" name="Text Box 263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FC-32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7" name="Text Box 266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68" name="Group 267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0" name="Text Box 269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Conv-32</a:t>
                  </a:r>
                  <a:endParaRPr lang="x-none" altLang="en-US" sz="1400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3" name="Text Box 272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 rot="0">
                <a:off x="7044" y="420"/>
                <a:ext cx="627" cy="1878"/>
                <a:chOff x="6015" y="4434"/>
                <a:chExt cx="627" cy="2519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6" name="Text Box 275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77" name="Text Box 276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78" name="Text Box 277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280" name="Elbow Connector 27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 Box 280"/>
            <p:cNvSpPr txBox="1"/>
            <p:nvPr/>
          </p:nvSpPr>
          <p:spPr>
            <a:xfrm>
              <a:off x="13335" y="580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9_v4_0_4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779260" y="3556000"/>
            <a:ext cx="3579495" cy="1696085"/>
            <a:chOff x="12204" y="3676"/>
            <a:chExt cx="5637" cy="2671"/>
          </a:xfrm>
        </p:grpSpPr>
        <p:sp>
          <p:nvSpPr>
            <p:cNvPr id="227" name="Rectangle 226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31" name="Elbow Connector 230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5" name="Text Box 284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FC-16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86" name="Group 285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87" name="Rectangle 286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8" name="Text Box 287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89" name="Group 288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1" name="Text Box 29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Conv-16</a:t>
                  </a:r>
                  <a:endParaRPr lang="x-none" altLang="en-US" sz="140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4" name="Text Box 293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98" name="Text Box 297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00" name="Elbow Connector 29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 Box 300"/>
            <p:cNvSpPr txBox="1"/>
            <p:nvPr/>
          </p:nvSpPr>
          <p:spPr>
            <a:xfrm>
              <a:off x="13886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9_v4_0_5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715375" y="92075"/>
            <a:ext cx="3820795" cy="1696085"/>
            <a:chOff x="12204" y="3676"/>
            <a:chExt cx="6017" cy="2671"/>
          </a:xfrm>
        </p:grpSpPr>
        <p:sp>
          <p:nvSpPr>
            <p:cNvPr id="303" name="Rectangle 302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07" name="Elbow Connector 306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10" name="Rectangle 309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1" name="Text Box 310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FC-8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5" name="Text Box 314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16" name="Group 315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18" name="Text Box 317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Conv-8</a:t>
                  </a:r>
                  <a:endParaRPr lang="x-none" altLang="en-US" sz="1400"/>
                </a:p>
              </p:txBody>
            </p:sp>
          </p:grpSp>
          <p:grpSp>
            <p:nvGrpSpPr>
              <p:cNvPr id="319" name="Group 318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20" name="Rectangle 31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21" name="Text Box 32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22" name="Text Box 321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23" name="Text Box 322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24" name="Elbow Connector 323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 Box 324"/>
            <p:cNvSpPr txBox="1"/>
            <p:nvPr/>
          </p:nvSpPr>
          <p:spPr>
            <a:xfrm>
              <a:off x="14266" y="577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9_v4_0_6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8376920" y="1923415"/>
            <a:ext cx="4065905" cy="1696085"/>
            <a:chOff x="12204" y="3676"/>
            <a:chExt cx="6403" cy="2671"/>
          </a:xfrm>
        </p:grpSpPr>
        <p:sp>
          <p:nvSpPr>
            <p:cNvPr id="328" name="Rectangle 327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32" name="Elbow Connector 331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34" name="Group 333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6" name="Text Box 335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FC-4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37" name="Group 336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38" name="Rectangle 337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9" name="Text Box 338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40" name="Group 339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2" name="Text Box 341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Conv-4</a:t>
                  </a:r>
                  <a:endParaRPr lang="x-none" altLang="en-US" sz="1400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5" name="Text Box 344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46" name="Text Box 345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47" name="Text Box 346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48" name="Elbow Connector 347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 Box 348"/>
            <p:cNvSpPr txBox="1"/>
            <p:nvPr/>
          </p:nvSpPr>
          <p:spPr>
            <a:xfrm>
              <a:off x="14652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9_v4_0_7</a:t>
              </a:r>
              <a:endParaRPr lang="x-none" altLang="en-US" sz="16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9_v4_0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111125" y="5577840"/>
            <a:ext cx="334010" cy="1056005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109855" y="5686425"/>
            <a:ext cx="398145" cy="781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Image</a:t>
            </a:r>
            <a:endParaRPr lang="x-none" altLang="en-US" sz="1400"/>
          </a:p>
        </p:txBody>
      </p:sp>
      <p:grpSp>
        <p:nvGrpSpPr>
          <p:cNvPr id="10" name="Group 9"/>
          <p:cNvGrpSpPr/>
          <p:nvPr/>
        </p:nvGrpSpPr>
        <p:grpSpPr>
          <a:xfrm rot="0">
            <a:off x="569595" y="5443855"/>
            <a:ext cx="398145" cy="1196340"/>
            <a:chOff x="3835" y="4887"/>
            <a:chExt cx="627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835" y="4887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 rot="0">
            <a:off x="1029335" y="5447665"/>
            <a:ext cx="398145" cy="1192530"/>
            <a:chOff x="6015" y="4434"/>
            <a:chExt cx="627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 rot="0">
            <a:off x="1527810" y="5447665"/>
            <a:ext cx="398145" cy="1192530"/>
            <a:chOff x="6015" y="4434"/>
            <a:chExt cx="627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1" name="Group 20"/>
          <p:cNvGrpSpPr/>
          <p:nvPr/>
        </p:nvGrpSpPr>
        <p:grpSpPr>
          <a:xfrm rot="0">
            <a:off x="2018030" y="5443855"/>
            <a:ext cx="398145" cy="1192530"/>
            <a:chOff x="6015" y="4434"/>
            <a:chExt cx="627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 rot="0">
            <a:off x="2477770" y="5443855"/>
            <a:ext cx="398145" cy="1192530"/>
            <a:chOff x="6015" y="4434"/>
            <a:chExt cx="627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7" name="Group 26"/>
          <p:cNvGrpSpPr/>
          <p:nvPr/>
        </p:nvGrpSpPr>
        <p:grpSpPr>
          <a:xfrm rot="0">
            <a:off x="2937510" y="5447665"/>
            <a:ext cx="398145" cy="1192530"/>
            <a:chOff x="6015" y="4434"/>
            <a:chExt cx="627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30" name="Group 29"/>
          <p:cNvGrpSpPr/>
          <p:nvPr/>
        </p:nvGrpSpPr>
        <p:grpSpPr>
          <a:xfrm rot="0">
            <a:off x="3397250" y="5443855"/>
            <a:ext cx="398145" cy="1192530"/>
            <a:chOff x="6015" y="4434"/>
            <a:chExt cx="627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3856990" y="5443855"/>
            <a:ext cx="398145" cy="1192530"/>
            <a:chOff x="6015" y="4434"/>
            <a:chExt cx="627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6" name="Group 35"/>
          <p:cNvGrpSpPr/>
          <p:nvPr/>
        </p:nvGrpSpPr>
        <p:grpSpPr>
          <a:xfrm rot="0">
            <a:off x="4316730" y="5443855"/>
            <a:ext cx="398145" cy="1192530"/>
            <a:chOff x="6015" y="4434"/>
            <a:chExt cx="627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42" name="Group 41"/>
          <p:cNvGrpSpPr/>
          <p:nvPr/>
        </p:nvGrpSpPr>
        <p:grpSpPr>
          <a:xfrm rot="0">
            <a:off x="4801870" y="5441315"/>
            <a:ext cx="398145" cy="1192530"/>
            <a:chOff x="6015" y="4434"/>
            <a:chExt cx="627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45" name="Group 44"/>
          <p:cNvGrpSpPr/>
          <p:nvPr/>
        </p:nvGrpSpPr>
        <p:grpSpPr>
          <a:xfrm rot="0">
            <a:off x="5261610" y="5441315"/>
            <a:ext cx="398145" cy="1192530"/>
            <a:chOff x="6015" y="4434"/>
            <a:chExt cx="627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 rot="0">
            <a:off x="5721350" y="5441315"/>
            <a:ext cx="398145" cy="1192530"/>
            <a:chOff x="6015" y="4434"/>
            <a:chExt cx="627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6181090" y="5441315"/>
            <a:ext cx="398145" cy="1192530"/>
            <a:chOff x="6015" y="4434"/>
            <a:chExt cx="627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 rot="0">
            <a:off x="6640830" y="5441315"/>
            <a:ext cx="398145" cy="1192530"/>
            <a:chOff x="6015" y="4434"/>
            <a:chExt cx="627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57" name="Group 56"/>
          <p:cNvGrpSpPr/>
          <p:nvPr/>
        </p:nvGrpSpPr>
        <p:grpSpPr>
          <a:xfrm rot="0">
            <a:off x="7100570" y="5440680"/>
            <a:ext cx="398145" cy="1192530"/>
            <a:chOff x="6015" y="4434"/>
            <a:chExt cx="627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60" name="Group 59"/>
          <p:cNvGrpSpPr/>
          <p:nvPr/>
        </p:nvGrpSpPr>
        <p:grpSpPr>
          <a:xfrm rot="0">
            <a:off x="7560310" y="5440680"/>
            <a:ext cx="398145" cy="1192530"/>
            <a:chOff x="6015" y="4434"/>
            <a:chExt cx="627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 rot="0">
            <a:off x="9473565" y="5414645"/>
            <a:ext cx="398145" cy="1216660"/>
            <a:chOff x="14538" y="5047"/>
            <a:chExt cx="627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FC-10</a:t>
              </a:r>
              <a:endParaRPr lang="x-none" altLang="en-US" sz="1400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10273030" y="5414645"/>
            <a:ext cx="398145" cy="1216660"/>
            <a:chOff x="14538" y="5047"/>
            <a:chExt cx="627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Softmax</a:t>
              </a:r>
              <a:endParaRPr lang="x-none" altLang="en-US" sz="14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610298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0">
            <a:off x="8019415" y="5443220"/>
            <a:ext cx="398145" cy="1192530"/>
            <a:chOff x="6015" y="4434"/>
            <a:chExt cx="627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16" name="Group 15"/>
          <p:cNvGrpSpPr/>
          <p:nvPr/>
        </p:nvGrpSpPr>
        <p:grpSpPr>
          <a:xfrm rot="0">
            <a:off x="8482330" y="5443220"/>
            <a:ext cx="398145" cy="1192530"/>
            <a:chOff x="6015" y="4434"/>
            <a:chExt cx="627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8968105" y="5419090"/>
            <a:ext cx="398145" cy="1216660"/>
            <a:chOff x="14538" y="5047"/>
            <a:chExt cx="627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FC-512</a:t>
              </a:r>
              <a:endParaRPr lang="x-none" altLang="en-US" sz="1400"/>
            </a:p>
          </p:txBody>
        </p:sp>
      </p:grpSp>
      <p:grpSp>
        <p:nvGrpSpPr>
          <p:cNvPr id="118" name="Group 117"/>
          <p:cNvGrpSpPr/>
          <p:nvPr/>
        </p:nvGrpSpPr>
        <p:grpSpPr>
          <a:xfrm rot="0">
            <a:off x="4855210" y="4198620"/>
            <a:ext cx="962660" cy="1216660"/>
            <a:chOff x="7976" y="1908"/>
            <a:chExt cx="1516" cy="2691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FC-512</a:t>
                </a:r>
                <a:endParaRPr lang="x-none" altLang="en-US" sz="14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94" y="2130"/>
              <a:ext cx="698" cy="2469"/>
              <a:chOff x="17247" y="7858"/>
              <a:chExt cx="698" cy="246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415" y="7858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788035" y="4791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0">
            <a:off x="2032635" y="4234815"/>
            <a:ext cx="398145" cy="1192530"/>
            <a:chOff x="6015" y="4434"/>
            <a:chExt cx="627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23" name="Group 122"/>
          <p:cNvGrpSpPr/>
          <p:nvPr/>
        </p:nvGrpSpPr>
        <p:grpSpPr>
          <a:xfrm rot="0">
            <a:off x="2492375" y="4234815"/>
            <a:ext cx="398145" cy="1192530"/>
            <a:chOff x="6015" y="4434"/>
            <a:chExt cx="627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29" name="Group 128"/>
          <p:cNvGrpSpPr/>
          <p:nvPr/>
        </p:nvGrpSpPr>
        <p:grpSpPr>
          <a:xfrm rot="0">
            <a:off x="2952115" y="4234180"/>
            <a:ext cx="398145" cy="1192530"/>
            <a:chOff x="6015" y="4434"/>
            <a:chExt cx="627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32" name="Group 131"/>
          <p:cNvGrpSpPr/>
          <p:nvPr/>
        </p:nvGrpSpPr>
        <p:grpSpPr>
          <a:xfrm rot="0">
            <a:off x="3400425" y="4227195"/>
            <a:ext cx="398145" cy="1192530"/>
            <a:chOff x="6015" y="4434"/>
            <a:chExt cx="627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35" name="Group 134"/>
          <p:cNvGrpSpPr/>
          <p:nvPr/>
        </p:nvGrpSpPr>
        <p:grpSpPr>
          <a:xfrm rot="0">
            <a:off x="3859530" y="4227195"/>
            <a:ext cx="398145" cy="1192530"/>
            <a:chOff x="6015" y="4434"/>
            <a:chExt cx="627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 </a:t>
              </a:r>
              <a:endParaRPr lang="x-none" altLang="en-US" sz="1400"/>
            </a:p>
          </p:txBody>
        </p:sp>
      </p:grpSp>
      <p:grpSp>
        <p:nvGrpSpPr>
          <p:cNvPr id="141" name="Group 140"/>
          <p:cNvGrpSpPr/>
          <p:nvPr/>
        </p:nvGrpSpPr>
        <p:grpSpPr>
          <a:xfrm rot="0">
            <a:off x="4344670" y="4222750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3705225" y="414083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grpSp>
        <p:nvGrpSpPr>
          <p:cNvPr id="145" name="Group 144"/>
          <p:cNvGrpSpPr/>
          <p:nvPr/>
        </p:nvGrpSpPr>
        <p:grpSpPr>
          <a:xfrm rot="0">
            <a:off x="1527810" y="4240530"/>
            <a:ext cx="398145" cy="1192530"/>
            <a:chOff x="6015" y="4434"/>
            <a:chExt cx="627" cy="2519"/>
          </a:xfrm>
        </p:grpSpPr>
        <p:sp>
          <p:nvSpPr>
            <p:cNvPr id="146" name="Rectangle 1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7" name="Text Box 1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cxnSp>
        <p:nvCxnSpPr>
          <p:cNvPr id="148" name="Elbow Connector 147"/>
          <p:cNvCxnSpPr/>
          <p:nvPr/>
        </p:nvCxnSpPr>
        <p:spPr>
          <a:xfrm rot="16200000">
            <a:off x="788035" y="364934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 rot="0">
            <a:off x="3901440" y="2924810"/>
            <a:ext cx="873760" cy="1216660"/>
            <a:chOff x="7976" y="1908"/>
            <a:chExt cx="1376" cy="2691"/>
          </a:xfrm>
        </p:grpSpPr>
        <p:grpSp>
          <p:nvGrpSpPr>
            <p:cNvPr id="150" name="Group 149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2" name="Text Box 151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FC-256</a:t>
                </a:r>
                <a:endParaRPr lang="x-none" altLang="en-US" sz="140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794" y="2171"/>
              <a:ext cx="558" cy="2428"/>
              <a:chOff x="17247" y="7899"/>
              <a:chExt cx="558" cy="242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5" name="Text Box 154"/>
              <p:cNvSpPr txBox="1"/>
              <p:nvPr/>
            </p:nvSpPr>
            <p:spPr>
              <a:xfrm rot="10800000">
                <a:off x="17275" y="7899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 rot="0">
            <a:off x="2064385" y="2961005"/>
            <a:ext cx="398145" cy="1192530"/>
            <a:chOff x="6015" y="4434"/>
            <a:chExt cx="627" cy="2519"/>
          </a:xfrm>
        </p:grpSpPr>
        <p:sp>
          <p:nvSpPr>
            <p:cNvPr id="157" name="Rectangle 15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8" name="Text Box 15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59" name="Group 158"/>
          <p:cNvGrpSpPr/>
          <p:nvPr/>
        </p:nvGrpSpPr>
        <p:grpSpPr>
          <a:xfrm rot="0">
            <a:off x="2524125" y="2961005"/>
            <a:ext cx="398145" cy="1192530"/>
            <a:chOff x="6015" y="4434"/>
            <a:chExt cx="627" cy="2519"/>
          </a:xfrm>
        </p:grpSpPr>
        <p:sp>
          <p:nvSpPr>
            <p:cNvPr id="160" name="Rectangle 15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1" name="Text Box 16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62" name="Group 161"/>
          <p:cNvGrpSpPr/>
          <p:nvPr/>
        </p:nvGrpSpPr>
        <p:grpSpPr>
          <a:xfrm rot="0">
            <a:off x="2983865" y="2960370"/>
            <a:ext cx="398145" cy="1192530"/>
            <a:chOff x="6015" y="4434"/>
            <a:chExt cx="627" cy="2519"/>
          </a:xfrm>
        </p:grpSpPr>
        <p:sp>
          <p:nvSpPr>
            <p:cNvPr id="163" name="Rectangle 16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4" name="Text Box 16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65" name="Group 164"/>
          <p:cNvGrpSpPr/>
          <p:nvPr/>
        </p:nvGrpSpPr>
        <p:grpSpPr>
          <a:xfrm rot="0">
            <a:off x="3432175" y="2953385"/>
            <a:ext cx="398145" cy="1192530"/>
            <a:chOff x="6015" y="4434"/>
            <a:chExt cx="627" cy="2519"/>
          </a:xfrm>
        </p:grpSpPr>
        <p:sp>
          <p:nvSpPr>
            <p:cNvPr id="166" name="Rectangle 16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7" name="Text Box 16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74" name="Group 173"/>
          <p:cNvGrpSpPr/>
          <p:nvPr/>
        </p:nvGrpSpPr>
        <p:grpSpPr>
          <a:xfrm rot="0">
            <a:off x="1559560" y="2966720"/>
            <a:ext cx="398145" cy="1192530"/>
            <a:chOff x="6015" y="4434"/>
            <a:chExt cx="627" cy="2519"/>
          </a:xfrm>
        </p:grpSpPr>
        <p:sp>
          <p:nvSpPr>
            <p:cNvPr id="175" name="Rectangle 17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76" name="Text Box 17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191008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279781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81" name="Elbow Connector 180"/>
          <p:cNvCxnSpPr/>
          <p:nvPr/>
        </p:nvCxnSpPr>
        <p:spPr>
          <a:xfrm rot="16200000">
            <a:off x="778510" y="230568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 rot="0">
            <a:off x="3015615" y="1583690"/>
            <a:ext cx="883285" cy="1216660"/>
            <a:chOff x="7976" y="1908"/>
            <a:chExt cx="1391" cy="2691"/>
          </a:xfrm>
        </p:grpSpPr>
        <p:grpSp>
          <p:nvGrpSpPr>
            <p:cNvPr id="183" name="Group 1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5" name="Text Box 1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FC-128</a:t>
                </a:r>
                <a:endParaRPr lang="x-none" altLang="en-US" sz="140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8" name="Text Box 1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 rot="0">
            <a:off x="2054860" y="1617345"/>
            <a:ext cx="398145" cy="1192530"/>
            <a:chOff x="6015" y="4434"/>
            <a:chExt cx="627" cy="2519"/>
          </a:xfrm>
        </p:grpSpPr>
        <p:sp>
          <p:nvSpPr>
            <p:cNvPr id="190" name="Rectangle 1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1" name="Text Box 1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92" name="Group 191"/>
          <p:cNvGrpSpPr/>
          <p:nvPr/>
        </p:nvGrpSpPr>
        <p:grpSpPr>
          <a:xfrm rot="0">
            <a:off x="2514600" y="1617345"/>
            <a:ext cx="398145" cy="1192530"/>
            <a:chOff x="6015" y="4434"/>
            <a:chExt cx="627" cy="2519"/>
          </a:xfrm>
        </p:grpSpPr>
        <p:sp>
          <p:nvSpPr>
            <p:cNvPr id="193" name="Rectangle 1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4" name="Text Box 1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01" name="Group 200"/>
          <p:cNvGrpSpPr/>
          <p:nvPr/>
        </p:nvGrpSpPr>
        <p:grpSpPr>
          <a:xfrm rot="0">
            <a:off x="1550035" y="1623060"/>
            <a:ext cx="398145" cy="1192530"/>
            <a:chOff x="6015" y="4434"/>
            <a:chExt cx="627" cy="2519"/>
          </a:xfrm>
        </p:grpSpPr>
        <p:sp>
          <p:nvSpPr>
            <p:cNvPr id="202" name="Rectangle 20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03" name="Text Box 20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04" name="Text Box 203"/>
          <p:cNvSpPr txBox="1"/>
          <p:nvPr/>
        </p:nvSpPr>
        <p:spPr>
          <a:xfrm>
            <a:off x="1900555" y="152400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06" name="Text Box 205"/>
          <p:cNvSpPr txBox="1"/>
          <p:nvPr/>
        </p:nvSpPr>
        <p:spPr>
          <a:xfrm>
            <a:off x="4129405" y="375729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9_v4_0_1</a:t>
            </a:r>
            <a:endParaRPr lang="x-none" altLang="en-US" sz="1600">
              <a:sym typeface="+mn-ea"/>
            </a:endParaRPr>
          </a:p>
        </p:txBody>
      </p:sp>
      <p:sp>
        <p:nvSpPr>
          <p:cNvPr id="207" name="Text Box 206"/>
          <p:cNvSpPr txBox="1"/>
          <p:nvPr/>
        </p:nvSpPr>
        <p:spPr>
          <a:xfrm>
            <a:off x="3287395" y="269748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9_v4_0_2</a:t>
            </a:r>
            <a:endParaRPr lang="x-none" altLang="en-US" sz="1600">
              <a:sym typeface="+mn-ea"/>
            </a:endParaRPr>
          </a:p>
        </p:txBody>
      </p:sp>
      <p:sp>
        <p:nvSpPr>
          <p:cNvPr id="208" name="Text Box 207"/>
          <p:cNvSpPr txBox="1"/>
          <p:nvPr/>
        </p:nvSpPr>
        <p:spPr>
          <a:xfrm>
            <a:off x="5064760" y="5183505"/>
            <a:ext cx="2251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</a:t>
            </a:r>
            <a:endParaRPr lang="x-none" altLang="en-US" sz="1600">
              <a:sym typeface="+mn-ea"/>
            </a:endParaRPr>
          </a:p>
        </p:txBody>
      </p:sp>
      <p:sp>
        <p:nvSpPr>
          <p:cNvPr id="209" name="Text Box 208"/>
          <p:cNvSpPr txBox="1"/>
          <p:nvPr/>
        </p:nvSpPr>
        <p:spPr>
          <a:xfrm>
            <a:off x="2369820" y="149796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4074160" y="66675"/>
            <a:ext cx="3152140" cy="1536700"/>
            <a:chOff x="5779" y="223"/>
            <a:chExt cx="4964" cy="2420"/>
          </a:xfrm>
        </p:grpSpPr>
        <p:cxnSp>
          <p:nvCxnSpPr>
            <p:cNvPr id="234" name="Elbow Connector 233"/>
            <p:cNvCxnSpPr/>
            <p:nvPr/>
          </p:nvCxnSpPr>
          <p:spPr>
            <a:xfrm rot="16200000">
              <a:off x="5829" y="1495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 rot="0">
              <a:off x="9352" y="358"/>
              <a:ext cx="1391" cy="1916"/>
              <a:chOff x="7976" y="1908"/>
              <a:chExt cx="1391" cy="269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7976" y="1908"/>
                <a:ext cx="627" cy="2691"/>
                <a:chOff x="14538" y="5047"/>
                <a:chExt cx="627" cy="2691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38" name="Text Box 237"/>
                <p:cNvSpPr txBox="1"/>
                <p:nvPr/>
              </p:nvSpPr>
              <p:spPr>
                <a:xfrm rot="10800000">
                  <a:off x="14538" y="5047"/>
                  <a:ext cx="627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FC-64</a:t>
                  </a:r>
                  <a:endParaRPr lang="x-none" altLang="en-US" sz="1400"/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8794" y="2133"/>
                <a:ext cx="573" cy="2466"/>
                <a:chOff x="17247" y="7861"/>
                <a:chExt cx="573" cy="246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41" name="Text Box 240"/>
                <p:cNvSpPr txBox="1"/>
                <p:nvPr/>
              </p:nvSpPr>
              <p:spPr>
                <a:xfrm rot="10800000">
                  <a:off x="17290" y="7861"/>
                  <a:ext cx="530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242" name="Group 241"/>
            <p:cNvGrpSpPr/>
            <p:nvPr/>
          </p:nvGrpSpPr>
          <p:grpSpPr>
            <a:xfrm rot="0">
              <a:off x="7839" y="411"/>
              <a:ext cx="627" cy="1878"/>
              <a:chOff x="6015" y="4434"/>
              <a:chExt cx="627" cy="2519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4" name="Text Box 243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Conv-64</a:t>
                </a:r>
                <a:endParaRPr lang="x-none" altLang="en-US" sz="1400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0">
              <a:off x="8563" y="411"/>
              <a:ext cx="627" cy="1878"/>
              <a:chOff x="6015" y="4434"/>
              <a:chExt cx="627" cy="2519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7" name="Text Box 246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0">
              <a:off x="7044" y="420"/>
              <a:ext cx="627" cy="1878"/>
              <a:chOff x="6015" y="4434"/>
              <a:chExt cx="627" cy="2519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50" name="Text Box 249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sp>
          <p:nvSpPr>
            <p:cNvPr id="251" name="Text Box 250"/>
            <p:cNvSpPr txBox="1"/>
            <p:nvPr/>
          </p:nvSpPr>
          <p:spPr>
            <a:xfrm>
              <a:off x="7596" y="264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52" name="Text Box 251"/>
            <p:cNvSpPr txBox="1"/>
            <p:nvPr/>
          </p:nvSpPr>
          <p:spPr>
            <a:xfrm>
              <a:off x="8335" y="223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4679950" y="-10795"/>
            <a:ext cx="2799080" cy="169608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5" name="Elbow Connector 254"/>
          <p:cNvCxnSpPr/>
          <p:nvPr/>
        </p:nvCxnSpPr>
        <p:spPr>
          <a:xfrm rot="16200000">
            <a:off x="4149725" y="854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 Box 255"/>
          <p:cNvSpPr txBox="1"/>
          <p:nvPr/>
        </p:nvSpPr>
        <p:spPr>
          <a:xfrm>
            <a:off x="5553710" y="132905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9_v4_0_3</a:t>
            </a:r>
            <a:endParaRPr lang="x-none" altLang="en-US" sz="1600">
              <a:sym typeface="+mn-e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4835525" y="1838325"/>
            <a:ext cx="3367405" cy="1696085"/>
            <a:chOff x="12204" y="3676"/>
            <a:chExt cx="5303" cy="2671"/>
          </a:xfrm>
        </p:grpSpPr>
        <p:sp>
          <p:nvSpPr>
            <p:cNvPr id="279" name="Rectangle 278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60" name="Elbow Connector 259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1" name="Group 260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63" name="Rectangle 262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4" name="Text Box 263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FC-32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7" name="Text Box 266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68" name="Group 267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0" name="Text Box 269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Conv-32</a:t>
                  </a:r>
                  <a:endParaRPr lang="x-none" altLang="en-US" sz="1400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3" name="Text Box 272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 rot="0">
                <a:off x="7044" y="420"/>
                <a:ext cx="627" cy="1878"/>
                <a:chOff x="6015" y="4434"/>
                <a:chExt cx="627" cy="2519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6" name="Text Box 275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77" name="Text Box 276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78" name="Text Box 277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280" name="Elbow Connector 27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 Box 280"/>
            <p:cNvSpPr txBox="1"/>
            <p:nvPr/>
          </p:nvSpPr>
          <p:spPr>
            <a:xfrm>
              <a:off x="13335" y="580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9_v4_0_4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779260" y="3556000"/>
            <a:ext cx="3579495" cy="1696085"/>
            <a:chOff x="12204" y="3676"/>
            <a:chExt cx="5637" cy="2671"/>
          </a:xfrm>
        </p:grpSpPr>
        <p:sp>
          <p:nvSpPr>
            <p:cNvPr id="227" name="Rectangle 226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31" name="Elbow Connector 230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5" name="Text Box 284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FC-16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86" name="Group 285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87" name="Rectangle 286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8" name="Text Box 287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89" name="Group 288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1" name="Text Box 29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Conv-16</a:t>
                  </a:r>
                  <a:endParaRPr lang="x-none" altLang="en-US" sz="140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4" name="Text Box 293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98" name="Text Box 297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00" name="Elbow Connector 29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 Box 300"/>
            <p:cNvSpPr txBox="1"/>
            <p:nvPr/>
          </p:nvSpPr>
          <p:spPr>
            <a:xfrm>
              <a:off x="13886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9_v4_0_5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715375" y="92075"/>
            <a:ext cx="3820795" cy="1696085"/>
            <a:chOff x="12204" y="3676"/>
            <a:chExt cx="6017" cy="2671"/>
          </a:xfrm>
        </p:grpSpPr>
        <p:sp>
          <p:nvSpPr>
            <p:cNvPr id="303" name="Rectangle 302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07" name="Elbow Connector 306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10" name="Rectangle 309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1" name="Text Box 310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FC-8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5" name="Text Box 314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16" name="Group 315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18" name="Text Box 317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Conv-8</a:t>
                  </a:r>
                  <a:endParaRPr lang="x-none" altLang="en-US" sz="1400"/>
                </a:p>
              </p:txBody>
            </p:sp>
          </p:grpSp>
          <p:grpSp>
            <p:nvGrpSpPr>
              <p:cNvPr id="319" name="Group 318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20" name="Rectangle 31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21" name="Text Box 32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22" name="Text Box 321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23" name="Text Box 322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24" name="Elbow Connector 323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 Box 324"/>
            <p:cNvSpPr txBox="1"/>
            <p:nvPr/>
          </p:nvSpPr>
          <p:spPr>
            <a:xfrm>
              <a:off x="14266" y="577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9_v4_0_6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8376920" y="1923415"/>
            <a:ext cx="4065905" cy="1696085"/>
            <a:chOff x="12204" y="3676"/>
            <a:chExt cx="6403" cy="2671"/>
          </a:xfrm>
        </p:grpSpPr>
        <p:sp>
          <p:nvSpPr>
            <p:cNvPr id="328" name="Rectangle 327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32" name="Elbow Connector 331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34" name="Group 333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6" name="Text Box 335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FC-4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37" name="Group 336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38" name="Rectangle 337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9" name="Text Box 338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40" name="Group 339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2" name="Text Box 341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Conv-4</a:t>
                  </a:r>
                  <a:endParaRPr lang="x-none" altLang="en-US" sz="1400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5" name="Text Box 344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46" name="Text Box 345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47" name="Text Box 346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48" name="Elbow Connector 347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 Box 348"/>
            <p:cNvSpPr txBox="1"/>
            <p:nvPr/>
          </p:nvSpPr>
          <p:spPr>
            <a:xfrm>
              <a:off x="14652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9_v4_0_7</a:t>
              </a:r>
              <a:endParaRPr lang="x-none" altLang="en-US" sz="16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9_v4_1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28193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1609090" y="2480310"/>
            <a:ext cx="979170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459355" y="1543685"/>
            <a:ext cx="428625" cy="1675130"/>
            <a:chOff x="5967" y="4434"/>
            <a:chExt cx="675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19095" y="1543685"/>
            <a:ext cx="428625" cy="1675130"/>
            <a:chOff x="5967" y="4434"/>
            <a:chExt cx="675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37883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82714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28625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77139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16242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13975</Words>
  <Application>WPS Presentation</Application>
  <PresentationFormat>Widescreen</PresentationFormat>
  <Paragraphs>2575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方正黑体_GBK</vt:lpstr>
      <vt:lpstr/>
      <vt:lpstr>Arial Unicode MS</vt:lpstr>
      <vt:lpstr>方正书宋_GBK</vt:lpstr>
      <vt:lpstr>SimSun</vt:lpstr>
      <vt:lpstr>OpenSymbol</vt:lpstr>
      <vt:lpstr>Latin Modern Mono Prop</vt:lpstr>
      <vt:lpstr>Office Theme</vt:lpstr>
      <vt:lpstr>Network Architecture</vt:lpstr>
      <vt:lpstr>PowerPoint 演示文稿</vt:lpstr>
      <vt:lpstr>Appendix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Architecture</dc:title>
  <dc:creator>qing</dc:creator>
  <cp:lastModifiedBy>qing</cp:lastModifiedBy>
  <cp:revision>166</cp:revision>
  <dcterms:created xsi:type="dcterms:W3CDTF">2019-05-23T03:55:59Z</dcterms:created>
  <dcterms:modified xsi:type="dcterms:W3CDTF">2019-05-23T03:55:59Z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