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62" r:id="rId6"/>
    <p:sldId id="260" r:id="rId7"/>
    <p:sldId id="273" r:id="rId8"/>
    <p:sldId id="261" r:id="rId9"/>
    <p:sldId id="351" r:id="rId10"/>
    <p:sldId id="290" r:id="rId11"/>
    <p:sldId id="283" r:id="rId12"/>
    <p:sldId id="284" r:id="rId13"/>
    <p:sldId id="285" r:id="rId14"/>
    <p:sldId id="305" r:id="rId15"/>
    <p:sldId id="308" r:id="rId16"/>
    <p:sldId id="306" r:id="rId17"/>
    <p:sldId id="324" r:id="rId18"/>
    <p:sldId id="325" r:id="rId19"/>
    <p:sldId id="264" r:id="rId20"/>
    <p:sldId id="265" r:id="rId21"/>
    <p:sldId id="274" r:id="rId22"/>
    <p:sldId id="275" r:id="rId23"/>
    <p:sldId id="340" r:id="rId24"/>
    <p:sldId id="303" r:id="rId25"/>
    <p:sldId id="341" r:id="rId26"/>
    <p:sldId id="354" r:id="rId27"/>
    <p:sldId id="352" r:id="rId28"/>
    <p:sldId id="281" r:id="rId29"/>
    <p:sldId id="282" r:id="rId30"/>
    <p:sldId id="304" r:id="rId31"/>
    <p:sldId id="287" r:id="rId32"/>
    <p:sldId id="288" r:id="rId33"/>
    <p:sldId id="310" r:id="rId34"/>
    <p:sldId id="311" r:id="rId35"/>
    <p:sldId id="309" r:id="rId3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edium.com/coinmonks/paper-review-of-vggnet-1st-runner-up-of-ilsvlc-2014-image-classification-d02355543a1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4108"/>
            <a:ext cx="9144000" cy="2387600"/>
          </a:xfrm>
        </p:spPr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9_v4_2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22681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>
            <a:endCxn id="131" idx="3"/>
          </p:cNvCxnSpPr>
          <p:nvPr/>
        </p:nvCxnSpPr>
        <p:spPr>
          <a:xfrm flipV="1">
            <a:off x="3110230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32371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7202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3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71627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510730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9_v4_3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113905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flipV="1">
            <a:off x="4952365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118225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3365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6011545" y="140081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967740" y="1666875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9_v4_light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 Box 228"/>
          <p:cNvSpPr txBox="1"/>
          <p:nvPr/>
        </p:nvSpPr>
        <p:spPr>
          <a:xfrm>
            <a:off x="90487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230" name="Text Box 229"/>
          <p:cNvSpPr txBox="1"/>
          <p:nvPr/>
        </p:nvSpPr>
        <p:spPr>
          <a:xfrm>
            <a:off x="179260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231" name="Elbow Connector 230"/>
          <p:cNvCxnSpPr/>
          <p:nvPr/>
        </p:nvCxnSpPr>
        <p:spPr>
          <a:xfrm rot="16200000">
            <a:off x="748665" y="2448560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 rot="0">
            <a:off x="2010410" y="1726565"/>
            <a:ext cx="883285" cy="1216660"/>
            <a:chOff x="7976" y="1908"/>
            <a:chExt cx="1391" cy="2691"/>
          </a:xfrm>
        </p:grpSpPr>
        <p:grpSp>
          <p:nvGrpSpPr>
            <p:cNvPr id="283" name="Group 2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5" name="Text Box 2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FC-16</a:t>
                </a:r>
                <a:endParaRPr lang="x-none" altLang="en-US" sz="1400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8" name="Text Box 2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 rot="0">
            <a:off x="1049655" y="1760220"/>
            <a:ext cx="398145" cy="1192530"/>
            <a:chOff x="6015" y="4434"/>
            <a:chExt cx="627" cy="2519"/>
          </a:xfrm>
        </p:grpSpPr>
        <p:sp>
          <p:nvSpPr>
            <p:cNvPr id="290" name="Rectangle 2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1" name="Text Box 2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Conv-16</a:t>
              </a:r>
              <a:endParaRPr lang="x-none" altLang="en-US" sz="1400"/>
            </a:p>
          </p:txBody>
        </p:sp>
      </p:grpSp>
      <p:grpSp>
        <p:nvGrpSpPr>
          <p:cNvPr id="292" name="Group 291"/>
          <p:cNvGrpSpPr/>
          <p:nvPr/>
        </p:nvGrpSpPr>
        <p:grpSpPr>
          <a:xfrm rot="0">
            <a:off x="1509395" y="1760220"/>
            <a:ext cx="398145" cy="1192530"/>
            <a:chOff x="6015" y="4434"/>
            <a:chExt cx="627" cy="2519"/>
          </a:xfrm>
        </p:grpSpPr>
        <p:sp>
          <p:nvSpPr>
            <p:cNvPr id="293" name="Rectangle 2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4" name="Text Box 2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98" name="Text Box 297"/>
          <p:cNvSpPr txBox="1"/>
          <p:nvPr/>
        </p:nvSpPr>
        <p:spPr>
          <a:xfrm>
            <a:off x="895350" y="166687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99" name="Text Box 298"/>
          <p:cNvSpPr txBox="1"/>
          <p:nvPr/>
        </p:nvSpPr>
        <p:spPr>
          <a:xfrm>
            <a:off x="1364615" y="164084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(s=8)</a:t>
            </a:r>
            <a:endParaRPr lang="x-none" altLang="en-US" sz="1200">
              <a:sym typeface="+mn-ea"/>
            </a:endParaRPr>
          </a:p>
        </p:txBody>
      </p:sp>
      <p:cxnSp>
        <p:nvCxnSpPr>
          <p:cNvPr id="300" name="Elbow Connector 299"/>
          <p:cNvCxnSpPr/>
          <p:nvPr/>
        </p:nvCxnSpPr>
        <p:spPr>
          <a:xfrm rot="16200000">
            <a:off x="356870" y="2738755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300"/>
          <p:cNvSpPr txBox="1"/>
          <p:nvPr/>
        </p:nvSpPr>
        <p:spPr>
          <a:xfrm>
            <a:off x="2259965" y="143637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9_v4_0_5</a:t>
            </a:r>
            <a:endParaRPr lang="x-none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9_map_v1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3272790" y="2426335"/>
            <a:ext cx="1168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05"/>
          <p:cNvSpPr txBox="1"/>
          <p:nvPr/>
        </p:nvSpPr>
        <p:spPr>
          <a:xfrm>
            <a:off x="3366770" y="2099945"/>
            <a:ext cx="10166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/>
              <a:t>Regression</a:t>
            </a:r>
            <a:endParaRPr lang="x-none" sz="1200"/>
          </a:p>
        </p:txBody>
      </p:sp>
      <p:sp>
        <p:nvSpPr>
          <p:cNvPr id="107" name="Text Box 106"/>
          <p:cNvSpPr txBox="1"/>
          <p:nvPr/>
        </p:nvSpPr>
        <p:spPr>
          <a:xfrm>
            <a:off x="4441190" y="1804670"/>
            <a:ext cx="36957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/>
              <a:t>x</a:t>
            </a:r>
            <a:endParaRPr lang="x-none"/>
          </a:p>
          <a:p>
            <a:pPr algn="ctr"/>
            <a:r>
              <a:rPr lang="x-none"/>
              <a:t>y</a:t>
            </a:r>
            <a:endParaRPr lang="x-none"/>
          </a:p>
          <a:p>
            <a:pPr algn="ctr"/>
            <a:r>
              <a:rPr lang="x-none"/>
              <a:t>w</a:t>
            </a:r>
            <a:endParaRPr lang="x-none"/>
          </a:p>
          <a:p>
            <a:pPr algn="ctr"/>
            <a:r>
              <a:rPr lang="x-none"/>
              <a:t>h</a:t>
            </a:r>
            <a:endParaRPr lang="x-non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9_map_v2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68" idx="0"/>
            <a:endCxn id="65" idx="3"/>
          </p:cNvCxnSpPr>
          <p:nvPr/>
        </p:nvCxnSpPr>
        <p:spPr>
          <a:xfrm rot="16200000" flipV="1">
            <a:off x="6492240" y="-937895"/>
            <a:ext cx="1558290" cy="828802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612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549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9_map_v3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463165" y="5203190"/>
            <a:ext cx="2538730" cy="1573530"/>
            <a:chOff x="686" y="8144"/>
            <a:chExt cx="3998" cy="2478"/>
          </a:xfrm>
        </p:grpSpPr>
        <p:sp>
          <p:nvSpPr>
            <p:cNvPr id="86" name="Text Box 8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92" name="Smiley Face 91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4" name="Text Box 93"/>
            <p:cNvSpPr txBox="1"/>
            <p:nvPr/>
          </p:nvSpPr>
          <p:spPr>
            <a:xfrm>
              <a:off x="923" y="10188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10" y="8781"/>
              <a:ext cx="615" cy="600"/>
            </a:xfrm>
            <a:prstGeom prst="rect">
              <a:avLst/>
            </a:prstGeom>
            <a:solidFill>
              <a:schemeClr val="accent2">
                <a:lumMod val="75000"/>
                <a:alpha val="89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97" name="Straight Arrow Connector 96"/>
            <p:cNvCxnSpPr>
              <a:endCxn id="96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99" name="Straight Arrow Connector 98"/>
            <p:cNvCxnSpPr>
              <a:endCxn id="98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227" idx="3"/>
          </p:cNvCxnSpPr>
          <p:nvPr/>
        </p:nvCxnSpPr>
        <p:spPr>
          <a:xfrm flipH="1">
            <a:off x="3124200" y="2476500"/>
            <a:ext cx="212090" cy="945515"/>
          </a:xfrm>
          <a:prstGeom prst="bentConnector4">
            <a:avLst>
              <a:gd name="adj1" fmla="val -112275"/>
              <a:gd name="adj2" fmla="val 9281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370205" y="5817870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input image</a:t>
            </a:r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5151120" y="5182870"/>
            <a:ext cx="2538730" cy="1607820"/>
            <a:chOff x="686" y="8144"/>
            <a:chExt cx="3998" cy="2532"/>
          </a:xfrm>
        </p:grpSpPr>
        <p:sp>
          <p:nvSpPr>
            <p:cNvPr id="106" name="Text Box 10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09" name="Text Box 10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111" name="Smiley Face 110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  <a:solidFill>
                <a:schemeClr val="accent1">
                  <a:alpha val="34000"/>
                </a:schemeClr>
              </a:solidFill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2" name="Text Box 111"/>
            <p:cNvSpPr txBox="1"/>
            <p:nvPr/>
          </p:nvSpPr>
          <p:spPr>
            <a:xfrm>
              <a:off x="1242" y="10242"/>
              <a:ext cx="1399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Blur case</a:t>
              </a:r>
              <a:endParaRPr lang="x-none" sz="1200">
                <a:sym typeface="+mn-ea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115" name="Straight Arrow Connector 114"/>
            <p:cNvCxnSpPr>
              <a:endCxn id="114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15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117" name="Straight Arrow Connector 116"/>
            <p:cNvCxnSpPr>
              <a:endCxn id="116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4304665" y="304800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32120" y="585470"/>
            <a:ext cx="932180" cy="95821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38" name="Text Box 137"/>
          <p:cNvSpPr txBox="1"/>
          <p:nvPr/>
        </p:nvSpPr>
        <p:spPr>
          <a:xfrm>
            <a:off x="424180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512953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6200000">
            <a:off x="4085590" y="1086485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 rot="0">
            <a:off x="4386580" y="398145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232275" y="30480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5" name="Elbow Connector 144"/>
          <p:cNvCxnSpPr/>
          <p:nvPr/>
        </p:nvCxnSpPr>
        <p:spPr>
          <a:xfrm rot="16200000">
            <a:off x="3693795" y="1376680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796155" y="106426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146"/>
          <p:cNvSpPr txBox="1"/>
          <p:nvPr/>
        </p:nvSpPr>
        <p:spPr>
          <a:xfrm>
            <a:off x="5869940" y="349885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48" name="Text Box 147"/>
          <p:cNvSpPr txBox="1"/>
          <p:nvPr/>
        </p:nvSpPr>
        <p:spPr>
          <a:xfrm>
            <a:off x="5200015" y="924560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50" name="Smiley Face 149"/>
          <p:cNvSpPr/>
          <p:nvPr/>
        </p:nvSpPr>
        <p:spPr>
          <a:xfrm>
            <a:off x="5720080" y="850900"/>
            <a:ext cx="602615" cy="624205"/>
          </a:xfrm>
          <a:prstGeom prst="smileyFace">
            <a:avLst/>
          </a:prstGeom>
          <a:solidFill>
            <a:schemeClr val="accent1">
              <a:alpha val="90000"/>
            </a:schemeClr>
          </a:solidFill>
          <a:ln>
            <a:solidFill>
              <a:schemeClr val="accent1">
                <a:shade val="50000"/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4981575" y="1947545"/>
            <a:ext cx="8883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200">
                <a:sym typeface="+mn-ea"/>
              </a:rPr>
              <a:t>Blur case</a:t>
            </a:r>
            <a:endParaRPr lang="x-none" sz="1200">
              <a:sym typeface="+mn-ea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69925" y="1666875"/>
            <a:ext cx="2921000" cy="1682115"/>
            <a:chOff x="1055" y="2625"/>
            <a:chExt cx="4600" cy="2649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33" y="2986"/>
              <a:ext cx="526" cy="1663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3" name="Text Box 112"/>
            <p:cNvSpPr txBox="1"/>
            <p:nvPr/>
          </p:nvSpPr>
          <p:spPr>
            <a:xfrm rot="10800000">
              <a:off x="2382" y="2780"/>
              <a:ext cx="627" cy="1654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44" y="2780"/>
              <a:ext cx="627" cy="1870"/>
              <a:chOff x="6006" y="4445"/>
              <a:chExt cx="627" cy="250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06" y="4445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077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Text Box 151"/>
            <p:cNvSpPr txBox="1"/>
            <p:nvPr/>
          </p:nvSpPr>
          <p:spPr>
            <a:xfrm>
              <a:off x="3615" y="4670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866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19"/>
          <p:cNvSpPr txBox="1"/>
          <p:nvPr/>
        </p:nvSpPr>
        <p:spPr>
          <a:xfrm>
            <a:off x="4652010" y="2292350"/>
            <a:ext cx="5930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1. Train vgg first  ---&gt;decrease loss</a:t>
            </a:r>
            <a:endParaRPr lang="x-none"/>
          </a:p>
          <a:p>
            <a:r>
              <a:rPr lang="x-none"/>
              <a:t>2. frozen vgg, train assistant ---&gt; decrease loss</a:t>
            </a:r>
            <a:endParaRPr lang="x-none"/>
          </a:p>
          <a:p>
            <a:r>
              <a:rPr lang="x-none"/>
              <a:t>3. train vgg and </a:t>
            </a:r>
            <a:r>
              <a:rPr lang="x-none">
                <a:sym typeface="+mn-ea"/>
              </a:rPr>
              <a:t>assistant </a:t>
            </a:r>
            <a:r>
              <a:rPr lang="x-none"/>
              <a:t>together</a:t>
            </a:r>
            <a:endParaRPr lang="x-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346575" y="-756285"/>
            <a:ext cx="4474845" cy="1064704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Resnet18</a:t>
            </a:r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269875"/>
            <a:ext cx="5680075" cy="185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4625" y="28543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693285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857240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85609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02195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3660" y="2120900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33850" y="42545"/>
            <a:ext cx="1481755" cy="899603"/>
            <a:chOff x="1459" y="1953"/>
            <a:chExt cx="2055" cy="1247"/>
          </a:xfrm>
        </p:grpSpPr>
        <p:cxnSp>
          <p:nvCxnSpPr>
            <p:cNvPr id="69" name="Elbow Connector 68"/>
            <p:cNvCxnSpPr/>
            <p:nvPr/>
          </p:nvCxnSpPr>
          <p:spPr>
            <a:xfrm rot="5400000" flipV="1">
              <a:off x="3021" y="2707"/>
              <a:ext cx="680" cy="306"/>
            </a:xfrm>
            <a:prstGeom prst="bentConnector3">
              <a:avLst>
                <a:gd name="adj1" fmla="val 238"/>
              </a:avLst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459" y="1953"/>
              <a:ext cx="1917" cy="1174"/>
              <a:chOff x="1055" y="2625"/>
              <a:chExt cx="4331" cy="26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524" y="2625"/>
                <a:ext cx="3730" cy="2550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 w="12700" cmpd="sng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3" y="2986"/>
                <a:ext cx="526" cy="1663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700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 rot="10800000">
                <a:off x="2367" y="2780"/>
                <a:ext cx="764" cy="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400"/>
                  <a:t>Conv-</a:t>
                </a:r>
                <a:r>
                  <a:rPr lang="x-none" altLang="en-US" sz="400">
                    <a:sym typeface="+mn-ea"/>
                  </a:rPr>
                  <a:t>16</a:t>
                </a:r>
                <a:endParaRPr lang="x-none" altLang="en-US" sz="4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57" y="3067"/>
                <a:ext cx="1468" cy="150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8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735" y="3490"/>
                <a:ext cx="972" cy="1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cxnSp>
            <p:nvCxnSpPr>
              <p:cNvPr id="22" name="Elbow Connector 21"/>
              <p:cNvCxnSpPr/>
              <p:nvPr/>
            </p:nvCxnSpPr>
            <p:spPr>
              <a:xfrm rot="16200000">
                <a:off x="1179" y="3856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 rot="0">
                <a:off x="1507" y="2780"/>
                <a:ext cx="764" cy="1870"/>
                <a:chOff x="5869" y="4445"/>
                <a:chExt cx="764" cy="250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700"/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 rot="10800000">
                  <a:off x="5869" y="4445"/>
                  <a:ext cx="764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400"/>
                    <a:t>Conv-</a:t>
                  </a:r>
                  <a:r>
                    <a:rPr lang="x-none" altLang="en-US" sz="400">
                      <a:sym typeface="+mn-ea"/>
                    </a:rPr>
                    <a:t>16</a:t>
                  </a:r>
                  <a:endParaRPr lang="x-none" altLang="en-US" sz="400">
                    <a:sym typeface="+mn-ea"/>
                  </a:endParaRPr>
                </a:p>
              </p:txBody>
            </p:sp>
          </p:grpSp>
          <p:sp>
            <p:nvSpPr>
              <p:cNvPr id="26" name="Text Box 25"/>
              <p:cNvSpPr txBox="1"/>
              <p:nvPr/>
            </p:nvSpPr>
            <p:spPr>
              <a:xfrm>
                <a:off x="1410" y="2625"/>
                <a:ext cx="1188" cy="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300">
                    <a:sym typeface="+mn-ea"/>
                  </a:rPr>
                  <a:t>(s=2)</a:t>
                </a:r>
                <a:endParaRPr lang="x-none" altLang="en-US" sz="300">
                  <a:sym typeface="+mn-ea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16200000">
                <a:off x="562" y="4313"/>
                <a:ext cx="1454" cy="469"/>
              </a:xfrm>
              <a:prstGeom prst="bentConnector2">
                <a:avLst/>
              </a:prstGeom>
              <a:ln w="12700" cmpd="sng">
                <a:solidFill>
                  <a:schemeClr val="accent6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077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28"/>
              <p:cNvSpPr txBox="1"/>
              <p:nvPr/>
            </p:nvSpPr>
            <p:spPr>
              <a:xfrm>
                <a:off x="3989" y="2696"/>
                <a:ext cx="364" cy="5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x-none" sz="600">
                    <a:sym typeface="+mn-ea"/>
                  </a:rPr>
                  <a:t>8</a:t>
                </a:r>
                <a:endParaRPr lang="x-none" sz="600">
                  <a:sym typeface="+mn-e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10" y="3307"/>
                <a:ext cx="615" cy="600"/>
              </a:xfrm>
              <a:prstGeom prst="rect">
                <a:avLst/>
              </a:prstGeom>
              <a:solidFill>
                <a:schemeClr val="bg1">
                  <a:alpha val="9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3390" y="4697"/>
                <a:ext cx="1996" cy="4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x-none" sz="400">
                    <a:sym typeface="+mn-ea"/>
                  </a:rPr>
                  <a:t>Occluded case</a:t>
                </a:r>
                <a:endParaRPr lang="x-none" sz="400">
                  <a:sym typeface="+mn-ea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66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 Box 33"/>
          <p:cNvSpPr txBox="1"/>
          <p:nvPr/>
        </p:nvSpPr>
        <p:spPr>
          <a:xfrm>
            <a:off x="4427959" y="163195"/>
            <a:ext cx="333974" cy="1372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300">
                <a:sym typeface="+mn-ea"/>
              </a:rPr>
              <a:t>(s=2)</a:t>
            </a:r>
            <a:endParaRPr lang="x-none" altLang="en-US" sz="3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320" y="2192020"/>
            <a:ext cx="8173720" cy="447103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Resnet50 = Resnet34+bottleneck</a:t>
            </a:r>
            <a:endParaRPr lang="x-none"/>
          </a:p>
        </p:txBody>
      </p:sp>
      <p:sp>
        <p:nvSpPr>
          <p:cNvPr id="5" name="Text Box 4"/>
          <p:cNvSpPr txBox="1"/>
          <p:nvPr/>
        </p:nvSpPr>
        <p:spPr>
          <a:xfrm>
            <a:off x="344170" y="43910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74625" y="3626485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99695"/>
            <a:ext cx="3420110" cy="18351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366520" y="565785"/>
            <a:ext cx="890905" cy="287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80105" y="531495"/>
            <a:ext cx="159131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34315" y="6017895"/>
            <a:ext cx="695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ResNet101</a:t>
            </a:r>
            <a:r>
              <a:rPr lang="x-none" altLang="en-US"/>
              <a:t>:  </a:t>
            </a:r>
            <a:r>
              <a:rPr lang="en-US"/>
              <a:t>ResNet(Bottleneck, [3,4,23,3])</a:t>
            </a:r>
            <a:endParaRPr lang="en-US"/>
          </a:p>
          <a:p>
            <a:r>
              <a:rPr lang="en-US">
                <a:sym typeface="+mn-ea"/>
              </a:rPr>
              <a:t>ResNet1</a:t>
            </a:r>
            <a:r>
              <a:rPr lang="x-none" altLang="en-US">
                <a:sym typeface="+mn-ea"/>
              </a:rPr>
              <a:t>52:  </a:t>
            </a:r>
            <a:r>
              <a:rPr lang="en-US">
                <a:sym typeface="+mn-ea"/>
              </a:rPr>
              <a:t>ResNet(Bottleneck, [3,</a:t>
            </a:r>
            <a:r>
              <a:rPr lang="x-none" altLang="en-US">
                <a:sym typeface="+mn-ea"/>
              </a:rPr>
              <a:t>8</a:t>
            </a:r>
            <a:r>
              <a:rPr lang="en-US">
                <a:sym typeface="+mn-ea"/>
              </a:rPr>
              <a:t>,</a:t>
            </a:r>
            <a:r>
              <a:rPr lang="x-none" altLang="en-US">
                <a:sym typeface="+mn-ea"/>
              </a:rPr>
              <a:t>36</a:t>
            </a:r>
            <a:r>
              <a:rPr lang="en-US">
                <a:sym typeface="+mn-ea"/>
              </a:rPr>
              <a:t>,3])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939165" y="915035"/>
            <a:ext cx="10359390" cy="5114925"/>
            <a:chOff x="1625" y="1305"/>
            <a:chExt cx="10274" cy="5048"/>
          </a:xfrm>
        </p:grpSpPr>
        <p:pic>
          <p:nvPicPr>
            <p:cNvPr id="4" name="Picture 3" descr="Screenshot from 2019-04-11 16-08-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5" y="3829"/>
              <a:ext cx="2531" cy="2524"/>
            </a:xfrm>
            <a:prstGeom prst="rect">
              <a:avLst/>
            </a:prstGeom>
          </p:spPr>
        </p:pic>
        <p:pic>
          <p:nvPicPr>
            <p:cNvPr id="5" name="Picture 4" descr="Screenshot from 2019-04-11 16-08-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" y="1305"/>
              <a:ext cx="2531" cy="2524"/>
            </a:xfrm>
            <a:prstGeom prst="rect">
              <a:avLst/>
            </a:prstGeom>
          </p:spPr>
        </p:pic>
        <p:pic>
          <p:nvPicPr>
            <p:cNvPr id="6" name="Picture 5" descr="Screenshot from 2019-04-11 16-08-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9" y="1305"/>
              <a:ext cx="2509" cy="2517"/>
            </a:xfrm>
            <a:prstGeom prst="rect">
              <a:avLst/>
            </a:prstGeom>
          </p:spPr>
        </p:pic>
        <p:pic>
          <p:nvPicPr>
            <p:cNvPr id="7" name="Picture 6" descr="Screenshot from 2019-04-11 16-07-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" y="1305"/>
              <a:ext cx="2524" cy="2503"/>
            </a:xfrm>
            <a:prstGeom prst="rect">
              <a:avLst/>
            </a:prstGeom>
          </p:spPr>
        </p:pic>
        <p:pic>
          <p:nvPicPr>
            <p:cNvPr id="8" name="Picture 7" descr="Screenshot from 2019-04-11 16-10-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7" y="1305"/>
              <a:ext cx="2523" cy="2503"/>
            </a:xfrm>
            <a:prstGeom prst="rect">
              <a:avLst/>
            </a:prstGeom>
          </p:spPr>
        </p:pic>
        <p:pic>
          <p:nvPicPr>
            <p:cNvPr id="9" name="Picture 8" descr="Screenshot from 2019-04-11 16-09-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" y="3829"/>
              <a:ext cx="2508" cy="2474"/>
            </a:xfrm>
            <a:prstGeom prst="rect">
              <a:avLst/>
            </a:prstGeom>
          </p:spPr>
        </p:pic>
        <p:pic>
          <p:nvPicPr>
            <p:cNvPr id="10" name="Picture 9" descr="Screenshot from 2019-04-11 16-09-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" y="3829"/>
              <a:ext cx="2532" cy="2505"/>
            </a:xfrm>
            <a:prstGeom prst="rect">
              <a:avLst/>
            </a:prstGeom>
          </p:spPr>
        </p:pic>
        <p:pic>
          <p:nvPicPr>
            <p:cNvPr id="11" name="Picture 10" descr="Screenshot from 2019-04-11 16-10-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" y="3829"/>
              <a:ext cx="2524" cy="24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71120" y="1253490"/>
            <a:ext cx="12018010" cy="4003675"/>
            <a:chOff x="1676" y="2589"/>
            <a:chExt cx="9678" cy="3224"/>
          </a:xfrm>
        </p:grpSpPr>
        <p:pic>
          <p:nvPicPr>
            <p:cNvPr id="4" name="Picture 3" descr="Screenshot from 2019-04-11 16-11-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86" y="2604"/>
              <a:ext cx="3226" cy="3199"/>
            </a:xfrm>
            <a:prstGeom prst="rect">
              <a:avLst/>
            </a:prstGeom>
          </p:spPr>
        </p:pic>
        <p:pic>
          <p:nvPicPr>
            <p:cNvPr id="5" name="Picture 4" descr="Screenshot from 2019-04-11 16-12-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" y="2589"/>
              <a:ext cx="3210" cy="3184"/>
            </a:xfrm>
            <a:prstGeom prst="rect">
              <a:avLst/>
            </a:prstGeom>
          </p:spPr>
        </p:pic>
        <p:pic>
          <p:nvPicPr>
            <p:cNvPr id="6" name="Picture 5" descr="Screenshot from 2019-04-11 16-12-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2" y="2589"/>
              <a:ext cx="3242" cy="3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73710" y="2545715"/>
            <a:ext cx="29273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3710" y="2413635"/>
            <a:ext cx="41910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8" name="Text Box 7"/>
          <p:cNvSpPr txBox="1"/>
          <p:nvPr/>
        </p:nvSpPr>
        <p:spPr>
          <a:xfrm>
            <a:off x="273685" y="2607945"/>
            <a:ext cx="26416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9" name="Rectangle 8"/>
          <p:cNvSpPr/>
          <p:nvPr/>
        </p:nvSpPr>
        <p:spPr>
          <a:xfrm>
            <a:off x="4777105" y="1794510"/>
            <a:ext cx="7556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34535" y="2625090"/>
            <a:ext cx="3924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512</a:t>
            </a:r>
            <a:endParaRPr lang="en-US" altLang="en-US" sz="500"/>
          </a:p>
        </p:txBody>
      </p:sp>
      <p:sp>
        <p:nvSpPr>
          <p:cNvPr id="11" name="Text Box 10"/>
          <p:cNvSpPr txBox="1"/>
          <p:nvPr/>
        </p:nvSpPr>
        <p:spPr>
          <a:xfrm>
            <a:off x="4716780" y="1654810"/>
            <a:ext cx="19621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</a:t>
            </a:r>
            <a:endParaRPr lang="en-US" altLang="en-US" sz="500"/>
          </a:p>
        </p:txBody>
      </p:sp>
      <p:sp>
        <p:nvSpPr>
          <p:cNvPr id="12" name="Rectangle 11"/>
          <p:cNvSpPr/>
          <p:nvPr/>
        </p:nvSpPr>
        <p:spPr>
          <a:xfrm>
            <a:off x="5241925" y="2428875"/>
            <a:ext cx="7620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53965" y="2625090"/>
            <a:ext cx="29718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10</a:t>
            </a:r>
            <a:endParaRPr lang="en-US" altLang="en-US"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Result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34290"/>
          <a:ext cx="11909425" cy="692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183"/>
                <a:gridCol w="1108075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/>
                        <a:t>A-1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(15) 44.01%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(2-11) 43.15%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(3-18) 44.67%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(3-31) 44.93 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/>
                        <a:t>A-2</a:t>
                      </a:r>
                      <a:endParaRPr lang="en-US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OCC_VGG19_v3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(35) 47.59%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(20) 47.75%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99.19%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A-3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OCC_VGG19_v4_0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(27) 48.37%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(58) 48.70%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(71) 48.91%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99.28%(first epoch:99.62%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A-4</a:t>
                      </a:r>
                      <a:endParaRPr lang="en-US" altLang="en-US" sz="14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OCC_VGG19_v4_0_1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48.70%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A-5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OCC_VGG19_v4_0_2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(31) 48.78%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(61) 49.00%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99.32%(</a:t>
                      </a:r>
                      <a:r>
                        <a:rPr lang="x-none" altLang="en-US" sz="1000"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/>
                        <a:t>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400">
                          <a:sym typeface="+mn-ea"/>
                        </a:rPr>
                        <a:t>A-6</a:t>
                      </a:r>
                      <a:endParaRPr lang="en-US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OCC_VGG19_v4_0_3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(40) 47.73%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(53) 48.66%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99.00%(first epoch:97.24% and can not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98.98%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OCC_VGG19_v4_0_4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(26) 49.35%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49.29%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99.23%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OCC_VGG19_v4_0_5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(37) 49.31%</a:t>
                      </a:r>
                      <a:endParaRPr lang="x-none" altLang="en-US" sz="1000" b="1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(62) 49.80%</a:t>
                      </a:r>
                      <a:endParaRPr lang="x-none" altLang="en-US" sz="1000" b="1"/>
                    </a:p>
                    <a:p>
                      <a:pPr algn="ctr">
                        <a:buNone/>
                      </a:pPr>
                      <a:r>
                        <a:rPr lang="x-none" altLang="en-US" sz="1000" b="1"/>
                        <a:t>(67) 49.98%</a:t>
                      </a: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(50) 49.56%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98.03%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OCC_VGG19_v4_0_6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(39) 49.63%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98.94%</a:t>
                      </a:r>
                      <a:r>
                        <a:rPr lang="x-none" altLang="en-US" sz="1000">
                          <a:sym typeface="+mn-ea"/>
                        </a:rPr>
                        <a:t>(first epoch:97.15% and can not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OCC_VGG19_v4_0_7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45.77%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46.03%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(39) 45.70%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99.25%</a:t>
                      </a:r>
                      <a:r>
                        <a:rPr lang="x-none" altLang="en-US" sz="1000"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99.36%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48.32%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99.96%(first epoch:99.62% and can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OCC_VGG19_v4_2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47.77%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(41) 47.92%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99.83%</a:t>
                      </a:r>
                      <a:r>
                        <a:rPr lang="x-none" altLang="en-US" sz="1000">
                          <a:sym typeface="+mn-ea"/>
                        </a:rPr>
                        <a:t>(first epoch:94.81% and can't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OCC_VGG19_v4_3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(44) 47.72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56680"/>
            <a:ext cx="1250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Epoch:50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353060"/>
          <a:ext cx="11909425" cy="71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390"/>
                <a:gridCol w="1107868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Train_method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Learning_rate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(31) 46.23%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(44) 47.08%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(85) 47.80%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(107) 47.94%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0.01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OCC_VGG16_v4_0_5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(20) 48.98%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(2-23) 49.37%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(2-71) 50.10%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VGG16__map_v3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(45) 44.83%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(50) 44.96%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(59) 45.22%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Assitant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Together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35725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150</a:t>
            </a:r>
            <a:endParaRPr lang="x-none"/>
          </a:p>
        </p:txBody>
      </p:sp>
      <p:sp>
        <p:nvSpPr>
          <p:cNvPr id="312" name="Text Box 311"/>
          <p:cNvSpPr txBox="1"/>
          <p:nvPr/>
        </p:nvSpPr>
        <p:spPr>
          <a:xfrm>
            <a:off x="83602" y="-152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6_map_v3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55245"/>
          <a:ext cx="11976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98328"/>
                <a:gridCol w="906949"/>
                <a:gridCol w="1246505"/>
                <a:gridCol w="737235"/>
                <a:gridCol w="2279015"/>
                <a:gridCol w="4897869"/>
                <a:gridCol w="801969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/>
                        <a:t>time: batch(100images)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900"/>
                        <a:t>time_batch/time_epoch/time_epoch(net)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(78) 86.85%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(82) 86.95%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(125) 87.30%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(130) 87.61%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(18)46.29%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(2-8) 48.48%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0.001814/1.6700/0.2150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after epoch 30, test accuracy decrease repidly.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47.73%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(76) 48.21%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(90) 49.10% 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(126) 49.46%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(149) 49.90 %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78, test accuracy &gt; 48.5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47.38%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(83) 48.22%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(105) 49.52%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(176) 50.51 %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0.002065/1.560007/0.181724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0.002033/1.441478/0.178671</a:t>
                      </a: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87, test accuracy &gt; 49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176, test accuracy &gt; 50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485140"/>
          <a:ext cx="9182100" cy="648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979400"/>
                <a:gridCol w="553464"/>
                <a:gridCol w="609380"/>
                <a:gridCol w="937260"/>
                <a:gridCol w="889292"/>
                <a:gridCol w="2075654"/>
                <a:gridCol w="2660015"/>
              </a:tblGrid>
              <a:tr h="883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900"/>
                        <a:t>file_name</a:t>
                      </a:r>
                      <a:endParaRPr lang="en-US" altLang="x-none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/>
                        <a:t>Model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900"/>
                        <a:t>Train_</a:t>
                      </a:r>
                      <a:r>
                        <a:rPr lang="x-none" altLang="en-US" sz="900"/>
                        <a:t>dataset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900">
                          <a:sym typeface="+mn-ea"/>
                        </a:rPr>
                        <a:t>test</a:t>
                      </a:r>
                      <a:r>
                        <a:rPr lang="en-US" altLang="x-none" sz="900">
                          <a:sym typeface="+mn-ea"/>
                        </a:rPr>
                        <a:t>_</a:t>
                      </a:r>
                      <a:r>
                        <a:rPr lang="x-none" altLang="en-US" sz="900">
                          <a:sym typeface="+mn-ea"/>
                        </a:rPr>
                        <a:t>dataset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/>
                        <a:t>Transform: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800" b="0"/>
                        <a:t>Normaliz</a:t>
                      </a:r>
                      <a:r>
                        <a:rPr lang="en-US" altLang="x-none" sz="800" b="0"/>
                        <a:t>ation | Random Crop | </a:t>
                      </a:r>
                      <a:r>
                        <a:rPr lang="en-US" altLang="x-none" sz="800" b="0" i="1"/>
                        <a:t>Flip(yes)</a:t>
                      </a:r>
                      <a:endParaRPr lang="en-US" altLang="x-none" sz="800" b="0" i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x-none" sz="900">
                          <a:sym typeface="+mn-ea"/>
                        </a:rPr>
                        <a:t>erasing probability</a:t>
                      </a:r>
                      <a:endParaRPr lang="" altLang="x-none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time </a:t>
                      </a:r>
                      <a:r>
                        <a:rPr lang="en-US" altLang="x-none" sz="900">
                          <a:sym typeface="+mn-ea"/>
                        </a:rPr>
                        <a:t>(seconds)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x-none" altLang="en-US" sz="800" b="0">
                          <a:sym typeface="+mn-ea"/>
                        </a:rPr>
                        <a:t>time_batch/time_epoch/time_epoch(net)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>
                          <a:solidFill>
                            <a:schemeClr val="bg1"/>
                          </a:solidFill>
                        </a:rPr>
                        <a:t>LR</a:t>
                      </a:r>
                      <a:endParaRPr lang="x-none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 b="0">
                          <a:solidFill>
                            <a:schemeClr val="tx1"/>
                          </a:solidFill>
                        </a:rPr>
                        <a:t>LR1：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0~150: 0.1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150~225: 0.01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225~300: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LR2: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0~</a:t>
                      </a:r>
                      <a:r>
                        <a:rPr lang="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150~</a:t>
                      </a:r>
                      <a:r>
                        <a:rPr lang="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165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160~300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639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ym typeface="+mn-ea"/>
                        </a:rPr>
                        <a:t>D-1</a:t>
                      </a:r>
                      <a:endParaRPr lang="en-US" altLang="en-US" sz="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ResNet20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yes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no</a:t>
                      </a:r>
                      <a:endParaRPr lang="en-US" altLang="x-none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0.001580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1.126729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0.150087</a:t>
                      </a: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(83.82-&gt;91.51-&gt;92.84)</a:t>
                      </a:r>
                      <a:endParaRPr lang="x-none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600"/>
                        <a:t>*</a:t>
                      </a:r>
                      <a:r>
                        <a:rPr lang="en-US" altLang="en-US" sz="600"/>
                        <a:t>D-2</a:t>
                      </a:r>
                      <a:endParaRPr lang="en-US" altLang="en-US" sz="6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0.001373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1.143429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0.15702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0.001366 | 1.127112 | 0.154439</a:t>
                      </a: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15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85.51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 -&gt; (1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58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92.95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94.81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LR2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(49) 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84.78 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(163)93.1 -&gt; (295)94.3</a:t>
                      </a:r>
                      <a:endParaRPr lang="" altLang="en-US" sz="80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D-3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no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D-4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_5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ym typeface="+mn-ea"/>
                        </a:rPr>
                        <a:t>*</a:t>
                      </a:r>
                      <a:r>
                        <a:rPr lang="en-US" altLang="en-US" sz="700">
                          <a:sym typeface="+mn-ea"/>
                        </a:rPr>
                        <a:t>D-5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0.001397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1.224532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0.159716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0.001376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1.111062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0.159240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(12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75.36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70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82.88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60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82.77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LR2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:(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121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76.09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  -&gt; (1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57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82.40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 -&gt; (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286</a:t>
                      </a:r>
                      <a:r>
                        <a:rPr lang="en-US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82.58</a:t>
                      </a:r>
                      <a:endParaRPr lang="" altLang="en-US" sz="80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D-6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700">
                          <a:solidFill>
                            <a:schemeClr val="tx1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_5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700">
                          <a:solidFill>
                            <a:schemeClr val="tx1"/>
                          </a:solidFill>
                          <a:sym typeface="+mn-ea"/>
                        </a:rPr>
                        <a:t>VGG16_v4_0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_5</a:t>
                      </a: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(fc_n=32)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0.5</a:t>
                      </a: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0.001586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1.161519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0.147763</a:t>
                      </a:r>
                      <a:endParaRPr lang="x-none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FFC000"/>
                          </a:solidFill>
                          <a:sym typeface="+mn-ea"/>
                        </a:rPr>
                        <a:t>0.001580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1.155648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0.149241</a:t>
                      </a:r>
                      <a:endParaRPr lang="x-none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</a:rPr>
                        <a:t>(124)81.40 -&gt; (162)90.29-&gt; (293)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</a:rPr>
                        <a:t>91.79</a:t>
                      </a:r>
                      <a:endParaRPr lang="x-none" altLang="en-US" sz="800">
                        <a:solidFill>
                          <a:srgbClr val="FFC000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FFC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rgbClr val="FFC000"/>
                          </a:solidFill>
                          <a:sym typeface="+mn-ea"/>
                        </a:rPr>
                        <a:t>1</a:t>
                      </a:r>
                      <a:r>
                        <a:rPr lang="" altLang="en-US" sz="800">
                          <a:solidFill>
                            <a:srgbClr val="FFC000"/>
                          </a:solidFill>
                          <a:sym typeface="+mn-ea"/>
                        </a:rPr>
                        <a:t>06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)</a:t>
                      </a:r>
                      <a:r>
                        <a:rPr lang="" altLang="en-US" sz="800">
                          <a:solidFill>
                            <a:srgbClr val="FFC000"/>
                          </a:solidFill>
                          <a:sym typeface="+mn-ea"/>
                        </a:rPr>
                        <a:t>79.35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 -&gt; (16</a:t>
                      </a:r>
                      <a:r>
                        <a:rPr lang="" altLang="en-US" sz="800">
                          <a:solidFill>
                            <a:srgbClr val="FFC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)90.</a:t>
                      </a:r>
                      <a:r>
                        <a:rPr lang="" altLang="en-US" sz="800">
                          <a:solidFill>
                            <a:srgbClr val="FFC000"/>
                          </a:solidFill>
                          <a:sym typeface="+mn-ea"/>
                        </a:rPr>
                        <a:t>69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rgbClr val="FFC000"/>
                          </a:solidFill>
                          <a:sym typeface="+mn-ea"/>
                        </a:rPr>
                        <a:t>94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FFC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FFC000"/>
                          </a:solidFill>
                          <a:sym typeface="+mn-ea"/>
                        </a:rPr>
                        <a:t>3.</a:t>
                      </a:r>
                      <a:r>
                        <a:rPr lang="" altLang="en-US" sz="800">
                          <a:solidFill>
                            <a:srgbClr val="FFC000"/>
                          </a:solidFill>
                          <a:sym typeface="+mn-ea"/>
                        </a:rPr>
                        <a:t>08</a:t>
                      </a:r>
                      <a:endParaRPr lang="" altLang="en-US" sz="800">
                        <a:solidFill>
                          <a:srgbClr val="FFC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*D-7</a:t>
                      </a:r>
                      <a:endParaRPr lang="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 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0.5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</a:t>
                      </a:r>
                      <a:r>
                        <a:rPr lang="" sz="800">
                          <a:solidFill>
                            <a:schemeClr val="tx1"/>
                          </a:solidFill>
                          <a:sym typeface="+mn-ea"/>
                        </a:rPr>
                        <a:t>403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1.171840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159959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0.001584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1.117327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0.159150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0.001408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1.207489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0.160579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113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)81.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52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(16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)90.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33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(29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91.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97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        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(59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)8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25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55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)90.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50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87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2.07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45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)8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0.74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 -&gt; (16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)90.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94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-&gt; (2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82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r>
                        <a:rPr lang="" altLang="x-none" sz="800">
                          <a:solidFill>
                            <a:schemeClr val="tx1"/>
                          </a:solidFill>
                          <a:sym typeface="+mn-ea"/>
                        </a:rPr>
                        <a:t>3.25</a:t>
                      </a:r>
                      <a:endParaRPr lang="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ym typeface="+mn-ea"/>
                        </a:rPr>
                        <a:t>D-</a:t>
                      </a:r>
                      <a:r>
                        <a:rPr lang="" altLang="en-US" sz="700">
                          <a:sym typeface="+mn-ea"/>
                        </a:rPr>
                        <a:t>8</a:t>
                      </a:r>
                      <a:endParaRPr lang="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VGG16_v4_0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no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8069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/>
              <a:t>Random </a:t>
            </a:r>
            <a:r>
              <a:rPr lang="en-US" altLang="x-none"/>
              <a:t>erasing</a:t>
            </a:r>
            <a:r>
              <a:rPr lang="x-none"/>
              <a:t> paper </a:t>
            </a:r>
            <a:r>
              <a:rPr lang="en-US" altLang="x-none"/>
              <a:t>(without random crop)</a:t>
            </a:r>
            <a:r>
              <a:rPr lang="x-none"/>
              <a:t> </a:t>
            </a:r>
            <a:r>
              <a:rPr lang="" altLang="x-none"/>
              <a:t>；  model: </a:t>
            </a:r>
            <a:r>
              <a:rPr lang="en-US" altLang="x-none" sz="1400">
                <a:solidFill>
                  <a:srgbClr val="C00000"/>
                </a:solidFill>
                <a:sym typeface="+mn-ea"/>
              </a:rPr>
              <a:t>VGG16_v4_0</a:t>
            </a:r>
            <a:r>
              <a:rPr lang="en-US" altLang="en-US" sz="1400">
                <a:solidFill>
                  <a:srgbClr val="C00000"/>
                </a:solidFill>
                <a:sym typeface="+mn-ea"/>
              </a:rPr>
              <a:t>_5</a:t>
            </a:r>
            <a:endParaRPr lang="en-US" altLang="en-US">
              <a:solidFill>
                <a:srgbClr val="C00000"/>
              </a:solidFill>
              <a:sym typeface="+mn-ea"/>
            </a:endParaRPr>
          </a:p>
          <a:p>
            <a:pPr algn="l"/>
            <a:r>
              <a:rPr lang="" altLang="x-none"/>
              <a:t> </a:t>
            </a:r>
            <a:endParaRPr lang="" altLang="x-none"/>
          </a:p>
        </p:txBody>
      </p:sp>
      <p:sp>
        <p:nvSpPr>
          <p:cNvPr id="3" name="Text Box 2"/>
          <p:cNvSpPr txBox="1"/>
          <p:nvPr/>
        </p:nvSpPr>
        <p:spPr>
          <a:xfrm>
            <a:off x="9410065" y="1005840"/>
            <a:ext cx="3336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解决两个问题：</a:t>
            </a:r>
            <a:endParaRPr lang="" altLang="en-US"/>
          </a:p>
          <a:p>
            <a:r>
              <a:rPr lang="" altLang="en-US"/>
              <a:t>1. offline dataset：数据集是否正确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 online dataset：如何在test阶段只使用一部分的网络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434070" y="3719195"/>
            <a:ext cx="394906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>
              <a:buNone/>
            </a:pPr>
            <a:r>
              <a:rPr lang="" sz="28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occ 有问题 不能被预测</a:t>
            </a:r>
            <a:endParaRPr lang="" sz="28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77935" y="4241165"/>
            <a:ext cx="3336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本页记录，VGG16_v4_0_5太浅，换成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  <p:grpSp>
        <p:nvGrpSpPr>
          <p:cNvPr id="109" name="Group 108"/>
          <p:cNvGrpSpPr/>
          <p:nvPr/>
        </p:nvGrpSpPr>
        <p:grpSpPr>
          <a:xfrm rot="0">
            <a:off x="4430395" y="481330"/>
            <a:ext cx="650875" cy="1024890"/>
            <a:chOff x="7878" y="1908"/>
            <a:chExt cx="1468" cy="26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7878" y="1908"/>
              <a:ext cx="725" cy="2691"/>
              <a:chOff x="14440" y="5047"/>
              <a:chExt cx="725" cy="2691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 rot="10800000">
                <a:off x="14440" y="5047"/>
                <a:ext cx="72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900"/>
                  <a:t>FC-512</a:t>
                </a:r>
                <a:endParaRPr lang="x-none" altLang="en-US" sz="9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691" y="2088"/>
              <a:ext cx="655" cy="2511"/>
              <a:chOff x="17144" y="7816"/>
              <a:chExt cx="655" cy="2511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39" name="Text Box 138"/>
              <p:cNvSpPr txBox="1"/>
              <p:nvPr/>
            </p:nvSpPr>
            <p:spPr>
              <a:xfrm rot="10800000">
                <a:off x="17144" y="7816"/>
                <a:ext cx="65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700"/>
                  <a:t>Assistant node</a:t>
                </a:r>
                <a:endParaRPr lang="x-none" altLang="en-US" sz="700"/>
              </a:p>
            </p:txBody>
          </p:sp>
        </p:grpSp>
      </p:grpSp>
      <p:cxnSp>
        <p:nvCxnSpPr>
          <p:cNvPr id="140" name="Elbow Connector 139"/>
          <p:cNvCxnSpPr/>
          <p:nvPr/>
        </p:nvCxnSpPr>
        <p:spPr>
          <a:xfrm rot="16200000">
            <a:off x="173355" y="1592580"/>
            <a:ext cx="2226945" cy="1064260"/>
          </a:xfrm>
          <a:prstGeom prst="bentConnector3">
            <a:avLst>
              <a:gd name="adj1" fmla="val 100080"/>
            </a:avLst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 rot="0">
            <a:off x="1774190" y="511175"/>
            <a:ext cx="321310" cy="1004570"/>
            <a:chOff x="5917" y="4434"/>
            <a:chExt cx="725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" altLang="x-none" sz="900"/>
                <a:t>64</a:t>
              </a:r>
              <a:endParaRPr lang="" altLang="x-none" sz="900"/>
            </a:p>
          </p:txBody>
        </p:sp>
      </p:grpSp>
      <p:grpSp>
        <p:nvGrpSpPr>
          <p:cNvPr id="148" name="Group 147"/>
          <p:cNvGrpSpPr/>
          <p:nvPr/>
        </p:nvGrpSpPr>
        <p:grpSpPr>
          <a:xfrm rot="0">
            <a:off x="2094865" y="511175"/>
            <a:ext cx="321310" cy="1004570"/>
            <a:chOff x="5917" y="4434"/>
            <a:chExt cx="725" cy="2519"/>
          </a:xfrm>
        </p:grpSpPr>
        <p:sp>
          <p:nvSpPr>
            <p:cNvPr id="149" name="Rectangle 1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0" name="Text Box 149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grpSp>
        <p:nvGrpSpPr>
          <p:cNvPr id="151" name="Group 150"/>
          <p:cNvGrpSpPr/>
          <p:nvPr/>
        </p:nvGrpSpPr>
        <p:grpSpPr>
          <a:xfrm rot="0">
            <a:off x="2416175" y="511175"/>
            <a:ext cx="321310" cy="1004570"/>
            <a:chOff x="5917" y="4434"/>
            <a:chExt cx="725" cy="2519"/>
          </a:xfrm>
        </p:grpSpPr>
        <p:sp>
          <p:nvSpPr>
            <p:cNvPr id="152" name="Rectangle 1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3" name="Text Box 152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" altLang="x-none" sz="900"/>
                <a:t>128</a:t>
              </a:r>
              <a:endParaRPr lang="" altLang="x-none" sz="900"/>
            </a:p>
          </p:txBody>
        </p:sp>
      </p:grpSp>
      <p:grpSp>
        <p:nvGrpSpPr>
          <p:cNvPr id="154" name="Group 153"/>
          <p:cNvGrpSpPr/>
          <p:nvPr/>
        </p:nvGrpSpPr>
        <p:grpSpPr>
          <a:xfrm rot="0">
            <a:off x="2729230" y="505460"/>
            <a:ext cx="321310" cy="1004570"/>
            <a:chOff x="5917" y="4434"/>
            <a:chExt cx="725" cy="2519"/>
          </a:xfrm>
        </p:grpSpPr>
        <p:sp>
          <p:nvSpPr>
            <p:cNvPr id="155" name="Rectangle 1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6" name="Text Box 155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grpSp>
        <p:nvGrpSpPr>
          <p:cNvPr id="157" name="Group 156"/>
          <p:cNvGrpSpPr/>
          <p:nvPr/>
        </p:nvGrpSpPr>
        <p:grpSpPr>
          <a:xfrm rot="0">
            <a:off x="3049270" y="505460"/>
            <a:ext cx="321310" cy="1004570"/>
            <a:chOff x="5917" y="4434"/>
            <a:chExt cx="725" cy="2519"/>
          </a:xfrm>
        </p:grpSpPr>
        <p:sp>
          <p:nvSpPr>
            <p:cNvPr id="158" name="Rectangle 1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59" name="Text Box 158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" altLang="x-none" sz="900"/>
                <a:t>256</a:t>
              </a:r>
              <a:r>
                <a:rPr lang="x-none" altLang="en-US" sz="900"/>
                <a:t> </a:t>
              </a:r>
              <a:endParaRPr lang="x-none" altLang="en-US" sz="900"/>
            </a:p>
          </p:txBody>
        </p:sp>
      </p:grpSp>
      <p:grpSp>
        <p:nvGrpSpPr>
          <p:cNvPr id="160" name="Group 159"/>
          <p:cNvGrpSpPr/>
          <p:nvPr/>
        </p:nvGrpSpPr>
        <p:grpSpPr>
          <a:xfrm rot="0">
            <a:off x="3388360" y="501015"/>
            <a:ext cx="321310" cy="1004570"/>
            <a:chOff x="5917" y="4434"/>
            <a:chExt cx="725" cy="2519"/>
          </a:xfrm>
        </p:grpSpPr>
        <p:sp>
          <p:nvSpPr>
            <p:cNvPr id="161" name="Rectangle 1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62" name="Text Box 161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sp>
        <p:nvSpPr>
          <p:cNvPr id="163" name="Text Box 162"/>
          <p:cNvSpPr txBox="1"/>
          <p:nvPr/>
        </p:nvSpPr>
        <p:spPr>
          <a:xfrm>
            <a:off x="4011295" y="381635"/>
            <a:ext cx="47244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800">
                <a:sym typeface="+mn-ea"/>
              </a:rPr>
              <a:t>(s=</a:t>
            </a:r>
            <a:r>
              <a:rPr lang="" altLang="x-none" sz="800">
                <a:sym typeface="+mn-ea"/>
              </a:rPr>
              <a:t>4</a:t>
            </a:r>
            <a:r>
              <a:rPr lang="x-none" altLang="en-US" sz="800">
                <a:sym typeface="+mn-ea"/>
              </a:rPr>
              <a:t>)</a:t>
            </a:r>
            <a:endParaRPr lang="x-none" altLang="en-US" sz="800">
              <a:sym typeface="+mn-ea"/>
            </a:endParaRPr>
          </a:p>
        </p:txBody>
      </p:sp>
      <p:grpSp>
        <p:nvGrpSpPr>
          <p:cNvPr id="165" name="Group 164"/>
          <p:cNvGrpSpPr/>
          <p:nvPr/>
        </p:nvGrpSpPr>
        <p:grpSpPr>
          <a:xfrm rot="0">
            <a:off x="3731895" y="502285"/>
            <a:ext cx="321310" cy="1004570"/>
            <a:chOff x="5917" y="4434"/>
            <a:chExt cx="725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Conv-</a:t>
              </a:r>
              <a:r>
                <a:rPr lang="" sz="900"/>
                <a:t>512</a:t>
              </a:r>
              <a:endParaRPr lang="" sz="900"/>
            </a:p>
          </p:txBody>
        </p:sp>
      </p:grpSp>
      <p:grpSp>
        <p:nvGrpSpPr>
          <p:cNvPr id="168" name="Group 167"/>
          <p:cNvGrpSpPr/>
          <p:nvPr/>
        </p:nvGrpSpPr>
        <p:grpSpPr>
          <a:xfrm rot="0">
            <a:off x="4086225" y="497840"/>
            <a:ext cx="321310" cy="1004570"/>
            <a:chOff x="5917" y="4434"/>
            <a:chExt cx="725" cy="2519"/>
          </a:xfrm>
        </p:grpSpPr>
        <p:sp>
          <p:nvSpPr>
            <p:cNvPr id="169" name="Rectangle 16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900"/>
            </a:p>
          </p:txBody>
        </p:sp>
        <p:sp>
          <p:nvSpPr>
            <p:cNvPr id="170" name="Text Box 169"/>
            <p:cNvSpPr txBox="1"/>
            <p:nvPr/>
          </p:nvSpPr>
          <p:spPr>
            <a:xfrm rot="10800000">
              <a:off x="5917" y="4434"/>
              <a:ext cx="72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900"/>
                <a:t>Max pool</a:t>
              </a:r>
              <a:endParaRPr lang="x-none" altLang="en-US" sz="900"/>
            </a:p>
          </p:txBody>
        </p:sp>
      </p:grpSp>
      <p:sp>
        <p:nvSpPr>
          <p:cNvPr id="171" name="Text Box 170"/>
          <p:cNvSpPr txBox="1"/>
          <p:nvPr/>
        </p:nvSpPr>
        <p:spPr>
          <a:xfrm>
            <a:off x="2497872" y="481330"/>
            <a:ext cx="773300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200">
                <a:solidFill>
                  <a:srgbClr val="0070C0"/>
                </a:solidFill>
              </a:rPr>
              <a:t>OCC_</a:t>
            </a:r>
            <a:r>
              <a:rPr lang="en-US" altLang="en-US" sz="1200">
                <a:solidFill>
                  <a:srgbClr val="0070C0"/>
                </a:solidFill>
              </a:rPr>
              <a:t>VGG1</a:t>
            </a:r>
            <a:r>
              <a:rPr lang="x-none" altLang="en-US" sz="1200">
                <a:solidFill>
                  <a:srgbClr val="0070C0"/>
                </a:solidFill>
              </a:rPr>
              <a:t>9_v4_1</a:t>
            </a:r>
            <a:r>
              <a:rPr lang="" altLang="x-none" sz="1200">
                <a:solidFill>
                  <a:srgbClr val="0070C0"/>
                </a:solidFill>
              </a:rPr>
              <a:t>_1</a:t>
            </a:r>
            <a:endParaRPr lang="" altLang="x-none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485140"/>
          <a:ext cx="11807825" cy="643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/>
                <a:gridCol w="1608455"/>
                <a:gridCol w="1365250"/>
                <a:gridCol w="1967230"/>
                <a:gridCol w="857885"/>
                <a:gridCol w="1887220"/>
                <a:gridCol w="3551555"/>
              </a:tblGrid>
              <a:tr h="883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900"/>
                        <a:t>file_name</a:t>
                      </a:r>
                      <a:endParaRPr lang="en-US" altLang="x-none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/>
                        <a:t>Model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900"/>
                        <a:t>Train_</a:t>
                      </a:r>
                      <a:r>
                        <a:rPr lang="x-none" altLang="en-US" sz="900"/>
                        <a:t>dataset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900">
                          <a:sym typeface="+mn-ea"/>
                        </a:rPr>
                        <a:t>test</a:t>
                      </a:r>
                      <a:r>
                        <a:rPr lang="en-US" altLang="x-none" sz="900">
                          <a:sym typeface="+mn-ea"/>
                        </a:rPr>
                        <a:t>_</a:t>
                      </a:r>
                      <a:r>
                        <a:rPr lang="x-none" altLang="en-US" sz="900">
                          <a:sym typeface="+mn-ea"/>
                        </a:rPr>
                        <a:t>dataset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900"/>
                        <a:t>Transform: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800" b="0"/>
                        <a:t>Normaliz</a:t>
                      </a:r>
                      <a:r>
                        <a:rPr lang="en-US" altLang="x-none" sz="800" b="0"/>
                        <a:t>ation | Random Crop | </a:t>
                      </a:r>
                      <a:r>
                        <a:rPr lang="en-US" altLang="x-none" sz="800" b="0" i="1"/>
                        <a:t>Flip(yes)</a:t>
                      </a:r>
                      <a:endParaRPr lang="en-US" altLang="x-none" sz="800" b="0" i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time </a:t>
                      </a:r>
                      <a:r>
                        <a:rPr lang="en-US" altLang="x-none" sz="900">
                          <a:sym typeface="+mn-ea"/>
                        </a:rPr>
                        <a:t>(seconds)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x-none" altLang="en-US" sz="9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x-none" altLang="en-US" sz="800" b="0">
                          <a:sym typeface="+mn-ea"/>
                        </a:rPr>
                        <a:t>time_batch </a:t>
                      </a:r>
                      <a:r>
                        <a:rPr lang="" altLang="x-none" sz="800" b="0">
                          <a:sym typeface="+mn-ea"/>
                        </a:rPr>
                        <a:t>| </a:t>
                      </a:r>
                      <a:r>
                        <a:rPr lang="x-none" altLang="en-US" sz="800" b="0">
                          <a:sym typeface="+mn-ea"/>
                        </a:rPr>
                        <a:t>time_epoch(net)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>
                          <a:solidFill>
                            <a:schemeClr val="bg1"/>
                          </a:solidFill>
                        </a:rPr>
                        <a:t>LR</a:t>
                      </a:r>
                      <a:endParaRPr lang="x-none" altLang="en-US" sz="9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LR1：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0~150: 0.1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150~225: 0.01 </a:t>
                      </a:r>
                      <a:r>
                        <a:rPr lang="en-US" altLang="x-none" sz="800" b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tx1"/>
                          </a:solidFill>
                        </a:rPr>
                        <a:t>225~300: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LR2: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0~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150~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165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0.01 </a:t>
                      </a:r>
                      <a:r>
                        <a:rPr lang="en-US" altLang="x-none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-&gt; </a:t>
                      </a:r>
                      <a:r>
                        <a:rPr lang="en-US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160~300</a:t>
                      </a:r>
                      <a:r>
                        <a:rPr lang="x-none" altLang="en-US" sz="800" b="0">
                          <a:solidFill>
                            <a:schemeClr val="accent2">
                              <a:lumMod val="50000"/>
                            </a:schemeClr>
                          </a:solidFill>
                          <a:sym typeface="+mn-ea"/>
                        </a:rPr>
                        <a:t>: 0.001</a:t>
                      </a:r>
                      <a:endParaRPr lang="x-none" altLang="en-US" sz="800" b="0">
                        <a:solidFill>
                          <a:schemeClr val="accent2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113792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rgbClr val="C00000"/>
                          </a:solidFill>
                          <a:sym typeface="+mn-ea"/>
                        </a:rPr>
                        <a:t>*D-7</a:t>
                      </a:r>
                      <a:endParaRPr lang="en-US" altLang="en-US" sz="7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rgbClr val="C00000"/>
                          </a:solidFill>
                          <a:sym typeface="+mn-ea"/>
                        </a:rPr>
                        <a:t>(baseline)</a:t>
                      </a:r>
                      <a:endParaRPr lang="" altLang="en-US" sz="7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_1.0</a:t>
                      </a:r>
                      <a:endParaRPr lang="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 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no </a:t>
                      </a:r>
                      <a:r>
                        <a:rPr lang="" altLang="en-US" sz="800">
                          <a:solidFill>
                            <a:srgbClr val="C00000"/>
                          </a:solidFill>
                          <a:sym typeface="+mn-ea"/>
                        </a:rPr>
                        <a:t>2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0.001</a:t>
                      </a:r>
                      <a:r>
                        <a:rPr lang="en-US" sz="800">
                          <a:solidFill>
                            <a:srgbClr val="C00000"/>
                          </a:solidFill>
                          <a:sym typeface="+mn-ea"/>
                        </a:rPr>
                        <a:t>403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1.171840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159959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0.001584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1.117327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0.159150</a:t>
                      </a: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rgbClr val="C00000"/>
                          </a:solidFill>
                          <a:sym typeface="+mn-ea"/>
                        </a:rPr>
                        <a:t>0.001408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1.207489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0.160579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113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)81.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7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33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(29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91.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97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        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(59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)8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25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-&gt; (1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50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87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2.07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90.68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(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145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)8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0.74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-&gt; (16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)90.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94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3.25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60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" altLang="en-US" sz="60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en-US" sz="600">
                          <a:solidFill>
                            <a:srgbClr val="C00000"/>
                          </a:solidFill>
                        </a:rPr>
                        <a:t>-2</a:t>
                      </a:r>
                      <a:endParaRPr lang="en-US" altLang="en-US" sz="6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0.001373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|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1.143429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|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</a:t>
                      </a:r>
                      <a:r>
                        <a:rPr lang="x-none" altLang="en-US" sz="800">
                          <a:solidFill>
                            <a:srgbClr val="C00000"/>
                          </a:solidFill>
                          <a:sym typeface="+mn-ea"/>
                        </a:rPr>
                        <a:t>0.15702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1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0.001366 | 1.127112 | 0.154439</a:t>
                      </a: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(1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15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85.51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  -&gt; (1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58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92.95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-&gt; (2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83</a:t>
                      </a: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) 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94.81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rgbClr val="C00000"/>
                          </a:solidFill>
                          <a:sym typeface="+mn-ea"/>
                        </a:rPr>
                        <a:t>LR2</a:t>
                      </a:r>
                      <a:r>
                        <a:rPr lang="en-US" altLang="en-US" sz="800">
                          <a:solidFill>
                            <a:srgbClr val="C00000"/>
                          </a:solidFill>
                          <a:sym typeface="+mn-ea"/>
                        </a:rPr>
                        <a:t>: (49) 84.78 -&gt; (163)93.1 -&gt; (295)94.3</a:t>
                      </a: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ym typeface="+mn-ea"/>
                        </a:rPr>
                        <a:t>E</a:t>
                      </a:r>
                      <a:r>
                        <a:rPr lang="en-US" altLang="en-US" sz="700">
                          <a:sym typeface="+mn-ea"/>
                        </a:rPr>
                        <a:t>-3</a:t>
                      </a:r>
                      <a:endParaRPr lang="en-US" altLang="en-US" sz="7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x-none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E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-4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_0.5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1.0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  </a:t>
                      </a: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</a:rPr>
                        <a:t>91.83</a:t>
                      </a:r>
                      <a:endParaRPr lang="" altLang="x-none"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</a:rPr>
                        <a:t>90.27</a:t>
                      </a:r>
                      <a:endParaRPr lang="" altLang="x-none"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" altLang="x-none"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</a:rPr>
                        <a:t>93.02</a:t>
                      </a:r>
                      <a:endParaRPr lang="" altLang="x-none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E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-5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no  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0.002064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0.222304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800">
                          <a:solidFill>
                            <a:schemeClr val="tx1"/>
                          </a:solidFill>
                          <a:sym typeface="+mn-ea"/>
                        </a:rPr>
                        <a:t>91.72</a:t>
                      </a:r>
                      <a:endParaRPr lang="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6915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*</a:t>
                      </a: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E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-6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7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1_1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no</a:t>
                      </a:r>
                      <a:endParaRPr 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0.001973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0.219315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0.001998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0.216026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sz="800">
                          <a:solidFill>
                            <a:schemeClr val="tx1"/>
                          </a:solidFill>
                        </a:rPr>
                        <a:t>92.01</a:t>
                      </a:r>
                      <a:endParaRPr sz="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LR1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: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92.91 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8153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" altLang="en-US" sz="700">
                          <a:solidFill>
                            <a:schemeClr val="tx1"/>
                          </a:solidFill>
                          <a:sym typeface="+mn-ea"/>
                        </a:rPr>
                        <a:t>E</a:t>
                      </a:r>
                      <a:r>
                        <a:rPr lang="en-US" altLang="en-US" sz="700">
                          <a:solidFill>
                            <a:schemeClr val="tx1"/>
                          </a:solidFill>
                          <a:sym typeface="+mn-ea"/>
                        </a:rPr>
                        <a:t>-8</a:t>
                      </a:r>
                      <a:endParaRPr lang="en-US" altLang="en-US" sz="7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VGG16_v4_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online_occ</a:t>
                      </a:r>
                      <a:r>
                        <a:rPr lang="en-US" altLang="en-US" sz="800">
                          <a:solidFill>
                            <a:schemeClr val="tx1"/>
                          </a:solidFill>
                          <a:sym typeface="+mn-ea"/>
                        </a:rPr>
                        <a:t>_</a:t>
                      </a: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CIFAR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x-none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yes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no  </a:t>
                      </a: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x-none" altLang="en-US" sz="800">
                          <a:solidFill>
                            <a:schemeClr val="tx1"/>
                          </a:solidFill>
                          <a:sym typeface="+mn-ea"/>
                        </a:rPr>
                        <a:t>0.001973 </a:t>
                      </a:r>
                      <a:r>
                        <a:rPr lang="en-US" altLang="x-none" sz="800">
                          <a:solidFill>
                            <a:schemeClr val="tx1"/>
                          </a:solidFill>
                          <a:sym typeface="+mn-ea"/>
                        </a:rPr>
                        <a:t>| </a:t>
                      </a:r>
                      <a:r>
                        <a:rPr sz="800">
                          <a:solidFill>
                            <a:schemeClr val="tx1"/>
                          </a:solidFill>
                          <a:sym typeface="+mn-ea"/>
                        </a:rPr>
                        <a:t>0.216578</a:t>
                      </a:r>
                      <a:endParaRPr sz="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x-none" sz="800">
                          <a:solidFill>
                            <a:schemeClr val="tx1"/>
                          </a:solidFill>
                        </a:rPr>
                        <a:t>93.54</a:t>
                      </a:r>
                      <a:endParaRPr lang="" altLang="x-none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8069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/>
              <a:t>Random </a:t>
            </a:r>
            <a:r>
              <a:rPr lang="en-US" altLang="x-none"/>
              <a:t>erasing</a:t>
            </a:r>
            <a:r>
              <a:rPr lang="x-none"/>
              <a:t> paper </a:t>
            </a:r>
            <a:r>
              <a:rPr lang="en-US" altLang="x-none"/>
              <a:t>(without random crop)</a:t>
            </a:r>
            <a:r>
              <a:rPr lang="x-none"/>
              <a:t> </a:t>
            </a:r>
            <a:r>
              <a:rPr lang="en-US" altLang="x-none"/>
              <a:t>；  model: </a:t>
            </a:r>
            <a:r>
              <a:rPr lang="en-US" altLang="x-none" sz="1400">
                <a:solidFill>
                  <a:srgbClr val="C00000"/>
                </a:solidFill>
                <a:sym typeface="+mn-ea"/>
              </a:rPr>
              <a:t>VGG16_v4_0</a:t>
            </a:r>
            <a:r>
              <a:rPr lang="en-US" altLang="en-US" sz="1400">
                <a:solidFill>
                  <a:srgbClr val="C00000"/>
                </a:solidFill>
                <a:sym typeface="+mn-ea"/>
              </a:rPr>
              <a:t>_5</a:t>
            </a:r>
            <a:endParaRPr lang="en-US" altLang="en-US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x-none"/>
              <a:t> </a:t>
            </a:r>
            <a:endParaRPr lang="en-US" altLang="x-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Pics for paper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553720" y="34925"/>
            <a:ext cx="10595610" cy="6760845"/>
            <a:chOff x="872" y="55"/>
            <a:chExt cx="16686" cy="10647"/>
          </a:xfrm>
        </p:grpSpPr>
        <p:grpSp>
          <p:nvGrpSpPr>
            <p:cNvPr id="174" name="Group 173"/>
            <p:cNvGrpSpPr/>
            <p:nvPr/>
          </p:nvGrpSpPr>
          <p:grpSpPr>
            <a:xfrm rot="0">
              <a:off x="872" y="55"/>
              <a:ext cx="15839" cy="1865"/>
              <a:chOff x="215" y="1447"/>
              <a:chExt cx="18013" cy="270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5" y="180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 rot="10800000">
                <a:off x="223" y="2003"/>
                <a:ext cx="713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939" y="1507"/>
                <a:ext cx="625" cy="2646"/>
                <a:chOff x="3837" y="4887"/>
                <a:chExt cx="625" cy="2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 rot="10800000">
                  <a:off x="3859" y="4887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663" y="1514"/>
                <a:ext cx="625" cy="2638"/>
                <a:chOff x="6017" y="4434"/>
                <a:chExt cx="625" cy="251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448" y="1514"/>
                <a:ext cx="625" cy="2638"/>
                <a:chOff x="6017" y="4434"/>
                <a:chExt cx="625" cy="2519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20" y="1507"/>
                <a:ext cx="625" cy="2638"/>
                <a:chOff x="6017" y="4434"/>
                <a:chExt cx="625" cy="251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2" name="Text Box 9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3944" y="1507"/>
                <a:ext cx="625" cy="2638"/>
                <a:chOff x="6017" y="4434"/>
                <a:chExt cx="625" cy="2519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9" name="Text Box 9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668" y="1514"/>
                <a:ext cx="625" cy="2638"/>
                <a:chOff x="6017" y="4434"/>
                <a:chExt cx="625" cy="2519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2" name="Text Box 10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392" y="1507"/>
                <a:ext cx="625" cy="2638"/>
                <a:chOff x="6017" y="4434"/>
                <a:chExt cx="625" cy="2519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5" name="Text Box 10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116" y="1507"/>
                <a:ext cx="625" cy="2638"/>
                <a:chOff x="6017" y="4434"/>
                <a:chExt cx="625" cy="2519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8" name="Text Box 10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840" y="1507"/>
                <a:ext cx="625" cy="2638"/>
                <a:chOff x="6017" y="4434"/>
                <a:chExt cx="625" cy="251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604" y="1501"/>
                <a:ext cx="625" cy="2638"/>
                <a:chOff x="6017" y="4434"/>
                <a:chExt cx="625" cy="2519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4" name="Text Box 11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8328" y="1501"/>
                <a:ext cx="625" cy="2638"/>
                <a:chOff x="6017" y="4434"/>
                <a:chExt cx="625" cy="2519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7" name="Text Box 116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052" y="1501"/>
                <a:ext cx="625" cy="2638"/>
                <a:chOff x="6017" y="4434"/>
                <a:chExt cx="625" cy="2519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0" name="Text Box 119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776" y="1501"/>
                <a:ext cx="625" cy="2638"/>
                <a:chOff x="6017" y="4434"/>
                <a:chExt cx="625" cy="2519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3" name="Text Box 122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0500" y="1501"/>
                <a:ext cx="625" cy="2638"/>
                <a:chOff x="6017" y="4434"/>
                <a:chExt cx="625" cy="251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6" name="Text Box 125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1224" y="1500"/>
                <a:ext cx="625" cy="2638"/>
                <a:chOff x="6017" y="4434"/>
                <a:chExt cx="625" cy="2519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9" name="Text Box 12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1948" y="1500"/>
                <a:ext cx="625" cy="2638"/>
                <a:chOff x="6017" y="4434"/>
                <a:chExt cx="625" cy="2519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2" name="Text Box 13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2672" y="1500"/>
                <a:ext cx="625" cy="2638"/>
                <a:chOff x="6017" y="4434"/>
                <a:chExt cx="625" cy="2519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5" name="Text Box 13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4116" y="1500"/>
                <a:ext cx="625" cy="2638"/>
                <a:chOff x="6017" y="4434"/>
                <a:chExt cx="625" cy="251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4920" y="1447"/>
                <a:ext cx="625" cy="2691"/>
                <a:chOff x="14540" y="5047"/>
                <a:chExt cx="625" cy="269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6272" y="1455"/>
                <a:ext cx="625" cy="2691"/>
                <a:chOff x="14540" y="5047"/>
                <a:chExt cx="625" cy="2691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4" name="Text Box 143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17555" y="1455"/>
                <a:ext cx="673" cy="2691"/>
                <a:chOff x="14564" y="5047"/>
                <a:chExt cx="673" cy="269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4564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7" name="Text Box 146"/>
                <p:cNvSpPr txBox="1"/>
                <p:nvPr/>
              </p:nvSpPr>
              <p:spPr>
                <a:xfrm rot="10800000">
                  <a:off x="14634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6945" y="29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5582" y="298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13387" y="1515"/>
                <a:ext cx="625" cy="2638"/>
                <a:chOff x="6017" y="4434"/>
                <a:chExt cx="625" cy="2519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52" name="Text Box 15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 rot="0">
              <a:off x="950" y="2303"/>
              <a:ext cx="15857" cy="3773"/>
              <a:chOff x="252" y="4771"/>
              <a:chExt cx="18110" cy="557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55" y="668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54" name="Text Box 153"/>
              <p:cNvSpPr txBox="1"/>
              <p:nvPr/>
            </p:nvSpPr>
            <p:spPr>
              <a:xfrm rot="10800000">
                <a:off x="252" y="6923"/>
                <a:ext cx="716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79" y="6387"/>
                <a:ext cx="691" cy="2646"/>
                <a:chOff x="3837" y="4887"/>
                <a:chExt cx="691" cy="2526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 rot="10800000">
                  <a:off x="3868" y="4887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1703" y="6394"/>
                <a:ext cx="757" cy="2638"/>
                <a:chOff x="6017" y="4434"/>
                <a:chExt cx="757" cy="2519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0" name="Text Box 159"/>
                <p:cNvSpPr txBox="1"/>
                <p:nvPr/>
              </p:nvSpPr>
              <p:spPr>
                <a:xfrm rot="10800000">
                  <a:off x="6114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2488" y="6394"/>
                <a:ext cx="713" cy="2638"/>
                <a:chOff x="6017" y="4434"/>
                <a:chExt cx="713" cy="2519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3" name="Text Box 162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260" y="6387"/>
                <a:ext cx="713" cy="2638"/>
                <a:chOff x="6017" y="4434"/>
                <a:chExt cx="713" cy="2519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6" name="Text Box 16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984" y="6387"/>
                <a:ext cx="691" cy="2638"/>
                <a:chOff x="6017" y="4434"/>
                <a:chExt cx="691" cy="2519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9" name="Text Box 16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708" y="6394"/>
                <a:ext cx="713" cy="2638"/>
                <a:chOff x="6017" y="4434"/>
                <a:chExt cx="713" cy="251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2" name="Text Box 171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5432" y="6387"/>
                <a:ext cx="691" cy="2638"/>
                <a:chOff x="6017" y="4434"/>
                <a:chExt cx="691" cy="2519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7" name="Text Box 17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156" y="6387"/>
                <a:ext cx="713" cy="2638"/>
                <a:chOff x="6017" y="4434"/>
                <a:chExt cx="713" cy="2519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0" name="Text Box 179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80" y="6387"/>
                <a:ext cx="751" cy="2638"/>
                <a:chOff x="6017" y="4434"/>
                <a:chExt cx="751" cy="2519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3" name="Text Box 182"/>
                <p:cNvSpPr txBox="1"/>
                <p:nvPr/>
              </p:nvSpPr>
              <p:spPr>
                <a:xfrm rot="10800000">
                  <a:off x="610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7644" y="6381"/>
                <a:ext cx="713" cy="2638"/>
                <a:chOff x="6017" y="4434"/>
                <a:chExt cx="713" cy="2519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6" name="Text Box 18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8368" y="6381"/>
                <a:ext cx="691" cy="2638"/>
                <a:chOff x="6017" y="4434"/>
                <a:chExt cx="691" cy="2519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9" name="Text Box 18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9092" y="6381"/>
                <a:ext cx="691" cy="2638"/>
                <a:chOff x="6017" y="4434"/>
                <a:chExt cx="691" cy="2519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2" name="Text Box 191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9816" y="6381"/>
                <a:ext cx="735" cy="2638"/>
                <a:chOff x="6017" y="4434"/>
                <a:chExt cx="735" cy="2519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5" name="Text Box 194"/>
                <p:cNvSpPr txBox="1"/>
                <p:nvPr/>
              </p:nvSpPr>
              <p:spPr>
                <a:xfrm rot="10800000">
                  <a:off x="6092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0540" y="6381"/>
                <a:ext cx="713" cy="2638"/>
                <a:chOff x="6017" y="4434"/>
                <a:chExt cx="713" cy="2519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1264" y="6380"/>
                <a:ext cx="713" cy="2638"/>
                <a:chOff x="6017" y="4434"/>
                <a:chExt cx="713" cy="2519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1" name="Text Box 200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1988" y="6380"/>
                <a:ext cx="691" cy="2638"/>
                <a:chOff x="6017" y="4434"/>
                <a:chExt cx="691" cy="2519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4" name="Text Box 203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12712" y="6380"/>
                <a:ext cx="691" cy="2638"/>
                <a:chOff x="6017" y="4434"/>
                <a:chExt cx="691" cy="2519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7" name="Text Box 20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14156" y="6380"/>
                <a:ext cx="691" cy="2638"/>
                <a:chOff x="6017" y="4434"/>
                <a:chExt cx="691" cy="2519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0" name="Text Box 209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14960" y="6327"/>
                <a:ext cx="691" cy="2691"/>
                <a:chOff x="14540" y="5047"/>
                <a:chExt cx="691" cy="2691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 rot="10800000">
                  <a:off x="14571" y="5047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FC-512</a:t>
                  </a:r>
                  <a:endParaRPr lang="x-none" altLang="en-US" sz="120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6312" y="7644"/>
                <a:ext cx="728" cy="2702"/>
                <a:chOff x="14540" y="5036"/>
                <a:chExt cx="728" cy="270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6" name="Text Box 215"/>
                <p:cNvSpPr txBox="1"/>
                <p:nvPr/>
              </p:nvSpPr>
              <p:spPr>
                <a:xfrm rot="10800000">
                  <a:off x="14663" y="5036"/>
                  <a:ext cx="605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17667" y="7647"/>
                <a:ext cx="695" cy="2699"/>
                <a:chOff x="14636" y="5039"/>
                <a:chExt cx="695" cy="2699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463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9" name="Text Box 218"/>
                <p:cNvSpPr txBox="1"/>
                <p:nvPr/>
              </p:nvSpPr>
              <p:spPr>
                <a:xfrm rot="10800000">
                  <a:off x="14671" y="5039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Softmax</a:t>
                  </a:r>
                  <a:endParaRPr lang="x-none" altLang="en-US" sz="1200"/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16913" y="91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15642" y="850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15642" y="71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16291" y="4771"/>
                <a:ext cx="605" cy="2876"/>
                <a:chOff x="17226" y="7659"/>
                <a:chExt cx="605" cy="2668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5" name="Text Box 224"/>
                <p:cNvSpPr txBox="1"/>
                <p:nvPr/>
              </p:nvSpPr>
              <p:spPr>
                <a:xfrm rot="10800000">
                  <a:off x="17226" y="7659"/>
                  <a:ext cx="605" cy="266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13427" y="6395"/>
                <a:ext cx="713" cy="2638"/>
                <a:chOff x="6017" y="4434"/>
                <a:chExt cx="713" cy="2519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8" name="Text Box 22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 rot="0">
              <a:off x="962" y="6656"/>
              <a:ext cx="16596" cy="4046"/>
              <a:chOff x="75" y="3914"/>
              <a:chExt cx="19070" cy="515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75" y="5403"/>
                <a:ext cx="526" cy="2336"/>
              </a:xfrm>
              <a:prstGeom prst="rect">
                <a:avLst/>
              </a:prstGeom>
              <a:noFill/>
              <a:ln w="31750" cmpd="sng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50000"/>
                        <a:alpha val="7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1" name="Text Box 230"/>
              <p:cNvSpPr txBox="1"/>
              <p:nvPr/>
            </p:nvSpPr>
            <p:spPr>
              <a:xfrm rot="10800000">
                <a:off x="106" y="5563"/>
                <a:ext cx="720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799" y="5107"/>
                <a:ext cx="625" cy="2646"/>
                <a:chOff x="3837" y="4887"/>
                <a:chExt cx="625" cy="2526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 rot="10800000">
                  <a:off x="3853" y="4887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1523" y="5114"/>
                <a:ext cx="625" cy="2638"/>
                <a:chOff x="6017" y="4434"/>
                <a:chExt cx="625" cy="2519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7" name="Text Box 23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2308" y="5114"/>
                <a:ext cx="625" cy="2638"/>
                <a:chOff x="6017" y="4434"/>
                <a:chExt cx="625" cy="2519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0" name="Text Box 23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3080" y="5107"/>
                <a:ext cx="625" cy="2638"/>
                <a:chOff x="6017" y="4434"/>
                <a:chExt cx="625" cy="2519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3" name="Text Box 24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804" y="5107"/>
                <a:ext cx="625" cy="2638"/>
                <a:chOff x="6017" y="4434"/>
                <a:chExt cx="625" cy="2519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6" name="Text Box 24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4528" y="5114"/>
                <a:ext cx="625" cy="2638"/>
                <a:chOff x="6017" y="4434"/>
                <a:chExt cx="625" cy="2519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9" name="Text Box 24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5252" y="5107"/>
                <a:ext cx="625" cy="2638"/>
                <a:chOff x="6017" y="4434"/>
                <a:chExt cx="625" cy="2519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2" name="Text Box 25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5976" y="5107"/>
                <a:ext cx="625" cy="2638"/>
                <a:chOff x="6017" y="4434"/>
                <a:chExt cx="625" cy="2519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6" name="Text Box 25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700" y="5107"/>
                <a:ext cx="625" cy="2638"/>
                <a:chOff x="6017" y="4434"/>
                <a:chExt cx="625" cy="2519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9" name="Text Box 25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7464" y="5101"/>
                <a:ext cx="625" cy="2638"/>
                <a:chOff x="6017" y="4434"/>
                <a:chExt cx="625" cy="2519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8188" y="5101"/>
                <a:ext cx="625" cy="2638"/>
                <a:chOff x="6017" y="4434"/>
                <a:chExt cx="625" cy="2519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912" y="5101"/>
                <a:ext cx="625" cy="2638"/>
                <a:chOff x="6017" y="4434"/>
                <a:chExt cx="625" cy="2519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8" name="Text Box 26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36" y="5101"/>
                <a:ext cx="625" cy="2638"/>
                <a:chOff x="6017" y="4434"/>
                <a:chExt cx="625" cy="251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1" name="Text Box 270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10360" y="5101"/>
                <a:ext cx="625" cy="2638"/>
                <a:chOff x="6017" y="4434"/>
                <a:chExt cx="625" cy="2519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4" name="Text Box 273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11084" y="5100"/>
                <a:ext cx="625" cy="2638"/>
                <a:chOff x="6017" y="4434"/>
                <a:chExt cx="625" cy="2519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7" name="Text Box 27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11808" y="5100"/>
                <a:ext cx="625" cy="2638"/>
                <a:chOff x="6017" y="4434"/>
                <a:chExt cx="625" cy="2519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0" name="Text Box 27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12532" y="5100"/>
                <a:ext cx="625" cy="2638"/>
                <a:chOff x="6017" y="4434"/>
                <a:chExt cx="625" cy="2519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3" name="Text Box 28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13896" y="5100"/>
                <a:ext cx="625" cy="2638"/>
                <a:chOff x="6017" y="4434"/>
                <a:chExt cx="625" cy="2519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6" name="Text Box 28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4700" y="5047"/>
                <a:ext cx="625" cy="2691"/>
                <a:chOff x="14540" y="5047"/>
                <a:chExt cx="625" cy="2691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9" name="Text Box 288"/>
                <p:cNvSpPr txBox="1"/>
                <p:nvPr/>
              </p:nvSpPr>
              <p:spPr>
                <a:xfrm rot="10800000">
                  <a:off x="14556" y="504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16173" y="6376"/>
                <a:ext cx="734" cy="2690"/>
                <a:chOff x="14756" y="5048"/>
                <a:chExt cx="734" cy="269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75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2" name="Text Box 291"/>
                <p:cNvSpPr txBox="1"/>
                <p:nvPr/>
              </p:nvSpPr>
              <p:spPr>
                <a:xfrm rot="10800000">
                  <a:off x="14881" y="5048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3" name="Straight Arrow Connector 292"/>
              <p:cNvCxnSpPr/>
              <p:nvPr/>
            </p:nvCxnSpPr>
            <p:spPr>
              <a:xfrm>
                <a:off x="15362" y="72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5362" y="584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17232" y="4607"/>
                <a:ext cx="697" cy="3051"/>
                <a:chOff x="14540" y="4687"/>
                <a:chExt cx="697" cy="3051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7" name="Text Box 296"/>
                <p:cNvSpPr txBox="1"/>
                <p:nvPr/>
              </p:nvSpPr>
              <p:spPr>
                <a:xfrm rot="10800000">
                  <a:off x="14628" y="468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8" name="Straight Arrow Connector 297"/>
              <p:cNvCxnSpPr/>
              <p:nvPr/>
            </p:nvCxnSpPr>
            <p:spPr>
              <a:xfrm>
                <a:off x="16582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18472" y="4751"/>
                <a:ext cx="673" cy="2907"/>
                <a:chOff x="14540" y="4831"/>
                <a:chExt cx="673" cy="2907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1" name="Text Box 300"/>
                <p:cNvSpPr txBox="1"/>
                <p:nvPr/>
              </p:nvSpPr>
              <p:spPr>
                <a:xfrm rot="10800000">
                  <a:off x="14604" y="4831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302" name="Straight Arrow Connector 301"/>
              <p:cNvCxnSpPr/>
              <p:nvPr/>
            </p:nvCxnSpPr>
            <p:spPr>
              <a:xfrm>
                <a:off x="17877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16169" y="3914"/>
                <a:ext cx="609" cy="2462"/>
                <a:chOff x="17458" y="7865"/>
                <a:chExt cx="609" cy="2462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748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5" name="Text Box 304"/>
                <p:cNvSpPr txBox="1"/>
                <p:nvPr/>
              </p:nvSpPr>
              <p:spPr>
                <a:xfrm rot="10800000">
                  <a:off x="17458" y="7865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13211" y="5115"/>
                <a:ext cx="625" cy="2638"/>
                <a:chOff x="6017" y="4434"/>
                <a:chExt cx="625" cy="2519"/>
              </a:xfrm>
            </p:grpSpPr>
            <p:sp>
              <p:nvSpPr>
                <p:cNvPr id="307" name="Rectangle 3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8" name="Text Box 30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sp>
          <p:nvSpPr>
            <p:cNvPr id="311" name="Text Box 310"/>
            <p:cNvSpPr txBox="1"/>
            <p:nvPr/>
          </p:nvSpPr>
          <p:spPr>
            <a:xfrm>
              <a:off x="7078" y="210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  <p:sp>
          <p:nvSpPr>
            <p:cNvPr id="312" name="Text Box 311"/>
            <p:cNvSpPr txBox="1"/>
            <p:nvPr/>
          </p:nvSpPr>
          <p:spPr>
            <a:xfrm>
              <a:off x="2607" y="5496"/>
              <a:ext cx="1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(b ) OCC_</a:t>
              </a:r>
              <a:r>
                <a:rPr lang="en-US" altLang="en-US"/>
                <a:t>VGG1</a:t>
              </a:r>
              <a:r>
                <a:rPr lang="x-none" altLang="en-US"/>
                <a:t>9_v1</a:t>
              </a:r>
              <a:endParaRPr lang="x-none" altLang="en-US"/>
            </a:p>
          </p:txBody>
        </p:sp>
        <p:sp>
          <p:nvSpPr>
            <p:cNvPr id="314" name="Text Box 313"/>
            <p:cNvSpPr txBox="1"/>
            <p:nvPr/>
          </p:nvSpPr>
          <p:spPr>
            <a:xfrm>
              <a:off x="2607" y="10122"/>
              <a:ext cx="12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ym typeface="+mn-ea"/>
                </a:rPr>
                <a:t>(c ) OCC_</a:t>
              </a:r>
              <a:r>
                <a:rPr lang="en-US" altLang="en-US">
                  <a:sym typeface="+mn-ea"/>
                </a:rPr>
                <a:t>VGG1</a:t>
              </a:r>
              <a:r>
                <a:rPr lang="x-none" altLang="en-US">
                  <a:sym typeface="+mn-ea"/>
                </a:rPr>
                <a:t>9_v2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0885" y="776605"/>
            <a:ext cx="4579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再做一组实验，用occluded dataset 训练过的model来test on 原始 CIFAR0，看看是否会提高accuracy，毕竟occluded就等于random crop的data agumentation了，应该会提高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775" y="119380"/>
            <a:ext cx="457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Ablation Experiment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Appendix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hlinkClick r:id="rId1" action="ppaction://hlinkfile"/>
              </a:rPr>
              <a:t>Review: VGGNet — 1st Runner-Up (Image Classification), Winner (Localization) in ILSVRC 2014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idea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63905" y="1456055"/>
            <a:ext cx="11290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人是先看整体后看细节，所以前期的kernel_size大，深层kernel_size小，这样的Neural Network的效果会如何？</a:t>
            </a:r>
            <a:endParaRPr lang="x-none" altLang="en-US"/>
          </a:p>
          <a:p>
            <a:pPr marL="342900" indent="-342900">
              <a:buAutoNum type="arabicPeriod"/>
            </a:pPr>
            <a:r>
              <a:rPr lang="x-none" altLang="en-US"/>
              <a:t>生成怎样的feature map使图片易于被分类，可将image分成8*8大小的格子，格子中数据为概率，（使用Deformable ConvNet）的思想，生成格子里的数据。</a:t>
            </a:r>
            <a:endParaRPr lang="x-non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-1: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92366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63650" y="526415"/>
            <a:ext cx="10057765" cy="1670685"/>
            <a:chOff x="872" y="295"/>
            <a:chExt cx="15839" cy="2631"/>
          </a:xfrm>
        </p:grpSpPr>
        <p:sp>
          <p:nvSpPr>
            <p:cNvPr id="19" name="Rectangle 18"/>
            <p:cNvSpPr/>
            <p:nvPr/>
          </p:nvSpPr>
          <p:spPr>
            <a:xfrm>
              <a:off x="872" y="540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879" y="678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1509" y="336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2145" y="341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2835" y="341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3514" y="336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4151" y="336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4788" y="341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5424" y="336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6061" y="336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6697" y="336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7369" y="332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8006" y="332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8642" y="332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9279" y="332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9916" y="332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0">
              <a:off x="10552" y="332"/>
              <a:ext cx="550" cy="1818"/>
              <a:chOff x="6017" y="4434"/>
              <a:chExt cx="625" cy="251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189" y="332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1826" y="332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095" y="332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3802" y="295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4991" y="301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119" y="301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5583" y="1350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384" y="135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454" y="342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7078" y="234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2681605" y="3131820"/>
            <a:ext cx="1113155" cy="6889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936240" y="4128135"/>
            <a:ext cx="858520" cy="97536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804160" y="3947795"/>
            <a:ext cx="91630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706370" y="3131820"/>
            <a:ext cx="886460" cy="20567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5696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0340" y="299339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04160" y="3968750"/>
            <a:ext cx="735965" cy="11874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41320" y="3131820"/>
            <a:ext cx="927735" cy="196151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666365" y="3141980"/>
            <a:ext cx="1117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919095" y="5103495"/>
            <a:ext cx="6635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1538605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155321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1553210" y="44259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4" name="Text Box 103"/>
          <p:cNvSpPr txBox="1"/>
          <p:nvPr/>
        </p:nvSpPr>
        <p:spPr>
          <a:xfrm>
            <a:off x="3077210" y="283527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2967990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2804160" y="3411220"/>
            <a:ext cx="335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8" name="Text Box 107"/>
          <p:cNvSpPr txBox="1"/>
          <p:nvPr/>
        </p:nvSpPr>
        <p:spPr>
          <a:xfrm>
            <a:off x="2706370" y="42481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9" name="Text Box 108"/>
          <p:cNvSpPr txBox="1"/>
          <p:nvPr/>
        </p:nvSpPr>
        <p:spPr>
          <a:xfrm>
            <a:off x="4443730" y="373888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10" name="Text Box 109"/>
          <p:cNvSpPr txBox="1"/>
          <p:nvPr/>
        </p:nvSpPr>
        <p:spPr>
          <a:xfrm>
            <a:off x="4225925" y="298450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4634865" y="49669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2" name="Rectangle 111"/>
          <p:cNvSpPr/>
          <p:nvPr/>
        </p:nvSpPr>
        <p:spPr>
          <a:xfrm>
            <a:off x="616013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9343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Text Box 115"/>
          <p:cNvSpPr txBox="1"/>
          <p:nvPr/>
        </p:nvSpPr>
        <p:spPr>
          <a:xfrm>
            <a:off x="6795135" y="494982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7" name="Text Box 116"/>
          <p:cNvSpPr txBox="1"/>
          <p:nvPr/>
        </p:nvSpPr>
        <p:spPr>
          <a:xfrm>
            <a:off x="6795135" y="382143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34865" y="3141980"/>
            <a:ext cx="1386205" cy="7632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34865" y="3205480"/>
            <a:ext cx="1089025" cy="19088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974590" y="3979545"/>
            <a:ext cx="1003935" cy="11607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974590" y="5206365"/>
            <a:ext cx="749300" cy="31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52670" y="3905250"/>
            <a:ext cx="829310" cy="12509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820920" y="3884295"/>
            <a:ext cx="1009015" cy="63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-2: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290576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411605" y="259461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277495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282638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5" name="Elbow Connector 14"/>
          <p:cNvCxnSpPr>
            <a:stCxn id="64" idx="3"/>
          </p:cNvCxnSpPr>
          <p:nvPr/>
        </p:nvCxnSpPr>
        <p:spPr>
          <a:xfrm flipH="1" flipV="1">
            <a:off x="2228215" y="1715135"/>
            <a:ext cx="1546225" cy="2254250"/>
          </a:xfrm>
          <a:prstGeom prst="bentConnector4">
            <a:avLst>
              <a:gd name="adj1" fmla="val -15400"/>
              <a:gd name="adj2" fmla="val 53380"/>
            </a:avLst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599055" y="3138170"/>
            <a:ext cx="760730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399155" y="3756025"/>
            <a:ext cx="417830" cy="426720"/>
            <a:chOff x="8063" y="6501"/>
            <a:chExt cx="658" cy="672"/>
          </a:xfrm>
        </p:grpSpPr>
        <p:sp>
          <p:nvSpPr>
            <p:cNvPr id="18" name="Oval 17"/>
            <p:cNvSpPr/>
            <p:nvPr/>
          </p:nvSpPr>
          <p:spPr>
            <a:xfrm>
              <a:off x="8063" y="6501"/>
              <a:ext cx="659" cy="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8131" y="6595"/>
              <a:ext cx="52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 sz="1400"/>
                <a:t>+</a:t>
              </a:r>
              <a:endParaRPr lang="x-none" altLang="en-US" sz="14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706370" y="3947160"/>
            <a:ext cx="6083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953385" y="4206240"/>
            <a:ext cx="36131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-3: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1666240" y="396367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x-none" altLang="en-US"/>
              <a:t>Idea 1: experiment result</a:t>
            </a:r>
            <a:endParaRPr lang="x-none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3180" y="621665"/>
          <a:ext cx="11849735" cy="611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52930"/>
                <a:gridCol w="1870710"/>
                <a:gridCol w="1534795"/>
                <a:gridCol w="4728845"/>
                <a:gridCol w="1654175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Top 2 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(30) 84.72%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(89) 84.91%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(107) 84.93%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(132) 85.47%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93.93%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93.63%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83.39%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84.70%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93.01%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VGG16_scale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(97) 84.44%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(151) 85.42%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OCC_VGG19_v4_0_1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(21) 48.70%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OCC_VGG19_v4_0_2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(31) 48.78%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(61) 49.00%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99.32%(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OCC_VGG19_v4_0_3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(40) 47.73%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(53) 48.66%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99.00%(first epoch:97.24%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OCC_VGG19_v4_0_4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(26) 49.35%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49.29%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OCC_VGG19_v4_0_5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(37) 49.31%</a:t>
                      </a:r>
                      <a:endParaRPr lang="x-none" altLang="en-US" sz="1000" b="1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(62) 49.80%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</a:rPr>
                        <a:t>(67) 49.98%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OCC_VGG19_v4_0_6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49.63%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98.94%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OCC_VGG19_v4_0_7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45.77%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46.03%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45.70%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99.25%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OCC_VGG19_v4_1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48.32%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99.96%(first epoch:99.62%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OCC_VGG19_v4_2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47.77%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(41) 47.92%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99.83%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epoch:94.81% and can't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OCC_VGG19_v4_3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(44) 47.72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89570" y="3238500"/>
            <a:ext cx="428625" cy="1675130"/>
            <a:chOff x="5967" y="4434"/>
            <a:chExt cx="675" cy="2519"/>
          </a:xfrm>
        </p:grpSpPr>
        <p:sp>
          <p:nvSpPr>
            <p:cNvPr id="64" name="Rectangle 6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5" name="Text Box 6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06510" y="3238500"/>
            <a:ext cx="428625" cy="1675130"/>
            <a:chOff x="5967" y="4434"/>
            <a:chExt cx="675" cy="2519"/>
          </a:xfrm>
        </p:grpSpPr>
        <p:sp>
          <p:nvSpPr>
            <p:cNvPr id="67" name="Rectangle 6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8" name="Text Box 6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17050" y="3204845"/>
            <a:ext cx="428625" cy="1708785"/>
            <a:chOff x="14490" y="5047"/>
            <a:chExt cx="675" cy="2691"/>
          </a:xfrm>
        </p:grpSpPr>
        <p:sp>
          <p:nvSpPr>
            <p:cNvPr id="69" name="Rectangle 68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1" name="Text Box 70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75570" y="4048125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075035" y="4048125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688955" y="501523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881870" y="45866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881870" y="37103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290810" y="2453640"/>
            <a:ext cx="367030" cy="1594485"/>
            <a:chOff x="17221" y="7816"/>
            <a:chExt cx="578" cy="2511"/>
          </a:xfrm>
        </p:grpSpPr>
        <p:sp>
          <p:nvSpPr>
            <p:cNvPr id="93" name="Rectangle 92"/>
            <p:cNvSpPr/>
            <p:nvPr/>
          </p:nvSpPr>
          <p:spPr>
            <a:xfrm>
              <a:off x="17247" y="7992"/>
              <a:ext cx="526" cy="2335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4" name="Text Box 93"/>
            <p:cNvSpPr txBox="1"/>
            <p:nvPr/>
          </p:nvSpPr>
          <p:spPr>
            <a:xfrm rot="10800000">
              <a:off x="17221" y="7816"/>
              <a:ext cx="578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43595" y="3248025"/>
            <a:ext cx="428625" cy="1675130"/>
            <a:chOff x="5967" y="4434"/>
            <a:chExt cx="675" cy="2519"/>
          </a:xfrm>
        </p:grpSpPr>
        <p:sp>
          <p:nvSpPr>
            <p:cNvPr id="96" name="Rectangle 9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7" name="Text Box 9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9_v1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" name="Group 96"/>
          <p:cNvGrpSpPr/>
          <p:nvPr/>
        </p:nvGrpSpPr>
        <p:grpSpPr>
          <a:xfrm>
            <a:off x="15875" y="2454275"/>
            <a:ext cx="12110085" cy="3302000"/>
            <a:chOff x="25" y="3865"/>
            <a:chExt cx="19071" cy="5200"/>
          </a:xfrm>
        </p:grpSpPr>
        <p:sp>
          <p:nvSpPr>
            <p:cNvPr id="4" name="Rectangle 3"/>
            <p:cNvSpPr/>
            <p:nvPr/>
          </p:nvSpPr>
          <p:spPr>
            <a:xfrm>
              <a:off x="75" y="5403"/>
              <a:ext cx="526" cy="2336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25" y="5643"/>
              <a:ext cx="675" cy="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Image</a:t>
              </a:r>
              <a:endParaRPr lang="x-none" altLang="en-US" sz="16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9" y="5107"/>
              <a:ext cx="675" cy="2646"/>
              <a:chOff x="3787" y="4887"/>
              <a:chExt cx="675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87" y="4887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73" y="5114"/>
              <a:ext cx="675" cy="2638"/>
              <a:chOff x="5967" y="4434"/>
              <a:chExt cx="675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58" y="5114"/>
              <a:ext cx="675" cy="2638"/>
              <a:chOff x="5967" y="4434"/>
              <a:chExt cx="675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30" y="5107"/>
              <a:ext cx="675" cy="2638"/>
              <a:chOff x="5967" y="4434"/>
              <a:chExt cx="675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54" y="5107"/>
              <a:ext cx="675" cy="2638"/>
              <a:chOff x="5967" y="4434"/>
              <a:chExt cx="67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78" y="5114"/>
              <a:ext cx="675" cy="2638"/>
              <a:chOff x="5967" y="4434"/>
              <a:chExt cx="67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02" y="5107"/>
              <a:ext cx="675" cy="2638"/>
              <a:chOff x="5967" y="4434"/>
              <a:chExt cx="67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926" y="5107"/>
              <a:ext cx="675" cy="2638"/>
              <a:chOff x="5967" y="4434"/>
              <a:chExt cx="67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650" y="5107"/>
              <a:ext cx="675" cy="2638"/>
              <a:chOff x="5967" y="4434"/>
              <a:chExt cx="67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414" y="5101"/>
              <a:ext cx="675" cy="2638"/>
              <a:chOff x="5967" y="4434"/>
              <a:chExt cx="675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38" y="5101"/>
              <a:ext cx="675" cy="2638"/>
              <a:chOff x="5967" y="4434"/>
              <a:chExt cx="675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862" y="5101"/>
              <a:ext cx="675" cy="2638"/>
              <a:chOff x="5967" y="4434"/>
              <a:chExt cx="675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586" y="5101"/>
              <a:ext cx="675" cy="2638"/>
              <a:chOff x="5967" y="4434"/>
              <a:chExt cx="675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310" y="5101"/>
              <a:ext cx="675" cy="2638"/>
              <a:chOff x="5967" y="4434"/>
              <a:chExt cx="675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034" y="5100"/>
              <a:ext cx="675" cy="2638"/>
              <a:chOff x="5967" y="4434"/>
              <a:chExt cx="675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1758" y="5100"/>
              <a:ext cx="675" cy="2638"/>
              <a:chOff x="5967" y="4434"/>
              <a:chExt cx="675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482" y="5100"/>
              <a:ext cx="675" cy="2638"/>
              <a:chOff x="5967" y="4434"/>
              <a:chExt cx="675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3846" y="5100"/>
              <a:ext cx="675" cy="2638"/>
              <a:chOff x="5967" y="4434"/>
              <a:chExt cx="675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650" y="5047"/>
              <a:ext cx="675" cy="2691"/>
              <a:chOff x="14490" y="5047"/>
              <a:chExt cx="675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5907" y="6375"/>
              <a:ext cx="675" cy="2691"/>
              <a:chOff x="14490" y="5047"/>
              <a:chExt cx="675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5362" y="722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5362" y="584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7182" y="4967"/>
              <a:ext cx="675" cy="2691"/>
              <a:chOff x="14490" y="5047"/>
              <a:chExt cx="675" cy="26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6582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8422" y="4967"/>
              <a:ext cx="675" cy="2691"/>
              <a:chOff x="14490" y="5047"/>
              <a:chExt cx="675" cy="269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Softmax</a:t>
                </a:r>
                <a:endParaRPr lang="x-none" altLang="en-US" sz="160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7877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15932" y="3865"/>
              <a:ext cx="578" cy="2511"/>
              <a:chOff x="17221" y="7816"/>
              <a:chExt cx="578" cy="251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3161" y="5115"/>
              <a:ext cx="675" cy="2638"/>
              <a:chOff x="5967" y="4434"/>
              <a:chExt cx="675" cy="251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9_v2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" name="Group 173"/>
          <p:cNvGrpSpPr/>
          <p:nvPr/>
        </p:nvGrpSpPr>
        <p:grpSpPr>
          <a:xfrm>
            <a:off x="86995" y="3046730"/>
            <a:ext cx="12102465" cy="2710180"/>
            <a:chOff x="137" y="4798"/>
            <a:chExt cx="19059" cy="4268"/>
          </a:xfrm>
        </p:grpSpPr>
        <p:sp>
          <p:nvSpPr>
            <p:cNvPr id="4" name="Rectangle 3"/>
            <p:cNvSpPr/>
            <p:nvPr/>
          </p:nvSpPr>
          <p:spPr>
            <a:xfrm>
              <a:off x="175" y="5900"/>
              <a:ext cx="455" cy="2019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137" y="6107"/>
              <a:ext cx="578" cy="1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Image</a:t>
              </a:r>
              <a:endParaRPr lang="x-none" altLang="en-US" sz="1200"/>
            </a:p>
          </p:txBody>
        </p:sp>
        <p:grpSp>
          <p:nvGrpSpPr>
            <p:cNvPr id="10" name="Group 9"/>
            <p:cNvGrpSpPr/>
            <p:nvPr/>
          </p:nvGrpSpPr>
          <p:grpSpPr>
            <a:xfrm rot="0">
              <a:off x="762" y="5644"/>
              <a:ext cx="578" cy="2287"/>
              <a:chOff x="3793" y="4887"/>
              <a:chExt cx="669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93" y="4887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0">
              <a:off x="1388" y="5650"/>
              <a:ext cx="578" cy="2280"/>
              <a:chOff x="5973" y="4434"/>
              <a:chExt cx="669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2067" y="5650"/>
              <a:ext cx="578" cy="2280"/>
              <a:chOff x="5973" y="4434"/>
              <a:chExt cx="669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0">
              <a:off x="2734" y="5644"/>
              <a:ext cx="578" cy="2280"/>
              <a:chOff x="5973" y="4434"/>
              <a:chExt cx="669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360" y="5644"/>
              <a:ext cx="578" cy="2280"/>
              <a:chOff x="5973" y="4434"/>
              <a:chExt cx="669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86" y="5650"/>
              <a:ext cx="578" cy="2280"/>
              <a:chOff x="5973" y="4434"/>
              <a:chExt cx="669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11" y="5644"/>
              <a:ext cx="578" cy="2280"/>
              <a:chOff x="5973" y="4434"/>
              <a:chExt cx="669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37" y="5644"/>
              <a:ext cx="578" cy="2280"/>
              <a:chOff x="5973" y="4434"/>
              <a:chExt cx="669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863" y="5644"/>
              <a:ext cx="578" cy="2280"/>
              <a:chOff x="5973" y="4434"/>
              <a:chExt cx="669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6523" y="5639"/>
              <a:ext cx="578" cy="2280"/>
              <a:chOff x="5973" y="4434"/>
              <a:chExt cx="669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0">
              <a:off x="7149" y="5639"/>
              <a:ext cx="578" cy="2280"/>
              <a:chOff x="5973" y="4434"/>
              <a:chExt cx="669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0">
              <a:off x="7775" y="5639"/>
              <a:ext cx="578" cy="2280"/>
              <a:chOff x="5973" y="4434"/>
              <a:chExt cx="669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0">
              <a:off x="8401" y="5639"/>
              <a:ext cx="578" cy="2280"/>
              <a:chOff x="5973" y="4434"/>
              <a:chExt cx="669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0">
              <a:off x="9027" y="5639"/>
              <a:ext cx="578" cy="2280"/>
              <a:chOff x="5973" y="4434"/>
              <a:chExt cx="669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0">
              <a:off x="9652" y="5638"/>
              <a:ext cx="578" cy="2280"/>
              <a:chOff x="5973" y="4434"/>
              <a:chExt cx="669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0">
              <a:off x="10278" y="5638"/>
              <a:ext cx="578" cy="2280"/>
              <a:chOff x="5973" y="4434"/>
              <a:chExt cx="669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0">
              <a:off x="10904" y="5638"/>
              <a:ext cx="578" cy="2280"/>
              <a:chOff x="5973" y="4434"/>
              <a:chExt cx="669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152" y="5638"/>
              <a:ext cx="578" cy="2280"/>
              <a:chOff x="5973" y="4434"/>
              <a:chExt cx="669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0">
              <a:off x="12847" y="5592"/>
              <a:ext cx="578" cy="2326"/>
              <a:chOff x="14496" y="5047"/>
              <a:chExt cx="669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FC-512</a:t>
                </a:r>
                <a:endParaRPr lang="x-none" altLang="en-US" sz="12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0">
              <a:off x="14016" y="6740"/>
              <a:ext cx="578" cy="2326"/>
              <a:chOff x="14496" y="5047"/>
              <a:chExt cx="669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FC-10</a:t>
                </a:r>
                <a:endParaRPr lang="x-none" altLang="en-US" sz="12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0">
              <a:off x="15104" y="6740"/>
              <a:ext cx="578" cy="2326"/>
              <a:chOff x="14496" y="5047"/>
              <a:chExt cx="669" cy="26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>
              <a:off x="14573" y="805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3475" y="7473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3475" y="628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4071" y="5322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94" name="Text Box 93"/>
            <p:cNvSpPr txBox="1"/>
            <p:nvPr/>
          </p:nvSpPr>
          <p:spPr>
            <a:xfrm rot="16200000">
              <a:off x="14303" y="4083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grpSp>
          <p:nvGrpSpPr>
            <p:cNvPr id="95" name="Group 94"/>
            <p:cNvGrpSpPr/>
            <p:nvPr/>
          </p:nvGrpSpPr>
          <p:grpSpPr>
            <a:xfrm rot="0">
              <a:off x="11522" y="5651"/>
              <a:ext cx="578" cy="2280"/>
              <a:chOff x="5973" y="4434"/>
              <a:chExt cx="669" cy="251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14202" y="552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" name="Oval 2"/>
            <p:cNvSpPr/>
            <p:nvPr/>
          </p:nvSpPr>
          <p:spPr>
            <a:xfrm>
              <a:off x="14202" y="628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4123" y="5853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123" y="6641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20" name="Group 19"/>
            <p:cNvGrpSpPr/>
            <p:nvPr/>
          </p:nvGrpSpPr>
          <p:grpSpPr>
            <a:xfrm rot="0">
              <a:off x="15768" y="4798"/>
              <a:ext cx="578" cy="2326"/>
              <a:chOff x="14496" y="5047"/>
              <a:chExt cx="669" cy="26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5166" y="619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167" y="6191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830" y="8057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6424" y="6192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8"/>
            <p:cNvSpPr txBox="1"/>
            <p:nvPr/>
          </p:nvSpPr>
          <p:spPr>
            <a:xfrm>
              <a:off x="16878" y="5953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6346" y="7839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9_v3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129405" y="375729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287395" y="269748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064760" y="518350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4160" y="66675"/>
            <a:ext cx="3152140" cy="1536700"/>
            <a:chOff x="5779" y="223"/>
            <a:chExt cx="4964" cy="2420"/>
          </a:xfrm>
        </p:grpSpPr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79950" y="-10795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5553710" y="132905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835525" y="1838325"/>
            <a:ext cx="3367405" cy="1696085"/>
            <a:chOff x="12204" y="3676"/>
            <a:chExt cx="5303" cy="2671"/>
          </a:xfrm>
        </p:grpSpPr>
        <p:sp>
          <p:nvSpPr>
            <p:cNvPr id="279" name="Rectangle 278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1" name="Group 260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FC-32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7" name="Text Box 266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0" name="Text Box 269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Conv-32</a:t>
                  </a:r>
                  <a:endParaRPr lang="x-none" altLang="en-US" sz="1400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3" name="Text Box 272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0">
                <a:off x="7044" y="420"/>
                <a:ext cx="627" cy="1878"/>
                <a:chOff x="6015" y="4434"/>
                <a:chExt cx="627" cy="2519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6" name="Text Box 275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77" name="Text Box 276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78" name="Text Box 277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280" name="Elbow Connector 27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 Box 280"/>
            <p:cNvSpPr txBox="1"/>
            <p:nvPr/>
          </p:nvSpPr>
          <p:spPr>
            <a:xfrm>
              <a:off x="13335" y="580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9_v4_0_4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779260" y="3556000"/>
            <a:ext cx="3579495" cy="1696085"/>
            <a:chOff x="12204" y="3676"/>
            <a:chExt cx="5637" cy="2671"/>
          </a:xfrm>
        </p:grpSpPr>
        <p:sp>
          <p:nvSpPr>
            <p:cNvPr id="227" name="Rectangle 226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31" name="Elbow Connector 230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5" name="Text Box 284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FC-16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8" name="Text Box 287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89" name="Group 288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1" name="Text Box 29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Conv-16</a:t>
                  </a:r>
                  <a:endParaRPr lang="x-none" altLang="en-US" sz="140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4" name="Text Box 293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98" name="Text Box 297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00" name="Elbow Connector 29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300"/>
            <p:cNvSpPr txBox="1"/>
            <p:nvPr/>
          </p:nvSpPr>
          <p:spPr>
            <a:xfrm>
              <a:off x="13886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9_v4_0_5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715375" y="92075"/>
            <a:ext cx="3820795" cy="1696085"/>
            <a:chOff x="12204" y="3676"/>
            <a:chExt cx="6017" cy="2671"/>
          </a:xfrm>
        </p:grpSpPr>
        <p:sp>
          <p:nvSpPr>
            <p:cNvPr id="303" name="Rectangle 302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07" name="Elbow Connector 306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1" name="Text Box 310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FC-8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5" name="Text Box 314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18" name="Text Box 317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Conv-8</a:t>
                  </a:r>
                  <a:endParaRPr lang="x-none" altLang="en-US" sz="1400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21" name="Text Box 32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22" name="Text Box 321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23" name="Text Box 322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24" name="Elbow Connector 323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4"/>
            <p:cNvSpPr txBox="1"/>
            <p:nvPr/>
          </p:nvSpPr>
          <p:spPr>
            <a:xfrm>
              <a:off x="14266" y="577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9_v4_0_6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376920" y="1923415"/>
            <a:ext cx="4065905" cy="1696085"/>
            <a:chOff x="12204" y="3676"/>
            <a:chExt cx="6403" cy="2671"/>
          </a:xfrm>
        </p:grpSpPr>
        <p:sp>
          <p:nvSpPr>
            <p:cNvPr id="328" name="Rectangle 327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32" name="Elbow Connector 331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Text Box 335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FC-4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9" name="Text Box 338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2" name="Text Box 341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Conv-4</a:t>
                  </a:r>
                  <a:endParaRPr lang="x-none" altLang="en-US" sz="140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5" name="Text Box 344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46" name="Text Box 345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47" name="Text Box 346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48" name="Elbow Connector 347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 Box 348"/>
            <p:cNvSpPr txBox="1"/>
            <p:nvPr/>
          </p:nvSpPr>
          <p:spPr>
            <a:xfrm>
              <a:off x="14652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9_v4_0_7</a:t>
              </a:r>
              <a:endParaRPr lang="x-none" altLang="en-US" sz="16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129405" y="375729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287395" y="269748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064760" y="518350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4160" y="66675"/>
            <a:ext cx="3152140" cy="1536700"/>
            <a:chOff x="5779" y="223"/>
            <a:chExt cx="4964" cy="2420"/>
          </a:xfrm>
        </p:grpSpPr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79950" y="-10795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5553710" y="132905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835525" y="1838325"/>
            <a:ext cx="3367405" cy="1696085"/>
            <a:chOff x="12204" y="3676"/>
            <a:chExt cx="5303" cy="2671"/>
          </a:xfrm>
        </p:grpSpPr>
        <p:sp>
          <p:nvSpPr>
            <p:cNvPr id="279" name="Rectangle 278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1" name="Group 260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FC-32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7" name="Text Box 266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0" name="Text Box 269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Conv-32</a:t>
                  </a:r>
                  <a:endParaRPr lang="x-none" altLang="en-US" sz="1400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3" name="Text Box 272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0">
                <a:off x="7044" y="420"/>
                <a:ext cx="627" cy="1878"/>
                <a:chOff x="6015" y="4434"/>
                <a:chExt cx="627" cy="2519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6" name="Text Box 275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77" name="Text Box 276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78" name="Text Box 277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280" name="Elbow Connector 27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 Box 280"/>
            <p:cNvSpPr txBox="1"/>
            <p:nvPr/>
          </p:nvSpPr>
          <p:spPr>
            <a:xfrm>
              <a:off x="13335" y="580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9_v4_0_4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779260" y="3556000"/>
            <a:ext cx="3579495" cy="1696085"/>
            <a:chOff x="12204" y="3676"/>
            <a:chExt cx="5637" cy="2671"/>
          </a:xfrm>
        </p:grpSpPr>
        <p:sp>
          <p:nvSpPr>
            <p:cNvPr id="227" name="Rectangle 226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31" name="Elbow Connector 230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5" name="Text Box 284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FC-16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8" name="Text Box 287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89" name="Group 288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1" name="Text Box 29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Conv-16</a:t>
                  </a:r>
                  <a:endParaRPr lang="x-none" altLang="en-US" sz="140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4" name="Text Box 293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98" name="Text Box 297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00" name="Elbow Connector 29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300"/>
            <p:cNvSpPr txBox="1"/>
            <p:nvPr/>
          </p:nvSpPr>
          <p:spPr>
            <a:xfrm>
              <a:off x="13886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9_v4_0_5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715375" y="92075"/>
            <a:ext cx="3820795" cy="1696085"/>
            <a:chOff x="12204" y="3676"/>
            <a:chExt cx="6017" cy="2671"/>
          </a:xfrm>
        </p:grpSpPr>
        <p:sp>
          <p:nvSpPr>
            <p:cNvPr id="303" name="Rectangle 302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07" name="Elbow Connector 306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1" name="Text Box 310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FC-8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5" name="Text Box 314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18" name="Text Box 317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Conv-8</a:t>
                  </a:r>
                  <a:endParaRPr lang="x-none" altLang="en-US" sz="1400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21" name="Text Box 32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22" name="Text Box 321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23" name="Text Box 322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24" name="Elbow Connector 323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4"/>
            <p:cNvSpPr txBox="1"/>
            <p:nvPr/>
          </p:nvSpPr>
          <p:spPr>
            <a:xfrm>
              <a:off x="14266" y="577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9_v4_0_6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376920" y="1923415"/>
            <a:ext cx="4065905" cy="1696085"/>
            <a:chOff x="12204" y="3676"/>
            <a:chExt cx="6403" cy="2671"/>
          </a:xfrm>
        </p:grpSpPr>
        <p:sp>
          <p:nvSpPr>
            <p:cNvPr id="328" name="Rectangle 327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32" name="Elbow Connector 331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Text Box 335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FC-4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9" name="Text Box 338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2" name="Text Box 341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Conv-4</a:t>
                  </a:r>
                  <a:endParaRPr lang="x-none" altLang="en-US" sz="140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5" name="Text Box 344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46" name="Text Box 345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47" name="Text Box 346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48" name="Elbow Connector 347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 Box 348"/>
            <p:cNvSpPr txBox="1"/>
            <p:nvPr/>
          </p:nvSpPr>
          <p:spPr>
            <a:xfrm>
              <a:off x="14652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9_v4_0_7</a:t>
              </a:r>
              <a:endParaRPr lang="x-none" altLang="en-US" sz="16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13238</Words>
  <Application>WPS Presentation</Application>
  <PresentationFormat>Widescreen</PresentationFormat>
  <Paragraphs>2438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方正黑体_GBK</vt:lpstr>
      <vt:lpstr/>
      <vt:lpstr>Arial Unicode MS</vt:lpstr>
      <vt:lpstr>SimSun</vt:lpstr>
      <vt:lpstr>方正书宋_GBK</vt:lpstr>
      <vt:lpstr>OpenSymbol</vt:lpstr>
      <vt:lpstr>Latin Modern Mono Prop</vt:lpstr>
      <vt:lpstr>Office Theme</vt:lpstr>
      <vt:lpstr>Network Architecture</vt:lpstr>
      <vt:lpstr>PowerPoint 演示文稿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qing</dc:creator>
  <cp:lastModifiedBy>qing</cp:lastModifiedBy>
  <cp:revision>150</cp:revision>
  <dcterms:created xsi:type="dcterms:W3CDTF">2019-05-20T02:02:07Z</dcterms:created>
  <dcterms:modified xsi:type="dcterms:W3CDTF">2019-05-20T02:02:07Z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