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62" r:id="rId6"/>
    <p:sldId id="260" r:id="rId7"/>
    <p:sldId id="273" r:id="rId8"/>
    <p:sldId id="261" r:id="rId9"/>
    <p:sldId id="290" r:id="rId10"/>
    <p:sldId id="283" r:id="rId11"/>
    <p:sldId id="284" r:id="rId12"/>
    <p:sldId id="285" r:id="rId13"/>
    <p:sldId id="305" r:id="rId14"/>
    <p:sldId id="308" r:id="rId15"/>
    <p:sldId id="306" r:id="rId16"/>
    <p:sldId id="324" r:id="rId17"/>
    <p:sldId id="325" r:id="rId18"/>
    <p:sldId id="264" r:id="rId19"/>
    <p:sldId id="265" r:id="rId20"/>
    <p:sldId id="274" r:id="rId21"/>
    <p:sldId id="275" r:id="rId22"/>
    <p:sldId id="340" r:id="rId23"/>
    <p:sldId id="303" r:id="rId24"/>
    <p:sldId id="341" r:id="rId25"/>
    <p:sldId id="286" r:id="rId26"/>
    <p:sldId id="281" r:id="rId27"/>
    <p:sldId id="282" r:id="rId28"/>
    <p:sldId id="304" r:id="rId29"/>
    <p:sldId id="287" r:id="rId30"/>
    <p:sldId id="288" r:id="rId31"/>
    <p:sldId id="310" r:id="rId32"/>
    <p:sldId id="311" r:id="rId33"/>
    <p:sldId id="309" r:id="rId3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540064285714286"/>
          <c:y val="0.139978261051749"/>
          <c:w val="0.93594"/>
          <c:h val="0.7737866666666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acc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Sheet1!$B$2:$B$46</c:f>
              <c:numCache>
                <c:formatCode>General</c:formatCode>
                <c:ptCount val="45"/>
                <c:pt idx="0">
                  <c:v>13.41</c:v>
                </c:pt>
                <c:pt idx="1">
                  <c:v>19.412</c:v>
                </c:pt>
                <c:pt idx="2">
                  <c:v>30.188</c:v>
                </c:pt>
                <c:pt idx="3">
                  <c:v>36.6</c:v>
                </c:pt>
                <c:pt idx="4">
                  <c:v>42.61</c:v>
                </c:pt>
                <c:pt idx="5">
                  <c:v>47.018</c:v>
                </c:pt>
                <c:pt idx="6">
                  <c:v>53.42</c:v>
                </c:pt>
                <c:pt idx="7">
                  <c:v>59.1</c:v>
                </c:pt>
                <c:pt idx="8">
                  <c:v>65.2</c:v>
                </c:pt>
                <c:pt idx="9">
                  <c:v>71.41</c:v>
                </c:pt>
                <c:pt idx="10">
                  <c:v>76.95</c:v>
                </c:pt>
                <c:pt idx="11">
                  <c:v>81.15</c:v>
                </c:pt>
                <c:pt idx="12">
                  <c:v>85.602</c:v>
                </c:pt>
                <c:pt idx="13">
                  <c:v>88.148</c:v>
                </c:pt>
                <c:pt idx="14">
                  <c:v>90.914</c:v>
                </c:pt>
                <c:pt idx="15">
                  <c:v>91.906</c:v>
                </c:pt>
                <c:pt idx="16">
                  <c:v>93.606</c:v>
                </c:pt>
                <c:pt idx="17">
                  <c:v>94.65</c:v>
                </c:pt>
                <c:pt idx="18">
                  <c:v>95.21</c:v>
                </c:pt>
                <c:pt idx="19">
                  <c:v>95.75</c:v>
                </c:pt>
                <c:pt idx="20">
                  <c:v>96.25</c:v>
                </c:pt>
                <c:pt idx="21">
                  <c:v>96.656</c:v>
                </c:pt>
                <c:pt idx="22">
                  <c:v>97.266</c:v>
                </c:pt>
                <c:pt idx="23">
                  <c:v>97.576</c:v>
                </c:pt>
                <c:pt idx="24">
                  <c:v>97.376</c:v>
                </c:pt>
                <c:pt idx="25">
                  <c:v>97.714</c:v>
                </c:pt>
                <c:pt idx="26">
                  <c:v>97.682</c:v>
                </c:pt>
                <c:pt idx="27">
                  <c:v>97.708</c:v>
                </c:pt>
                <c:pt idx="28">
                  <c:v>98.284</c:v>
                </c:pt>
                <c:pt idx="29">
                  <c:v>98.188</c:v>
                </c:pt>
                <c:pt idx="30">
                  <c:v>98.34</c:v>
                </c:pt>
                <c:pt idx="31">
                  <c:v>98.08</c:v>
                </c:pt>
                <c:pt idx="32">
                  <c:v>98.26</c:v>
                </c:pt>
                <c:pt idx="33">
                  <c:v>98.36</c:v>
                </c:pt>
                <c:pt idx="34">
                  <c:v>98.78</c:v>
                </c:pt>
                <c:pt idx="35">
                  <c:v>98.07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acc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Sheet1!$C$2:$C$46</c:f>
              <c:numCache>
                <c:formatCode>General</c:formatCode>
                <c:ptCount val="45"/>
                <c:pt idx="0">
                  <c:v>15.53</c:v>
                </c:pt>
                <c:pt idx="1">
                  <c:v>25.7</c:v>
                </c:pt>
                <c:pt idx="2">
                  <c:v>27.82</c:v>
                </c:pt>
                <c:pt idx="3">
                  <c:v>34.82</c:v>
                </c:pt>
                <c:pt idx="4">
                  <c:v>38.47</c:v>
                </c:pt>
                <c:pt idx="5">
                  <c:v>36.59</c:v>
                </c:pt>
                <c:pt idx="6">
                  <c:v>40.88</c:v>
                </c:pt>
                <c:pt idx="7">
                  <c:v>38.71</c:v>
                </c:pt>
                <c:pt idx="8">
                  <c:v>43.18</c:v>
                </c:pt>
                <c:pt idx="9">
                  <c:v>41.35</c:v>
                </c:pt>
                <c:pt idx="10">
                  <c:v>43.33</c:v>
                </c:pt>
                <c:pt idx="11">
                  <c:v>44.31</c:v>
                </c:pt>
                <c:pt idx="12">
                  <c:v>44.29</c:v>
                </c:pt>
                <c:pt idx="13">
                  <c:v>46.05</c:v>
                </c:pt>
                <c:pt idx="14">
                  <c:v>45.6</c:v>
                </c:pt>
                <c:pt idx="15">
                  <c:v>44.65</c:v>
                </c:pt>
                <c:pt idx="16">
                  <c:v>45.93</c:v>
                </c:pt>
                <c:pt idx="17">
                  <c:v>45.79</c:v>
                </c:pt>
                <c:pt idx="18">
                  <c:v>45.16</c:v>
                </c:pt>
                <c:pt idx="19">
                  <c:v>45.76</c:v>
                </c:pt>
                <c:pt idx="20">
                  <c:v>44.68</c:v>
                </c:pt>
                <c:pt idx="21">
                  <c:v>45.11</c:v>
                </c:pt>
                <c:pt idx="22">
                  <c:v>46.93</c:v>
                </c:pt>
                <c:pt idx="23">
                  <c:v>44.58</c:v>
                </c:pt>
                <c:pt idx="24">
                  <c:v>46.32</c:v>
                </c:pt>
                <c:pt idx="25">
                  <c:v>45.59</c:v>
                </c:pt>
                <c:pt idx="26">
                  <c:v>46.29</c:v>
                </c:pt>
                <c:pt idx="27">
                  <c:v>46.67</c:v>
                </c:pt>
                <c:pt idx="28">
                  <c:v>45</c:v>
                </c:pt>
                <c:pt idx="29">
                  <c:v>46</c:v>
                </c:pt>
                <c:pt idx="30">
                  <c:v>46.88</c:v>
                </c:pt>
                <c:pt idx="31">
                  <c:v>42.78</c:v>
                </c:pt>
                <c:pt idx="32">
                  <c:v>46.9</c:v>
                </c:pt>
                <c:pt idx="33">
                  <c:v>47.59</c:v>
                </c:pt>
                <c:pt idx="34">
                  <c:v>46.28</c:v>
                </c:pt>
                <c:pt idx="35">
                  <c:v>46.86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occ_test_acc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numCache>
            </c:numRef>
          </c:cat>
          <c:val>
            <c:numRef>
              <c:f>Sheet1!$D$2:$D$46</c:f>
              <c:numCache>
                <c:formatCode>General</c:formatCode>
                <c:ptCount val="45"/>
                <c:pt idx="0">
                  <c:v>80.1</c:v>
                </c:pt>
                <c:pt idx="1">
                  <c:v>80.1</c:v>
                </c:pt>
                <c:pt idx="2">
                  <c:v>80.1</c:v>
                </c:pt>
                <c:pt idx="3">
                  <c:v>80.1</c:v>
                </c:pt>
                <c:pt idx="4">
                  <c:v>80.1</c:v>
                </c:pt>
                <c:pt idx="5">
                  <c:v>80.1</c:v>
                </c:pt>
                <c:pt idx="6">
                  <c:v>80.1</c:v>
                </c:pt>
                <c:pt idx="7">
                  <c:v>79.78</c:v>
                </c:pt>
                <c:pt idx="8">
                  <c:v>81.23</c:v>
                </c:pt>
                <c:pt idx="9">
                  <c:v>80.28</c:v>
                </c:pt>
                <c:pt idx="10">
                  <c:v>83.21</c:v>
                </c:pt>
                <c:pt idx="11">
                  <c:v>92.91</c:v>
                </c:pt>
                <c:pt idx="12">
                  <c:v>95.93</c:v>
                </c:pt>
                <c:pt idx="13">
                  <c:v>97.59</c:v>
                </c:pt>
                <c:pt idx="14">
                  <c:v>97.39</c:v>
                </c:pt>
                <c:pt idx="15">
                  <c:v>94.7</c:v>
                </c:pt>
                <c:pt idx="16">
                  <c:v>97.26</c:v>
                </c:pt>
                <c:pt idx="17">
                  <c:v>95.01</c:v>
                </c:pt>
                <c:pt idx="18">
                  <c:v>96.94</c:v>
                </c:pt>
                <c:pt idx="19">
                  <c:v>97.82</c:v>
                </c:pt>
                <c:pt idx="20">
                  <c:v>97.67</c:v>
                </c:pt>
                <c:pt idx="21">
                  <c:v>98.3</c:v>
                </c:pt>
                <c:pt idx="22">
                  <c:v>95.33</c:v>
                </c:pt>
                <c:pt idx="23">
                  <c:v>98.71</c:v>
                </c:pt>
                <c:pt idx="24">
                  <c:v>98.17</c:v>
                </c:pt>
                <c:pt idx="25">
                  <c:v>99.21</c:v>
                </c:pt>
                <c:pt idx="26">
                  <c:v>99.19</c:v>
                </c:pt>
                <c:pt idx="27">
                  <c:v>98.08</c:v>
                </c:pt>
                <c:pt idx="28">
                  <c:v>99.1</c:v>
                </c:pt>
                <c:pt idx="29">
                  <c:v>98.08</c:v>
                </c:pt>
                <c:pt idx="30">
                  <c:v>99.1</c:v>
                </c:pt>
                <c:pt idx="31">
                  <c:v>97.33</c:v>
                </c:pt>
                <c:pt idx="32">
                  <c:v>99.21</c:v>
                </c:pt>
                <c:pt idx="33">
                  <c:v>99.19</c:v>
                </c:pt>
                <c:pt idx="34">
                  <c:v>98.08</c:v>
                </c:pt>
                <c:pt idx="35">
                  <c:v>99.1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11338519"/>
        <c:axId val="197829449"/>
      </c:lineChart>
      <c:catAx>
        <c:axId val="31133851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7829449"/>
        <c:crosses val="autoZero"/>
        <c:auto val="1"/>
        <c:lblAlgn val="ctr"/>
        <c:lblOffset val="100"/>
        <c:noMultiLvlLbl val="0"/>
      </c:catAx>
      <c:valAx>
        <c:axId val="19782944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1338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medium.com/coinmonks/paper-review-of-vggnet-1st-runner-up-of-ilsvlc-2014-image-classification-d02355543a1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4108"/>
            <a:ext cx="9144000" cy="2387600"/>
          </a:xfrm>
        </p:spPr>
        <p:txBody>
          <a:bodyPr/>
          <a:p>
            <a:r>
              <a:rPr lang="en-US" altLang="en-US"/>
              <a:t>Network Architecture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9_v4_3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7113905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flipV="1">
            <a:off x="4952365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6118225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603365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6011545" y="140081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/>
          <p:cNvSpPr/>
          <p:nvPr/>
        </p:nvSpPr>
        <p:spPr>
          <a:xfrm>
            <a:off x="967740" y="1666875"/>
            <a:ext cx="2368550" cy="16192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9_v4_light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9" name="Text Box 228"/>
          <p:cNvSpPr txBox="1"/>
          <p:nvPr/>
        </p:nvSpPr>
        <p:spPr>
          <a:xfrm>
            <a:off x="904875" y="301053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230" name="Text Box 229"/>
          <p:cNvSpPr txBox="1"/>
          <p:nvPr/>
        </p:nvSpPr>
        <p:spPr>
          <a:xfrm>
            <a:off x="1792605" y="301053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231" name="Elbow Connector 230"/>
          <p:cNvCxnSpPr/>
          <p:nvPr/>
        </p:nvCxnSpPr>
        <p:spPr>
          <a:xfrm rot="16200000">
            <a:off x="748665" y="2448560"/>
            <a:ext cx="696595" cy="760730"/>
          </a:xfrm>
          <a:prstGeom prst="bentConnector2">
            <a:avLst/>
          </a:prstGeom>
          <a:ln w="28575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 rot="0">
            <a:off x="2010410" y="1726565"/>
            <a:ext cx="883285" cy="1216660"/>
            <a:chOff x="7976" y="1908"/>
            <a:chExt cx="1391" cy="2691"/>
          </a:xfrm>
        </p:grpSpPr>
        <p:grpSp>
          <p:nvGrpSpPr>
            <p:cNvPr id="283" name="Group 2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85" name="Text Box 2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FC-16</a:t>
                </a:r>
                <a:endParaRPr lang="x-none" altLang="en-US" sz="1400"/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287" name="Rectangle 2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88" name="Text Box 2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289" name="Group 288"/>
          <p:cNvGrpSpPr/>
          <p:nvPr/>
        </p:nvGrpSpPr>
        <p:grpSpPr>
          <a:xfrm rot="0">
            <a:off x="1049655" y="1760220"/>
            <a:ext cx="398145" cy="1192530"/>
            <a:chOff x="6015" y="4434"/>
            <a:chExt cx="627" cy="2519"/>
          </a:xfrm>
        </p:grpSpPr>
        <p:sp>
          <p:nvSpPr>
            <p:cNvPr id="290" name="Rectangle 2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1" name="Text Box 2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Conv-16</a:t>
              </a:r>
              <a:endParaRPr lang="x-none" altLang="en-US" sz="1400"/>
            </a:p>
          </p:txBody>
        </p:sp>
      </p:grpSp>
      <p:grpSp>
        <p:nvGrpSpPr>
          <p:cNvPr id="292" name="Group 291"/>
          <p:cNvGrpSpPr/>
          <p:nvPr/>
        </p:nvGrpSpPr>
        <p:grpSpPr>
          <a:xfrm rot="0">
            <a:off x="1509395" y="1760220"/>
            <a:ext cx="398145" cy="1192530"/>
            <a:chOff x="6015" y="4434"/>
            <a:chExt cx="627" cy="2519"/>
          </a:xfrm>
        </p:grpSpPr>
        <p:sp>
          <p:nvSpPr>
            <p:cNvPr id="293" name="Rectangle 2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4" name="Text Box 2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98" name="Text Box 297"/>
          <p:cNvSpPr txBox="1"/>
          <p:nvPr/>
        </p:nvSpPr>
        <p:spPr>
          <a:xfrm>
            <a:off x="895350" y="1666875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99" name="Text Box 298"/>
          <p:cNvSpPr txBox="1"/>
          <p:nvPr/>
        </p:nvSpPr>
        <p:spPr>
          <a:xfrm>
            <a:off x="1364615" y="164084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(s=8)</a:t>
            </a:r>
            <a:endParaRPr lang="x-none" altLang="en-US" sz="1200">
              <a:sym typeface="+mn-ea"/>
            </a:endParaRPr>
          </a:p>
        </p:txBody>
      </p:sp>
      <p:cxnSp>
        <p:nvCxnSpPr>
          <p:cNvPr id="300" name="Elbow Connector 299"/>
          <p:cNvCxnSpPr/>
          <p:nvPr/>
        </p:nvCxnSpPr>
        <p:spPr>
          <a:xfrm rot="16200000">
            <a:off x="356870" y="2738755"/>
            <a:ext cx="923290" cy="297815"/>
          </a:xfrm>
          <a:prstGeom prst="bentConnector2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 Box 300"/>
          <p:cNvSpPr txBox="1"/>
          <p:nvPr/>
        </p:nvSpPr>
        <p:spPr>
          <a:xfrm>
            <a:off x="2259965" y="143637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9_v4_0_5</a:t>
            </a:r>
            <a:endParaRPr lang="x-none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9_map_v1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85"/>
          <p:cNvSpPr txBox="1"/>
          <p:nvPr/>
        </p:nvSpPr>
        <p:spPr>
          <a:xfrm>
            <a:off x="1044575" y="5171440"/>
            <a:ext cx="3771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32</a:t>
            </a:r>
            <a:endParaRPr lang="x-none" sz="1200">
              <a:sym typeface="+mn-ea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5610" y="5447030"/>
            <a:ext cx="1264285" cy="958215"/>
            <a:chOff x="685" y="7438"/>
            <a:chExt cx="1991" cy="1509"/>
          </a:xfrm>
        </p:grpSpPr>
        <p:sp>
          <p:nvSpPr>
            <p:cNvPr id="72" name="Rectangle 71"/>
            <p:cNvSpPr/>
            <p:nvPr/>
          </p:nvSpPr>
          <p:spPr>
            <a:xfrm>
              <a:off x="1208" y="7438"/>
              <a:ext cx="1468" cy="1509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685" y="7972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1486" y="7887"/>
              <a:ext cx="949" cy="983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4" name="Text Box 93"/>
          <p:cNvSpPr txBox="1"/>
          <p:nvPr/>
        </p:nvSpPr>
        <p:spPr>
          <a:xfrm>
            <a:off x="419735" y="6448425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input image</a:t>
            </a:r>
            <a:endParaRPr lang="x-none"/>
          </a:p>
        </p:txBody>
      </p:sp>
      <p:sp>
        <p:nvSpPr>
          <p:cNvPr id="95" name="Rectangle 94"/>
          <p:cNvSpPr/>
          <p:nvPr/>
        </p:nvSpPr>
        <p:spPr>
          <a:xfrm>
            <a:off x="1276350" y="5575935"/>
            <a:ext cx="390525" cy="381000"/>
          </a:xfrm>
          <a:prstGeom prst="rect">
            <a:avLst/>
          </a:prstGeom>
          <a:solidFill>
            <a:schemeClr val="accent2">
              <a:lumMod val="75000"/>
              <a:alpha val="8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1943735" y="6134100"/>
            <a:ext cx="10306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000"/>
              <a:t>Target object</a:t>
            </a:r>
            <a:endParaRPr lang="x-none" sz="100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1563370" y="6185535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1987550" y="5711825"/>
            <a:ext cx="7404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000"/>
              <a:t>Obstacle</a:t>
            </a:r>
            <a:endParaRPr lang="x-none" sz="1000"/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1607185" y="5763260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69925" y="1666875"/>
            <a:ext cx="2666365" cy="1682750"/>
            <a:chOff x="1055" y="2625"/>
            <a:chExt cx="4199" cy="2650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53" y="2772"/>
              <a:ext cx="627" cy="1878"/>
              <a:chOff x="6015" y="4434"/>
              <a:chExt cx="627" cy="2519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298" y="3821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934" y="3601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3272790" y="2426335"/>
            <a:ext cx="1168400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 Box 105"/>
          <p:cNvSpPr txBox="1"/>
          <p:nvPr/>
        </p:nvSpPr>
        <p:spPr>
          <a:xfrm>
            <a:off x="3366770" y="2099945"/>
            <a:ext cx="10166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/>
              <a:t>Regression</a:t>
            </a:r>
            <a:endParaRPr lang="x-none" sz="1200"/>
          </a:p>
        </p:txBody>
      </p:sp>
      <p:sp>
        <p:nvSpPr>
          <p:cNvPr id="107" name="Text Box 106"/>
          <p:cNvSpPr txBox="1"/>
          <p:nvPr/>
        </p:nvSpPr>
        <p:spPr>
          <a:xfrm>
            <a:off x="4441190" y="1804670"/>
            <a:ext cx="36957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x-none"/>
              <a:t>x</a:t>
            </a:r>
            <a:endParaRPr lang="x-none"/>
          </a:p>
          <a:p>
            <a:pPr algn="ctr"/>
            <a:r>
              <a:rPr lang="x-none"/>
              <a:t>y</a:t>
            </a:r>
            <a:endParaRPr lang="x-none"/>
          </a:p>
          <a:p>
            <a:pPr algn="ctr"/>
            <a:r>
              <a:rPr lang="x-none"/>
              <a:t>w</a:t>
            </a:r>
            <a:endParaRPr lang="x-none"/>
          </a:p>
          <a:p>
            <a:pPr algn="ctr"/>
            <a:r>
              <a:rPr lang="x-none"/>
              <a:t>h</a:t>
            </a:r>
            <a:endParaRPr lang="x-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9_map_v2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85"/>
          <p:cNvSpPr txBox="1"/>
          <p:nvPr/>
        </p:nvSpPr>
        <p:spPr>
          <a:xfrm>
            <a:off x="1044575" y="5171440"/>
            <a:ext cx="37719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32</a:t>
            </a:r>
            <a:endParaRPr lang="x-none" sz="1200">
              <a:sym typeface="+mn-ea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35610" y="5447030"/>
            <a:ext cx="1264285" cy="958215"/>
            <a:chOff x="685" y="7438"/>
            <a:chExt cx="1991" cy="1509"/>
          </a:xfrm>
        </p:grpSpPr>
        <p:sp>
          <p:nvSpPr>
            <p:cNvPr id="72" name="Rectangle 71"/>
            <p:cNvSpPr/>
            <p:nvPr/>
          </p:nvSpPr>
          <p:spPr>
            <a:xfrm>
              <a:off x="1208" y="7438"/>
              <a:ext cx="1468" cy="1509"/>
            </a:xfrm>
            <a:prstGeom prst="rect">
              <a:avLst/>
            </a:prstGeom>
            <a:solidFill>
              <a:schemeClr val="bg1">
                <a:alpha val="62000"/>
              </a:schemeClr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9" name="Text Box 88"/>
            <p:cNvSpPr txBox="1"/>
            <p:nvPr/>
          </p:nvSpPr>
          <p:spPr>
            <a:xfrm>
              <a:off x="685" y="7972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sp>
          <p:nvSpPr>
            <p:cNvPr id="92" name="Smiley Face 91"/>
            <p:cNvSpPr/>
            <p:nvPr/>
          </p:nvSpPr>
          <p:spPr>
            <a:xfrm>
              <a:off x="1486" y="7887"/>
              <a:ext cx="949" cy="983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4" name="Text Box 93"/>
          <p:cNvSpPr txBox="1"/>
          <p:nvPr/>
        </p:nvSpPr>
        <p:spPr>
          <a:xfrm>
            <a:off x="419735" y="6448425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input image</a:t>
            </a:r>
            <a:endParaRPr lang="x-none"/>
          </a:p>
        </p:txBody>
      </p:sp>
      <p:sp>
        <p:nvSpPr>
          <p:cNvPr id="95" name="Rectangle 94"/>
          <p:cNvSpPr/>
          <p:nvPr/>
        </p:nvSpPr>
        <p:spPr>
          <a:xfrm>
            <a:off x="1276350" y="5575935"/>
            <a:ext cx="390525" cy="381000"/>
          </a:xfrm>
          <a:prstGeom prst="rect">
            <a:avLst/>
          </a:prstGeom>
          <a:solidFill>
            <a:schemeClr val="accent2">
              <a:lumMod val="75000"/>
              <a:alpha val="89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1943735" y="6134100"/>
            <a:ext cx="103060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000"/>
              <a:t>Target object</a:t>
            </a:r>
            <a:endParaRPr lang="x-none" sz="1000"/>
          </a:p>
        </p:txBody>
      </p:sp>
      <p:cxnSp>
        <p:nvCxnSpPr>
          <p:cNvPr id="97" name="Straight Arrow Connector 96"/>
          <p:cNvCxnSpPr>
            <a:endCxn id="96" idx="1"/>
          </p:cNvCxnSpPr>
          <p:nvPr/>
        </p:nvCxnSpPr>
        <p:spPr>
          <a:xfrm>
            <a:off x="1563370" y="6185535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97"/>
          <p:cNvSpPr txBox="1"/>
          <p:nvPr/>
        </p:nvSpPr>
        <p:spPr>
          <a:xfrm>
            <a:off x="1987550" y="5711825"/>
            <a:ext cx="74041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000"/>
              <a:t>Obstacle</a:t>
            </a:r>
            <a:endParaRPr lang="x-none" sz="1000"/>
          </a:p>
        </p:txBody>
      </p:sp>
      <p:cxnSp>
        <p:nvCxnSpPr>
          <p:cNvPr id="99" name="Straight Arrow Connector 98"/>
          <p:cNvCxnSpPr>
            <a:endCxn id="98" idx="1"/>
          </p:cNvCxnSpPr>
          <p:nvPr/>
        </p:nvCxnSpPr>
        <p:spPr>
          <a:xfrm>
            <a:off x="1607185" y="5763260"/>
            <a:ext cx="380365" cy="7112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69925" y="1666875"/>
            <a:ext cx="2666365" cy="1682750"/>
            <a:chOff x="1055" y="2625"/>
            <a:chExt cx="4199" cy="2650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53" y="2772"/>
              <a:ext cx="627" cy="1878"/>
              <a:chOff x="6015" y="4434"/>
              <a:chExt cx="627" cy="2519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298" y="3821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2934" y="3601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0691495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102975" y="3985260"/>
            <a:ext cx="62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loss</a:t>
            </a:r>
            <a:endParaRPr lang="x-none"/>
          </a:p>
        </p:txBody>
      </p:sp>
      <p:cxnSp>
        <p:nvCxnSpPr>
          <p:cNvPr id="69" name="Elbow Connector 68"/>
          <p:cNvCxnSpPr>
            <a:stCxn id="68" idx="0"/>
            <a:endCxn id="65" idx="3"/>
          </p:cNvCxnSpPr>
          <p:nvPr/>
        </p:nvCxnSpPr>
        <p:spPr>
          <a:xfrm rot="16200000" flipV="1">
            <a:off x="6492240" y="-937895"/>
            <a:ext cx="1558290" cy="8288020"/>
          </a:xfrm>
          <a:prstGeom prst="bentConnector2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612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15494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9_map_v3</a:t>
            </a:r>
            <a:endParaRPr lang="x-none" alt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463165" y="5203190"/>
            <a:ext cx="2538730" cy="1573530"/>
            <a:chOff x="686" y="8144"/>
            <a:chExt cx="3998" cy="2478"/>
          </a:xfrm>
        </p:grpSpPr>
        <p:sp>
          <p:nvSpPr>
            <p:cNvPr id="86" name="Text Box 85"/>
            <p:cNvSpPr txBox="1"/>
            <p:nvPr/>
          </p:nvSpPr>
          <p:spPr>
            <a:xfrm>
              <a:off x="1645" y="8144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86" y="8578"/>
              <a:ext cx="1991" cy="1509"/>
              <a:chOff x="685" y="7438"/>
              <a:chExt cx="1991" cy="150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208" y="7438"/>
                <a:ext cx="1468" cy="1509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>
                <a:off x="685" y="7972"/>
                <a:ext cx="594" cy="43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sz="1200">
                    <a:sym typeface="+mn-ea"/>
                  </a:rPr>
                  <a:t>32</a:t>
                </a:r>
                <a:endParaRPr lang="x-none" sz="1200">
                  <a:sym typeface="+mn-ea"/>
                </a:endParaRPr>
              </a:p>
            </p:txBody>
          </p:sp>
          <p:sp>
            <p:nvSpPr>
              <p:cNvPr id="92" name="Smiley Face 91"/>
              <p:cNvSpPr/>
              <p:nvPr/>
            </p:nvSpPr>
            <p:spPr>
              <a:xfrm>
                <a:off x="1486" y="7887"/>
                <a:ext cx="949" cy="983"/>
              </a:xfrm>
              <a:prstGeom prst="smileyFac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94" name="Text Box 93"/>
            <p:cNvSpPr txBox="1"/>
            <p:nvPr/>
          </p:nvSpPr>
          <p:spPr>
            <a:xfrm>
              <a:off x="923" y="10188"/>
              <a:ext cx="2040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Occluded case</a:t>
              </a:r>
              <a:endParaRPr lang="x-none" sz="1200">
                <a:sym typeface="+mn-ea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010" y="8781"/>
              <a:ext cx="615" cy="600"/>
            </a:xfrm>
            <a:prstGeom prst="rect">
              <a:avLst/>
            </a:prstGeom>
            <a:solidFill>
              <a:schemeClr val="accent2">
                <a:lumMod val="75000"/>
                <a:alpha val="89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Text Box 95"/>
            <p:cNvSpPr txBox="1"/>
            <p:nvPr/>
          </p:nvSpPr>
          <p:spPr>
            <a:xfrm>
              <a:off x="3061" y="9660"/>
              <a:ext cx="162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000"/>
                <a:t>Target object</a:t>
              </a:r>
              <a:endParaRPr lang="x-none" sz="1000"/>
            </a:p>
          </p:txBody>
        </p:sp>
        <p:cxnSp>
          <p:nvCxnSpPr>
            <p:cNvPr id="97" name="Straight Arrow Connector 96"/>
            <p:cNvCxnSpPr>
              <a:endCxn id="96" idx="1"/>
            </p:cNvCxnSpPr>
            <p:nvPr/>
          </p:nvCxnSpPr>
          <p:spPr>
            <a:xfrm>
              <a:off x="2462" y="9741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3130" y="8995"/>
              <a:ext cx="1166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000"/>
                <a:t>Obstacle</a:t>
              </a:r>
              <a:endParaRPr lang="x-none" sz="1000"/>
            </a:p>
          </p:txBody>
        </p:sp>
        <p:cxnSp>
          <p:nvCxnSpPr>
            <p:cNvPr id="99" name="Straight Arrow Connector 98"/>
            <p:cNvCxnSpPr>
              <a:endCxn id="98" idx="1"/>
            </p:cNvCxnSpPr>
            <p:nvPr/>
          </p:nvCxnSpPr>
          <p:spPr>
            <a:xfrm>
              <a:off x="2531" y="9076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>
            <a:off x="10691495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67"/>
          <p:cNvSpPr txBox="1"/>
          <p:nvPr/>
        </p:nvSpPr>
        <p:spPr>
          <a:xfrm>
            <a:off x="11102975" y="3985260"/>
            <a:ext cx="624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loss</a:t>
            </a:r>
            <a:endParaRPr lang="x-none"/>
          </a:p>
        </p:txBody>
      </p:sp>
      <p:cxnSp>
        <p:nvCxnSpPr>
          <p:cNvPr id="69" name="Elbow Connector 68"/>
          <p:cNvCxnSpPr>
            <a:stCxn id="227" idx="3"/>
          </p:cNvCxnSpPr>
          <p:nvPr/>
        </p:nvCxnSpPr>
        <p:spPr>
          <a:xfrm flipH="1">
            <a:off x="3124200" y="2476500"/>
            <a:ext cx="212090" cy="945515"/>
          </a:xfrm>
          <a:prstGeom prst="bentConnector4">
            <a:avLst>
              <a:gd name="adj1" fmla="val -112275"/>
              <a:gd name="adj2" fmla="val 92814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370205" y="5817870"/>
            <a:ext cx="15557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input image</a:t>
            </a:r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5151120" y="5182870"/>
            <a:ext cx="2538730" cy="1607820"/>
            <a:chOff x="686" y="8144"/>
            <a:chExt cx="3998" cy="2532"/>
          </a:xfrm>
        </p:grpSpPr>
        <p:sp>
          <p:nvSpPr>
            <p:cNvPr id="106" name="Text Box 105"/>
            <p:cNvSpPr txBox="1"/>
            <p:nvPr/>
          </p:nvSpPr>
          <p:spPr>
            <a:xfrm>
              <a:off x="1645" y="8144"/>
              <a:ext cx="594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32</a:t>
              </a:r>
              <a:endParaRPr lang="x-none" sz="1200">
                <a:sym typeface="+mn-ea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686" y="8578"/>
              <a:ext cx="1991" cy="1509"/>
              <a:chOff x="685" y="7438"/>
              <a:chExt cx="1991" cy="1509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1208" y="7438"/>
                <a:ext cx="1468" cy="1509"/>
              </a:xfrm>
              <a:prstGeom prst="rect">
                <a:avLst/>
              </a:prstGeom>
              <a:solidFill>
                <a:schemeClr val="bg1">
                  <a:alpha val="62000"/>
                </a:schemeClr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09" name="Text Box 108"/>
              <p:cNvSpPr txBox="1"/>
              <p:nvPr/>
            </p:nvSpPr>
            <p:spPr>
              <a:xfrm>
                <a:off x="685" y="7972"/>
                <a:ext cx="594" cy="43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x-none" sz="1200">
                    <a:sym typeface="+mn-ea"/>
                  </a:rPr>
                  <a:t>32</a:t>
                </a:r>
                <a:endParaRPr lang="x-none" sz="1200">
                  <a:sym typeface="+mn-ea"/>
                </a:endParaRPr>
              </a:p>
            </p:txBody>
          </p:sp>
          <p:sp>
            <p:nvSpPr>
              <p:cNvPr id="111" name="Smiley Face 110"/>
              <p:cNvSpPr/>
              <p:nvPr/>
            </p:nvSpPr>
            <p:spPr>
              <a:xfrm>
                <a:off x="1486" y="7887"/>
                <a:ext cx="949" cy="983"/>
              </a:xfrm>
              <a:prstGeom prst="smileyFace">
                <a:avLst/>
              </a:prstGeom>
              <a:solidFill>
                <a:schemeClr val="accent1">
                  <a:alpha val="34000"/>
                </a:schemeClr>
              </a:solidFill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112" name="Text Box 111"/>
            <p:cNvSpPr txBox="1"/>
            <p:nvPr/>
          </p:nvSpPr>
          <p:spPr>
            <a:xfrm>
              <a:off x="1242" y="10242"/>
              <a:ext cx="1399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Blur case</a:t>
              </a:r>
              <a:endParaRPr lang="x-none" sz="1200">
                <a:sym typeface="+mn-ea"/>
              </a:endParaRPr>
            </a:p>
          </p:txBody>
        </p:sp>
        <p:sp>
          <p:nvSpPr>
            <p:cNvPr id="114" name="Text Box 113"/>
            <p:cNvSpPr txBox="1"/>
            <p:nvPr/>
          </p:nvSpPr>
          <p:spPr>
            <a:xfrm>
              <a:off x="3061" y="9660"/>
              <a:ext cx="162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000"/>
                <a:t>Target object</a:t>
              </a:r>
              <a:endParaRPr lang="x-none" sz="1000"/>
            </a:p>
          </p:txBody>
        </p:sp>
        <p:cxnSp>
          <p:nvCxnSpPr>
            <p:cNvPr id="115" name="Straight Arrow Connector 114"/>
            <p:cNvCxnSpPr>
              <a:endCxn id="114" idx="1"/>
            </p:cNvCxnSpPr>
            <p:nvPr/>
          </p:nvCxnSpPr>
          <p:spPr>
            <a:xfrm>
              <a:off x="2462" y="9741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 Box 115"/>
            <p:cNvSpPr txBox="1"/>
            <p:nvPr/>
          </p:nvSpPr>
          <p:spPr>
            <a:xfrm>
              <a:off x="3130" y="8995"/>
              <a:ext cx="1166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000"/>
                <a:t>Obstacle</a:t>
              </a:r>
              <a:endParaRPr lang="x-none" sz="1000"/>
            </a:p>
          </p:txBody>
        </p:sp>
        <p:cxnSp>
          <p:nvCxnSpPr>
            <p:cNvPr id="117" name="Straight Arrow Connector 116"/>
            <p:cNvCxnSpPr>
              <a:endCxn id="116" idx="1"/>
            </p:cNvCxnSpPr>
            <p:nvPr/>
          </p:nvCxnSpPr>
          <p:spPr>
            <a:xfrm>
              <a:off x="2531" y="9076"/>
              <a:ext cx="599" cy="11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/>
          <p:cNvSpPr/>
          <p:nvPr/>
        </p:nvSpPr>
        <p:spPr>
          <a:xfrm>
            <a:off x="4304665" y="304800"/>
            <a:ext cx="2368550" cy="161925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532120" y="585470"/>
            <a:ext cx="932180" cy="95821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138" name="Text Box 137"/>
          <p:cNvSpPr txBox="1"/>
          <p:nvPr/>
        </p:nvSpPr>
        <p:spPr>
          <a:xfrm>
            <a:off x="4241800" y="164846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39" name="Text Box 138"/>
          <p:cNvSpPr txBox="1"/>
          <p:nvPr/>
        </p:nvSpPr>
        <p:spPr>
          <a:xfrm>
            <a:off x="5129530" y="164846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40" name="Elbow Connector 139"/>
          <p:cNvCxnSpPr/>
          <p:nvPr/>
        </p:nvCxnSpPr>
        <p:spPr>
          <a:xfrm rot="16200000">
            <a:off x="4085590" y="1086485"/>
            <a:ext cx="696595" cy="760730"/>
          </a:xfrm>
          <a:prstGeom prst="bentConnector2">
            <a:avLst/>
          </a:prstGeom>
          <a:ln w="28575">
            <a:noFill/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 rot="0">
            <a:off x="4386580" y="398145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</a:t>
              </a:r>
              <a:r>
                <a:rPr lang="x-none" altLang="en-US" sz="1400">
                  <a:sym typeface="+mn-ea"/>
                </a:rPr>
                <a:t>16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232275" y="304800"/>
            <a:ext cx="67627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45" name="Elbow Connector 144"/>
          <p:cNvCxnSpPr/>
          <p:nvPr/>
        </p:nvCxnSpPr>
        <p:spPr>
          <a:xfrm rot="16200000">
            <a:off x="3693795" y="1376680"/>
            <a:ext cx="923290" cy="297815"/>
          </a:xfrm>
          <a:prstGeom prst="bentConnector2">
            <a:avLst/>
          </a:prstGeom>
          <a:ln w="28575" cmpd="sng">
            <a:solidFill>
              <a:schemeClr val="accent6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796155" y="1064260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 Box 146"/>
          <p:cNvSpPr txBox="1"/>
          <p:nvPr/>
        </p:nvSpPr>
        <p:spPr>
          <a:xfrm>
            <a:off x="5869940" y="349885"/>
            <a:ext cx="2800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8</a:t>
            </a:r>
            <a:endParaRPr lang="x-none" sz="1200">
              <a:sym typeface="+mn-ea"/>
            </a:endParaRPr>
          </a:p>
        </p:txBody>
      </p:sp>
      <p:sp>
        <p:nvSpPr>
          <p:cNvPr id="148" name="Text Box 147"/>
          <p:cNvSpPr txBox="1"/>
          <p:nvPr/>
        </p:nvSpPr>
        <p:spPr>
          <a:xfrm>
            <a:off x="5200015" y="924560"/>
            <a:ext cx="2800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sz="1200">
                <a:sym typeface="+mn-ea"/>
              </a:rPr>
              <a:t>8</a:t>
            </a:r>
            <a:endParaRPr lang="x-none" sz="1200">
              <a:sym typeface="+mn-ea"/>
            </a:endParaRPr>
          </a:p>
        </p:txBody>
      </p:sp>
      <p:sp>
        <p:nvSpPr>
          <p:cNvPr id="150" name="Smiley Face 149"/>
          <p:cNvSpPr/>
          <p:nvPr/>
        </p:nvSpPr>
        <p:spPr>
          <a:xfrm>
            <a:off x="5720080" y="850900"/>
            <a:ext cx="602615" cy="624205"/>
          </a:xfrm>
          <a:prstGeom prst="smileyFace">
            <a:avLst/>
          </a:prstGeom>
          <a:solidFill>
            <a:schemeClr val="accent1">
              <a:alpha val="90000"/>
            </a:schemeClr>
          </a:solidFill>
          <a:ln>
            <a:solidFill>
              <a:schemeClr val="accent1">
                <a:shade val="50000"/>
                <a:alpha val="8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Text Box 150"/>
          <p:cNvSpPr txBox="1"/>
          <p:nvPr/>
        </p:nvSpPr>
        <p:spPr>
          <a:xfrm>
            <a:off x="4981575" y="1947545"/>
            <a:ext cx="88836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sz="1200">
                <a:sym typeface="+mn-ea"/>
              </a:rPr>
              <a:t>Blur case</a:t>
            </a:r>
            <a:endParaRPr lang="x-none" sz="1200">
              <a:sym typeface="+mn-ea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669925" y="1666875"/>
            <a:ext cx="2921000" cy="1682115"/>
            <a:chOff x="1055" y="2625"/>
            <a:chExt cx="4600" cy="2649"/>
          </a:xfrm>
        </p:grpSpPr>
        <p:sp>
          <p:nvSpPr>
            <p:cNvPr id="227" name="Rectangle 226"/>
            <p:cNvSpPr/>
            <p:nvPr/>
          </p:nvSpPr>
          <p:spPr>
            <a:xfrm>
              <a:off x="1524" y="2625"/>
              <a:ext cx="3730" cy="2550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433" y="2986"/>
              <a:ext cx="526" cy="1663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13" name="Text Box 112"/>
            <p:cNvSpPr txBox="1"/>
            <p:nvPr/>
          </p:nvSpPr>
          <p:spPr>
            <a:xfrm rot="10800000">
              <a:off x="2382" y="2780"/>
              <a:ext cx="627" cy="1654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</a:t>
              </a:r>
              <a:r>
                <a:rPr lang="x-none" altLang="en-US" sz="1400">
                  <a:sym typeface="+mn-ea"/>
                </a:rPr>
                <a:t>16</a:t>
              </a:r>
              <a:endParaRPr lang="x-none" altLang="en-US" sz="140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57" y="3067"/>
              <a:ext cx="1468" cy="150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735" y="3490"/>
              <a:ext cx="972" cy="10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9" name="Text Box 228"/>
            <p:cNvSpPr txBox="1"/>
            <p:nvPr/>
          </p:nvSpPr>
          <p:spPr>
            <a:xfrm>
              <a:off x="1425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30" name="Text Box 229"/>
            <p:cNvSpPr txBox="1"/>
            <p:nvPr/>
          </p:nvSpPr>
          <p:spPr>
            <a:xfrm>
              <a:off x="2823" y="4741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231" name="Elbow Connector 230"/>
            <p:cNvCxnSpPr/>
            <p:nvPr/>
          </p:nvCxnSpPr>
          <p:spPr>
            <a:xfrm rot="16200000">
              <a:off x="1179" y="3856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Group 288"/>
            <p:cNvGrpSpPr/>
            <p:nvPr/>
          </p:nvGrpSpPr>
          <p:grpSpPr>
            <a:xfrm rot="0">
              <a:off x="1644" y="2780"/>
              <a:ext cx="627" cy="1870"/>
              <a:chOff x="6006" y="4445"/>
              <a:chExt cx="627" cy="2508"/>
            </a:xfrm>
          </p:grpSpPr>
          <p:sp>
            <p:nvSpPr>
              <p:cNvPr id="290" name="Rectangle 28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91" name="Text Box 290"/>
              <p:cNvSpPr txBox="1"/>
              <p:nvPr/>
            </p:nvSpPr>
            <p:spPr>
              <a:xfrm rot="10800000">
                <a:off x="6006" y="4445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</a:t>
                </a:r>
                <a:r>
                  <a:rPr lang="x-none" altLang="en-US" sz="1400">
                    <a:sym typeface="+mn-ea"/>
                  </a:rPr>
                  <a:t>16</a:t>
                </a:r>
                <a:endParaRPr lang="x-none" altLang="en-US" sz="1400"/>
              </a:p>
            </p:txBody>
          </p:sp>
        </p:grpSp>
        <p:sp>
          <p:nvSpPr>
            <p:cNvPr id="298" name="Text Box 297"/>
            <p:cNvSpPr txBox="1"/>
            <p:nvPr/>
          </p:nvSpPr>
          <p:spPr>
            <a:xfrm>
              <a:off x="1410" y="2625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(s=2)</a:t>
              </a:r>
              <a:endParaRPr lang="x-none" altLang="en-US" sz="1200">
                <a:sym typeface="+mn-ea"/>
              </a:endParaRPr>
            </a:p>
          </p:txBody>
        </p:sp>
        <p:cxnSp>
          <p:nvCxnSpPr>
            <p:cNvPr id="300" name="Elbow Connector 299"/>
            <p:cNvCxnSpPr/>
            <p:nvPr/>
          </p:nvCxnSpPr>
          <p:spPr>
            <a:xfrm rot="16200000">
              <a:off x="562" y="4313"/>
              <a:ext cx="1454" cy="469"/>
            </a:xfrm>
            <a:prstGeom prst="bentConnector2">
              <a:avLst/>
            </a:prstGeom>
            <a:ln w="28575" cmpd="sng">
              <a:solidFill>
                <a:schemeClr val="accent6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077" y="381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65"/>
            <p:cNvSpPr txBox="1"/>
            <p:nvPr/>
          </p:nvSpPr>
          <p:spPr>
            <a:xfrm>
              <a:off x="3989" y="2696"/>
              <a:ext cx="441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sz="1200">
                  <a:sym typeface="+mn-ea"/>
                </a:rPr>
                <a:t>8</a:t>
              </a:r>
              <a:endParaRPr lang="x-none" sz="1200">
                <a:sym typeface="+mn-ea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210" y="3307"/>
              <a:ext cx="615" cy="600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Text Box 151"/>
            <p:cNvSpPr txBox="1"/>
            <p:nvPr/>
          </p:nvSpPr>
          <p:spPr>
            <a:xfrm>
              <a:off x="3615" y="4670"/>
              <a:ext cx="2040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x-none" sz="1200">
                  <a:sym typeface="+mn-ea"/>
                </a:rPr>
                <a:t>Occluded case</a:t>
              </a:r>
              <a:endParaRPr lang="x-none" sz="1200">
                <a:sym typeface="+mn-ea"/>
              </a:endParaRPr>
            </a:p>
          </p:txBody>
        </p:sp>
        <p:cxnSp>
          <p:nvCxnSpPr>
            <p:cNvPr id="118" name="Straight Arrow Connector 117"/>
            <p:cNvCxnSpPr/>
            <p:nvPr/>
          </p:nvCxnSpPr>
          <p:spPr>
            <a:xfrm>
              <a:off x="2866" y="381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 Box 119"/>
          <p:cNvSpPr txBox="1"/>
          <p:nvPr/>
        </p:nvSpPr>
        <p:spPr>
          <a:xfrm>
            <a:off x="4652010" y="2292350"/>
            <a:ext cx="5930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1. Train vgg first  ---&gt;decrease loss</a:t>
            </a:r>
            <a:endParaRPr lang="x-none"/>
          </a:p>
          <a:p>
            <a:r>
              <a:rPr lang="x-none"/>
              <a:t>2. frozen vgg, train assistant ---&gt; decrease loss</a:t>
            </a:r>
            <a:endParaRPr lang="x-none"/>
          </a:p>
          <a:p>
            <a:r>
              <a:rPr lang="x-none"/>
              <a:t>3. train vgg and </a:t>
            </a:r>
            <a:r>
              <a:rPr lang="x-none">
                <a:sym typeface="+mn-ea"/>
              </a:rPr>
              <a:t>assistant </a:t>
            </a:r>
            <a:r>
              <a:rPr lang="x-none"/>
              <a:t>together</a:t>
            </a:r>
            <a:endParaRPr lang="x-non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346575" y="-756285"/>
            <a:ext cx="4474845" cy="10647045"/>
          </a:xfrm>
          <a:prstGeom prst="rect">
            <a:avLst/>
          </a:prstGeom>
        </p:spPr>
      </p:pic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Resnet18</a:t>
            </a:r>
            <a:endParaRPr 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269875"/>
            <a:ext cx="5680075" cy="185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4625" y="2854325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Resnet34</a:t>
            </a:r>
            <a:endParaRPr lang="x-none"/>
          </a:p>
        </p:txBody>
      </p:sp>
      <p:sp>
        <p:nvSpPr>
          <p:cNvPr id="7" name="Text Box 6"/>
          <p:cNvSpPr txBox="1"/>
          <p:nvPr/>
        </p:nvSpPr>
        <p:spPr>
          <a:xfrm>
            <a:off x="5085715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1188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18439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6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08177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693285" y="42545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857240" y="42545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856095" y="42545"/>
            <a:ext cx="32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8021955" y="42545"/>
            <a:ext cx="328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/>
              <a:t>2</a:t>
            </a:r>
            <a:endParaRPr lang="x-none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73660" y="2120900"/>
            <a:ext cx="11852275" cy="175260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4133850" y="42545"/>
            <a:ext cx="1481755" cy="899603"/>
            <a:chOff x="1459" y="1953"/>
            <a:chExt cx="2055" cy="1247"/>
          </a:xfrm>
        </p:grpSpPr>
        <p:cxnSp>
          <p:nvCxnSpPr>
            <p:cNvPr id="69" name="Elbow Connector 68"/>
            <p:cNvCxnSpPr/>
            <p:nvPr/>
          </p:nvCxnSpPr>
          <p:spPr>
            <a:xfrm rot="5400000" flipV="1">
              <a:off x="3021" y="2707"/>
              <a:ext cx="680" cy="306"/>
            </a:xfrm>
            <a:prstGeom prst="bentConnector3">
              <a:avLst>
                <a:gd name="adj1" fmla="val 238"/>
              </a:avLst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459" y="1953"/>
              <a:ext cx="1917" cy="1174"/>
              <a:chOff x="1055" y="2625"/>
              <a:chExt cx="4331" cy="265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524" y="2625"/>
                <a:ext cx="3730" cy="2550"/>
              </a:xfrm>
              <a:prstGeom prst="rect">
                <a:avLst/>
              </a:prstGeom>
              <a:solidFill>
                <a:schemeClr val="accent6">
                  <a:lumMod val="75000"/>
                  <a:alpha val="20000"/>
                </a:schemeClr>
              </a:solidFill>
              <a:ln w="12700" cmpd="sng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33" y="2986"/>
                <a:ext cx="526" cy="1663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700"/>
              </a:p>
            </p:txBody>
          </p:sp>
          <p:sp>
            <p:nvSpPr>
              <p:cNvPr id="17" name="Text Box 16"/>
              <p:cNvSpPr txBox="1"/>
              <p:nvPr/>
            </p:nvSpPr>
            <p:spPr>
              <a:xfrm rot="10800000">
                <a:off x="2367" y="2780"/>
                <a:ext cx="764" cy="16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400"/>
                  <a:t>Conv-</a:t>
                </a:r>
                <a:r>
                  <a:rPr lang="x-none" altLang="en-US" sz="400">
                    <a:sym typeface="+mn-ea"/>
                  </a:rPr>
                  <a:t>16</a:t>
                </a:r>
                <a:endParaRPr lang="x-none" altLang="en-US" sz="400">
                  <a:sym typeface="+mn-ea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57" y="3067"/>
                <a:ext cx="1468" cy="1509"/>
              </a:xfrm>
              <a:prstGeom prst="rect">
                <a:avLst/>
              </a:prstGeom>
              <a:solidFill>
                <a:schemeClr val="bg1"/>
              </a:solidFill>
              <a:ln w="19050" cmpd="sng"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8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735" y="3490"/>
                <a:ext cx="972" cy="10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cxnSp>
            <p:nvCxnSpPr>
              <p:cNvPr id="22" name="Elbow Connector 21"/>
              <p:cNvCxnSpPr/>
              <p:nvPr/>
            </p:nvCxnSpPr>
            <p:spPr>
              <a:xfrm rot="16200000">
                <a:off x="1179" y="3856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/>
              <p:cNvGrpSpPr/>
              <p:nvPr/>
            </p:nvGrpSpPr>
            <p:grpSpPr>
              <a:xfrm rot="0">
                <a:off x="1507" y="2780"/>
                <a:ext cx="764" cy="1870"/>
                <a:chOff x="5869" y="4445"/>
                <a:chExt cx="764" cy="2508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700"/>
                </a:p>
              </p:txBody>
            </p:sp>
            <p:sp>
              <p:nvSpPr>
                <p:cNvPr id="25" name="Text Box 24"/>
                <p:cNvSpPr txBox="1"/>
                <p:nvPr/>
              </p:nvSpPr>
              <p:spPr>
                <a:xfrm rot="10800000">
                  <a:off x="5869" y="4445"/>
                  <a:ext cx="764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400"/>
                    <a:t>Conv-</a:t>
                  </a:r>
                  <a:r>
                    <a:rPr lang="x-none" altLang="en-US" sz="400">
                      <a:sym typeface="+mn-ea"/>
                    </a:rPr>
                    <a:t>16</a:t>
                  </a:r>
                  <a:endParaRPr lang="x-none" altLang="en-US" sz="400">
                    <a:sym typeface="+mn-ea"/>
                  </a:endParaRPr>
                </a:p>
              </p:txBody>
            </p:sp>
          </p:grpSp>
          <p:sp>
            <p:nvSpPr>
              <p:cNvPr id="26" name="Text Box 25"/>
              <p:cNvSpPr txBox="1"/>
              <p:nvPr/>
            </p:nvSpPr>
            <p:spPr>
              <a:xfrm>
                <a:off x="1410" y="2625"/>
                <a:ext cx="1188" cy="4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300">
                    <a:sym typeface="+mn-ea"/>
                  </a:rPr>
                  <a:t>(s=2)</a:t>
                </a:r>
                <a:endParaRPr lang="x-none" altLang="en-US" sz="300">
                  <a:sym typeface="+mn-ea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16200000">
                <a:off x="562" y="4313"/>
                <a:ext cx="1454" cy="469"/>
              </a:xfrm>
              <a:prstGeom prst="bentConnector2">
                <a:avLst/>
              </a:prstGeom>
              <a:ln w="12700" cmpd="sng">
                <a:solidFill>
                  <a:schemeClr val="accent6">
                    <a:lumMod val="75000"/>
                  </a:schemeClr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077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28"/>
              <p:cNvSpPr txBox="1"/>
              <p:nvPr/>
            </p:nvSpPr>
            <p:spPr>
              <a:xfrm>
                <a:off x="3989" y="2696"/>
                <a:ext cx="364" cy="5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x-none" sz="600">
                    <a:sym typeface="+mn-ea"/>
                  </a:rPr>
                  <a:t>8</a:t>
                </a:r>
                <a:endParaRPr lang="x-none" sz="600">
                  <a:sym typeface="+mn-ea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210" y="3307"/>
                <a:ext cx="615" cy="600"/>
              </a:xfrm>
              <a:prstGeom prst="rect">
                <a:avLst/>
              </a:prstGeom>
              <a:solidFill>
                <a:schemeClr val="bg1">
                  <a:alpha val="92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900"/>
              </a:p>
            </p:txBody>
          </p:sp>
          <p:sp>
            <p:nvSpPr>
              <p:cNvPr id="31" name="Text Box 30"/>
              <p:cNvSpPr txBox="1"/>
              <p:nvPr/>
            </p:nvSpPr>
            <p:spPr>
              <a:xfrm>
                <a:off x="3390" y="4697"/>
                <a:ext cx="1996" cy="4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:r>
                  <a:rPr lang="x-none" sz="400">
                    <a:sym typeface="+mn-ea"/>
                  </a:rPr>
                  <a:t>Occluded case</a:t>
                </a:r>
                <a:endParaRPr lang="x-none" sz="400">
                  <a:sym typeface="+mn-ea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2866" y="3817"/>
                <a:ext cx="525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 Box 33"/>
          <p:cNvSpPr txBox="1"/>
          <p:nvPr/>
        </p:nvSpPr>
        <p:spPr>
          <a:xfrm>
            <a:off x="4427959" y="163195"/>
            <a:ext cx="333974" cy="13728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x-none" altLang="en-US" sz="300">
                <a:sym typeface="+mn-ea"/>
              </a:rPr>
              <a:t>(s=2)</a:t>
            </a:r>
            <a:endParaRPr lang="x-none" altLang="en-US" sz="300"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320" y="2192020"/>
            <a:ext cx="8173720" cy="4471035"/>
          </a:xfrm>
          <a:prstGeom prst="rect">
            <a:avLst/>
          </a:prstGeom>
        </p:spPr>
      </p:pic>
      <p:sp>
        <p:nvSpPr>
          <p:cNvPr id="312" name="Text Box 311"/>
          <p:cNvSpPr txBox="1"/>
          <p:nvPr/>
        </p:nvSpPr>
        <p:spPr>
          <a:xfrm>
            <a:off x="174407" y="163195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/>
              <a:t>Resnet50 = Resnet34+bottleneck</a:t>
            </a:r>
            <a:endParaRPr lang="x-none"/>
          </a:p>
        </p:txBody>
      </p:sp>
      <p:sp>
        <p:nvSpPr>
          <p:cNvPr id="5" name="Text Box 4"/>
          <p:cNvSpPr txBox="1"/>
          <p:nvPr/>
        </p:nvSpPr>
        <p:spPr>
          <a:xfrm>
            <a:off x="344170" y="4391025"/>
            <a:ext cx="125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>
                <a:sym typeface="+mn-ea"/>
              </a:rPr>
              <a:t>Resnet34</a:t>
            </a:r>
            <a:endParaRPr lang="x-none"/>
          </a:p>
        </p:txBody>
      </p:sp>
      <p:sp>
        <p:nvSpPr>
          <p:cNvPr id="7" name="Text Box 6"/>
          <p:cNvSpPr txBox="1"/>
          <p:nvPr/>
        </p:nvSpPr>
        <p:spPr>
          <a:xfrm>
            <a:off x="5085715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4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1188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18439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6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9081770" y="2120900"/>
            <a:ext cx="32829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/>
              <a:t>3</a:t>
            </a:r>
            <a:endParaRPr lang="x-none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74625" y="3626485"/>
            <a:ext cx="11852275" cy="1752600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99695"/>
            <a:ext cx="3420110" cy="18351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1366520" y="565785"/>
            <a:ext cx="890905" cy="287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80105" y="531495"/>
            <a:ext cx="1591310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34315" y="6017895"/>
            <a:ext cx="69500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ResNet101</a:t>
            </a:r>
            <a:r>
              <a:rPr lang="x-none" altLang="en-US"/>
              <a:t>:  </a:t>
            </a:r>
            <a:r>
              <a:rPr lang="en-US"/>
              <a:t>ResNet(Bottleneck, [3,4,23,3])</a:t>
            </a:r>
            <a:endParaRPr lang="en-US"/>
          </a:p>
          <a:p>
            <a:r>
              <a:rPr lang="en-US">
                <a:sym typeface="+mn-ea"/>
              </a:rPr>
              <a:t>ResNet1</a:t>
            </a:r>
            <a:r>
              <a:rPr lang="x-none" altLang="en-US">
                <a:sym typeface="+mn-ea"/>
              </a:rPr>
              <a:t>52:  </a:t>
            </a:r>
            <a:r>
              <a:rPr lang="en-US">
                <a:sym typeface="+mn-ea"/>
              </a:rPr>
              <a:t>ResNet(Bottleneck, [3,</a:t>
            </a:r>
            <a:r>
              <a:rPr lang="x-none" altLang="en-US">
                <a:sym typeface="+mn-ea"/>
              </a:rPr>
              <a:t>8</a:t>
            </a:r>
            <a:r>
              <a:rPr lang="en-US">
                <a:sym typeface="+mn-ea"/>
              </a:rPr>
              <a:t>,</a:t>
            </a:r>
            <a:r>
              <a:rPr lang="x-none" altLang="en-US">
                <a:sym typeface="+mn-ea"/>
              </a:rPr>
              <a:t>36</a:t>
            </a:r>
            <a:r>
              <a:rPr lang="en-US">
                <a:sym typeface="+mn-ea"/>
              </a:rPr>
              <a:t>,3])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>
            <a:off x="939165" y="915035"/>
            <a:ext cx="10359390" cy="5114925"/>
            <a:chOff x="1625" y="1305"/>
            <a:chExt cx="10274" cy="5048"/>
          </a:xfrm>
        </p:grpSpPr>
        <p:pic>
          <p:nvPicPr>
            <p:cNvPr id="4" name="Picture 3" descr="Screenshot from 2019-04-11 16-08-5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5" y="3829"/>
              <a:ext cx="2531" cy="2524"/>
            </a:xfrm>
            <a:prstGeom prst="rect">
              <a:avLst/>
            </a:prstGeom>
          </p:spPr>
        </p:pic>
        <p:pic>
          <p:nvPicPr>
            <p:cNvPr id="5" name="Picture 4" descr="Screenshot from 2019-04-11 16-08-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8" y="1305"/>
              <a:ext cx="2531" cy="2524"/>
            </a:xfrm>
            <a:prstGeom prst="rect">
              <a:avLst/>
            </a:prstGeom>
          </p:spPr>
        </p:pic>
        <p:pic>
          <p:nvPicPr>
            <p:cNvPr id="6" name="Picture 5" descr="Screenshot from 2019-04-11 16-08-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9" y="1305"/>
              <a:ext cx="2509" cy="2517"/>
            </a:xfrm>
            <a:prstGeom prst="rect">
              <a:avLst/>
            </a:prstGeom>
          </p:spPr>
        </p:pic>
        <p:pic>
          <p:nvPicPr>
            <p:cNvPr id="7" name="Picture 6" descr="Screenshot from 2019-04-11 16-07-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" y="1305"/>
              <a:ext cx="2524" cy="2503"/>
            </a:xfrm>
            <a:prstGeom prst="rect">
              <a:avLst/>
            </a:prstGeom>
          </p:spPr>
        </p:pic>
        <p:pic>
          <p:nvPicPr>
            <p:cNvPr id="8" name="Picture 7" descr="Screenshot from 2019-04-11 16-10-0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7" y="1305"/>
              <a:ext cx="2523" cy="2503"/>
            </a:xfrm>
            <a:prstGeom prst="rect">
              <a:avLst/>
            </a:prstGeom>
          </p:spPr>
        </p:pic>
        <p:pic>
          <p:nvPicPr>
            <p:cNvPr id="9" name="Picture 8" descr="Screenshot from 2019-04-11 16-09-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9" y="3829"/>
              <a:ext cx="2508" cy="2474"/>
            </a:xfrm>
            <a:prstGeom prst="rect">
              <a:avLst/>
            </a:prstGeom>
          </p:spPr>
        </p:pic>
        <p:pic>
          <p:nvPicPr>
            <p:cNvPr id="10" name="Picture 9" descr="Screenshot from 2019-04-11 16-09-2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67" y="3829"/>
              <a:ext cx="2532" cy="2505"/>
            </a:xfrm>
            <a:prstGeom prst="rect">
              <a:avLst/>
            </a:prstGeom>
          </p:spPr>
        </p:pic>
        <p:pic>
          <p:nvPicPr>
            <p:cNvPr id="11" name="Picture 10" descr="Screenshot from 2019-04-11 16-10-5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47" y="3829"/>
              <a:ext cx="2524" cy="24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Group 6"/>
          <p:cNvGrpSpPr/>
          <p:nvPr/>
        </p:nvGrpSpPr>
        <p:grpSpPr>
          <a:xfrm>
            <a:off x="71120" y="1253490"/>
            <a:ext cx="12018010" cy="4003675"/>
            <a:chOff x="1676" y="2589"/>
            <a:chExt cx="9678" cy="3224"/>
          </a:xfrm>
        </p:grpSpPr>
        <p:pic>
          <p:nvPicPr>
            <p:cNvPr id="4" name="Picture 3" descr="Screenshot from 2019-04-11 16-11-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86" y="2604"/>
              <a:ext cx="3226" cy="3199"/>
            </a:xfrm>
            <a:prstGeom prst="rect">
              <a:avLst/>
            </a:prstGeom>
          </p:spPr>
        </p:pic>
        <p:pic>
          <p:nvPicPr>
            <p:cNvPr id="5" name="Picture 4" descr="Screenshot from 2019-04-11 16-12-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6" y="2589"/>
              <a:ext cx="3210" cy="3184"/>
            </a:xfrm>
            <a:prstGeom prst="rect">
              <a:avLst/>
            </a:prstGeom>
          </p:spPr>
        </p:pic>
        <p:pic>
          <p:nvPicPr>
            <p:cNvPr id="6" name="Picture 5" descr="Screenshot from 2019-04-11 16-12-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2" y="2589"/>
              <a:ext cx="3242" cy="3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Experimental Result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473710" y="2545715"/>
            <a:ext cx="292735" cy="29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73710" y="2413635"/>
            <a:ext cx="41910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8" name="Text Box 7"/>
          <p:cNvSpPr txBox="1"/>
          <p:nvPr/>
        </p:nvSpPr>
        <p:spPr>
          <a:xfrm>
            <a:off x="273685" y="2607945"/>
            <a:ext cx="26416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32</a:t>
            </a:r>
            <a:endParaRPr lang="en-US" altLang="en-US" sz="500"/>
          </a:p>
        </p:txBody>
      </p:sp>
      <p:sp>
        <p:nvSpPr>
          <p:cNvPr id="9" name="Rectangle 8"/>
          <p:cNvSpPr/>
          <p:nvPr/>
        </p:nvSpPr>
        <p:spPr>
          <a:xfrm>
            <a:off x="4777105" y="1794510"/>
            <a:ext cx="7556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34535" y="2625090"/>
            <a:ext cx="3924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512</a:t>
            </a:r>
            <a:endParaRPr lang="en-US" altLang="en-US" sz="500"/>
          </a:p>
        </p:txBody>
      </p:sp>
      <p:sp>
        <p:nvSpPr>
          <p:cNvPr id="11" name="Text Box 10"/>
          <p:cNvSpPr txBox="1"/>
          <p:nvPr/>
        </p:nvSpPr>
        <p:spPr>
          <a:xfrm>
            <a:off x="4716780" y="1654810"/>
            <a:ext cx="19621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</a:t>
            </a:r>
            <a:endParaRPr lang="en-US" altLang="en-US" sz="500"/>
          </a:p>
        </p:txBody>
      </p:sp>
      <p:sp>
        <p:nvSpPr>
          <p:cNvPr id="12" name="Rectangle 11"/>
          <p:cNvSpPr/>
          <p:nvPr/>
        </p:nvSpPr>
        <p:spPr>
          <a:xfrm>
            <a:off x="5241925" y="2428875"/>
            <a:ext cx="76200" cy="560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5053965" y="2625090"/>
            <a:ext cx="29718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00"/>
              <a:t>10</a:t>
            </a:r>
            <a:endParaRPr lang="en-US" altLang="en-US" sz="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1430" y="-34290"/>
          <a:ext cx="11909425" cy="692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1163320"/>
                <a:gridCol w="961183"/>
                <a:gridCol w="1108075"/>
                <a:gridCol w="1100625"/>
                <a:gridCol w="5648745"/>
                <a:gridCol w="1182341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file_name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Normalize_acc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Occ_Acc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VGG19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(15) 44.01%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(2-11) 43.15%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(3-18) 44.67%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(3-31) 44.93 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OCC_VGG19_v3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(35) 47.59%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(20) 47.75%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99.19%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98.85%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OCC_VGG19_v4_0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(27) 48.37%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(58) 48.70%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(71) 48.91%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99.28%(first epoch:99.62%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OCC_VGG19_v4_0_1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(21) 48.70%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99.97%(first epoch:99.42% and can achieve 100%)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OCC_VGG19_v4_0_2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(31) 48.78%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(61) 49.00%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99.32%(</a:t>
                      </a:r>
                      <a:r>
                        <a:rPr lang="x-none" altLang="en-US" sz="1000">
                          <a:sym typeface="+mn-ea"/>
                        </a:rPr>
                        <a:t>first epoch:97.87% and can not achieve 100%</a:t>
                      </a:r>
                      <a:r>
                        <a:rPr lang="x-none" altLang="en-US" sz="1000"/>
                        <a:t>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OCC_VGG19_v4_0_3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(40) 47.73%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(53) 48.66%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99.00%(first epoch:97.24% and can not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98.98%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OCC_VGG19_v4_0_4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(26) 49.35%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49.29%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99.34%(first epoch:97.87%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99.23%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OCC_VGG19_v4_0_5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(37) 49.31%</a:t>
                      </a:r>
                      <a:endParaRPr lang="x-none" altLang="en-US" sz="1000" b="1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(62) 49.80%</a:t>
                      </a:r>
                      <a:endParaRPr lang="x-none" altLang="en-US" sz="1000" b="1"/>
                    </a:p>
                    <a:p>
                      <a:pPr algn="ctr">
                        <a:buNone/>
                      </a:pPr>
                      <a:r>
                        <a:rPr lang="x-none" altLang="en-US" sz="1000" b="1"/>
                        <a:t>(67) 49.98%</a:t>
                      </a:r>
                      <a:endParaRPr lang="x-none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ym typeface="+mn-ea"/>
                        </a:rPr>
                        <a:t>(50) 49.56%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99.05%(first epoch:97.15%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99.17%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98.03%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OCC_VGG19_v4_0_6</a:t>
                      </a:r>
                      <a:endParaRPr lang="x-none" altLang="en-US" sz="9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(39) 49.63%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98.94%</a:t>
                      </a:r>
                      <a:r>
                        <a:rPr lang="x-none" altLang="en-US" sz="1000">
                          <a:sym typeface="+mn-ea"/>
                        </a:rPr>
                        <a:t>(first epoch:97.15% and can not achieve 100%)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ym typeface="+mn-ea"/>
                        </a:rPr>
                        <a:t>OCC_VGG19_v4_0_7</a:t>
                      </a: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45.77%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46.03%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(39) 45.70%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99.25%</a:t>
                      </a:r>
                      <a:r>
                        <a:rPr lang="x-none" altLang="en-US" sz="1000">
                          <a:sym typeface="+mn-ea"/>
                        </a:rPr>
                        <a:t>(first epoch:97.57% and can not achieve 100%)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99.17%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99.36%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48.32%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99.96%(first epoch:99.62% and can achieve 100%)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OCC_VGG19_v4_2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(22) 47.77%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(41) 47.92%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99.83%</a:t>
                      </a:r>
                      <a:r>
                        <a:rPr lang="x-none" altLang="en-US" sz="1000">
                          <a:sym typeface="+mn-ea"/>
                        </a:rPr>
                        <a:t>(first epoch:94.81% and can't achieve 100%)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OCC_VGG19_v4_3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/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(44) 47.72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(first epoch:81.43% and rise gradually )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4.0, 1</a:t>
                      </a: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83820" y="6456680"/>
            <a:ext cx="12503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Epoch:50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83820" y="353060"/>
          <a:ext cx="11909425" cy="7176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55"/>
                <a:gridCol w="1163320"/>
                <a:gridCol w="961390"/>
                <a:gridCol w="1107868"/>
                <a:gridCol w="1100625"/>
                <a:gridCol w="5648745"/>
                <a:gridCol w="1182341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file_name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Train_method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Learning_rate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FF0000"/>
                          </a:solidFill>
                          <a:sym typeface="+mn-ea"/>
                        </a:rPr>
                        <a:t>VGG16</a:t>
                      </a:r>
                      <a:endParaRPr lang="x-none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FF0000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(31) 46.23%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(44) 47.08%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(85) 47.80%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(107) 47.94%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0.01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OCC_VGG16_v4_0_5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(20) 48.98%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(2-23) 49.37%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(2-71) 50.10%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VGG16__map_v3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(45) 44.83%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(50) 44.96%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(59) 45.22%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together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58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VGG16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Assitant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Together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9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83820" y="6435725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150</a:t>
            </a:r>
            <a:endParaRPr lang="x-none"/>
          </a:p>
        </p:txBody>
      </p:sp>
      <p:sp>
        <p:nvSpPr>
          <p:cNvPr id="312" name="Text Box 311"/>
          <p:cNvSpPr txBox="1"/>
          <p:nvPr/>
        </p:nvSpPr>
        <p:spPr>
          <a:xfrm>
            <a:off x="83602" y="-1524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6_map_v3</a:t>
            </a:r>
            <a:endParaRPr lang="x-none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1430" y="-55245"/>
          <a:ext cx="119761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98328"/>
                <a:gridCol w="906949"/>
                <a:gridCol w="1246505"/>
                <a:gridCol w="737235"/>
                <a:gridCol w="2279015"/>
                <a:gridCol w="4897869"/>
                <a:gridCol w="801969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Normalize_acc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/>
                        <a:t>time: batch(100images)</a:t>
                      </a:r>
                      <a:endParaRPr lang="x-none" altLang="en-US" sz="900"/>
                    </a:p>
                    <a:p>
                      <a:pPr>
                        <a:buNone/>
                      </a:pPr>
                      <a:endParaRPr lang="x-none" altLang="en-US" sz="900"/>
                    </a:p>
                    <a:p>
                      <a:pPr>
                        <a:buNone/>
                      </a:pPr>
                      <a:endParaRPr lang="x-none" altLang="en-US" sz="900"/>
                    </a:p>
                    <a:p>
                      <a:pPr>
                        <a:buNone/>
                      </a:pPr>
                      <a:r>
                        <a:rPr lang="x-none" altLang="en-US" sz="900"/>
                        <a:t>time_batch/time_epoch/time_epoch(net)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Occ_Acc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(78) 86.85%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(82) 86.95%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(125) 87.30%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(130) 87.61%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train_acc can reach 100%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ResNet18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(18)46.29%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(2-8) 48.48%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0.001814/1.6700/0.2150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train_acc can reach 100%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after epoch 30, test accuracy decrease repidly.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OCC_ResNet18_v4_0_5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-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(27) 47.73%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(76) 48.21%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(90) 49.10% 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(126) 49.46%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(149) 49.90 %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train_acc can reach 100%, but train_occ_acc can not reach 100%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78, test accuracy &gt; 48.5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OCC_ResNet18_v4_0_5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(27) 47.38%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(83) 48.22%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(105) 49.52%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(176) 50.51 %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0.002065/1.560007/0.181724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0.002033/1.441478/0.178671</a:t>
                      </a: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train_acc can reach 100%, but train_occ_acc can not reach 100%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87, test accuracy &gt; 49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after epoch 176, test accuracy &gt; 50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4.0, 1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4.0, 1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-1270" y="549275"/>
          <a:ext cx="11976150" cy="397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98328"/>
                <a:gridCol w="906949"/>
                <a:gridCol w="1246505"/>
                <a:gridCol w="737235"/>
                <a:gridCol w="2279015"/>
                <a:gridCol w="2894330"/>
                <a:gridCol w="2805508"/>
              </a:tblGrid>
              <a:tr h="11690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Normalize_acc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900"/>
                        <a:t>for 1 epoch: train time/ test time </a:t>
                      </a:r>
                      <a:endParaRPr lang="x-none" altLang="en-US" sz="9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top1/top5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LR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0~150: 0.1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150~225: 0.01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225~300: 0.001</a:t>
                      </a:r>
                      <a:endParaRPr lang="x-none" altLang="en-US" sz="1400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ResNet20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92.84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6.688s | 0.773s 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</a:rPr>
                        <a:t>top1:  92.8400 | top5:  99.8100</a:t>
                      </a: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(83.82-&gt;91.51-&gt;92.84)</a:t>
                      </a:r>
                      <a:endParaRPr lang="x-none" altLang="en-US" sz="10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8534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820" y="6456680"/>
            <a:ext cx="1395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Epoch:</a:t>
            </a:r>
            <a:r>
              <a:rPr lang="x-none">
                <a:sym typeface="+mn-ea"/>
              </a:rPr>
              <a:t>200</a:t>
            </a:r>
            <a:endParaRPr lang="x-none"/>
          </a:p>
        </p:txBody>
      </p:sp>
      <p:sp>
        <p:nvSpPr>
          <p:cNvPr id="2" name="Text Box 1"/>
          <p:cNvSpPr txBox="1"/>
          <p:nvPr/>
        </p:nvSpPr>
        <p:spPr>
          <a:xfrm>
            <a:off x="83820" y="116840"/>
            <a:ext cx="44615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/>
              <a:t>Random Crop/Erasing paper + resnet</a:t>
            </a:r>
            <a:endParaRPr lang="x-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Chart 7"/>
          <p:cNvGraphicFramePr/>
          <p:nvPr/>
        </p:nvGraphicFramePr>
        <p:xfrm>
          <a:off x="3369310" y="3232785"/>
          <a:ext cx="7112000" cy="3030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72235" y="1820545"/>
            <a:ext cx="944753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x-none" altLang="en-US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Pics for paper</a:t>
            </a:r>
            <a:endParaRPr lang="x-none" altLang="en-US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>
            <a:off x="553720" y="34925"/>
            <a:ext cx="10595610" cy="6760845"/>
            <a:chOff x="872" y="55"/>
            <a:chExt cx="16686" cy="10647"/>
          </a:xfrm>
        </p:grpSpPr>
        <p:grpSp>
          <p:nvGrpSpPr>
            <p:cNvPr id="174" name="Group 173"/>
            <p:cNvGrpSpPr/>
            <p:nvPr/>
          </p:nvGrpSpPr>
          <p:grpSpPr>
            <a:xfrm rot="0">
              <a:off x="872" y="55"/>
              <a:ext cx="15839" cy="1865"/>
              <a:chOff x="215" y="1447"/>
              <a:chExt cx="18013" cy="270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15" y="180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0" name="Text Box 69"/>
              <p:cNvSpPr txBox="1"/>
              <p:nvPr/>
            </p:nvSpPr>
            <p:spPr>
              <a:xfrm rot="10800000">
                <a:off x="223" y="2003"/>
                <a:ext cx="713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939" y="1507"/>
                <a:ext cx="625" cy="2646"/>
                <a:chOff x="3837" y="4887"/>
                <a:chExt cx="625" cy="2526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78" name="Text Box 77"/>
                <p:cNvSpPr txBox="1"/>
                <p:nvPr/>
              </p:nvSpPr>
              <p:spPr>
                <a:xfrm rot="10800000">
                  <a:off x="3859" y="4887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663" y="1514"/>
                <a:ext cx="625" cy="2638"/>
                <a:chOff x="6017" y="4434"/>
                <a:chExt cx="625" cy="2519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1" name="Text Box 8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2448" y="1514"/>
                <a:ext cx="625" cy="2638"/>
                <a:chOff x="6017" y="4434"/>
                <a:chExt cx="625" cy="2519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20" y="1507"/>
                <a:ext cx="625" cy="2638"/>
                <a:chOff x="6017" y="4434"/>
                <a:chExt cx="625" cy="2519"/>
              </a:xfrm>
            </p:grpSpPr>
            <p:sp>
              <p:nvSpPr>
                <p:cNvPr id="91" name="Rectangle 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2" name="Text Box 9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3944" y="1507"/>
                <a:ext cx="625" cy="2638"/>
                <a:chOff x="6017" y="4434"/>
                <a:chExt cx="625" cy="2519"/>
              </a:xfrm>
            </p:grpSpPr>
            <p:sp>
              <p:nvSpPr>
                <p:cNvPr id="98" name="Rectangle 9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99" name="Text Box 9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668" y="1514"/>
                <a:ext cx="625" cy="2638"/>
                <a:chOff x="6017" y="4434"/>
                <a:chExt cx="625" cy="2519"/>
              </a:xfrm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2" name="Text Box 10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5392" y="1507"/>
                <a:ext cx="625" cy="2638"/>
                <a:chOff x="6017" y="4434"/>
                <a:chExt cx="625" cy="2519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5" name="Text Box 10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6116" y="1507"/>
                <a:ext cx="625" cy="2638"/>
                <a:chOff x="6017" y="4434"/>
                <a:chExt cx="625" cy="2519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08" name="Text Box 10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09" name="Group 108"/>
              <p:cNvGrpSpPr/>
              <p:nvPr/>
            </p:nvGrpSpPr>
            <p:grpSpPr>
              <a:xfrm>
                <a:off x="6840" y="1507"/>
                <a:ext cx="625" cy="2638"/>
                <a:chOff x="6017" y="4434"/>
                <a:chExt cx="625" cy="2519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1" name="Text Box 110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7604" y="1501"/>
                <a:ext cx="625" cy="2638"/>
                <a:chOff x="6017" y="4434"/>
                <a:chExt cx="625" cy="2519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4" name="Text Box 113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8328" y="1501"/>
                <a:ext cx="625" cy="2638"/>
                <a:chOff x="6017" y="4434"/>
                <a:chExt cx="625" cy="2519"/>
              </a:xfrm>
            </p:grpSpPr>
            <p:sp>
              <p:nvSpPr>
                <p:cNvPr id="116" name="Rectangle 11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17" name="Text Box 116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9052" y="1501"/>
                <a:ext cx="625" cy="2638"/>
                <a:chOff x="6017" y="4434"/>
                <a:chExt cx="625" cy="2519"/>
              </a:xfrm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0" name="Text Box 119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1" name="Group 120"/>
              <p:cNvGrpSpPr/>
              <p:nvPr/>
            </p:nvGrpSpPr>
            <p:grpSpPr>
              <a:xfrm>
                <a:off x="9776" y="1501"/>
                <a:ext cx="625" cy="2638"/>
                <a:chOff x="6017" y="4434"/>
                <a:chExt cx="625" cy="2519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3" name="Text Box 122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10500" y="1501"/>
                <a:ext cx="625" cy="2638"/>
                <a:chOff x="6017" y="4434"/>
                <a:chExt cx="625" cy="2519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6" name="Text Box 125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1224" y="1500"/>
                <a:ext cx="625" cy="2638"/>
                <a:chOff x="6017" y="4434"/>
                <a:chExt cx="625" cy="2519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29" name="Text Box 128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1948" y="1500"/>
                <a:ext cx="625" cy="2638"/>
                <a:chOff x="6017" y="4434"/>
                <a:chExt cx="625" cy="2519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2" name="Text Box 13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3" name="Group 132"/>
              <p:cNvGrpSpPr/>
              <p:nvPr/>
            </p:nvGrpSpPr>
            <p:grpSpPr>
              <a:xfrm>
                <a:off x="12672" y="1500"/>
                <a:ext cx="625" cy="2638"/>
                <a:chOff x="6017" y="4434"/>
                <a:chExt cx="625" cy="2519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5" name="Text Box 134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14116" y="1500"/>
                <a:ext cx="625" cy="2638"/>
                <a:chOff x="6017" y="4434"/>
                <a:chExt cx="625" cy="2519"/>
              </a:xfrm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38" name="Text Box 137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14920" y="1447"/>
                <a:ext cx="625" cy="2691"/>
                <a:chOff x="14540" y="5047"/>
                <a:chExt cx="625" cy="2691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1" name="Text Box 140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16272" y="1455"/>
                <a:ext cx="625" cy="2691"/>
                <a:chOff x="14540" y="5047"/>
                <a:chExt cx="625" cy="2691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4" name="Text Box 143"/>
                <p:cNvSpPr txBox="1"/>
                <p:nvPr/>
              </p:nvSpPr>
              <p:spPr>
                <a:xfrm rot="10800000">
                  <a:off x="14562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17555" y="1455"/>
                <a:ext cx="673" cy="2691"/>
                <a:chOff x="14564" y="5047"/>
                <a:chExt cx="673" cy="2691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14564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47" name="Text Box 146"/>
                <p:cNvSpPr txBox="1"/>
                <p:nvPr/>
              </p:nvSpPr>
              <p:spPr>
                <a:xfrm rot="10800000">
                  <a:off x="14634" y="5047"/>
                  <a:ext cx="603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148" name="Straight Arrow Connector 147"/>
              <p:cNvCxnSpPr/>
              <p:nvPr/>
            </p:nvCxnSpPr>
            <p:spPr>
              <a:xfrm>
                <a:off x="16945" y="29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15582" y="298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13387" y="1515"/>
                <a:ext cx="625" cy="2638"/>
                <a:chOff x="6017" y="4434"/>
                <a:chExt cx="625" cy="2519"/>
              </a:xfrm>
            </p:grpSpPr>
            <p:sp>
              <p:nvSpPr>
                <p:cNvPr id="151" name="Rectangle 1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152" name="Text Box 151"/>
                <p:cNvSpPr txBox="1"/>
                <p:nvPr/>
              </p:nvSpPr>
              <p:spPr>
                <a:xfrm rot="10800000">
                  <a:off x="6039" y="4434"/>
                  <a:ext cx="603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175" name="Group 174"/>
            <p:cNvGrpSpPr/>
            <p:nvPr/>
          </p:nvGrpSpPr>
          <p:grpSpPr>
            <a:xfrm rot="0">
              <a:off x="950" y="2303"/>
              <a:ext cx="15857" cy="3773"/>
              <a:chOff x="252" y="4771"/>
              <a:chExt cx="18110" cy="5575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55" y="6683"/>
                <a:ext cx="526" cy="2336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 w="3175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54" name="Text Box 153"/>
              <p:cNvSpPr txBox="1"/>
              <p:nvPr/>
            </p:nvSpPr>
            <p:spPr>
              <a:xfrm rot="10800000">
                <a:off x="252" y="6923"/>
                <a:ext cx="716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79" y="6387"/>
                <a:ext cx="691" cy="2646"/>
                <a:chOff x="3837" y="4887"/>
                <a:chExt cx="691" cy="2526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57" name="Text Box 156"/>
                <p:cNvSpPr txBox="1"/>
                <p:nvPr/>
              </p:nvSpPr>
              <p:spPr>
                <a:xfrm rot="10800000">
                  <a:off x="3868" y="4887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1703" y="6394"/>
                <a:ext cx="757" cy="2638"/>
                <a:chOff x="6017" y="4434"/>
                <a:chExt cx="757" cy="2519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0" name="Text Box 159"/>
                <p:cNvSpPr txBox="1"/>
                <p:nvPr/>
              </p:nvSpPr>
              <p:spPr>
                <a:xfrm rot="10800000">
                  <a:off x="6114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Conv-64</a:t>
                  </a:r>
                  <a:endParaRPr lang="x-none" altLang="en-US" sz="1200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2488" y="6394"/>
                <a:ext cx="713" cy="2638"/>
                <a:chOff x="6017" y="4434"/>
                <a:chExt cx="713" cy="2519"/>
              </a:xfrm>
            </p:grpSpPr>
            <p:sp>
              <p:nvSpPr>
                <p:cNvPr id="162" name="Rectangle 16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3" name="Text Box 162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64" name="Group 163"/>
              <p:cNvGrpSpPr/>
              <p:nvPr/>
            </p:nvGrpSpPr>
            <p:grpSpPr>
              <a:xfrm>
                <a:off x="3260" y="6387"/>
                <a:ext cx="713" cy="2638"/>
                <a:chOff x="6017" y="4434"/>
                <a:chExt cx="713" cy="2519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6" name="Text Box 16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3984" y="6387"/>
                <a:ext cx="691" cy="2638"/>
                <a:chOff x="6017" y="4434"/>
                <a:chExt cx="691" cy="2519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69" name="Text Box 16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Conv-128</a:t>
                  </a:r>
                  <a:endParaRPr lang="x-none" altLang="en-US" sz="1200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4708" y="6394"/>
                <a:ext cx="713" cy="2638"/>
                <a:chOff x="6017" y="4434"/>
                <a:chExt cx="713" cy="2519"/>
              </a:xfrm>
            </p:grpSpPr>
            <p:sp>
              <p:nvSpPr>
                <p:cNvPr id="171" name="Rectangle 17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2" name="Text Box 171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73" name="Group 172"/>
              <p:cNvGrpSpPr/>
              <p:nvPr/>
            </p:nvGrpSpPr>
            <p:grpSpPr>
              <a:xfrm>
                <a:off x="5432" y="6387"/>
                <a:ext cx="691" cy="2638"/>
                <a:chOff x="6017" y="4434"/>
                <a:chExt cx="691" cy="2519"/>
              </a:xfrm>
            </p:grpSpPr>
            <p:sp>
              <p:nvSpPr>
                <p:cNvPr id="176" name="Rectangle 1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77" name="Text Box 17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6156" y="6387"/>
                <a:ext cx="713" cy="2638"/>
                <a:chOff x="6017" y="4434"/>
                <a:chExt cx="713" cy="2519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0" name="Text Box 179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1" name="Group 180"/>
              <p:cNvGrpSpPr/>
              <p:nvPr/>
            </p:nvGrpSpPr>
            <p:grpSpPr>
              <a:xfrm>
                <a:off x="6880" y="6387"/>
                <a:ext cx="751" cy="2638"/>
                <a:chOff x="6017" y="4434"/>
                <a:chExt cx="751" cy="2519"/>
              </a:xfrm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3" name="Text Box 182"/>
                <p:cNvSpPr txBox="1"/>
                <p:nvPr/>
              </p:nvSpPr>
              <p:spPr>
                <a:xfrm rot="10800000">
                  <a:off x="610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Conv-256</a:t>
                  </a:r>
                  <a:endParaRPr lang="x-none" altLang="en-US" sz="1200"/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7644" y="6381"/>
                <a:ext cx="713" cy="2638"/>
                <a:chOff x="6017" y="4434"/>
                <a:chExt cx="713" cy="2519"/>
              </a:xfrm>
            </p:grpSpPr>
            <p:sp>
              <p:nvSpPr>
                <p:cNvPr id="185" name="Rectangle 1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6" name="Text Box 185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8368" y="6381"/>
                <a:ext cx="691" cy="2638"/>
                <a:chOff x="6017" y="4434"/>
                <a:chExt cx="691" cy="2519"/>
              </a:xfrm>
            </p:grpSpPr>
            <p:sp>
              <p:nvSpPr>
                <p:cNvPr id="188" name="Rectangle 18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89" name="Text Box 188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9092" y="6381"/>
                <a:ext cx="691" cy="2638"/>
                <a:chOff x="6017" y="4434"/>
                <a:chExt cx="691" cy="2519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2" name="Text Box 191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3" name="Group 192"/>
              <p:cNvGrpSpPr/>
              <p:nvPr/>
            </p:nvGrpSpPr>
            <p:grpSpPr>
              <a:xfrm>
                <a:off x="9816" y="6381"/>
                <a:ext cx="735" cy="2638"/>
                <a:chOff x="6017" y="4434"/>
                <a:chExt cx="735" cy="2519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5" name="Text Box 194"/>
                <p:cNvSpPr txBox="1"/>
                <p:nvPr/>
              </p:nvSpPr>
              <p:spPr>
                <a:xfrm rot="10800000">
                  <a:off x="6092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10540" y="6381"/>
                <a:ext cx="713" cy="2638"/>
                <a:chOff x="6017" y="4434"/>
                <a:chExt cx="713" cy="2519"/>
              </a:xfrm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198" name="Text Box 19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1264" y="6380"/>
                <a:ext cx="713" cy="2638"/>
                <a:chOff x="6017" y="4434"/>
                <a:chExt cx="713" cy="2519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1" name="Text Box 200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1988" y="6380"/>
                <a:ext cx="691" cy="2638"/>
                <a:chOff x="6017" y="4434"/>
                <a:chExt cx="691" cy="2519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4" name="Text Box 203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12712" y="6380"/>
                <a:ext cx="691" cy="2638"/>
                <a:chOff x="6017" y="4434"/>
                <a:chExt cx="691" cy="2519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07" name="Text Box 206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14156" y="6380"/>
                <a:ext cx="691" cy="2638"/>
                <a:chOff x="6017" y="4434"/>
                <a:chExt cx="691" cy="2519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0" name="Text Box 209"/>
                <p:cNvSpPr txBox="1"/>
                <p:nvPr/>
              </p:nvSpPr>
              <p:spPr>
                <a:xfrm rot="10800000">
                  <a:off x="6048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Max pool</a:t>
                  </a:r>
                  <a:endParaRPr lang="x-none" altLang="en-US" sz="1200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14960" y="6327"/>
                <a:ext cx="691" cy="2691"/>
                <a:chOff x="14540" y="5047"/>
                <a:chExt cx="691" cy="2691"/>
              </a:xfrm>
            </p:grpSpPr>
            <p:sp>
              <p:nvSpPr>
                <p:cNvPr id="212" name="Rectangle 211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3" name="Text Box 212"/>
                <p:cNvSpPr txBox="1"/>
                <p:nvPr/>
              </p:nvSpPr>
              <p:spPr>
                <a:xfrm rot="10800000">
                  <a:off x="14571" y="5047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FC-512</a:t>
                  </a:r>
                  <a:endParaRPr lang="x-none" altLang="en-US" sz="1200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16312" y="7644"/>
                <a:ext cx="728" cy="2702"/>
                <a:chOff x="14540" y="5036"/>
                <a:chExt cx="728" cy="2702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6" name="Text Box 215"/>
                <p:cNvSpPr txBox="1"/>
                <p:nvPr/>
              </p:nvSpPr>
              <p:spPr>
                <a:xfrm rot="10800000">
                  <a:off x="14663" y="5036"/>
                  <a:ext cx="605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17667" y="7647"/>
                <a:ext cx="695" cy="2699"/>
                <a:chOff x="14636" y="5039"/>
                <a:chExt cx="695" cy="2699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463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19" name="Text Box 218"/>
                <p:cNvSpPr txBox="1"/>
                <p:nvPr/>
              </p:nvSpPr>
              <p:spPr>
                <a:xfrm rot="10800000">
                  <a:off x="14671" y="5039"/>
                  <a:ext cx="660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Softmax</a:t>
                  </a:r>
                  <a:endParaRPr lang="x-none" altLang="en-US" sz="1200"/>
                </a:p>
              </p:txBody>
            </p:sp>
          </p:grpSp>
          <p:cxnSp>
            <p:nvCxnSpPr>
              <p:cNvPr id="220" name="Straight Arrow Connector 219"/>
              <p:cNvCxnSpPr/>
              <p:nvPr/>
            </p:nvCxnSpPr>
            <p:spPr>
              <a:xfrm>
                <a:off x="16913" y="9178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/>
              <p:cNvCxnSpPr/>
              <p:nvPr/>
            </p:nvCxnSpPr>
            <p:spPr>
              <a:xfrm>
                <a:off x="15642" y="850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15642" y="71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16291" y="4771"/>
                <a:ext cx="605" cy="2876"/>
                <a:chOff x="17226" y="7659"/>
                <a:chExt cx="605" cy="2668"/>
              </a:xfrm>
            </p:grpSpPr>
            <p:sp>
              <p:nvSpPr>
                <p:cNvPr id="224" name="Rectangle 223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5" name="Text Box 224"/>
                <p:cNvSpPr txBox="1"/>
                <p:nvPr/>
              </p:nvSpPr>
              <p:spPr>
                <a:xfrm rot="10800000">
                  <a:off x="17226" y="7659"/>
                  <a:ext cx="605" cy="2665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13427" y="6395"/>
                <a:ext cx="713" cy="2638"/>
                <a:chOff x="6017" y="4434"/>
                <a:chExt cx="713" cy="2519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200"/>
                </a:p>
              </p:txBody>
            </p:sp>
            <p:sp>
              <p:nvSpPr>
                <p:cNvPr id="228" name="Text Box 227"/>
                <p:cNvSpPr txBox="1"/>
                <p:nvPr/>
              </p:nvSpPr>
              <p:spPr>
                <a:xfrm rot="10800000">
                  <a:off x="6070" y="4434"/>
                  <a:ext cx="660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200"/>
                    <a:t>Conv-512</a:t>
                  </a:r>
                  <a:endParaRPr lang="x-none" altLang="en-US" sz="1200"/>
                </a:p>
              </p:txBody>
            </p:sp>
          </p:grpSp>
        </p:grpSp>
        <p:grpSp>
          <p:nvGrpSpPr>
            <p:cNvPr id="229" name="Group 228"/>
            <p:cNvGrpSpPr/>
            <p:nvPr/>
          </p:nvGrpSpPr>
          <p:grpSpPr>
            <a:xfrm rot="0">
              <a:off x="962" y="6656"/>
              <a:ext cx="16596" cy="4046"/>
              <a:chOff x="75" y="3914"/>
              <a:chExt cx="19070" cy="5152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75" y="5403"/>
                <a:ext cx="526" cy="2336"/>
              </a:xfrm>
              <a:prstGeom prst="rect">
                <a:avLst/>
              </a:prstGeom>
              <a:noFill/>
              <a:ln w="31750" cmpd="sng">
                <a:solidFill>
                  <a:schemeClr val="tx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lumMod val="50000"/>
                        <a:alpha val="7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1" name="Text Box 230"/>
              <p:cNvSpPr txBox="1"/>
              <p:nvPr/>
            </p:nvSpPr>
            <p:spPr>
              <a:xfrm rot="10800000">
                <a:off x="106" y="5563"/>
                <a:ext cx="720" cy="172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Image</a:t>
                </a:r>
                <a:endParaRPr lang="x-none" altLang="en-US" sz="1400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799" y="5107"/>
                <a:ext cx="625" cy="2646"/>
                <a:chOff x="3837" y="4887"/>
                <a:chExt cx="625" cy="2526"/>
              </a:xfrm>
            </p:grpSpPr>
            <p:sp>
              <p:nvSpPr>
                <p:cNvPr id="233" name="Rectangle 232"/>
                <p:cNvSpPr/>
                <p:nvPr/>
              </p:nvSpPr>
              <p:spPr>
                <a:xfrm>
                  <a:off x="3837" y="518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4" name="Text Box 233"/>
                <p:cNvSpPr txBox="1"/>
                <p:nvPr/>
              </p:nvSpPr>
              <p:spPr>
                <a:xfrm rot="10800000">
                  <a:off x="3853" y="4887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5" name="Group 234"/>
              <p:cNvGrpSpPr/>
              <p:nvPr/>
            </p:nvGrpSpPr>
            <p:grpSpPr>
              <a:xfrm>
                <a:off x="1523" y="5114"/>
                <a:ext cx="625" cy="2638"/>
                <a:chOff x="6017" y="4434"/>
                <a:chExt cx="625" cy="2519"/>
              </a:xfrm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37" name="Text Box 23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Conv-64</a:t>
                  </a:r>
                  <a:endParaRPr lang="x-none" altLang="en-US" sz="1000"/>
                </a:p>
              </p:txBody>
            </p:sp>
          </p:grpSp>
          <p:grpSp>
            <p:nvGrpSpPr>
              <p:cNvPr id="238" name="Group 237"/>
              <p:cNvGrpSpPr/>
              <p:nvPr/>
            </p:nvGrpSpPr>
            <p:grpSpPr>
              <a:xfrm>
                <a:off x="2308" y="5114"/>
                <a:ext cx="625" cy="2638"/>
                <a:chOff x="6017" y="4434"/>
                <a:chExt cx="625" cy="2519"/>
              </a:xfrm>
            </p:grpSpPr>
            <p:sp>
              <p:nvSpPr>
                <p:cNvPr id="239" name="Rectangle 23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0" name="Text Box 23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>
                <a:off x="3080" y="5107"/>
                <a:ext cx="625" cy="2638"/>
                <a:chOff x="6017" y="4434"/>
                <a:chExt cx="625" cy="2519"/>
              </a:xfrm>
            </p:grpSpPr>
            <p:sp>
              <p:nvSpPr>
                <p:cNvPr id="242" name="Rectangle 24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3" name="Text Box 24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>
                <a:off x="3804" y="5107"/>
                <a:ext cx="625" cy="2638"/>
                <a:chOff x="6017" y="4434"/>
                <a:chExt cx="625" cy="2519"/>
              </a:xfrm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6" name="Text Box 24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Conv-128</a:t>
                  </a:r>
                  <a:endParaRPr lang="x-none" altLang="en-US" sz="1000"/>
                </a:p>
              </p:txBody>
            </p:sp>
          </p:grpSp>
          <p:grpSp>
            <p:nvGrpSpPr>
              <p:cNvPr id="247" name="Group 246"/>
              <p:cNvGrpSpPr/>
              <p:nvPr/>
            </p:nvGrpSpPr>
            <p:grpSpPr>
              <a:xfrm>
                <a:off x="4528" y="5114"/>
                <a:ext cx="625" cy="2638"/>
                <a:chOff x="6017" y="4434"/>
                <a:chExt cx="625" cy="2519"/>
              </a:xfrm>
            </p:grpSpPr>
            <p:sp>
              <p:nvSpPr>
                <p:cNvPr id="248" name="Rectangle 24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49" name="Text Box 24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50" name="Group 249"/>
              <p:cNvGrpSpPr/>
              <p:nvPr/>
            </p:nvGrpSpPr>
            <p:grpSpPr>
              <a:xfrm>
                <a:off x="5252" y="5107"/>
                <a:ext cx="625" cy="2638"/>
                <a:chOff x="6017" y="4434"/>
                <a:chExt cx="625" cy="2519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2" name="Text Box 25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3" name="Group 252"/>
              <p:cNvGrpSpPr/>
              <p:nvPr/>
            </p:nvGrpSpPr>
            <p:grpSpPr>
              <a:xfrm>
                <a:off x="5976" y="5107"/>
                <a:ext cx="625" cy="2638"/>
                <a:chOff x="6017" y="4434"/>
                <a:chExt cx="625" cy="2519"/>
              </a:xfrm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6" name="Text Box 25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57" name="Group 256"/>
              <p:cNvGrpSpPr/>
              <p:nvPr/>
            </p:nvGrpSpPr>
            <p:grpSpPr>
              <a:xfrm>
                <a:off x="6700" y="5107"/>
                <a:ext cx="625" cy="2638"/>
                <a:chOff x="6017" y="4434"/>
                <a:chExt cx="625" cy="2519"/>
              </a:xfrm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59" name="Text Box 258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Conv-256</a:t>
                  </a:r>
                  <a:endParaRPr lang="x-none" altLang="en-US" sz="100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7464" y="5101"/>
                <a:ext cx="625" cy="2638"/>
                <a:chOff x="6017" y="4434"/>
                <a:chExt cx="625" cy="2519"/>
              </a:xfrm>
            </p:grpSpPr>
            <p:sp>
              <p:nvSpPr>
                <p:cNvPr id="261" name="Rectangle 26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2" name="Text Box 261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8188" y="5101"/>
                <a:ext cx="625" cy="2638"/>
                <a:chOff x="6017" y="4434"/>
                <a:chExt cx="625" cy="2519"/>
              </a:xfrm>
            </p:grpSpPr>
            <p:sp>
              <p:nvSpPr>
                <p:cNvPr id="264" name="Rectangle 26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5" name="Text Box 264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8912" y="5101"/>
                <a:ext cx="625" cy="2638"/>
                <a:chOff x="6017" y="4434"/>
                <a:chExt cx="625" cy="2519"/>
              </a:xfrm>
            </p:grpSpPr>
            <p:sp>
              <p:nvSpPr>
                <p:cNvPr id="267" name="Rectangle 26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68" name="Text Box 26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36" y="5101"/>
                <a:ext cx="625" cy="2638"/>
                <a:chOff x="6017" y="4434"/>
                <a:chExt cx="625" cy="2519"/>
              </a:xfrm>
            </p:grpSpPr>
            <p:sp>
              <p:nvSpPr>
                <p:cNvPr id="270" name="Rectangle 26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1" name="Text Box 270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10360" y="5101"/>
                <a:ext cx="625" cy="2638"/>
                <a:chOff x="6017" y="4434"/>
                <a:chExt cx="625" cy="2519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4" name="Text Box 273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11084" y="5100"/>
                <a:ext cx="625" cy="2638"/>
                <a:chOff x="6017" y="4434"/>
                <a:chExt cx="625" cy="2519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77" name="Text Box 276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78" name="Group 277"/>
              <p:cNvGrpSpPr/>
              <p:nvPr/>
            </p:nvGrpSpPr>
            <p:grpSpPr>
              <a:xfrm>
                <a:off x="11808" y="5100"/>
                <a:ext cx="625" cy="2638"/>
                <a:chOff x="6017" y="4434"/>
                <a:chExt cx="625" cy="2519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0" name="Text Box 279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1" name="Group 280"/>
              <p:cNvGrpSpPr/>
              <p:nvPr/>
            </p:nvGrpSpPr>
            <p:grpSpPr>
              <a:xfrm>
                <a:off x="12532" y="5100"/>
                <a:ext cx="625" cy="2638"/>
                <a:chOff x="6017" y="4434"/>
                <a:chExt cx="625" cy="2519"/>
              </a:xfrm>
            </p:grpSpPr>
            <p:sp>
              <p:nvSpPr>
                <p:cNvPr id="282" name="Rectangle 28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3" name="Text Box 282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  <p:grpSp>
            <p:nvGrpSpPr>
              <p:cNvPr id="284" name="Group 283"/>
              <p:cNvGrpSpPr/>
              <p:nvPr/>
            </p:nvGrpSpPr>
            <p:grpSpPr>
              <a:xfrm>
                <a:off x="13896" y="5100"/>
                <a:ext cx="625" cy="2638"/>
                <a:chOff x="6017" y="4434"/>
                <a:chExt cx="625" cy="2519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6" name="Text Box 285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Max pool</a:t>
                  </a:r>
                  <a:endParaRPr lang="x-none" altLang="en-US" sz="1000"/>
                </a:p>
              </p:txBody>
            </p:sp>
          </p:grpSp>
          <p:grpSp>
            <p:nvGrpSpPr>
              <p:cNvPr id="287" name="Group 286"/>
              <p:cNvGrpSpPr/>
              <p:nvPr/>
            </p:nvGrpSpPr>
            <p:grpSpPr>
              <a:xfrm>
                <a:off x="14700" y="5047"/>
                <a:ext cx="625" cy="2691"/>
                <a:chOff x="14540" y="5047"/>
                <a:chExt cx="625" cy="2691"/>
              </a:xfrm>
            </p:grpSpPr>
            <p:sp>
              <p:nvSpPr>
                <p:cNvPr id="288" name="Rectangle 287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89" name="Text Box 288"/>
                <p:cNvSpPr txBox="1"/>
                <p:nvPr/>
              </p:nvSpPr>
              <p:spPr>
                <a:xfrm rot="10800000">
                  <a:off x="14556" y="504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FC-512</a:t>
                  </a:r>
                  <a:endParaRPr lang="x-none" altLang="en-US" sz="1000"/>
                </a:p>
              </p:txBody>
            </p:sp>
          </p:grpSp>
          <p:grpSp>
            <p:nvGrpSpPr>
              <p:cNvPr id="290" name="Group 289"/>
              <p:cNvGrpSpPr/>
              <p:nvPr/>
            </p:nvGrpSpPr>
            <p:grpSpPr>
              <a:xfrm>
                <a:off x="16173" y="6376"/>
                <a:ext cx="734" cy="2690"/>
                <a:chOff x="14756" y="5048"/>
                <a:chExt cx="734" cy="2690"/>
              </a:xfrm>
            </p:grpSpPr>
            <p:sp>
              <p:nvSpPr>
                <p:cNvPr id="291" name="Rectangle 290"/>
                <p:cNvSpPr/>
                <p:nvPr/>
              </p:nvSpPr>
              <p:spPr>
                <a:xfrm>
                  <a:off x="14756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2" name="Text Box 291"/>
                <p:cNvSpPr txBox="1"/>
                <p:nvPr/>
              </p:nvSpPr>
              <p:spPr>
                <a:xfrm rot="10800000">
                  <a:off x="14881" y="5048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3" name="Straight Arrow Connector 292"/>
              <p:cNvCxnSpPr/>
              <p:nvPr/>
            </p:nvCxnSpPr>
            <p:spPr>
              <a:xfrm>
                <a:off x="15362" y="722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/>
              <p:cNvCxnSpPr/>
              <p:nvPr/>
            </p:nvCxnSpPr>
            <p:spPr>
              <a:xfrm>
                <a:off x="15362" y="5843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17232" y="4607"/>
                <a:ext cx="697" cy="3051"/>
                <a:chOff x="14540" y="4687"/>
                <a:chExt cx="697" cy="3051"/>
              </a:xfrm>
            </p:grpSpPr>
            <p:sp>
              <p:nvSpPr>
                <p:cNvPr id="296" name="Rectangle 295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297" name="Text Box 296"/>
                <p:cNvSpPr txBox="1"/>
                <p:nvPr/>
              </p:nvSpPr>
              <p:spPr>
                <a:xfrm rot="10800000">
                  <a:off x="14628" y="4687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FC-10</a:t>
                  </a:r>
                  <a:endParaRPr lang="x-none" altLang="en-US" sz="1000"/>
                </a:p>
              </p:txBody>
            </p:sp>
          </p:grpSp>
          <p:cxnSp>
            <p:nvCxnSpPr>
              <p:cNvPr id="298" name="Straight Arrow Connector 297"/>
              <p:cNvCxnSpPr/>
              <p:nvPr/>
            </p:nvCxnSpPr>
            <p:spPr>
              <a:xfrm>
                <a:off x="16582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18472" y="4751"/>
                <a:ext cx="673" cy="2907"/>
                <a:chOff x="14540" y="4831"/>
                <a:chExt cx="673" cy="2907"/>
              </a:xfrm>
            </p:grpSpPr>
            <p:sp>
              <p:nvSpPr>
                <p:cNvPr id="300" name="Rectangle 299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1" name="Text Box 300"/>
                <p:cNvSpPr txBox="1"/>
                <p:nvPr/>
              </p:nvSpPr>
              <p:spPr>
                <a:xfrm rot="10800000">
                  <a:off x="14604" y="4831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Softmax</a:t>
                  </a:r>
                  <a:endParaRPr lang="x-none" altLang="en-US" sz="1000"/>
                </a:p>
              </p:txBody>
            </p:sp>
          </p:grpSp>
          <p:cxnSp>
            <p:nvCxnSpPr>
              <p:cNvPr id="302" name="Straight Arrow Connector 301"/>
              <p:cNvCxnSpPr/>
              <p:nvPr/>
            </p:nvCxnSpPr>
            <p:spPr>
              <a:xfrm>
                <a:off x="17877" y="6507"/>
                <a:ext cx="525" cy="0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16169" y="3914"/>
                <a:ext cx="609" cy="2462"/>
                <a:chOff x="17458" y="7865"/>
                <a:chExt cx="609" cy="2462"/>
              </a:xfrm>
            </p:grpSpPr>
            <p:sp>
              <p:nvSpPr>
                <p:cNvPr id="304" name="Rectangle 303"/>
                <p:cNvSpPr/>
                <p:nvPr/>
              </p:nvSpPr>
              <p:spPr>
                <a:xfrm>
                  <a:off x="1748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5" name="Text Box 304"/>
                <p:cNvSpPr txBox="1"/>
                <p:nvPr/>
              </p:nvSpPr>
              <p:spPr>
                <a:xfrm rot="10800000">
                  <a:off x="17458" y="7865"/>
                  <a:ext cx="609" cy="232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  <p:grpSp>
            <p:nvGrpSpPr>
              <p:cNvPr id="306" name="Group 305"/>
              <p:cNvGrpSpPr/>
              <p:nvPr/>
            </p:nvGrpSpPr>
            <p:grpSpPr>
              <a:xfrm>
                <a:off x="13211" y="5115"/>
                <a:ext cx="625" cy="2638"/>
                <a:chOff x="6017" y="4434"/>
                <a:chExt cx="625" cy="2519"/>
              </a:xfrm>
            </p:grpSpPr>
            <p:sp>
              <p:nvSpPr>
                <p:cNvPr id="307" name="Rectangle 30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solidFill>
                    <a:srgbClr val="FFC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000"/>
                </a:p>
              </p:txBody>
            </p:sp>
            <p:sp>
              <p:nvSpPr>
                <p:cNvPr id="308" name="Text Box 307"/>
                <p:cNvSpPr txBox="1"/>
                <p:nvPr/>
              </p:nvSpPr>
              <p:spPr>
                <a:xfrm rot="10800000">
                  <a:off x="6033" y="4434"/>
                  <a:ext cx="609" cy="2219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Conv-512</a:t>
                  </a:r>
                  <a:endParaRPr lang="x-none" altLang="en-US" sz="1000"/>
                </a:p>
              </p:txBody>
            </p:sp>
          </p:grpSp>
        </p:grpSp>
        <p:sp>
          <p:nvSpPr>
            <p:cNvPr id="311" name="Text Box 310"/>
            <p:cNvSpPr txBox="1"/>
            <p:nvPr/>
          </p:nvSpPr>
          <p:spPr>
            <a:xfrm>
              <a:off x="7078" y="210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  <p:sp>
          <p:nvSpPr>
            <p:cNvPr id="312" name="Text Box 311"/>
            <p:cNvSpPr txBox="1"/>
            <p:nvPr/>
          </p:nvSpPr>
          <p:spPr>
            <a:xfrm>
              <a:off x="2607" y="5496"/>
              <a:ext cx="121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(b ) OCC_</a:t>
              </a:r>
              <a:r>
                <a:rPr lang="en-US" altLang="en-US"/>
                <a:t>VGG1</a:t>
              </a:r>
              <a:r>
                <a:rPr lang="x-none" altLang="en-US"/>
                <a:t>9_v1</a:t>
              </a:r>
              <a:endParaRPr lang="x-none" altLang="en-US"/>
            </a:p>
          </p:txBody>
        </p:sp>
        <p:sp>
          <p:nvSpPr>
            <p:cNvPr id="314" name="Text Box 313"/>
            <p:cNvSpPr txBox="1"/>
            <p:nvPr/>
          </p:nvSpPr>
          <p:spPr>
            <a:xfrm>
              <a:off x="2607" y="10122"/>
              <a:ext cx="122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>
                  <a:sym typeface="+mn-ea"/>
                </a:rPr>
                <a:t>(c ) OCC_</a:t>
              </a:r>
              <a:r>
                <a:rPr lang="en-US" altLang="en-US">
                  <a:sym typeface="+mn-ea"/>
                </a:rPr>
                <a:t>VGG1</a:t>
              </a:r>
              <a:r>
                <a:rPr lang="x-none" altLang="en-US">
                  <a:sym typeface="+mn-ea"/>
                </a:rPr>
                <a:t>9_v2</a:t>
              </a:r>
              <a:endParaRPr lang="x-none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30885" y="776605"/>
            <a:ext cx="4579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再做一组实验，用occluded dataset 训练过的model来test on 原始 CIFAR0，看看是否会提高accuracy，毕竟occluded就等于random crop的data agumentation了，应该会提高</a:t>
            </a:r>
            <a:endParaRPr lang="x-none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4775" y="119380"/>
            <a:ext cx="457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Ablation Experiment</a:t>
            </a:r>
            <a:endParaRPr lang="x-none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idea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63905" y="1456055"/>
            <a:ext cx="112903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人是先看整体后看细节，所以前期的kernel_size大，深层kernel_size小，这样的Neural Network的效果会如何？</a:t>
            </a:r>
            <a:endParaRPr lang="x-none" altLang="en-US"/>
          </a:p>
          <a:p>
            <a:pPr marL="342900" indent="-342900">
              <a:buAutoNum type="arabicPeriod"/>
            </a:pPr>
            <a:r>
              <a:rPr lang="x-none" altLang="en-US"/>
              <a:t>生成怎样的feature map使图片易于被分类，可将image分成8*8大小的格子，格子中数据为概率，（使用Deformable ConvNet）的思想，生成格子里的数据。</a:t>
            </a:r>
            <a:endParaRPr lang="x-none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-1: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412750" y="351853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913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363470" y="302006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33625" y="268668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4" name="Rectangle 13"/>
          <p:cNvSpPr/>
          <p:nvPr/>
        </p:nvSpPr>
        <p:spPr>
          <a:xfrm>
            <a:off x="3923665" y="3717925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263650" y="526415"/>
            <a:ext cx="10057765" cy="1670685"/>
            <a:chOff x="872" y="295"/>
            <a:chExt cx="15839" cy="2631"/>
          </a:xfrm>
        </p:grpSpPr>
        <p:sp>
          <p:nvSpPr>
            <p:cNvPr id="19" name="Rectangle 18"/>
            <p:cNvSpPr/>
            <p:nvPr/>
          </p:nvSpPr>
          <p:spPr>
            <a:xfrm>
              <a:off x="872" y="540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879" y="678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1509" y="336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2145" y="341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2835" y="341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3514" y="336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4151" y="336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4788" y="341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5424" y="336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6061" y="336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6697" y="336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7369" y="332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8006" y="332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8642" y="332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9279" y="332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9916" y="332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0">
              <a:off x="10552" y="332"/>
              <a:ext cx="550" cy="1818"/>
              <a:chOff x="6017" y="4434"/>
              <a:chExt cx="625" cy="251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6" name="Text Box 6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189" y="332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1826" y="332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095" y="332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3802" y="295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4991" y="301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119" y="301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5583" y="1350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384" y="135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454" y="342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7078" y="2346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9</a:t>
              </a:r>
              <a:endParaRPr lang="x-none" altLang="en-US"/>
            </a:p>
          </p:txBody>
        </p:sp>
      </p:grpSp>
      <p:cxnSp>
        <p:nvCxnSpPr>
          <p:cNvPr id="318" name="Straight Arrow Connector 317"/>
          <p:cNvCxnSpPr/>
          <p:nvPr/>
        </p:nvCxnSpPr>
        <p:spPr>
          <a:xfrm>
            <a:off x="2681605" y="3131820"/>
            <a:ext cx="1113155" cy="68897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1573530" y="3195320"/>
            <a:ext cx="414020" cy="39306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5520" y="3738880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17395" y="46691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9080" y="3947795"/>
            <a:ext cx="505460" cy="63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9235" y="4554855"/>
            <a:ext cx="488315" cy="4019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2272665" y="343217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227266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936240" y="4128135"/>
            <a:ext cx="858520" cy="97536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804160" y="3947795"/>
            <a:ext cx="91630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706370" y="3131820"/>
            <a:ext cx="886460" cy="20567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656965" y="47326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90340" y="299339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2804160" y="3968750"/>
            <a:ext cx="735965" cy="11874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941320" y="3131820"/>
            <a:ext cx="927735" cy="196151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666365" y="3141980"/>
            <a:ext cx="1117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919095" y="5103495"/>
            <a:ext cx="66357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1538605" y="31254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1" name="Text Box 100"/>
          <p:cNvSpPr txBox="1"/>
          <p:nvPr/>
        </p:nvSpPr>
        <p:spPr>
          <a:xfrm>
            <a:off x="1529080" y="233426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02" name="Text Box 101"/>
          <p:cNvSpPr txBox="1"/>
          <p:nvPr/>
        </p:nvSpPr>
        <p:spPr>
          <a:xfrm>
            <a:off x="1553210" y="364109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1553210" y="44259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4" name="Text Box 103"/>
          <p:cNvSpPr txBox="1"/>
          <p:nvPr/>
        </p:nvSpPr>
        <p:spPr>
          <a:xfrm>
            <a:off x="3077210" y="283527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05" name="Text Box 104"/>
          <p:cNvSpPr txBox="1"/>
          <p:nvPr/>
        </p:nvSpPr>
        <p:spPr>
          <a:xfrm>
            <a:off x="2967990" y="31254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6" name="Text Box 105"/>
          <p:cNvSpPr txBox="1"/>
          <p:nvPr/>
        </p:nvSpPr>
        <p:spPr>
          <a:xfrm>
            <a:off x="2804160" y="3411220"/>
            <a:ext cx="335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sp>
        <p:nvSpPr>
          <p:cNvPr id="108" name="Text Box 107"/>
          <p:cNvSpPr txBox="1"/>
          <p:nvPr/>
        </p:nvSpPr>
        <p:spPr>
          <a:xfrm>
            <a:off x="2706370" y="42481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9" name="Text Box 108"/>
          <p:cNvSpPr txBox="1"/>
          <p:nvPr/>
        </p:nvSpPr>
        <p:spPr>
          <a:xfrm>
            <a:off x="4443730" y="373888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10" name="Text Box 109"/>
          <p:cNvSpPr txBox="1"/>
          <p:nvPr/>
        </p:nvSpPr>
        <p:spPr>
          <a:xfrm>
            <a:off x="4225925" y="298450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11" name="Text Box 110"/>
          <p:cNvSpPr txBox="1"/>
          <p:nvPr/>
        </p:nvSpPr>
        <p:spPr>
          <a:xfrm>
            <a:off x="4634865" y="496697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12" name="Rectangle 111"/>
          <p:cNvSpPr/>
          <p:nvPr/>
        </p:nvSpPr>
        <p:spPr>
          <a:xfrm>
            <a:off x="6160135" y="3717925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93435" y="47326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Text Box 115"/>
          <p:cNvSpPr txBox="1"/>
          <p:nvPr/>
        </p:nvSpPr>
        <p:spPr>
          <a:xfrm>
            <a:off x="6795135" y="494982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17" name="Text Box 116"/>
          <p:cNvSpPr txBox="1"/>
          <p:nvPr/>
        </p:nvSpPr>
        <p:spPr>
          <a:xfrm>
            <a:off x="6795135" y="382143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cxnSp>
        <p:nvCxnSpPr>
          <p:cNvPr id="125" name="Straight Arrow Connector 124"/>
          <p:cNvCxnSpPr/>
          <p:nvPr/>
        </p:nvCxnSpPr>
        <p:spPr>
          <a:xfrm>
            <a:off x="4634865" y="3141980"/>
            <a:ext cx="1386205" cy="76327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34865" y="3205480"/>
            <a:ext cx="1089025" cy="190881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V="1">
            <a:off x="4974590" y="3979545"/>
            <a:ext cx="1003935" cy="1160780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974590" y="5206365"/>
            <a:ext cx="749300" cy="317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4852670" y="3905250"/>
            <a:ext cx="829310" cy="125095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4820920" y="3884295"/>
            <a:ext cx="1009015" cy="635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Appendix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600">
                <a:hlinkClick r:id="rId1" action="ppaction://hlinkfile"/>
              </a:rPr>
              <a:t>Review: VGGNet — 1st Runner-Up (Image Classification), Winner (Localization) in ILSVRC 2014</a:t>
            </a:r>
            <a:endParaRPr lang="en-US" altLang="en-US"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-2: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412750" y="351853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913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" name="Rectangle 9"/>
          <p:cNvSpPr/>
          <p:nvPr/>
        </p:nvSpPr>
        <p:spPr>
          <a:xfrm>
            <a:off x="2363470" y="302006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2333625" y="2686685"/>
            <a:ext cx="29591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8</a:t>
            </a:r>
            <a:endParaRPr lang="x-none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263650" y="526415"/>
            <a:ext cx="9671685" cy="1670685"/>
            <a:chOff x="1990" y="829"/>
            <a:chExt cx="15231" cy="2631"/>
          </a:xfrm>
        </p:grpSpPr>
        <p:sp>
          <p:nvSpPr>
            <p:cNvPr id="19" name="Rectangle 18"/>
            <p:cNvSpPr/>
            <p:nvPr/>
          </p:nvSpPr>
          <p:spPr>
            <a:xfrm>
              <a:off x="1990" y="1074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1997" y="1212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2627" y="870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263" y="875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53" y="875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32" y="870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69" y="870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906" y="875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6542" y="870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7179" y="870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7815" y="870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8487" y="866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9124" y="866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9760" y="866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10397" y="866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11034" y="866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699" y="866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2336" y="866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605" y="866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4312" y="829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5501" y="835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629" y="835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6093" y="188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894" y="1888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964" y="876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8196" y="2880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6</a:t>
              </a:r>
              <a:endParaRPr lang="x-none" altLang="en-US"/>
            </a:p>
          </p:txBody>
        </p:sp>
      </p:grpSp>
      <p:cxnSp>
        <p:nvCxnSpPr>
          <p:cNvPr id="322" name="Straight Arrow Connector 321"/>
          <p:cNvCxnSpPr/>
          <p:nvPr/>
        </p:nvCxnSpPr>
        <p:spPr>
          <a:xfrm flipV="1">
            <a:off x="1573530" y="3195320"/>
            <a:ext cx="414020" cy="39306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55520" y="3738880"/>
            <a:ext cx="450850" cy="460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17395" y="4669155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29080" y="3947795"/>
            <a:ext cx="505460" cy="635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499235" y="4554855"/>
            <a:ext cx="488315" cy="40195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0"/>
          <p:cNvSpPr txBox="1"/>
          <p:nvPr/>
        </p:nvSpPr>
        <p:spPr>
          <a:xfrm>
            <a:off x="2272665" y="343217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70" name="Text Box 69"/>
          <p:cNvSpPr txBox="1"/>
          <p:nvPr/>
        </p:nvSpPr>
        <p:spPr>
          <a:xfrm>
            <a:off x="227266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0" name="Text Box 99"/>
          <p:cNvSpPr txBox="1"/>
          <p:nvPr/>
        </p:nvSpPr>
        <p:spPr>
          <a:xfrm>
            <a:off x="2905760" y="319532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sp>
        <p:nvSpPr>
          <p:cNvPr id="101" name="Text Box 100"/>
          <p:cNvSpPr txBox="1"/>
          <p:nvPr/>
        </p:nvSpPr>
        <p:spPr>
          <a:xfrm>
            <a:off x="1411605" y="259461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02" name="Text Box 101"/>
          <p:cNvSpPr txBox="1"/>
          <p:nvPr/>
        </p:nvSpPr>
        <p:spPr>
          <a:xfrm>
            <a:off x="2774950" y="364109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03" name="Text Box 102"/>
          <p:cNvSpPr txBox="1"/>
          <p:nvPr/>
        </p:nvSpPr>
        <p:spPr>
          <a:xfrm>
            <a:off x="2826385" y="4362450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16</a:t>
            </a:r>
            <a:endParaRPr lang="x-none" altLang="en-US" sz="14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cxnSp>
        <p:nvCxnSpPr>
          <p:cNvPr id="15" name="Elbow Connector 14"/>
          <p:cNvCxnSpPr>
            <a:stCxn id="64" idx="3"/>
          </p:cNvCxnSpPr>
          <p:nvPr/>
        </p:nvCxnSpPr>
        <p:spPr>
          <a:xfrm flipH="1" flipV="1">
            <a:off x="2228215" y="1715135"/>
            <a:ext cx="1546225" cy="2254250"/>
          </a:xfrm>
          <a:prstGeom prst="bentConnector4">
            <a:avLst>
              <a:gd name="adj1" fmla="val -15400"/>
              <a:gd name="adj2" fmla="val 53380"/>
            </a:avLst>
          </a:prstGeom>
          <a:ln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599055" y="3138170"/>
            <a:ext cx="760730" cy="66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399155" y="3756025"/>
            <a:ext cx="417830" cy="426720"/>
            <a:chOff x="8063" y="6501"/>
            <a:chExt cx="658" cy="672"/>
          </a:xfrm>
        </p:grpSpPr>
        <p:sp>
          <p:nvSpPr>
            <p:cNvPr id="18" name="Oval 17"/>
            <p:cNvSpPr/>
            <p:nvPr/>
          </p:nvSpPr>
          <p:spPr>
            <a:xfrm>
              <a:off x="8063" y="6501"/>
              <a:ext cx="659" cy="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Text Box 63"/>
            <p:cNvSpPr txBox="1"/>
            <p:nvPr/>
          </p:nvSpPr>
          <p:spPr>
            <a:xfrm>
              <a:off x="8131" y="6595"/>
              <a:ext cx="523" cy="483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x-none" altLang="en-US" sz="1400"/>
                <a:t>+</a:t>
              </a:r>
              <a:endParaRPr lang="x-none" altLang="en-US" sz="1400"/>
            </a:p>
          </p:txBody>
        </p:sp>
      </p:grpSp>
      <p:cxnSp>
        <p:nvCxnSpPr>
          <p:cNvPr id="66" name="Straight Arrow Connector 65"/>
          <p:cNvCxnSpPr/>
          <p:nvPr/>
        </p:nvCxnSpPr>
        <p:spPr>
          <a:xfrm flipV="1">
            <a:off x="2706370" y="3947160"/>
            <a:ext cx="60833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2953385" y="4206240"/>
            <a:ext cx="361315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US"/>
              <a:t>-3: 人是先看整体后看细节，所以感受野的大，深层感受野小，这样的Neural Network的效果会如何？</a:t>
            </a:r>
            <a:endParaRPr lang="x-none" altLang="en-US"/>
          </a:p>
        </p:txBody>
      </p:sp>
      <p:sp>
        <p:nvSpPr>
          <p:cNvPr id="8" name="Rectangle 7"/>
          <p:cNvSpPr/>
          <p:nvPr/>
        </p:nvSpPr>
        <p:spPr>
          <a:xfrm>
            <a:off x="10984865" y="2334260"/>
            <a:ext cx="90170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231245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32</a:t>
            </a:r>
            <a:endParaRPr lang="x-none" alt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1263650" y="526415"/>
            <a:ext cx="9671685" cy="1670685"/>
            <a:chOff x="1990" y="829"/>
            <a:chExt cx="15231" cy="2631"/>
          </a:xfrm>
        </p:grpSpPr>
        <p:sp>
          <p:nvSpPr>
            <p:cNvPr id="19" name="Rectangle 18"/>
            <p:cNvSpPr/>
            <p:nvPr/>
          </p:nvSpPr>
          <p:spPr>
            <a:xfrm>
              <a:off x="1990" y="1074"/>
              <a:ext cx="463" cy="1610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317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000"/>
            </a:p>
          </p:txBody>
        </p:sp>
        <p:sp>
          <p:nvSpPr>
            <p:cNvPr id="20" name="Text Box 19"/>
            <p:cNvSpPr txBox="1"/>
            <p:nvPr/>
          </p:nvSpPr>
          <p:spPr>
            <a:xfrm rot="10800000">
              <a:off x="1997" y="1212"/>
              <a:ext cx="627" cy="11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Image</a:t>
              </a:r>
              <a:endParaRPr lang="x-none" altLang="en-US" sz="1400"/>
            </a:p>
          </p:txBody>
        </p:sp>
        <p:grpSp>
          <p:nvGrpSpPr>
            <p:cNvPr id="21" name="Group 20"/>
            <p:cNvGrpSpPr/>
            <p:nvPr/>
          </p:nvGrpSpPr>
          <p:grpSpPr>
            <a:xfrm rot="0">
              <a:off x="2627" y="870"/>
              <a:ext cx="550" cy="1824"/>
              <a:chOff x="3837" y="4887"/>
              <a:chExt cx="625" cy="252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3859" y="4887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263" y="875"/>
              <a:ext cx="550" cy="1818"/>
              <a:chOff x="6017" y="4434"/>
              <a:chExt cx="62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Conv-64</a:t>
                </a:r>
                <a:endParaRPr lang="x-none" altLang="en-US" sz="10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53" y="875"/>
              <a:ext cx="550" cy="1818"/>
              <a:chOff x="6017" y="4434"/>
              <a:chExt cx="62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32" y="870"/>
              <a:ext cx="550" cy="1818"/>
              <a:chOff x="6017" y="4434"/>
              <a:chExt cx="62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69" y="870"/>
              <a:ext cx="550" cy="1818"/>
              <a:chOff x="6017" y="4434"/>
              <a:chExt cx="62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Conv-128</a:t>
                </a:r>
                <a:endParaRPr lang="x-none" altLang="en-US" sz="10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906" y="875"/>
              <a:ext cx="550" cy="1818"/>
              <a:chOff x="6017" y="4434"/>
              <a:chExt cx="62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 rot="0">
              <a:off x="6542" y="870"/>
              <a:ext cx="550" cy="1818"/>
              <a:chOff x="6017" y="4434"/>
              <a:chExt cx="625" cy="25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2" name="Text Box 41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0">
              <a:off x="7179" y="870"/>
              <a:ext cx="550" cy="1818"/>
              <a:chOff x="6017" y="4434"/>
              <a:chExt cx="625" cy="251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5" name="Text Box 4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0">
              <a:off x="7815" y="870"/>
              <a:ext cx="550" cy="1818"/>
              <a:chOff x="6017" y="4434"/>
              <a:chExt cx="625" cy="251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48" name="Text Box 47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Conv-256</a:t>
                </a:r>
                <a:endParaRPr lang="x-none" altLang="en-US" sz="10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0">
              <a:off x="8487" y="866"/>
              <a:ext cx="550" cy="1818"/>
              <a:chOff x="6017" y="4434"/>
              <a:chExt cx="625" cy="251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1" name="Text Box 50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0">
              <a:off x="9124" y="866"/>
              <a:ext cx="550" cy="1818"/>
              <a:chOff x="6017" y="4434"/>
              <a:chExt cx="625" cy="251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4" name="Text Box 53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0">
              <a:off x="9760" y="866"/>
              <a:ext cx="550" cy="1818"/>
              <a:chOff x="6017" y="4434"/>
              <a:chExt cx="625" cy="2519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57" name="Text Box 56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0">
              <a:off x="10397" y="866"/>
              <a:ext cx="550" cy="1818"/>
              <a:chOff x="6017" y="4434"/>
              <a:chExt cx="625" cy="2519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0" name="Text Box 59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0">
              <a:off x="11034" y="866"/>
              <a:ext cx="550" cy="1818"/>
              <a:chOff x="6017" y="4434"/>
              <a:chExt cx="625" cy="251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3" name="Text Box 6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0">
              <a:off x="11699" y="866"/>
              <a:ext cx="550" cy="1818"/>
              <a:chOff x="6017" y="4434"/>
              <a:chExt cx="625" cy="251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69" name="Text Box 68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rot="0">
              <a:off x="12336" y="866"/>
              <a:ext cx="550" cy="1818"/>
              <a:chOff x="6017" y="4434"/>
              <a:chExt cx="625" cy="2519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73" name="Text Box 72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0">
              <a:off x="13605" y="866"/>
              <a:ext cx="550" cy="1818"/>
              <a:chOff x="6017" y="4434"/>
              <a:chExt cx="625" cy="2519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5" name="Text Box 84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Max pool</a:t>
                </a:r>
                <a:endParaRPr lang="x-none" altLang="en-US" sz="1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0">
              <a:off x="14312" y="829"/>
              <a:ext cx="550" cy="1855"/>
              <a:chOff x="14540" y="5047"/>
              <a:chExt cx="625" cy="2691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FC-512</a:t>
                </a:r>
                <a:endParaRPr lang="x-none" altLang="en-US" sz="1000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0">
              <a:off x="15501" y="835"/>
              <a:ext cx="550" cy="1855"/>
              <a:chOff x="14540" y="5047"/>
              <a:chExt cx="625" cy="26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 rot="10800000">
                <a:off x="14562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FC-10</a:t>
                </a:r>
                <a:endParaRPr lang="x-none" altLang="en-US" sz="100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0">
              <a:off x="16629" y="835"/>
              <a:ext cx="592" cy="1855"/>
              <a:chOff x="14564" y="5047"/>
              <a:chExt cx="673" cy="2691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4564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255" name="Text Box 254"/>
              <p:cNvSpPr txBox="1"/>
              <p:nvPr/>
            </p:nvSpPr>
            <p:spPr>
              <a:xfrm rot="10800000">
                <a:off x="14634" y="5047"/>
                <a:ext cx="603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Softmax</a:t>
                </a:r>
                <a:endParaRPr lang="x-none" altLang="en-US" sz="1000"/>
              </a:p>
            </p:txBody>
          </p:sp>
        </p:grpSp>
        <p:cxnSp>
          <p:nvCxnSpPr>
            <p:cNvPr id="309" name="Straight Arrow Connector 308"/>
            <p:cNvCxnSpPr/>
            <p:nvPr/>
          </p:nvCxnSpPr>
          <p:spPr>
            <a:xfrm>
              <a:off x="16093" y="1884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14894" y="1888"/>
              <a:ext cx="462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 rot="0">
              <a:off x="12964" y="876"/>
              <a:ext cx="550" cy="1818"/>
              <a:chOff x="6017" y="4434"/>
              <a:chExt cx="625" cy="2519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000"/>
              </a:p>
            </p:txBody>
          </p:sp>
          <p:sp>
            <p:nvSpPr>
              <p:cNvPr id="316" name="Text Box 315"/>
              <p:cNvSpPr txBox="1"/>
              <p:nvPr/>
            </p:nvSpPr>
            <p:spPr>
              <a:xfrm rot="10800000">
                <a:off x="6039" y="4434"/>
                <a:ext cx="603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Conv-512</a:t>
                </a:r>
                <a:endParaRPr lang="x-none" altLang="en-US" sz="1000"/>
              </a:p>
            </p:txBody>
          </p:sp>
        </p:grpSp>
        <p:sp>
          <p:nvSpPr>
            <p:cNvPr id="317" name="Text Box 316"/>
            <p:cNvSpPr txBox="1"/>
            <p:nvPr/>
          </p:nvSpPr>
          <p:spPr>
            <a:xfrm>
              <a:off x="8196" y="2880"/>
              <a:ext cx="392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/>
                <a:t>(a) </a:t>
              </a:r>
              <a:r>
                <a:rPr lang="en-US" altLang="en-US"/>
                <a:t>VGG1</a:t>
              </a:r>
              <a:r>
                <a:rPr lang="x-none" altLang="en-US"/>
                <a:t>6</a:t>
              </a:r>
              <a:endParaRPr lang="x-none" alt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0507980" y="6046470"/>
            <a:ext cx="1577975" cy="671830"/>
            <a:chOff x="14676" y="8387"/>
            <a:chExt cx="2485" cy="1058"/>
          </a:xfrm>
        </p:grpSpPr>
        <p:sp>
          <p:nvSpPr>
            <p:cNvPr id="319" name="Text Box 318"/>
            <p:cNvSpPr txBox="1"/>
            <p:nvPr/>
          </p:nvSpPr>
          <p:spPr>
            <a:xfrm>
              <a:off x="14676" y="8387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DeConvNet</a:t>
              </a:r>
              <a:endParaRPr lang="x-none" sz="100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16179" y="8588"/>
              <a:ext cx="983" cy="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6179" y="9290"/>
              <a:ext cx="811" cy="17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 Box 97"/>
            <p:cNvSpPr txBox="1"/>
            <p:nvPr/>
          </p:nvSpPr>
          <p:spPr>
            <a:xfrm>
              <a:off x="14676" y="9059"/>
              <a:ext cx="150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sz="1000"/>
                <a:t>Pooling</a:t>
              </a:r>
              <a:endParaRPr lang="x-none" sz="1000"/>
            </a:p>
          </p:txBody>
        </p:sp>
      </p:grpSp>
      <p:sp>
        <p:nvSpPr>
          <p:cNvPr id="101" name="Text Box 100"/>
          <p:cNvSpPr txBox="1"/>
          <p:nvPr/>
        </p:nvSpPr>
        <p:spPr>
          <a:xfrm>
            <a:off x="1529080" y="2334260"/>
            <a:ext cx="954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000"/>
              <a:t>number of kernel</a:t>
            </a:r>
            <a:endParaRPr lang="x-none" sz="1000"/>
          </a:p>
        </p:txBody>
      </p:sp>
      <p:sp>
        <p:nvSpPr>
          <p:cNvPr id="119" name="Text Box 118"/>
          <p:cNvSpPr txBox="1"/>
          <p:nvPr/>
        </p:nvSpPr>
        <p:spPr>
          <a:xfrm>
            <a:off x="2297430" y="2027555"/>
            <a:ext cx="40894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64</a:t>
            </a:r>
            <a:endParaRPr lang="x-none" altLang="en-US" sz="1400"/>
          </a:p>
        </p:txBody>
      </p:sp>
      <p:sp>
        <p:nvSpPr>
          <p:cNvPr id="120" name="Text Box 119"/>
          <p:cNvSpPr txBox="1"/>
          <p:nvPr/>
        </p:nvSpPr>
        <p:spPr>
          <a:xfrm>
            <a:off x="3816985" y="2027555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128</a:t>
            </a:r>
            <a:endParaRPr lang="x-none" altLang="en-US" sz="1400"/>
          </a:p>
        </p:txBody>
      </p:sp>
      <p:sp>
        <p:nvSpPr>
          <p:cNvPr id="121" name="Text Box 120"/>
          <p:cNvSpPr txBox="1"/>
          <p:nvPr/>
        </p:nvSpPr>
        <p:spPr>
          <a:xfrm>
            <a:off x="596963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256</a:t>
            </a:r>
            <a:endParaRPr lang="x-none" altLang="en-US" sz="1400"/>
          </a:p>
        </p:txBody>
      </p:sp>
      <p:sp>
        <p:nvSpPr>
          <p:cNvPr id="122" name="Text Box 121"/>
          <p:cNvSpPr txBox="1"/>
          <p:nvPr/>
        </p:nvSpPr>
        <p:spPr>
          <a:xfrm>
            <a:off x="7694930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23" name="Text Box 122"/>
          <p:cNvSpPr txBox="1"/>
          <p:nvPr/>
        </p:nvSpPr>
        <p:spPr>
          <a:xfrm>
            <a:off x="9178925" y="2197100"/>
            <a:ext cx="52197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/>
              <a:t>512</a:t>
            </a:r>
            <a:endParaRPr lang="x-none" altLang="en-US" sz="1400"/>
          </a:p>
        </p:txBody>
      </p:sp>
      <p:sp>
        <p:nvSpPr>
          <p:cNvPr id="13" name="Rectangle 12"/>
          <p:cNvSpPr/>
          <p:nvPr/>
        </p:nvSpPr>
        <p:spPr>
          <a:xfrm>
            <a:off x="1666240" y="3963670"/>
            <a:ext cx="235585" cy="23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9225" y="162560"/>
            <a:ext cx="1193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x-none" altLang="en-US"/>
              <a:t>Idea 1: experiment result</a:t>
            </a:r>
            <a:endParaRPr lang="x-none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43180" y="621665"/>
          <a:ext cx="11849735" cy="6117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852930"/>
                <a:gridCol w="1870710"/>
                <a:gridCol w="1534795"/>
                <a:gridCol w="4728845"/>
                <a:gridCol w="1654175"/>
              </a:tblGrid>
              <a:tr h="6737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400"/>
                        <a:t>Model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400"/>
                        <a:t>dataset</a:t>
                      </a:r>
                      <a:endParaRPr lang="x-none" altLang="en-US" sz="1400"/>
                    </a:p>
                    <a:p>
                      <a:pPr algn="ctr">
                        <a:buNone/>
                      </a:pPr>
                      <a:r>
                        <a:rPr lang="x-none" altLang="en-US" sz="800"/>
                        <a:t>(default: OCC_CIFAR10_average_class)</a:t>
                      </a:r>
                      <a:endParaRPr lang="x-none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200">
                          <a:sym typeface="+mn-ea"/>
                        </a:rPr>
                        <a:t>(Best Epoch) </a:t>
                      </a:r>
                      <a:r>
                        <a:rPr lang="x-none" altLang="en-US" sz="1200"/>
                        <a:t>Test_Acc</a:t>
                      </a:r>
                      <a:endParaRPr lang="x-none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Top 2 </a:t>
                      </a:r>
                      <a:endParaRPr lang="x-none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400"/>
                        <a:t>loss func ratio </a:t>
                      </a:r>
                      <a:endParaRPr lang="x-none" altLang="en-US" sz="1400"/>
                    </a:p>
                    <a:p>
                      <a:pPr>
                        <a:buNone/>
                      </a:pPr>
                      <a:r>
                        <a:rPr lang="x-none" altLang="en-US" sz="1400"/>
                        <a:t>(con, occ)</a:t>
                      </a:r>
                      <a:endParaRPr lang="x-none" altLang="en-US" sz="1400"/>
                    </a:p>
                  </a:txBody>
                  <a:tcPr/>
                </a:tc>
              </a:tr>
              <a:tr h="38544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VGG16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CIFAR10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(30) 84.72%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(89) 84.91%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(107) 84.93%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(132) 85.47%</a:t>
                      </a:r>
                      <a:endParaRPr lang="x-none" altLang="en-US" sz="100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93.93%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93.63%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rgbClr val="C00000"/>
                          </a:solidFill>
                          <a:sym typeface="+mn-ea"/>
                        </a:rPr>
                        <a:t>VGG19</a:t>
                      </a:r>
                      <a:endParaRPr lang="x-none" altLang="en-US" sz="1000"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/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/>
                        <a:t>(21) 83.39%</a:t>
                      </a:r>
                      <a:endParaRPr lang="x-none" altLang="en-US" sz="1000"/>
                    </a:p>
                    <a:p>
                      <a:pPr algn="ctr">
                        <a:buNone/>
                      </a:pPr>
                      <a:r>
                        <a:rPr lang="x-none" altLang="en-US" sz="1000"/>
                        <a:t>(32) 84.70%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/>
                        <a:t>93.01%</a:t>
                      </a:r>
                      <a:endParaRPr lang="x-none" altLang="en-US" sz="1000"/>
                    </a:p>
                    <a:p>
                      <a:pPr>
                        <a:buNone/>
                      </a:pPr>
                      <a:r>
                        <a:rPr lang="x-none" altLang="en-US" sz="1000"/>
                        <a:t>98.85%</a:t>
                      </a:r>
                      <a:endParaRPr lang="x-none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ym typeface="+mn-ea"/>
                        </a:rPr>
                        <a:t>VGG16_scale</a:t>
                      </a: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(97) 84.44%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tx1"/>
                          </a:solidFill>
                          <a:sym typeface="+mn-ea"/>
                        </a:rPr>
                        <a:t>(151) 85.42%</a:t>
                      </a:r>
                      <a:endParaRPr lang="x-none" altLang="en-US" sz="1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6766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OCC_VGG19_v4_0_1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(21) 48.70%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99.97%(first epoch:99.42% and can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OCC_VGG19_v4_0_2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(31) 48.78%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(61) 49.00%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99.32%(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first epoch:97.87% and can not achieve 100%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OCC_VGG19_v4_0_3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(40) 47.73%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(53) 48.66%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99.00%(first epoch:97.24%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98.98%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OCC_VGG19_v4_0_4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(26) 49.35%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(32) 49.29%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99.34%(first epoch:97.87%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99.23%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OCC_VGG19_v4_0_5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  <a:sym typeface="+mn-ea"/>
                        </a:rPr>
                        <a:t>(37) 49.31%</a:t>
                      </a:r>
                      <a:endParaRPr lang="x-none" altLang="en-US" sz="1000" b="1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  <a:sym typeface="+mn-ea"/>
                        </a:rPr>
                        <a:t>(62) 49.80%</a:t>
                      </a:r>
                      <a:endParaRPr lang="x-none" altLang="en-US" sz="1000" b="1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 b="1">
                          <a:solidFill>
                            <a:schemeClr val="accent6"/>
                          </a:solidFill>
                        </a:rPr>
                        <a:t>(67) 49.98%</a:t>
                      </a:r>
                      <a:endParaRPr lang="x-none" altLang="en-US" sz="1000" b="1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99.05%(first epoch:97.15%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99.17%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98.03%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25971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OCC_VGG19_v4_0_6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(39) 49.63%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98.94%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epoch:97.15%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5486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900">
                          <a:solidFill>
                            <a:schemeClr val="accent6"/>
                          </a:solidFill>
                          <a:sym typeface="+mn-ea"/>
                        </a:rPr>
                        <a:t>OCC_VGG19_v4_0_7</a:t>
                      </a:r>
                      <a:endParaRPr lang="x-none" altLang="en-US" sz="9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45.77%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(32) 46.03%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(39) 45.70%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99.25%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epoch:97.57% and can not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99.17%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99.36%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OCC_VGG19_v4_1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48.32%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99.96%(first epoch:99.62% and can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OCC_VGG19_v4_2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(22) 47.77%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(41) 47.92%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99.83%</a:t>
                      </a: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epoch:94.81% and can't achieve 100%)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  <a:p>
                      <a:pPr>
                        <a:buNone/>
                      </a:pP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>
                        <a:sym typeface="+mn-ea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OCC_VGG19_v4_3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/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</a:rPr>
                        <a:t>(44) 47.72</a:t>
                      </a:r>
                      <a:endParaRPr lang="x-none" altLang="en-US" sz="100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000">
                          <a:solidFill>
                            <a:schemeClr val="accent6"/>
                          </a:solidFill>
                          <a:sym typeface="+mn-ea"/>
                        </a:rPr>
                        <a:t>(first epoch:81.43% and rise gradually )</a:t>
                      </a:r>
                      <a:endParaRPr lang="x-none" altLang="en-US" sz="1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x-none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89570" y="3238500"/>
            <a:ext cx="428625" cy="1675130"/>
            <a:chOff x="5967" y="4434"/>
            <a:chExt cx="675" cy="2519"/>
          </a:xfrm>
        </p:grpSpPr>
        <p:sp>
          <p:nvSpPr>
            <p:cNvPr id="64" name="Rectangle 6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5" name="Text Box 6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906510" y="3238500"/>
            <a:ext cx="428625" cy="1675130"/>
            <a:chOff x="5967" y="4434"/>
            <a:chExt cx="675" cy="2519"/>
          </a:xfrm>
        </p:grpSpPr>
        <p:sp>
          <p:nvSpPr>
            <p:cNvPr id="67" name="Rectangle 6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8" name="Text Box 6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17050" y="3204845"/>
            <a:ext cx="428625" cy="1708785"/>
            <a:chOff x="14490" y="5047"/>
            <a:chExt cx="675" cy="2691"/>
          </a:xfrm>
        </p:grpSpPr>
        <p:sp>
          <p:nvSpPr>
            <p:cNvPr id="69" name="Rectangle 68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1" name="Text Box 70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275570" y="4048125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1075035" y="4048125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10688955" y="5015230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881870" y="45866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881870" y="371030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10290810" y="2453640"/>
            <a:ext cx="367030" cy="1594485"/>
            <a:chOff x="17221" y="7816"/>
            <a:chExt cx="578" cy="2511"/>
          </a:xfrm>
        </p:grpSpPr>
        <p:sp>
          <p:nvSpPr>
            <p:cNvPr id="93" name="Rectangle 92"/>
            <p:cNvSpPr/>
            <p:nvPr/>
          </p:nvSpPr>
          <p:spPr>
            <a:xfrm>
              <a:off x="17247" y="7992"/>
              <a:ext cx="526" cy="2335"/>
            </a:xfrm>
            <a:prstGeom prst="rect">
              <a:avLst/>
            </a:prstGeom>
            <a:solidFill>
              <a:schemeClr val="accent5">
                <a:lumMod val="75000"/>
                <a:alpha val="70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4" name="Text Box 93"/>
            <p:cNvSpPr txBox="1"/>
            <p:nvPr/>
          </p:nvSpPr>
          <p:spPr>
            <a:xfrm rot="10800000">
              <a:off x="17221" y="7816"/>
              <a:ext cx="578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8443595" y="3248025"/>
            <a:ext cx="428625" cy="1675130"/>
            <a:chOff x="5967" y="4434"/>
            <a:chExt cx="675" cy="2519"/>
          </a:xfrm>
        </p:grpSpPr>
        <p:sp>
          <p:nvSpPr>
            <p:cNvPr id="96" name="Rectangle 9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7" name="Text Box 9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9_v1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7" name="Group 96"/>
          <p:cNvGrpSpPr/>
          <p:nvPr/>
        </p:nvGrpSpPr>
        <p:grpSpPr>
          <a:xfrm>
            <a:off x="15875" y="2454275"/>
            <a:ext cx="12110085" cy="3302000"/>
            <a:chOff x="25" y="3865"/>
            <a:chExt cx="19071" cy="5200"/>
          </a:xfrm>
        </p:grpSpPr>
        <p:sp>
          <p:nvSpPr>
            <p:cNvPr id="4" name="Rectangle 3"/>
            <p:cNvSpPr/>
            <p:nvPr/>
          </p:nvSpPr>
          <p:spPr>
            <a:xfrm>
              <a:off x="75" y="5403"/>
              <a:ext cx="526" cy="2336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25" y="5643"/>
              <a:ext cx="675" cy="17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Image</a:t>
              </a:r>
              <a:endParaRPr lang="x-none" altLang="en-US" sz="16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49" y="5107"/>
              <a:ext cx="675" cy="2646"/>
              <a:chOff x="3787" y="4887"/>
              <a:chExt cx="675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87" y="4887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473" y="5114"/>
              <a:ext cx="675" cy="2638"/>
              <a:chOff x="5967" y="4434"/>
              <a:chExt cx="675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Conv-64</a:t>
                </a:r>
                <a:endParaRPr lang="x-none" altLang="en-US" sz="16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258" y="5114"/>
              <a:ext cx="675" cy="2638"/>
              <a:chOff x="5967" y="4434"/>
              <a:chExt cx="675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030" y="5107"/>
              <a:ext cx="675" cy="2638"/>
              <a:chOff x="5967" y="4434"/>
              <a:chExt cx="675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754" y="5107"/>
              <a:ext cx="675" cy="2638"/>
              <a:chOff x="5967" y="4434"/>
              <a:chExt cx="675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Conv-128</a:t>
                </a:r>
                <a:endParaRPr lang="x-none" altLang="en-US" sz="16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478" y="5114"/>
              <a:ext cx="675" cy="2638"/>
              <a:chOff x="5967" y="4434"/>
              <a:chExt cx="675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202" y="5107"/>
              <a:ext cx="675" cy="2638"/>
              <a:chOff x="5967" y="4434"/>
              <a:chExt cx="675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926" y="5107"/>
              <a:ext cx="675" cy="2638"/>
              <a:chOff x="5967" y="4434"/>
              <a:chExt cx="675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650" y="5107"/>
              <a:ext cx="675" cy="2638"/>
              <a:chOff x="5967" y="4434"/>
              <a:chExt cx="675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Conv-256</a:t>
                </a:r>
                <a:endParaRPr lang="x-none" altLang="en-US" sz="16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414" y="5101"/>
              <a:ext cx="675" cy="2638"/>
              <a:chOff x="5967" y="4434"/>
              <a:chExt cx="675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138" y="5101"/>
              <a:ext cx="675" cy="2638"/>
              <a:chOff x="5967" y="4434"/>
              <a:chExt cx="675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862" y="5101"/>
              <a:ext cx="675" cy="2638"/>
              <a:chOff x="5967" y="4434"/>
              <a:chExt cx="675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586" y="5101"/>
              <a:ext cx="675" cy="2638"/>
              <a:chOff x="5967" y="4434"/>
              <a:chExt cx="675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0310" y="5101"/>
              <a:ext cx="675" cy="2638"/>
              <a:chOff x="5967" y="4434"/>
              <a:chExt cx="675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1034" y="5100"/>
              <a:ext cx="675" cy="2638"/>
              <a:chOff x="5967" y="4434"/>
              <a:chExt cx="675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1758" y="5100"/>
              <a:ext cx="675" cy="2638"/>
              <a:chOff x="5967" y="4434"/>
              <a:chExt cx="675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2482" y="5100"/>
              <a:ext cx="675" cy="2638"/>
              <a:chOff x="5967" y="4434"/>
              <a:chExt cx="675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3846" y="5100"/>
              <a:ext cx="675" cy="2638"/>
              <a:chOff x="5967" y="4434"/>
              <a:chExt cx="675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Max pool</a:t>
                </a:r>
                <a:endParaRPr lang="x-none" altLang="en-US" sz="16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4650" y="5047"/>
              <a:ext cx="675" cy="2691"/>
              <a:chOff x="14490" y="5047"/>
              <a:chExt cx="675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15907" y="6375"/>
              <a:ext cx="675" cy="2691"/>
              <a:chOff x="14490" y="5047"/>
              <a:chExt cx="675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15362" y="722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5362" y="5843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17182" y="4967"/>
              <a:ext cx="675" cy="2691"/>
              <a:chOff x="14490" y="5047"/>
              <a:chExt cx="675" cy="269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FC-10</a:t>
                </a:r>
                <a:endParaRPr lang="x-none" altLang="en-US" sz="1600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6582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8422" y="4967"/>
              <a:ext cx="675" cy="2691"/>
              <a:chOff x="14490" y="5047"/>
              <a:chExt cx="675" cy="269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9" name="Text Box 18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Softmax</a:t>
                </a:r>
                <a:endParaRPr lang="x-none" altLang="en-US" sz="1600"/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>
              <a:off x="17877" y="6507"/>
              <a:ext cx="525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15932" y="3865"/>
              <a:ext cx="578" cy="2511"/>
              <a:chOff x="17221" y="7816"/>
              <a:chExt cx="578" cy="2511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86" name="Text Box 8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3161" y="5115"/>
              <a:ext cx="675" cy="2638"/>
              <a:chOff x="5967" y="4434"/>
              <a:chExt cx="675" cy="2519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96" name="Text Box 95"/>
              <p:cNvSpPr txBox="1"/>
              <p:nvPr/>
            </p:nvSpPr>
            <p:spPr>
              <a:xfrm rot="10800000">
                <a:off x="5967" y="4434"/>
                <a:ext cx="675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Conv-512</a:t>
                </a:r>
                <a:endParaRPr lang="x-none" altLang="en-US" sz="1600"/>
              </a:p>
            </p:txBody>
          </p:sp>
        </p:grp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9_v2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" name="Group 173"/>
          <p:cNvGrpSpPr/>
          <p:nvPr/>
        </p:nvGrpSpPr>
        <p:grpSpPr>
          <a:xfrm>
            <a:off x="86995" y="3046730"/>
            <a:ext cx="12102465" cy="2710180"/>
            <a:chOff x="137" y="4798"/>
            <a:chExt cx="19059" cy="4268"/>
          </a:xfrm>
        </p:grpSpPr>
        <p:sp>
          <p:nvSpPr>
            <p:cNvPr id="4" name="Rectangle 3"/>
            <p:cNvSpPr/>
            <p:nvPr/>
          </p:nvSpPr>
          <p:spPr>
            <a:xfrm>
              <a:off x="175" y="5900"/>
              <a:ext cx="455" cy="2019"/>
            </a:xfrm>
            <a:prstGeom prst="rect">
              <a:avLst/>
            </a:prstGeom>
            <a:solidFill>
              <a:schemeClr val="accent1">
                <a:lumMod val="50000"/>
                <a:alpha val="70000"/>
              </a:schemeClr>
            </a:solidFill>
            <a:ln w="31750" cmpd="sng"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5" name="Text Box 4"/>
            <p:cNvSpPr txBox="1"/>
            <p:nvPr/>
          </p:nvSpPr>
          <p:spPr>
            <a:xfrm rot="10800000">
              <a:off x="137" y="6107"/>
              <a:ext cx="578" cy="14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Image</a:t>
              </a:r>
              <a:endParaRPr lang="x-none" altLang="en-US" sz="1200"/>
            </a:p>
          </p:txBody>
        </p:sp>
        <p:grpSp>
          <p:nvGrpSpPr>
            <p:cNvPr id="10" name="Group 9"/>
            <p:cNvGrpSpPr/>
            <p:nvPr/>
          </p:nvGrpSpPr>
          <p:grpSpPr>
            <a:xfrm rot="0">
              <a:off x="762" y="5644"/>
              <a:ext cx="578" cy="2287"/>
              <a:chOff x="3793" y="4887"/>
              <a:chExt cx="669" cy="252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837" y="518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10800000">
                <a:off x="3793" y="4887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 rot="0">
              <a:off x="1388" y="5650"/>
              <a:ext cx="578" cy="2280"/>
              <a:chOff x="5973" y="4434"/>
              <a:chExt cx="669" cy="25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Conv-64</a:t>
                </a:r>
                <a:endParaRPr lang="x-none" altLang="en-US" sz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0">
              <a:off x="2067" y="5650"/>
              <a:ext cx="578" cy="2280"/>
              <a:chOff x="5973" y="4434"/>
              <a:chExt cx="669" cy="25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14" name="Text Box 1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0">
              <a:off x="2734" y="5644"/>
              <a:ext cx="578" cy="2280"/>
              <a:chOff x="5973" y="4434"/>
              <a:chExt cx="669" cy="2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3" name="Text Box 2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 rot="0">
              <a:off x="3360" y="5644"/>
              <a:ext cx="578" cy="2280"/>
              <a:chOff x="5973" y="4434"/>
              <a:chExt cx="669" cy="251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6" name="Text Box 2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Conv-128</a:t>
                </a:r>
                <a:endParaRPr lang="x-none" altLang="en-US" sz="120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0">
              <a:off x="3986" y="5650"/>
              <a:ext cx="578" cy="2280"/>
              <a:chOff x="5973" y="4434"/>
              <a:chExt cx="669" cy="2519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29" name="Text Box 2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0">
              <a:off x="4611" y="5644"/>
              <a:ext cx="578" cy="2280"/>
              <a:chOff x="5973" y="4434"/>
              <a:chExt cx="669" cy="251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2" name="Text Box 3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0">
              <a:off x="5237" y="5644"/>
              <a:ext cx="578" cy="2280"/>
              <a:chOff x="5973" y="4434"/>
              <a:chExt cx="669" cy="25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0">
              <a:off x="5863" y="5644"/>
              <a:ext cx="578" cy="2280"/>
              <a:chOff x="5973" y="4434"/>
              <a:chExt cx="669" cy="251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Conv-256</a:t>
                </a:r>
                <a:endParaRPr lang="x-none" altLang="en-US" sz="120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rot="0">
              <a:off x="6523" y="5639"/>
              <a:ext cx="578" cy="2280"/>
              <a:chOff x="5973" y="4434"/>
              <a:chExt cx="669" cy="251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4" name="Text Box 43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 rot="0">
              <a:off x="7149" y="5639"/>
              <a:ext cx="578" cy="2280"/>
              <a:chOff x="5973" y="4434"/>
              <a:chExt cx="669" cy="251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7" name="Text Box 4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rot="0">
              <a:off x="7775" y="5639"/>
              <a:ext cx="578" cy="2280"/>
              <a:chOff x="5973" y="4434"/>
              <a:chExt cx="669" cy="251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0" name="Text Box 49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rot="0">
              <a:off x="8401" y="5639"/>
              <a:ext cx="578" cy="2280"/>
              <a:chOff x="5973" y="4434"/>
              <a:chExt cx="669" cy="25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3" name="Text Box 52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0">
              <a:off x="9027" y="5639"/>
              <a:ext cx="578" cy="2280"/>
              <a:chOff x="5973" y="4434"/>
              <a:chExt cx="669" cy="251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6" name="Text Box 55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0">
              <a:off x="9652" y="5638"/>
              <a:ext cx="578" cy="2280"/>
              <a:chOff x="5973" y="4434"/>
              <a:chExt cx="669" cy="251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59" name="Text Box 58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0">
              <a:off x="10278" y="5638"/>
              <a:ext cx="578" cy="2280"/>
              <a:chOff x="5973" y="4434"/>
              <a:chExt cx="669" cy="251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2" name="Text Box 61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 rot="0">
              <a:off x="10904" y="5638"/>
              <a:ext cx="578" cy="2280"/>
              <a:chOff x="5973" y="4434"/>
              <a:chExt cx="669" cy="2519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5" name="Text Box 64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152" y="5638"/>
              <a:ext cx="578" cy="2280"/>
              <a:chOff x="5973" y="4434"/>
              <a:chExt cx="669" cy="2519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68" name="Text Box 67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Max pool</a:t>
                </a:r>
                <a:endParaRPr lang="x-none" altLang="en-US" sz="1200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0">
              <a:off x="12847" y="5592"/>
              <a:ext cx="578" cy="2326"/>
              <a:chOff x="14496" y="5047"/>
              <a:chExt cx="669" cy="2691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1" name="Text Box 70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FC-512</a:t>
                </a:r>
                <a:endParaRPr lang="x-none" altLang="en-US" sz="120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 rot="0">
              <a:off x="14016" y="6740"/>
              <a:ext cx="578" cy="2326"/>
              <a:chOff x="14496" y="5047"/>
              <a:chExt cx="669" cy="2691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75" name="Text Box 74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FC-10</a:t>
                </a:r>
                <a:endParaRPr lang="x-none" altLang="en-US" sz="120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0">
              <a:off x="15104" y="6740"/>
              <a:ext cx="578" cy="2326"/>
              <a:chOff x="14496" y="5047"/>
              <a:chExt cx="669" cy="2691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2" name="Text Box 81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8" name="Straight Arrow Connector 87"/>
            <p:cNvCxnSpPr/>
            <p:nvPr/>
          </p:nvCxnSpPr>
          <p:spPr>
            <a:xfrm>
              <a:off x="14573" y="805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3475" y="7473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13475" y="628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4071" y="5322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94" name="Text Box 93"/>
            <p:cNvSpPr txBox="1"/>
            <p:nvPr/>
          </p:nvSpPr>
          <p:spPr>
            <a:xfrm rot="16200000">
              <a:off x="14303" y="4083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grpSp>
          <p:nvGrpSpPr>
            <p:cNvPr id="95" name="Group 94"/>
            <p:cNvGrpSpPr/>
            <p:nvPr/>
          </p:nvGrpSpPr>
          <p:grpSpPr>
            <a:xfrm rot="0">
              <a:off x="11522" y="5651"/>
              <a:ext cx="578" cy="2280"/>
              <a:chOff x="5973" y="4434"/>
              <a:chExt cx="669" cy="2519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97" name="Text Box 96"/>
              <p:cNvSpPr txBox="1"/>
              <p:nvPr/>
            </p:nvSpPr>
            <p:spPr>
              <a:xfrm rot="10800000">
                <a:off x="5973" y="4434"/>
                <a:ext cx="669" cy="221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Conv-512</a:t>
                </a:r>
                <a:endParaRPr lang="x-none" altLang="en-US" sz="1200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14202" y="552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" name="Oval 2"/>
            <p:cNvSpPr/>
            <p:nvPr/>
          </p:nvSpPr>
          <p:spPr>
            <a:xfrm>
              <a:off x="14202" y="6280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14123" y="5853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4123" y="6641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20" name="Group 19"/>
            <p:cNvGrpSpPr/>
            <p:nvPr/>
          </p:nvGrpSpPr>
          <p:grpSpPr>
            <a:xfrm rot="0">
              <a:off x="15768" y="4798"/>
              <a:ext cx="578" cy="2326"/>
              <a:chOff x="14496" y="5047"/>
              <a:chExt cx="669" cy="269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40" name="Text Box 39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15166" y="6190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167" y="6191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830" y="8057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6424" y="6192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 Box 78"/>
            <p:cNvSpPr txBox="1"/>
            <p:nvPr/>
          </p:nvSpPr>
          <p:spPr>
            <a:xfrm>
              <a:off x="16878" y="5953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16346" y="7839"/>
              <a:ext cx="231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/>
                <a:t>cross-entropy</a:t>
              </a:r>
              <a:endParaRPr lang="x-none" altLang="en-US" sz="12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9_v3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9_v4_0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111125" y="5577840"/>
            <a:ext cx="334010" cy="1056005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109855" y="5686425"/>
            <a:ext cx="398145" cy="781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400"/>
              <a:t>Image</a:t>
            </a:r>
            <a:endParaRPr lang="x-none" altLang="en-US" sz="1400"/>
          </a:p>
        </p:txBody>
      </p:sp>
      <p:grpSp>
        <p:nvGrpSpPr>
          <p:cNvPr id="10" name="Group 9"/>
          <p:cNvGrpSpPr/>
          <p:nvPr/>
        </p:nvGrpSpPr>
        <p:grpSpPr>
          <a:xfrm rot="0">
            <a:off x="569595" y="5443855"/>
            <a:ext cx="398145" cy="1196340"/>
            <a:chOff x="3835" y="4887"/>
            <a:chExt cx="627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835" y="4887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1" name="Group 10"/>
          <p:cNvGrpSpPr/>
          <p:nvPr/>
        </p:nvGrpSpPr>
        <p:grpSpPr>
          <a:xfrm rot="0">
            <a:off x="1029335" y="5447665"/>
            <a:ext cx="398145" cy="1192530"/>
            <a:chOff x="6015" y="4434"/>
            <a:chExt cx="627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Conv-64</a:t>
              </a:r>
              <a:endParaRPr lang="x-none" altLang="en-US" sz="1400"/>
            </a:p>
          </p:txBody>
        </p:sp>
      </p:grpSp>
      <p:grpSp>
        <p:nvGrpSpPr>
          <p:cNvPr id="12" name="Group 11"/>
          <p:cNvGrpSpPr/>
          <p:nvPr/>
        </p:nvGrpSpPr>
        <p:grpSpPr>
          <a:xfrm rot="0">
            <a:off x="1527810" y="5447665"/>
            <a:ext cx="398145" cy="1192530"/>
            <a:chOff x="6015" y="4434"/>
            <a:chExt cx="627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1" name="Group 20"/>
          <p:cNvGrpSpPr/>
          <p:nvPr/>
        </p:nvGrpSpPr>
        <p:grpSpPr>
          <a:xfrm rot="0">
            <a:off x="2018030" y="5443855"/>
            <a:ext cx="398145" cy="1192530"/>
            <a:chOff x="6015" y="4434"/>
            <a:chExt cx="627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4" name="Group 23"/>
          <p:cNvGrpSpPr/>
          <p:nvPr/>
        </p:nvGrpSpPr>
        <p:grpSpPr>
          <a:xfrm rot="0">
            <a:off x="2477770" y="5443855"/>
            <a:ext cx="398145" cy="1192530"/>
            <a:chOff x="6015" y="4434"/>
            <a:chExt cx="627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27" name="Group 26"/>
          <p:cNvGrpSpPr/>
          <p:nvPr/>
        </p:nvGrpSpPr>
        <p:grpSpPr>
          <a:xfrm rot="0">
            <a:off x="2937510" y="5447665"/>
            <a:ext cx="398145" cy="1192530"/>
            <a:chOff x="6015" y="4434"/>
            <a:chExt cx="627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30" name="Group 29"/>
          <p:cNvGrpSpPr/>
          <p:nvPr/>
        </p:nvGrpSpPr>
        <p:grpSpPr>
          <a:xfrm rot="0">
            <a:off x="3397250" y="5443855"/>
            <a:ext cx="398145" cy="1192530"/>
            <a:chOff x="6015" y="4434"/>
            <a:chExt cx="627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3" name="Group 32"/>
          <p:cNvGrpSpPr/>
          <p:nvPr/>
        </p:nvGrpSpPr>
        <p:grpSpPr>
          <a:xfrm rot="0">
            <a:off x="3856990" y="5443855"/>
            <a:ext cx="398145" cy="1192530"/>
            <a:chOff x="6015" y="4434"/>
            <a:chExt cx="627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36" name="Group 35"/>
          <p:cNvGrpSpPr/>
          <p:nvPr/>
        </p:nvGrpSpPr>
        <p:grpSpPr>
          <a:xfrm rot="0">
            <a:off x="4316730" y="5443855"/>
            <a:ext cx="398145" cy="1192530"/>
            <a:chOff x="6015" y="4434"/>
            <a:chExt cx="627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42" name="Group 41"/>
          <p:cNvGrpSpPr/>
          <p:nvPr/>
        </p:nvGrpSpPr>
        <p:grpSpPr>
          <a:xfrm rot="0">
            <a:off x="4801870" y="5441315"/>
            <a:ext cx="398145" cy="1192530"/>
            <a:chOff x="6015" y="4434"/>
            <a:chExt cx="627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45" name="Group 44"/>
          <p:cNvGrpSpPr/>
          <p:nvPr/>
        </p:nvGrpSpPr>
        <p:grpSpPr>
          <a:xfrm rot="0">
            <a:off x="5261610" y="5441315"/>
            <a:ext cx="398145" cy="1192530"/>
            <a:chOff x="6015" y="4434"/>
            <a:chExt cx="627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 rot="0">
            <a:off x="5721350" y="5441315"/>
            <a:ext cx="398145" cy="1192530"/>
            <a:chOff x="6015" y="4434"/>
            <a:chExt cx="627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6181090" y="5441315"/>
            <a:ext cx="398145" cy="1192530"/>
            <a:chOff x="6015" y="4434"/>
            <a:chExt cx="627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54" name="Group 53"/>
          <p:cNvGrpSpPr/>
          <p:nvPr/>
        </p:nvGrpSpPr>
        <p:grpSpPr>
          <a:xfrm rot="0">
            <a:off x="6640830" y="5441315"/>
            <a:ext cx="398145" cy="1192530"/>
            <a:chOff x="6015" y="4434"/>
            <a:chExt cx="627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57" name="Group 56"/>
          <p:cNvGrpSpPr/>
          <p:nvPr/>
        </p:nvGrpSpPr>
        <p:grpSpPr>
          <a:xfrm rot="0">
            <a:off x="7100570" y="5440680"/>
            <a:ext cx="398145" cy="1192530"/>
            <a:chOff x="6015" y="4434"/>
            <a:chExt cx="627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60" name="Group 59"/>
          <p:cNvGrpSpPr/>
          <p:nvPr/>
        </p:nvGrpSpPr>
        <p:grpSpPr>
          <a:xfrm rot="0">
            <a:off x="7560310" y="5440680"/>
            <a:ext cx="398145" cy="1192530"/>
            <a:chOff x="6015" y="4434"/>
            <a:chExt cx="627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73" name="Group 72"/>
          <p:cNvGrpSpPr/>
          <p:nvPr/>
        </p:nvGrpSpPr>
        <p:grpSpPr>
          <a:xfrm rot="0">
            <a:off x="9473565" y="5414645"/>
            <a:ext cx="398145" cy="1216660"/>
            <a:chOff x="14538" y="5047"/>
            <a:chExt cx="627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FC-10</a:t>
              </a:r>
              <a:endParaRPr lang="x-none" altLang="en-US" sz="1400"/>
            </a:p>
          </p:txBody>
        </p:sp>
      </p:grpSp>
      <p:grpSp>
        <p:nvGrpSpPr>
          <p:cNvPr id="80" name="Group 79"/>
          <p:cNvGrpSpPr/>
          <p:nvPr/>
        </p:nvGrpSpPr>
        <p:grpSpPr>
          <a:xfrm rot="0">
            <a:off x="10273030" y="5414645"/>
            <a:ext cx="398145" cy="1216660"/>
            <a:chOff x="14538" y="5047"/>
            <a:chExt cx="627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Softmax</a:t>
              </a:r>
              <a:endParaRPr lang="x-none" altLang="en-US" sz="14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610298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0">
            <a:off x="8019415" y="5443220"/>
            <a:ext cx="398145" cy="1192530"/>
            <a:chOff x="6015" y="4434"/>
            <a:chExt cx="627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</a:t>
              </a:r>
              <a:endParaRPr lang="x-none" altLang="en-US" sz="1400"/>
            </a:p>
          </p:txBody>
        </p:sp>
      </p:grpSp>
      <p:grpSp>
        <p:nvGrpSpPr>
          <p:cNvPr id="16" name="Group 15"/>
          <p:cNvGrpSpPr/>
          <p:nvPr/>
        </p:nvGrpSpPr>
        <p:grpSpPr>
          <a:xfrm rot="0">
            <a:off x="8482330" y="5443220"/>
            <a:ext cx="398145" cy="1192530"/>
            <a:chOff x="6015" y="4434"/>
            <a:chExt cx="627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9" name="Group 18"/>
          <p:cNvGrpSpPr/>
          <p:nvPr/>
        </p:nvGrpSpPr>
        <p:grpSpPr>
          <a:xfrm rot="0">
            <a:off x="8968105" y="5419090"/>
            <a:ext cx="398145" cy="1216660"/>
            <a:chOff x="14538" y="5047"/>
            <a:chExt cx="627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538" y="5047"/>
              <a:ext cx="627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FC-512</a:t>
              </a:r>
              <a:endParaRPr lang="x-none" altLang="en-US" sz="1400"/>
            </a:p>
          </p:txBody>
        </p:sp>
      </p:grpSp>
      <p:grpSp>
        <p:nvGrpSpPr>
          <p:cNvPr id="118" name="Group 117"/>
          <p:cNvGrpSpPr/>
          <p:nvPr/>
        </p:nvGrpSpPr>
        <p:grpSpPr>
          <a:xfrm rot="0">
            <a:off x="4855210" y="4198620"/>
            <a:ext cx="962660" cy="1216660"/>
            <a:chOff x="7976" y="1908"/>
            <a:chExt cx="1516" cy="2691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FC-512</a:t>
                </a:r>
                <a:endParaRPr lang="x-none" altLang="en-US" sz="14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94" y="2130"/>
              <a:ext cx="698" cy="2469"/>
              <a:chOff x="17247" y="7858"/>
              <a:chExt cx="698" cy="246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415" y="7858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788035" y="4791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0">
            <a:off x="2032635" y="4234815"/>
            <a:ext cx="398145" cy="1192530"/>
            <a:chOff x="6015" y="4434"/>
            <a:chExt cx="627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23" name="Group 122"/>
          <p:cNvGrpSpPr/>
          <p:nvPr/>
        </p:nvGrpSpPr>
        <p:grpSpPr>
          <a:xfrm rot="0">
            <a:off x="2492375" y="4234815"/>
            <a:ext cx="398145" cy="1192530"/>
            <a:chOff x="6015" y="4434"/>
            <a:chExt cx="627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29" name="Group 128"/>
          <p:cNvGrpSpPr/>
          <p:nvPr/>
        </p:nvGrpSpPr>
        <p:grpSpPr>
          <a:xfrm rot="0">
            <a:off x="2952115" y="4234180"/>
            <a:ext cx="398145" cy="1192530"/>
            <a:chOff x="6015" y="4434"/>
            <a:chExt cx="627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32" name="Group 131"/>
          <p:cNvGrpSpPr/>
          <p:nvPr/>
        </p:nvGrpSpPr>
        <p:grpSpPr>
          <a:xfrm rot="0">
            <a:off x="3400425" y="4227195"/>
            <a:ext cx="398145" cy="1192530"/>
            <a:chOff x="6015" y="4434"/>
            <a:chExt cx="627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35" name="Group 134"/>
          <p:cNvGrpSpPr/>
          <p:nvPr/>
        </p:nvGrpSpPr>
        <p:grpSpPr>
          <a:xfrm rot="0">
            <a:off x="3859530" y="4227195"/>
            <a:ext cx="398145" cy="1192530"/>
            <a:chOff x="6015" y="4434"/>
            <a:chExt cx="627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Conv-512 </a:t>
              </a:r>
              <a:endParaRPr lang="x-none" altLang="en-US" sz="1400"/>
            </a:p>
          </p:txBody>
        </p:sp>
      </p:grpSp>
      <p:grpSp>
        <p:nvGrpSpPr>
          <p:cNvPr id="141" name="Group 140"/>
          <p:cNvGrpSpPr/>
          <p:nvPr/>
        </p:nvGrpSpPr>
        <p:grpSpPr>
          <a:xfrm rot="0">
            <a:off x="4344670" y="4222750"/>
            <a:ext cx="398145" cy="1192530"/>
            <a:chOff x="6015" y="4434"/>
            <a:chExt cx="627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3705225" y="414083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grpSp>
        <p:nvGrpSpPr>
          <p:cNvPr id="145" name="Group 144"/>
          <p:cNvGrpSpPr/>
          <p:nvPr/>
        </p:nvGrpSpPr>
        <p:grpSpPr>
          <a:xfrm rot="0">
            <a:off x="1527810" y="4240530"/>
            <a:ext cx="398145" cy="1192530"/>
            <a:chOff x="6015" y="4434"/>
            <a:chExt cx="627" cy="2519"/>
          </a:xfrm>
        </p:grpSpPr>
        <p:sp>
          <p:nvSpPr>
            <p:cNvPr id="146" name="Rectangle 1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47" name="Text Box 14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cxnSp>
        <p:nvCxnSpPr>
          <p:cNvPr id="148" name="Elbow Connector 147"/>
          <p:cNvCxnSpPr/>
          <p:nvPr/>
        </p:nvCxnSpPr>
        <p:spPr>
          <a:xfrm rot="16200000">
            <a:off x="788035" y="364934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 rot="0">
            <a:off x="3901440" y="2924810"/>
            <a:ext cx="873760" cy="1216660"/>
            <a:chOff x="7976" y="1908"/>
            <a:chExt cx="1376" cy="2691"/>
          </a:xfrm>
        </p:grpSpPr>
        <p:grpSp>
          <p:nvGrpSpPr>
            <p:cNvPr id="150" name="Group 149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2" name="Text Box 151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FC-256</a:t>
                </a:r>
                <a:endParaRPr lang="x-none" altLang="en-US" sz="1400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794" y="2171"/>
              <a:ext cx="558" cy="2428"/>
              <a:chOff x="17247" y="7899"/>
              <a:chExt cx="558" cy="242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55" name="Text Box 154"/>
              <p:cNvSpPr txBox="1"/>
              <p:nvPr/>
            </p:nvSpPr>
            <p:spPr>
              <a:xfrm rot="10800000">
                <a:off x="17275" y="7899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56" name="Group 155"/>
          <p:cNvGrpSpPr/>
          <p:nvPr/>
        </p:nvGrpSpPr>
        <p:grpSpPr>
          <a:xfrm rot="0">
            <a:off x="2064385" y="2961005"/>
            <a:ext cx="398145" cy="1192530"/>
            <a:chOff x="6015" y="4434"/>
            <a:chExt cx="627" cy="2519"/>
          </a:xfrm>
        </p:grpSpPr>
        <p:sp>
          <p:nvSpPr>
            <p:cNvPr id="157" name="Rectangle 15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58" name="Text Box 157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59" name="Group 158"/>
          <p:cNvGrpSpPr/>
          <p:nvPr/>
        </p:nvGrpSpPr>
        <p:grpSpPr>
          <a:xfrm rot="0">
            <a:off x="2524125" y="2961005"/>
            <a:ext cx="398145" cy="1192530"/>
            <a:chOff x="6015" y="4434"/>
            <a:chExt cx="627" cy="2519"/>
          </a:xfrm>
        </p:grpSpPr>
        <p:sp>
          <p:nvSpPr>
            <p:cNvPr id="160" name="Rectangle 15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1" name="Text Box 16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62" name="Group 161"/>
          <p:cNvGrpSpPr/>
          <p:nvPr/>
        </p:nvGrpSpPr>
        <p:grpSpPr>
          <a:xfrm rot="0">
            <a:off x="2983865" y="2960370"/>
            <a:ext cx="398145" cy="1192530"/>
            <a:chOff x="6015" y="4434"/>
            <a:chExt cx="627" cy="2519"/>
          </a:xfrm>
        </p:grpSpPr>
        <p:sp>
          <p:nvSpPr>
            <p:cNvPr id="163" name="Rectangle 16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4" name="Text Box 16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Conv-256</a:t>
              </a:r>
              <a:endParaRPr lang="x-none" altLang="en-US" sz="1400"/>
            </a:p>
          </p:txBody>
        </p:sp>
      </p:grpSp>
      <p:grpSp>
        <p:nvGrpSpPr>
          <p:cNvPr id="165" name="Group 164"/>
          <p:cNvGrpSpPr/>
          <p:nvPr/>
        </p:nvGrpSpPr>
        <p:grpSpPr>
          <a:xfrm rot="0">
            <a:off x="3432175" y="2953385"/>
            <a:ext cx="398145" cy="1192530"/>
            <a:chOff x="6015" y="4434"/>
            <a:chExt cx="627" cy="2519"/>
          </a:xfrm>
        </p:grpSpPr>
        <p:sp>
          <p:nvSpPr>
            <p:cNvPr id="166" name="Rectangle 16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67" name="Text Box 166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174" name="Group 173"/>
          <p:cNvGrpSpPr/>
          <p:nvPr/>
        </p:nvGrpSpPr>
        <p:grpSpPr>
          <a:xfrm rot="0">
            <a:off x="1559560" y="2966720"/>
            <a:ext cx="398145" cy="1192530"/>
            <a:chOff x="6015" y="4434"/>
            <a:chExt cx="627" cy="2519"/>
          </a:xfrm>
        </p:grpSpPr>
        <p:sp>
          <p:nvSpPr>
            <p:cNvPr id="175" name="Rectangle 17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76" name="Text Box 175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177" name="Text Box 176"/>
          <p:cNvSpPr txBox="1"/>
          <p:nvPr/>
        </p:nvSpPr>
        <p:spPr>
          <a:xfrm>
            <a:off x="191008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sp>
        <p:nvSpPr>
          <p:cNvPr id="178" name="Text Box 177"/>
          <p:cNvSpPr txBox="1"/>
          <p:nvPr/>
        </p:nvSpPr>
        <p:spPr>
          <a:xfrm>
            <a:off x="2797810" y="286766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(s=2)</a:t>
            </a:r>
            <a:endParaRPr lang="x-none" altLang="en-US" sz="1200">
              <a:sym typeface="+mn-ea"/>
            </a:endParaRPr>
          </a:p>
        </p:txBody>
      </p:sp>
      <p:cxnSp>
        <p:nvCxnSpPr>
          <p:cNvPr id="181" name="Elbow Connector 180"/>
          <p:cNvCxnSpPr/>
          <p:nvPr/>
        </p:nvCxnSpPr>
        <p:spPr>
          <a:xfrm rot="16200000">
            <a:off x="778510" y="2305685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 rot="0">
            <a:off x="3015615" y="1583690"/>
            <a:ext cx="883285" cy="1216660"/>
            <a:chOff x="7976" y="1908"/>
            <a:chExt cx="1391" cy="2691"/>
          </a:xfrm>
        </p:grpSpPr>
        <p:grpSp>
          <p:nvGrpSpPr>
            <p:cNvPr id="183" name="Group 182"/>
            <p:cNvGrpSpPr/>
            <p:nvPr/>
          </p:nvGrpSpPr>
          <p:grpSpPr>
            <a:xfrm>
              <a:off x="7976" y="1908"/>
              <a:ext cx="627" cy="2691"/>
              <a:chOff x="14538" y="5047"/>
              <a:chExt cx="627" cy="2691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5" name="Text Box 184"/>
              <p:cNvSpPr txBox="1"/>
              <p:nvPr/>
            </p:nvSpPr>
            <p:spPr>
              <a:xfrm rot="10800000">
                <a:off x="14538" y="5047"/>
                <a:ext cx="627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FC-128</a:t>
                </a:r>
                <a:endParaRPr lang="x-none" altLang="en-US" sz="140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8794" y="2133"/>
              <a:ext cx="573" cy="2466"/>
              <a:chOff x="17247" y="7861"/>
              <a:chExt cx="573" cy="2466"/>
            </a:xfrm>
          </p:grpSpPr>
          <p:sp>
            <p:nvSpPr>
              <p:cNvPr id="187" name="Rectangle 186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188" name="Text Box 187"/>
              <p:cNvSpPr txBox="1"/>
              <p:nvPr/>
            </p:nvSpPr>
            <p:spPr>
              <a:xfrm rot="10800000">
                <a:off x="17290" y="7861"/>
                <a:ext cx="530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000"/>
                  <a:t>Assistant node</a:t>
                </a:r>
                <a:endParaRPr lang="x-none" altLang="en-US" sz="1000"/>
              </a:p>
            </p:txBody>
          </p:sp>
        </p:grpSp>
      </p:grpSp>
      <p:grpSp>
        <p:nvGrpSpPr>
          <p:cNvPr id="189" name="Group 188"/>
          <p:cNvGrpSpPr/>
          <p:nvPr/>
        </p:nvGrpSpPr>
        <p:grpSpPr>
          <a:xfrm rot="0">
            <a:off x="2054860" y="1617345"/>
            <a:ext cx="398145" cy="1192530"/>
            <a:chOff x="6015" y="4434"/>
            <a:chExt cx="627" cy="2519"/>
          </a:xfrm>
        </p:grpSpPr>
        <p:sp>
          <p:nvSpPr>
            <p:cNvPr id="190" name="Rectangle 18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1" name="Text Box 190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Conv-128</a:t>
              </a:r>
              <a:endParaRPr lang="x-none" altLang="en-US" sz="1400"/>
            </a:p>
          </p:txBody>
        </p:sp>
      </p:grpSp>
      <p:grpSp>
        <p:nvGrpSpPr>
          <p:cNvPr id="192" name="Group 191"/>
          <p:cNvGrpSpPr/>
          <p:nvPr/>
        </p:nvGrpSpPr>
        <p:grpSpPr>
          <a:xfrm rot="0">
            <a:off x="2514600" y="1617345"/>
            <a:ext cx="398145" cy="1192530"/>
            <a:chOff x="6015" y="4434"/>
            <a:chExt cx="627" cy="2519"/>
          </a:xfrm>
        </p:grpSpPr>
        <p:sp>
          <p:nvSpPr>
            <p:cNvPr id="193" name="Rectangle 19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194" name="Text Box 193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grpSp>
        <p:nvGrpSpPr>
          <p:cNvPr id="201" name="Group 200"/>
          <p:cNvGrpSpPr/>
          <p:nvPr/>
        </p:nvGrpSpPr>
        <p:grpSpPr>
          <a:xfrm rot="0">
            <a:off x="1550035" y="1623060"/>
            <a:ext cx="398145" cy="1192530"/>
            <a:chOff x="6015" y="4434"/>
            <a:chExt cx="627" cy="2519"/>
          </a:xfrm>
        </p:grpSpPr>
        <p:sp>
          <p:nvSpPr>
            <p:cNvPr id="202" name="Rectangle 20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203" name="Text Box 202"/>
            <p:cNvSpPr txBox="1"/>
            <p:nvPr/>
          </p:nvSpPr>
          <p:spPr>
            <a:xfrm rot="10800000">
              <a:off x="6015" y="4434"/>
              <a:ext cx="627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400"/>
                <a:t>Max pool</a:t>
              </a:r>
              <a:endParaRPr lang="x-none" altLang="en-US" sz="1400"/>
            </a:p>
          </p:txBody>
        </p:sp>
      </p:grpSp>
      <p:sp>
        <p:nvSpPr>
          <p:cNvPr id="204" name="Text Box 203"/>
          <p:cNvSpPr txBox="1"/>
          <p:nvPr/>
        </p:nvSpPr>
        <p:spPr>
          <a:xfrm>
            <a:off x="1900555" y="1524000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sp>
        <p:nvSpPr>
          <p:cNvPr id="206" name="Text Box 205"/>
          <p:cNvSpPr txBox="1"/>
          <p:nvPr/>
        </p:nvSpPr>
        <p:spPr>
          <a:xfrm>
            <a:off x="4129405" y="375729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9_v4_0_1</a:t>
            </a:r>
            <a:endParaRPr lang="x-none" altLang="en-US" sz="1600">
              <a:sym typeface="+mn-ea"/>
            </a:endParaRPr>
          </a:p>
        </p:txBody>
      </p:sp>
      <p:sp>
        <p:nvSpPr>
          <p:cNvPr id="207" name="Text Box 206"/>
          <p:cNvSpPr txBox="1"/>
          <p:nvPr/>
        </p:nvSpPr>
        <p:spPr>
          <a:xfrm>
            <a:off x="3287395" y="2697480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9_v4_0_2</a:t>
            </a:r>
            <a:endParaRPr lang="x-none" altLang="en-US" sz="1600">
              <a:sym typeface="+mn-ea"/>
            </a:endParaRPr>
          </a:p>
        </p:txBody>
      </p:sp>
      <p:sp>
        <p:nvSpPr>
          <p:cNvPr id="208" name="Text Box 207"/>
          <p:cNvSpPr txBox="1"/>
          <p:nvPr/>
        </p:nvSpPr>
        <p:spPr>
          <a:xfrm>
            <a:off x="5064760" y="5183505"/>
            <a:ext cx="225171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</a:t>
            </a:r>
            <a:endParaRPr lang="x-none" altLang="en-US" sz="1600">
              <a:sym typeface="+mn-ea"/>
            </a:endParaRPr>
          </a:p>
        </p:txBody>
      </p:sp>
      <p:sp>
        <p:nvSpPr>
          <p:cNvPr id="209" name="Text Box 208"/>
          <p:cNvSpPr txBox="1"/>
          <p:nvPr/>
        </p:nvSpPr>
        <p:spPr>
          <a:xfrm>
            <a:off x="2369820" y="1497965"/>
            <a:ext cx="6762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200">
                <a:sym typeface="+mn-ea"/>
              </a:rPr>
              <a:t>(s=4)</a:t>
            </a:r>
            <a:endParaRPr lang="x-none" altLang="en-US" sz="1200">
              <a:sym typeface="+mn-ea"/>
            </a:endParaRPr>
          </a:p>
        </p:txBody>
      </p:sp>
      <p:grpSp>
        <p:nvGrpSpPr>
          <p:cNvPr id="253" name="Group 252"/>
          <p:cNvGrpSpPr/>
          <p:nvPr/>
        </p:nvGrpSpPr>
        <p:grpSpPr>
          <a:xfrm>
            <a:off x="4074160" y="66675"/>
            <a:ext cx="3152140" cy="1536700"/>
            <a:chOff x="5779" y="223"/>
            <a:chExt cx="4964" cy="2420"/>
          </a:xfrm>
        </p:grpSpPr>
        <p:cxnSp>
          <p:nvCxnSpPr>
            <p:cNvPr id="234" name="Elbow Connector 233"/>
            <p:cNvCxnSpPr/>
            <p:nvPr/>
          </p:nvCxnSpPr>
          <p:spPr>
            <a:xfrm rot="16200000">
              <a:off x="5829" y="1495"/>
              <a:ext cx="1097" cy="1198"/>
            </a:xfrm>
            <a:prstGeom prst="bentConnector2">
              <a:avLst/>
            </a:prstGeom>
            <a:ln w="28575">
              <a:noFill/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 rot="0">
              <a:off x="9352" y="358"/>
              <a:ext cx="1391" cy="1916"/>
              <a:chOff x="7976" y="1908"/>
              <a:chExt cx="1391" cy="2691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7976" y="1908"/>
                <a:ext cx="627" cy="2691"/>
                <a:chOff x="14538" y="5047"/>
                <a:chExt cx="627" cy="2691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14540" y="5403"/>
                  <a:ext cx="526" cy="233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38" name="Text Box 237"/>
                <p:cNvSpPr txBox="1"/>
                <p:nvPr/>
              </p:nvSpPr>
              <p:spPr>
                <a:xfrm rot="10800000">
                  <a:off x="14538" y="5047"/>
                  <a:ext cx="627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FC-64</a:t>
                  </a:r>
                  <a:endParaRPr lang="x-none" altLang="en-US" sz="1400"/>
                </a:p>
              </p:txBody>
            </p:sp>
          </p:grpSp>
          <p:grpSp>
            <p:nvGrpSpPr>
              <p:cNvPr id="239" name="Group 238"/>
              <p:cNvGrpSpPr/>
              <p:nvPr/>
            </p:nvGrpSpPr>
            <p:grpSpPr>
              <a:xfrm>
                <a:off x="8794" y="2133"/>
                <a:ext cx="573" cy="2466"/>
                <a:chOff x="17247" y="7861"/>
                <a:chExt cx="573" cy="2466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17247" y="7992"/>
                  <a:ext cx="526" cy="2335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41" name="Text Box 240"/>
                <p:cNvSpPr txBox="1"/>
                <p:nvPr/>
              </p:nvSpPr>
              <p:spPr>
                <a:xfrm rot="10800000">
                  <a:off x="17290" y="7861"/>
                  <a:ext cx="530" cy="232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000"/>
                    <a:t>Assistant node</a:t>
                  </a:r>
                  <a:endParaRPr lang="x-none" altLang="en-US" sz="1000"/>
                </a:p>
              </p:txBody>
            </p:sp>
          </p:grpSp>
        </p:grpSp>
        <p:grpSp>
          <p:nvGrpSpPr>
            <p:cNvPr id="242" name="Group 241"/>
            <p:cNvGrpSpPr/>
            <p:nvPr/>
          </p:nvGrpSpPr>
          <p:grpSpPr>
            <a:xfrm rot="0">
              <a:off x="7839" y="411"/>
              <a:ext cx="627" cy="1878"/>
              <a:chOff x="6015" y="4434"/>
              <a:chExt cx="627" cy="2519"/>
            </a:xfrm>
          </p:grpSpPr>
          <p:sp>
            <p:nvSpPr>
              <p:cNvPr id="243" name="Rectangle 242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4" name="Text Box 243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Conv-64</a:t>
                </a:r>
                <a:endParaRPr lang="x-none" altLang="en-US" sz="1400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0">
              <a:off x="8563" y="411"/>
              <a:ext cx="627" cy="1878"/>
              <a:chOff x="6015" y="4434"/>
              <a:chExt cx="627" cy="2519"/>
            </a:xfrm>
          </p:grpSpPr>
          <p:sp>
            <p:nvSpPr>
              <p:cNvPr id="246" name="Rectangle 245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47" name="Text Box 246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 rot="0">
              <a:off x="7044" y="420"/>
              <a:ext cx="627" cy="1878"/>
              <a:chOff x="6015" y="4434"/>
              <a:chExt cx="627" cy="2519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017" y="4723"/>
                <a:ext cx="526" cy="2230"/>
              </a:xfrm>
              <a:prstGeom prst="rect">
                <a:avLst/>
              </a:prstGeom>
              <a:solidFill>
                <a:schemeClr val="accent2">
                  <a:lumMod val="75000"/>
                  <a:alpha val="70000"/>
                </a:schemeClr>
              </a:solidFill>
              <a:ln w="31750" cmpd="sng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/>
              </a:p>
            </p:txBody>
          </p:sp>
          <p:sp>
            <p:nvSpPr>
              <p:cNvPr id="250" name="Text Box 249"/>
              <p:cNvSpPr txBox="1"/>
              <p:nvPr/>
            </p:nvSpPr>
            <p:spPr>
              <a:xfrm rot="10800000">
                <a:off x="6015" y="4434"/>
                <a:ext cx="627" cy="2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>
                <a:spAutoFit/>
              </a:bodyPr>
              <a:p>
                <a:r>
                  <a:rPr lang="x-none" altLang="en-US" sz="1400"/>
                  <a:t>Max pool</a:t>
                </a:r>
                <a:endParaRPr lang="x-none" altLang="en-US" sz="1400"/>
              </a:p>
            </p:txBody>
          </p:sp>
        </p:grpSp>
        <p:sp>
          <p:nvSpPr>
            <p:cNvPr id="251" name="Text Box 250"/>
            <p:cNvSpPr txBox="1"/>
            <p:nvPr/>
          </p:nvSpPr>
          <p:spPr>
            <a:xfrm>
              <a:off x="7596" y="264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  <p:sp>
          <p:nvSpPr>
            <p:cNvPr id="252" name="Text Box 251"/>
            <p:cNvSpPr txBox="1"/>
            <p:nvPr/>
          </p:nvSpPr>
          <p:spPr>
            <a:xfrm>
              <a:off x="8335" y="223"/>
              <a:ext cx="1065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r>
                <a:rPr lang="x-none" altLang="en-US" sz="1200">
                  <a:sym typeface="+mn-ea"/>
                </a:rPr>
                <a:t>(s=4)</a:t>
              </a:r>
              <a:endParaRPr lang="x-none" altLang="en-US" sz="1200">
                <a:sym typeface="+mn-ea"/>
              </a:endParaRPr>
            </a:p>
          </p:txBody>
        </p:sp>
      </p:grpSp>
      <p:sp>
        <p:nvSpPr>
          <p:cNvPr id="254" name="Rectangle 253"/>
          <p:cNvSpPr/>
          <p:nvPr/>
        </p:nvSpPr>
        <p:spPr>
          <a:xfrm>
            <a:off x="4679950" y="-10795"/>
            <a:ext cx="2799080" cy="169608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28575" cmpd="sng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55" name="Elbow Connector 254"/>
          <p:cNvCxnSpPr/>
          <p:nvPr/>
        </p:nvCxnSpPr>
        <p:spPr>
          <a:xfrm rot="16200000">
            <a:off x="4149725" y="854710"/>
            <a:ext cx="696595" cy="760730"/>
          </a:xfrm>
          <a:prstGeom prst="bentConnector2">
            <a:avLst/>
          </a:prstGeom>
          <a:ln w="28575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 Box 255"/>
          <p:cNvSpPr txBox="1"/>
          <p:nvPr/>
        </p:nvSpPr>
        <p:spPr>
          <a:xfrm>
            <a:off x="5553710" y="1329055"/>
            <a:ext cx="251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US" sz="1600">
                <a:sym typeface="+mn-ea"/>
              </a:rPr>
              <a:t>OCC_</a:t>
            </a:r>
            <a:r>
              <a:rPr lang="en-US" altLang="en-US" sz="1600">
                <a:sym typeface="+mn-ea"/>
              </a:rPr>
              <a:t>VGG1</a:t>
            </a:r>
            <a:r>
              <a:rPr lang="x-none" altLang="en-US" sz="1600">
                <a:sym typeface="+mn-ea"/>
              </a:rPr>
              <a:t>9_v4_0_3</a:t>
            </a:r>
            <a:endParaRPr lang="x-none" altLang="en-US" sz="1600">
              <a:sym typeface="+mn-ea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4835525" y="1838325"/>
            <a:ext cx="3367405" cy="1696085"/>
            <a:chOff x="12204" y="3676"/>
            <a:chExt cx="5303" cy="2671"/>
          </a:xfrm>
        </p:grpSpPr>
        <p:sp>
          <p:nvSpPr>
            <p:cNvPr id="279" name="Rectangle 278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60" name="Elbow Connector 259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1" name="Group 260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63" name="Rectangle 262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4" name="Text Box 263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FC-32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66" name="Rectangle 265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67" name="Text Box 266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68" name="Group 267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0" name="Text Box 269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Conv-32</a:t>
                  </a:r>
                  <a:endParaRPr lang="x-none" altLang="en-US" sz="1400"/>
                </a:p>
              </p:txBody>
            </p:sp>
          </p:grpSp>
          <p:grpSp>
            <p:nvGrpSpPr>
              <p:cNvPr id="271" name="Group 270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3" name="Text Box 272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grpSp>
            <p:nvGrpSpPr>
              <p:cNvPr id="274" name="Group 273"/>
              <p:cNvGrpSpPr/>
              <p:nvPr/>
            </p:nvGrpSpPr>
            <p:grpSpPr>
              <a:xfrm rot="0">
                <a:off x="7044" y="420"/>
                <a:ext cx="627" cy="1878"/>
                <a:chOff x="6015" y="4434"/>
                <a:chExt cx="627" cy="2519"/>
              </a:xfrm>
            </p:grpSpPr>
            <p:sp>
              <p:nvSpPr>
                <p:cNvPr id="275" name="Rectangle 274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76" name="Text Box 275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77" name="Text Box 276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78" name="Text Box 277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280" name="Elbow Connector 27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 Box 280"/>
            <p:cNvSpPr txBox="1"/>
            <p:nvPr/>
          </p:nvSpPr>
          <p:spPr>
            <a:xfrm>
              <a:off x="13335" y="580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9_v4_0_4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6779260" y="3556000"/>
            <a:ext cx="3579495" cy="1696085"/>
            <a:chOff x="12204" y="3676"/>
            <a:chExt cx="5637" cy="2671"/>
          </a:xfrm>
        </p:grpSpPr>
        <p:sp>
          <p:nvSpPr>
            <p:cNvPr id="227" name="Rectangle 226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28" name="Group 227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231" name="Elbow Connector 230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284" name="Rectangle 283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5" name="Text Box 284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FC-16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286" name="Group 285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287" name="Rectangle 286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288" name="Text Box 287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289" name="Group 288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290" name="Rectangle 28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1" name="Text Box 29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Conv-16</a:t>
                  </a:r>
                  <a:endParaRPr lang="x-none" altLang="en-US" sz="1400"/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293" name="Rectangle 292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294" name="Text Box 293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298" name="Text Box 297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299" name="Text Box 298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00" name="Elbow Connector 299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 Box 300"/>
            <p:cNvSpPr txBox="1"/>
            <p:nvPr/>
          </p:nvSpPr>
          <p:spPr>
            <a:xfrm>
              <a:off x="13886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9_v4_0_5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8715375" y="92075"/>
            <a:ext cx="3820795" cy="1696085"/>
            <a:chOff x="12204" y="3676"/>
            <a:chExt cx="6017" cy="2671"/>
          </a:xfrm>
        </p:grpSpPr>
        <p:sp>
          <p:nvSpPr>
            <p:cNvPr id="303" name="Rectangle 302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07" name="Elbow Connector 306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Group 307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09" name="Group 308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10" name="Rectangle 309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1" name="Text Box 310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FC-8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14" name="Rectangle 313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15" name="Text Box 314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16" name="Group 315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17" name="Rectangle 316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18" name="Text Box 317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Conv-8</a:t>
                  </a:r>
                  <a:endParaRPr lang="x-none" altLang="en-US" sz="1400"/>
                </a:p>
              </p:txBody>
            </p:sp>
          </p:grpSp>
          <p:grpSp>
            <p:nvGrpSpPr>
              <p:cNvPr id="319" name="Group 318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20" name="Rectangle 319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21" name="Text Box 320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22" name="Text Box 321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23" name="Text Box 322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24" name="Elbow Connector 323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 Box 324"/>
            <p:cNvSpPr txBox="1"/>
            <p:nvPr/>
          </p:nvSpPr>
          <p:spPr>
            <a:xfrm>
              <a:off x="14266" y="5771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9_v4_0_6</a:t>
              </a:r>
              <a:endParaRPr lang="x-none" altLang="en-US" sz="1600">
                <a:sym typeface="+mn-ea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8376920" y="1923415"/>
            <a:ext cx="4065905" cy="1696085"/>
            <a:chOff x="12204" y="3676"/>
            <a:chExt cx="6403" cy="2671"/>
          </a:xfrm>
        </p:grpSpPr>
        <p:sp>
          <p:nvSpPr>
            <p:cNvPr id="328" name="Rectangle 327"/>
            <p:cNvSpPr/>
            <p:nvPr/>
          </p:nvSpPr>
          <p:spPr>
            <a:xfrm>
              <a:off x="13099" y="3676"/>
              <a:ext cx="4408" cy="2671"/>
            </a:xfrm>
            <a:prstGeom prst="rect">
              <a:avLst/>
            </a:prstGeom>
            <a:solidFill>
              <a:schemeClr val="accent6">
                <a:lumMod val="75000"/>
                <a:alpha val="20000"/>
              </a:schemeClr>
            </a:solidFill>
            <a:ln w="28575" cmpd="sng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329" name="Group 328"/>
            <p:cNvGrpSpPr/>
            <p:nvPr/>
          </p:nvGrpSpPr>
          <p:grpSpPr>
            <a:xfrm>
              <a:off x="12204" y="3735"/>
              <a:ext cx="4964" cy="2420"/>
              <a:chOff x="5779" y="223"/>
              <a:chExt cx="4964" cy="2420"/>
            </a:xfrm>
          </p:grpSpPr>
          <p:cxnSp>
            <p:nvCxnSpPr>
              <p:cNvPr id="332" name="Elbow Connector 331"/>
              <p:cNvCxnSpPr/>
              <p:nvPr/>
            </p:nvCxnSpPr>
            <p:spPr>
              <a:xfrm rot="16200000">
                <a:off x="5829" y="1495"/>
                <a:ext cx="1097" cy="1198"/>
              </a:xfrm>
              <a:prstGeom prst="bentConnector2">
                <a:avLst/>
              </a:prstGeom>
              <a:ln w="28575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" name="Group 332"/>
              <p:cNvGrpSpPr/>
              <p:nvPr/>
            </p:nvGrpSpPr>
            <p:grpSpPr>
              <a:xfrm rot="0">
                <a:off x="9352" y="358"/>
                <a:ext cx="1391" cy="1916"/>
                <a:chOff x="7976" y="1908"/>
                <a:chExt cx="1391" cy="2691"/>
              </a:xfrm>
            </p:grpSpPr>
            <p:grpSp>
              <p:nvGrpSpPr>
                <p:cNvPr id="334" name="Group 333"/>
                <p:cNvGrpSpPr/>
                <p:nvPr/>
              </p:nvGrpSpPr>
              <p:grpSpPr>
                <a:xfrm>
                  <a:off x="7976" y="1908"/>
                  <a:ext cx="627" cy="2691"/>
                  <a:chOff x="14538" y="5047"/>
                  <a:chExt cx="627" cy="2691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14540" y="5403"/>
                    <a:ext cx="526" cy="2335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6" name="Text Box 335"/>
                  <p:cNvSpPr txBox="1"/>
                  <p:nvPr/>
                </p:nvSpPr>
                <p:spPr>
                  <a:xfrm rot="10800000">
                    <a:off x="14538" y="5047"/>
                    <a:ext cx="627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400"/>
                      <a:t>FC-4</a:t>
                    </a:r>
                    <a:endParaRPr lang="x-none" altLang="en-US" sz="1400"/>
                  </a:p>
                </p:txBody>
              </p:sp>
            </p:grpSp>
            <p:grpSp>
              <p:nvGrpSpPr>
                <p:cNvPr id="337" name="Group 336"/>
                <p:cNvGrpSpPr/>
                <p:nvPr/>
              </p:nvGrpSpPr>
              <p:grpSpPr>
                <a:xfrm>
                  <a:off x="8794" y="2133"/>
                  <a:ext cx="573" cy="2466"/>
                  <a:chOff x="17247" y="7861"/>
                  <a:chExt cx="573" cy="2466"/>
                </a:xfrm>
              </p:grpSpPr>
              <p:sp>
                <p:nvSpPr>
                  <p:cNvPr id="338" name="Rectangle 337"/>
                  <p:cNvSpPr/>
                  <p:nvPr/>
                </p:nvSpPr>
                <p:spPr>
                  <a:xfrm>
                    <a:off x="17247" y="7992"/>
                    <a:ext cx="526" cy="2335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  <a:alpha val="70000"/>
                    </a:schemeClr>
                  </a:solidFill>
                  <a:ln w="31750" cmpd="sng"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339" name="Text Box 338"/>
                  <p:cNvSpPr txBox="1"/>
                  <p:nvPr/>
                </p:nvSpPr>
                <p:spPr>
                  <a:xfrm rot="10800000">
                    <a:off x="17290" y="7861"/>
                    <a:ext cx="530" cy="23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eaVert" wrap="square" rtlCol="0">
                    <a:spAutoFit/>
                  </a:bodyPr>
                  <a:p>
                    <a:r>
                      <a:rPr lang="x-none" altLang="en-US" sz="1000"/>
                      <a:t>Assistant node</a:t>
                    </a:r>
                    <a:endParaRPr lang="x-none" altLang="en-US" sz="1000"/>
                  </a:p>
                </p:txBody>
              </p:sp>
            </p:grpSp>
          </p:grpSp>
          <p:grpSp>
            <p:nvGrpSpPr>
              <p:cNvPr id="340" name="Group 339"/>
              <p:cNvGrpSpPr/>
              <p:nvPr/>
            </p:nvGrpSpPr>
            <p:grpSpPr>
              <a:xfrm rot="0">
                <a:off x="7839" y="411"/>
                <a:ext cx="627" cy="1878"/>
                <a:chOff x="6015" y="4434"/>
                <a:chExt cx="627" cy="2519"/>
              </a:xfrm>
            </p:grpSpPr>
            <p:sp>
              <p:nvSpPr>
                <p:cNvPr id="341" name="Rectangle 340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rgbClr val="FFC000">
                    <a:alpha val="70000"/>
                  </a:srgb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2" name="Text Box 341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Conv-4</a:t>
                  </a:r>
                  <a:endParaRPr lang="x-none" altLang="en-US" sz="1400"/>
                </a:p>
              </p:txBody>
            </p:sp>
          </p:grpSp>
          <p:grpSp>
            <p:nvGrpSpPr>
              <p:cNvPr id="343" name="Group 342"/>
              <p:cNvGrpSpPr/>
              <p:nvPr/>
            </p:nvGrpSpPr>
            <p:grpSpPr>
              <a:xfrm rot="0">
                <a:off x="8563" y="411"/>
                <a:ext cx="627" cy="1878"/>
                <a:chOff x="6015" y="4434"/>
                <a:chExt cx="627" cy="2519"/>
              </a:xfrm>
            </p:grpSpPr>
            <p:sp>
              <p:nvSpPr>
                <p:cNvPr id="344" name="Rectangle 343"/>
                <p:cNvSpPr/>
                <p:nvPr/>
              </p:nvSpPr>
              <p:spPr>
                <a:xfrm>
                  <a:off x="6017" y="4723"/>
                  <a:ext cx="526" cy="223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70000"/>
                  </a:schemeClr>
                </a:solidFill>
                <a:ln w="31750" cmpd="sng">
                  <a:noFill/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sz="1400"/>
                </a:p>
              </p:txBody>
            </p:sp>
            <p:sp>
              <p:nvSpPr>
                <p:cNvPr id="345" name="Text Box 344"/>
                <p:cNvSpPr txBox="1"/>
                <p:nvPr/>
              </p:nvSpPr>
              <p:spPr>
                <a:xfrm rot="10800000">
                  <a:off x="6015" y="4434"/>
                  <a:ext cx="627" cy="22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eaVert" wrap="square" rtlCol="0">
                  <a:spAutoFit/>
                </a:bodyPr>
                <a:p>
                  <a:r>
                    <a:rPr lang="x-none" altLang="en-US" sz="1400"/>
                    <a:t>Max pool</a:t>
                  </a:r>
                  <a:endParaRPr lang="x-none" altLang="en-US" sz="1400"/>
                </a:p>
              </p:txBody>
            </p:sp>
          </p:grpSp>
          <p:sp>
            <p:nvSpPr>
              <p:cNvPr id="346" name="Text Box 345"/>
              <p:cNvSpPr txBox="1"/>
              <p:nvPr/>
            </p:nvSpPr>
            <p:spPr>
              <a:xfrm>
                <a:off x="7596" y="264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(s=4)</a:t>
                </a:r>
                <a:endParaRPr lang="x-none" altLang="en-US" sz="1200">
                  <a:sym typeface="+mn-ea"/>
                </a:endParaRPr>
              </a:p>
            </p:txBody>
          </p:sp>
          <p:sp>
            <p:nvSpPr>
              <p:cNvPr id="347" name="Text Box 346"/>
              <p:cNvSpPr txBox="1"/>
              <p:nvPr/>
            </p:nvSpPr>
            <p:spPr>
              <a:xfrm>
                <a:off x="8335" y="223"/>
                <a:ext cx="1065" cy="4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t">
                <a:spAutoFit/>
              </a:bodyPr>
              <a:p>
                <a:r>
                  <a:rPr lang="x-none" altLang="en-US" sz="1200">
                    <a:sym typeface="+mn-ea"/>
                  </a:rPr>
                  <a:t>(s=8)</a:t>
                </a:r>
                <a:endParaRPr lang="x-none" altLang="en-US" sz="1200">
                  <a:sym typeface="+mn-ea"/>
                </a:endParaRPr>
              </a:p>
            </p:txBody>
          </p:sp>
        </p:grpSp>
        <p:cxnSp>
          <p:nvCxnSpPr>
            <p:cNvPr id="348" name="Elbow Connector 347"/>
            <p:cNvCxnSpPr/>
            <p:nvPr/>
          </p:nvCxnSpPr>
          <p:spPr>
            <a:xfrm rot="16200000">
              <a:off x="12323" y="4976"/>
              <a:ext cx="1097" cy="1198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 Box 348"/>
            <p:cNvSpPr txBox="1"/>
            <p:nvPr/>
          </p:nvSpPr>
          <p:spPr>
            <a:xfrm>
              <a:off x="14652" y="5786"/>
              <a:ext cx="3955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x-none" altLang="en-US" sz="1600">
                  <a:sym typeface="+mn-ea"/>
                </a:rPr>
                <a:t>OCC_</a:t>
              </a:r>
              <a:r>
                <a:rPr lang="en-US" altLang="en-US" sz="1600">
                  <a:sym typeface="+mn-ea"/>
                </a:rPr>
                <a:t>VGG1</a:t>
              </a:r>
              <a:r>
                <a:rPr lang="x-none" altLang="en-US" sz="1600">
                  <a:sym typeface="+mn-ea"/>
                </a:rPr>
                <a:t>9_v4_0_7</a:t>
              </a:r>
              <a:endParaRPr lang="x-none" altLang="en-US" sz="16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9_v4_1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528193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/>
          <p:nvPr/>
        </p:nvCxnSpPr>
        <p:spPr>
          <a:xfrm rot="16200000">
            <a:off x="1609090" y="2480310"/>
            <a:ext cx="979170" cy="760730"/>
          </a:xfrm>
          <a:prstGeom prst="bentConnector2">
            <a:avLst/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2459355" y="1543685"/>
            <a:ext cx="428625" cy="1675130"/>
            <a:chOff x="5967" y="4434"/>
            <a:chExt cx="675" cy="2519"/>
          </a:xfrm>
        </p:grpSpPr>
        <p:sp>
          <p:nvSpPr>
            <p:cNvPr id="121" name="Rectangle 12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2" name="Text Box 12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919095" y="1543685"/>
            <a:ext cx="428625" cy="1675130"/>
            <a:chOff x="5967" y="4434"/>
            <a:chExt cx="675" cy="2519"/>
          </a:xfrm>
        </p:grpSpPr>
        <p:sp>
          <p:nvSpPr>
            <p:cNvPr id="124" name="Rectangle 12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25" name="Text Box 12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37883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82714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28625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77139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416242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11125" y="3430905"/>
            <a:ext cx="334010" cy="148336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31750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 rot="10800000">
            <a:off x="79375" y="3583305"/>
            <a:ext cx="428625" cy="1097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x-none" altLang="en-US" sz="1600"/>
              <a:t>Image</a:t>
            </a:r>
            <a:endParaRPr lang="x-none" altLang="en-US" sz="1600"/>
          </a:p>
        </p:txBody>
      </p:sp>
      <p:grpSp>
        <p:nvGrpSpPr>
          <p:cNvPr id="10" name="Group 9"/>
          <p:cNvGrpSpPr/>
          <p:nvPr/>
        </p:nvGrpSpPr>
        <p:grpSpPr>
          <a:xfrm>
            <a:off x="539115" y="3242945"/>
            <a:ext cx="428625" cy="1680210"/>
            <a:chOff x="3787" y="4887"/>
            <a:chExt cx="675" cy="2526"/>
          </a:xfrm>
        </p:grpSpPr>
        <p:sp>
          <p:nvSpPr>
            <p:cNvPr id="6" name="Rectangle 5"/>
            <p:cNvSpPr/>
            <p:nvPr/>
          </p:nvSpPr>
          <p:spPr>
            <a:xfrm>
              <a:off x="3837" y="518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" name="Text Box 6"/>
            <p:cNvSpPr txBox="1"/>
            <p:nvPr/>
          </p:nvSpPr>
          <p:spPr>
            <a:xfrm rot="10800000">
              <a:off x="3787" y="4887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8855" y="3247390"/>
            <a:ext cx="428625" cy="1675130"/>
            <a:chOff x="5967" y="4434"/>
            <a:chExt cx="675" cy="2519"/>
          </a:xfrm>
        </p:grpSpPr>
        <p:sp>
          <p:nvSpPr>
            <p:cNvPr id="8" name="Rectangle 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9" name="Text Box 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Conv-64</a:t>
              </a:r>
              <a:endParaRPr lang="x-none" altLang="en-US" sz="16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97330" y="3247390"/>
            <a:ext cx="428625" cy="1675130"/>
            <a:chOff x="5967" y="4434"/>
            <a:chExt cx="675" cy="2519"/>
          </a:xfrm>
        </p:grpSpPr>
        <p:sp>
          <p:nvSpPr>
            <p:cNvPr id="13" name="Rectangle 1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" name="Text Box 1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87550" y="3242945"/>
            <a:ext cx="428625" cy="1675130"/>
            <a:chOff x="5967" y="4434"/>
            <a:chExt cx="675" cy="2519"/>
          </a:xfrm>
        </p:grpSpPr>
        <p:sp>
          <p:nvSpPr>
            <p:cNvPr id="22" name="Rectangle 2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3" name="Text Box 2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47290" y="3242945"/>
            <a:ext cx="428625" cy="1675130"/>
            <a:chOff x="5967" y="4434"/>
            <a:chExt cx="675" cy="2519"/>
          </a:xfrm>
        </p:grpSpPr>
        <p:sp>
          <p:nvSpPr>
            <p:cNvPr id="25" name="Rectangle 2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6" name="Text Box 2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Conv-128</a:t>
              </a:r>
              <a:endParaRPr lang="x-none" altLang="en-US" sz="160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907030" y="3247390"/>
            <a:ext cx="428625" cy="1675130"/>
            <a:chOff x="5967" y="4434"/>
            <a:chExt cx="675" cy="2519"/>
          </a:xfrm>
        </p:grpSpPr>
        <p:sp>
          <p:nvSpPr>
            <p:cNvPr id="28" name="Rectangle 2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29" name="Text Box 2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66770" y="3242945"/>
            <a:ext cx="428625" cy="1675130"/>
            <a:chOff x="5967" y="4434"/>
            <a:chExt cx="675" cy="2519"/>
          </a:xfrm>
        </p:grpSpPr>
        <p:sp>
          <p:nvSpPr>
            <p:cNvPr id="31" name="Rectangle 3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2" name="Text Box 3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826510" y="3242945"/>
            <a:ext cx="428625" cy="1675130"/>
            <a:chOff x="5967" y="4434"/>
            <a:chExt cx="675" cy="2519"/>
          </a:xfrm>
        </p:grpSpPr>
        <p:sp>
          <p:nvSpPr>
            <p:cNvPr id="34" name="Rectangle 33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5" name="Text Box 3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86250" y="3242945"/>
            <a:ext cx="428625" cy="1675130"/>
            <a:chOff x="5967" y="4434"/>
            <a:chExt cx="675" cy="2519"/>
          </a:xfrm>
        </p:grpSpPr>
        <p:sp>
          <p:nvSpPr>
            <p:cNvPr id="37" name="Rectangle 3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8" name="Text Box 3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771390" y="3239135"/>
            <a:ext cx="428625" cy="1675130"/>
            <a:chOff x="5967" y="4434"/>
            <a:chExt cx="675" cy="2519"/>
          </a:xfrm>
        </p:grpSpPr>
        <p:sp>
          <p:nvSpPr>
            <p:cNvPr id="43" name="Rectangle 4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4" name="Text Box 4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31130" y="3239135"/>
            <a:ext cx="428625" cy="1675130"/>
            <a:chOff x="5967" y="4434"/>
            <a:chExt cx="675" cy="2519"/>
          </a:xfrm>
        </p:grpSpPr>
        <p:sp>
          <p:nvSpPr>
            <p:cNvPr id="46" name="Rectangle 4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47" name="Text Box 4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90870" y="3239135"/>
            <a:ext cx="428625" cy="1675130"/>
            <a:chOff x="5967" y="4434"/>
            <a:chExt cx="675" cy="2519"/>
          </a:xfrm>
        </p:grpSpPr>
        <p:sp>
          <p:nvSpPr>
            <p:cNvPr id="49" name="Rectangle 48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0610" y="3239135"/>
            <a:ext cx="428625" cy="1675130"/>
            <a:chOff x="5967" y="4434"/>
            <a:chExt cx="675" cy="2519"/>
          </a:xfrm>
        </p:grpSpPr>
        <p:sp>
          <p:nvSpPr>
            <p:cNvPr id="52" name="Rectangle 5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3" name="Text Box 5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610350" y="3239135"/>
            <a:ext cx="428625" cy="1675130"/>
            <a:chOff x="5967" y="4434"/>
            <a:chExt cx="675" cy="2519"/>
          </a:xfrm>
        </p:grpSpPr>
        <p:sp>
          <p:nvSpPr>
            <p:cNvPr id="55" name="Rectangle 54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6" name="Text Box 55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070090" y="3238500"/>
            <a:ext cx="428625" cy="1675130"/>
            <a:chOff x="5967" y="4434"/>
            <a:chExt cx="675" cy="2519"/>
          </a:xfrm>
        </p:grpSpPr>
        <p:sp>
          <p:nvSpPr>
            <p:cNvPr id="58" name="Rectangle 57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59" name="Text Box 58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29830" y="3238500"/>
            <a:ext cx="428625" cy="1675130"/>
            <a:chOff x="5967" y="4434"/>
            <a:chExt cx="675" cy="2519"/>
          </a:xfrm>
        </p:grpSpPr>
        <p:sp>
          <p:nvSpPr>
            <p:cNvPr id="61" name="Rectangle 60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62" name="Text Box 61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443085" y="3201670"/>
            <a:ext cx="428625" cy="1708785"/>
            <a:chOff x="14490" y="5047"/>
            <a:chExt cx="675" cy="2691"/>
          </a:xfrm>
        </p:grpSpPr>
        <p:sp>
          <p:nvSpPr>
            <p:cNvPr id="74" name="Rectangle 73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75" name="Text Box 74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FC-10</a:t>
              </a:r>
              <a:endParaRPr lang="x-none" altLang="en-US" sz="160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0242550" y="3201670"/>
            <a:ext cx="428625" cy="1708785"/>
            <a:chOff x="14490" y="5047"/>
            <a:chExt cx="675" cy="2691"/>
          </a:xfrm>
        </p:grpSpPr>
        <p:sp>
          <p:nvSpPr>
            <p:cNvPr id="81" name="Rectangle 80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2" name="Text Box 81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Softmax</a:t>
              </a:r>
              <a:endParaRPr lang="x-none" altLang="en-US" sz="1600"/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>
            <a:off x="9856470" y="4168775"/>
            <a:ext cx="333375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7988935" y="3241040"/>
            <a:ext cx="428625" cy="1675130"/>
            <a:chOff x="5967" y="4434"/>
            <a:chExt cx="675" cy="2519"/>
          </a:xfrm>
        </p:grpSpPr>
        <p:sp>
          <p:nvSpPr>
            <p:cNvPr id="3" name="Rectangle 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5" name="Text Box 14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</a:t>
              </a:r>
              <a:endParaRPr lang="x-none" altLang="en-US" sz="16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51850" y="3241040"/>
            <a:ext cx="428625" cy="1675130"/>
            <a:chOff x="5967" y="4434"/>
            <a:chExt cx="675" cy="2519"/>
          </a:xfrm>
        </p:grpSpPr>
        <p:sp>
          <p:nvSpPr>
            <p:cNvPr id="17" name="Rectangle 16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8" name="Text Box 17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937625" y="3207385"/>
            <a:ext cx="428625" cy="1708785"/>
            <a:chOff x="14490" y="5047"/>
            <a:chExt cx="675" cy="2691"/>
          </a:xfrm>
        </p:grpSpPr>
        <p:sp>
          <p:nvSpPr>
            <p:cNvPr id="20" name="Rectangle 19"/>
            <p:cNvSpPr/>
            <p:nvPr/>
          </p:nvSpPr>
          <p:spPr>
            <a:xfrm>
              <a:off x="14540" y="5403"/>
              <a:ext cx="526" cy="2335"/>
            </a:xfrm>
            <a:prstGeom prst="rect">
              <a:avLst/>
            </a:prstGeom>
            <a:solidFill>
              <a:schemeClr val="accent6">
                <a:lumMod val="75000"/>
                <a:alpha val="70000"/>
              </a:schemeClr>
            </a:solidFill>
            <a:ln w="31750" cmpd="sng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39" name="Text Box 38"/>
            <p:cNvSpPr txBox="1"/>
            <p:nvPr/>
          </p:nvSpPr>
          <p:spPr>
            <a:xfrm rot="10800000">
              <a:off x="14490" y="5047"/>
              <a:ext cx="675" cy="23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FC-512</a:t>
              </a:r>
              <a:endParaRPr lang="x-none" altLang="en-US" sz="1600"/>
            </a:p>
          </p:txBody>
        </p:sp>
      </p:grpSp>
      <p:sp>
        <p:nvSpPr>
          <p:cNvPr id="312" name="Text Box 311"/>
          <p:cNvSpPr txBox="1"/>
          <p:nvPr/>
        </p:nvSpPr>
        <p:spPr>
          <a:xfrm>
            <a:off x="174407" y="227330"/>
            <a:ext cx="773300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OCC_</a:t>
            </a:r>
            <a:r>
              <a:rPr lang="en-US" altLang="en-US"/>
              <a:t>VGG1</a:t>
            </a:r>
            <a:r>
              <a:rPr lang="x-none" altLang="en-US"/>
              <a:t>9_v4_2</a:t>
            </a:r>
            <a:endParaRPr lang="x-none" altLang="en-US"/>
          </a:p>
        </p:txBody>
      </p:sp>
      <p:grpSp>
        <p:nvGrpSpPr>
          <p:cNvPr id="118" name="Group 117"/>
          <p:cNvGrpSpPr/>
          <p:nvPr/>
        </p:nvGrpSpPr>
        <p:grpSpPr>
          <a:xfrm>
            <a:off x="6226810" y="1493520"/>
            <a:ext cx="900430" cy="1708150"/>
            <a:chOff x="7928" y="1908"/>
            <a:chExt cx="1418" cy="2690"/>
          </a:xfrm>
        </p:grpSpPr>
        <p:grpSp>
          <p:nvGrpSpPr>
            <p:cNvPr id="111" name="Group 110"/>
            <p:cNvGrpSpPr/>
            <p:nvPr/>
          </p:nvGrpSpPr>
          <p:grpSpPr>
            <a:xfrm>
              <a:off x="7928" y="1908"/>
              <a:ext cx="675" cy="2691"/>
              <a:chOff x="14490" y="5047"/>
              <a:chExt cx="675" cy="269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3" name="Text Box 112"/>
              <p:cNvSpPr txBox="1"/>
              <p:nvPr/>
            </p:nvSpPr>
            <p:spPr>
              <a:xfrm rot="10800000">
                <a:off x="14490" y="5047"/>
                <a:ext cx="675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600"/>
                  <a:t>FC-512</a:t>
                </a:r>
                <a:endParaRPr lang="x-none" altLang="en-US" sz="160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8768" y="2088"/>
              <a:ext cx="578" cy="2511"/>
              <a:chOff x="17221" y="7816"/>
              <a:chExt cx="578" cy="2511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7247" y="7992"/>
                <a:ext cx="526" cy="2335"/>
              </a:xfrm>
              <a:prstGeom prst="rect">
                <a:avLst/>
              </a:prstGeom>
              <a:solidFill>
                <a:schemeClr val="accent5">
                  <a:lumMod val="75000"/>
                  <a:alpha val="70000"/>
                </a:schemeClr>
              </a:solidFill>
              <a:ln w="31750" cmpd="sng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 rot="10800000">
                <a:off x="17221" y="7816"/>
                <a:ext cx="578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Assistant node</a:t>
                </a:r>
                <a:endParaRPr lang="x-none" altLang="en-US" sz="1200"/>
              </a:p>
            </p:txBody>
          </p:sp>
        </p:grpSp>
      </p:grpSp>
      <p:cxnSp>
        <p:nvCxnSpPr>
          <p:cNvPr id="119" name="Elbow Connector 118"/>
          <p:cNvCxnSpPr>
            <a:endCxn id="131" idx="3"/>
          </p:cNvCxnSpPr>
          <p:nvPr/>
        </p:nvCxnSpPr>
        <p:spPr>
          <a:xfrm flipV="1">
            <a:off x="3110230" y="2280920"/>
            <a:ext cx="1213485" cy="1069340"/>
          </a:xfrm>
          <a:prstGeom prst="bentConnector3">
            <a:avLst>
              <a:gd name="adj1" fmla="val 156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201150" y="-204470"/>
            <a:ext cx="2883535" cy="2231390"/>
            <a:chOff x="6911" y="496"/>
            <a:chExt cx="4541" cy="3514"/>
          </a:xfrm>
        </p:grpSpPr>
        <p:sp>
          <p:nvSpPr>
            <p:cNvPr id="91" name="Rectangle 90"/>
            <p:cNvSpPr/>
            <p:nvPr/>
          </p:nvSpPr>
          <p:spPr>
            <a:xfrm>
              <a:off x="7143" y="1290"/>
              <a:ext cx="3843" cy="2720"/>
            </a:xfrm>
            <a:prstGeom prst="rect">
              <a:avLst/>
            </a:prstGeom>
            <a:solidFill>
              <a:schemeClr val="accent5">
                <a:lumMod val="75000"/>
                <a:alpha val="23000"/>
              </a:schemeClr>
            </a:solidFill>
            <a:ln w="317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6911" y="2752"/>
              <a:ext cx="986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8039" y="1858"/>
              <a:ext cx="955" cy="1585"/>
            </a:xfrm>
            <a:prstGeom prst="rect">
              <a:avLst/>
            </a:prstGeom>
            <a:solidFill>
              <a:schemeClr val="accent5">
                <a:lumMod val="75000"/>
                <a:alpha val="15000"/>
              </a:schemeClr>
            </a:solidFill>
            <a:ln w="31750" cmpd="sng">
              <a:solidFill>
                <a:schemeClr val="accent5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200"/>
            </a:p>
          </p:txBody>
        </p:sp>
        <p:sp>
          <p:nvSpPr>
            <p:cNvPr id="41" name="Text Box 40"/>
            <p:cNvSpPr txBox="1"/>
            <p:nvPr/>
          </p:nvSpPr>
          <p:spPr>
            <a:xfrm rot="16200000">
              <a:off x="8612" y="-219"/>
              <a:ext cx="578" cy="200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200"/>
                <a:t>Assistant node</a:t>
              </a:r>
              <a:endParaRPr lang="x-none" altLang="en-US" sz="12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0" y="205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6" name="Oval 75"/>
            <p:cNvSpPr/>
            <p:nvPr/>
          </p:nvSpPr>
          <p:spPr>
            <a:xfrm>
              <a:off x="8170" y="2816"/>
              <a:ext cx="433" cy="4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/>
            </a:p>
          </p:txBody>
        </p:sp>
        <p:sp>
          <p:nvSpPr>
            <p:cNvPr id="77" name="Text Box 76"/>
            <p:cNvSpPr txBox="1"/>
            <p:nvPr/>
          </p:nvSpPr>
          <p:spPr>
            <a:xfrm>
              <a:off x="8091" y="2389"/>
              <a:ext cx="1167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occ</a:t>
              </a:r>
              <a:endParaRPr lang="x-none" altLang="en-US" sz="800"/>
            </a:p>
          </p:txBody>
        </p:sp>
        <p:sp>
          <p:nvSpPr>
            <p:cNvPr id="78" name="Text Box 77"/>
            <p:cNvSpPr txBox="1"/>
            <p:nvPr/>
          </p:nvSpPr>
          <p:spPr>
            <a:xfrm>
              <a:off x="8091" y="3177"/>
              <a:ext cx="158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800"/>
                <a:t>non-occ</a:t>
              </a:r>
              <a:endParaRPr lang="x-none" altLang="en-US" sz="800"/>
            </a:p>
          </p:txBody>
        </p:sp>
        <p:grpSp>
          <p:nvGrpSpPr>
            <p:cNvPr id="79" name="Group 78"/>
            <p:cNvGrpSpPr/>
            <p:nvPr/>
          </p:nvGrpSpPr>
          <p:grpSpPr>
            <a:xfrm rot="0">
              <a:off x="9736" y="1334"/>
              <a:ext cx="578" cy="2326"/>
              <a:chOff x="14496" y="5047"/>
              <a:chExt cx="669" cy="2691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14540" y="5403"/>
                <a:ext cx="526" cy="2335"/>
              </a:xfrm>
              <a:prstGeom prst="rect">
                <a:avLst/>
              </a:prstGeom>
              <a:solidFill>
                <a:schemeClr val="accent6">
                  <a:lumMod val="75000"/>
                  <a:alpha val="70000"/>
                </a:schemeClr>
              </a:solidFill>
              <a:ln w="31750" cmpd="sng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200"/>
              </a:p>
            </p:txBody>
          </p:sp>
          <p:sp>
            <p:nvSpPr>
              <p:cNvPr id="84" name="Text Box 83"/>
              <p:cNvSpPr txBox="1"/>
              <p:nvPr/>
            </p:nvSpPr>
            <p:spPr>
              <a:xfrm rot="10800000">
                <a:off x="14496" y="5047"/>
                <a:ext cx="669" cy="2324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x-none" altLang="en-US" sz="1200"/>
                  <a:t>Softmax</a:t>
                </a:r>
                <a:endParaRPr lang="x-none" altLang="en-US" sz="1200"/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>
              <a:off x="9134" y="2726"/>
              <a:ext cx="454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10392" y="2728"/>
              <a:ext cx="1060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4323715" y="1543050"/>
            <a:ext cx="428625" cy="1675130"/>
            <a:chOff x="5967" y="4434"/>
            <a:chExt cx="675" cy="2519"/>
          </a:xfrm>
        </p:grpSpPr>
        <p:sp>
          <p:nvSpPr>
            <p:cNvPr id="130" name="Rectangle 129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1" name="Text Box 130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Conv-256</a:t>
              </a:r>
              <a:endParaRPr lang="x-none" altLang="en-US" sz="16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72025" y="1533525"/>
            <a:ext cx="428625" cy="1675130"/>
            <a:chOff x="5967" y="4434"/>
            <a:chExt cx="675" cy="2519"/>
          </a:xfrm>
        </p:grpSpPr>
        <p:sp>
          <p:nvSpPr>
            <p:cNvPr id="133" name="Rectangle 132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4" name="Text Box 133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231130" y="1533525"/>
            <a:ext cx="428625" cy="1675130"/>
            <a:chOff x="5967" y="4434"/>
            <a:chExt cx="675" cy="2519"/>
          </a:xfrm>
        </p:grpSpPr>
        <p:sp>
          <p:nvSpPr>
            <p:cNvPr id="136" name="Rectangle 135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 w="31750" cmpd="sng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37" name="Text Box 136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Conv-512 </a:t>
              </a:r>
              <a:endParaRPr lang="x-none" altLang="en-US" sz="160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716270" y="1526540"/>
            <a:ext cx="428625" cy="1675130"/>
            <a:chOff x="5967" y="4434"/>
            <a:chExt cx="675" cy="2519"/>
          </a:xfrm>
        </p:grpSpPr>
        <p:sp>
          <p:nvSpPr>
            <p:cNvPr id="142" name="Rectangle 141"/>
            <p:cNvSpPr/>
            <p:nvPr/>
          </p:nvSpPr>
          <p:spPr>
            <a:xfrm>
              <a:off x="6017" y="4723"/>
              <a:ext cx="526" cy="2230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 w="31750" cmpd="sng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143" name="Text Box 142"/>
            <p:cNvSpPr txBox="1"/>
            <p:nvPr/>
          </p:nvSpPr>
          <p:spPr>
            <a:xfrm rot="10800000">
              <a:off x="5967" y="4434"/>
              <a:ext cx="675" cy="221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x-none" altLang="en-US" sz="1600"/>
                <a:t>Max pool</a:t>
              </a:r>
              <a:endParaRPr lang="x-none" altLang="en-US" sz="1600"/>
            </a:p>
          </p:txBody>
        </p:sp>
      </p:grpSp>
      <p:sp>
        <p:nvSpPr>
          <p:cNvPr id="144" name="Text Box 143"/>
          <p:cNvSpPr txBox="1"/>
          <p:nvPr/>
        </p:nvSpPr>
        <p:spPr>
          <a:xfrm>
            <a:off x="5107305" y="1412240"/>
            <a:ext cx="67627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 sz="1400">
                <a:sym typeface="+mn-ea"/>
              </a:rPr>
              <a:t>(s=2)</a:t>
            </a:r>
            <a:endParaRPr lang="x-none" altLang="en-US" sz="1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9601</Words>
  <Application>WPS Presentation</Application>
  <PresentationFormat>Widescreen</PresentationFormat>
  <Paragraphs>1851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DejaVu Sans</vt:lpstr>
      <vt:lpstr>Calibri Light</vt:lpstr>
      <vt:lpstr>Calibri</vt:lpstr>
      <vt:lpstr>微软雅黑</vt:lpstr>
      <vt:lpstr>方正黑体_GBK</vt:lpstr>
      <vt:lpstr/>
      <vt:lpstr>Arial Unicode MS</vt:lpstr>
      <vt:lpstr>Office Theme</vt:lpstr>
      <vt:lpstr>Network Architecture</vt:lpstr>
      <vt:lpstr>PowerPoint 演示文稿</vt:lpstr>
      <vt:lpstr>Appendix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idea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Architecture</dc:title>
  <dc:creator>qing</dc:creator>
  <cp:lastModifiedBy>qing</cp:lastModifiedBy>
  <cp:revision>102</cp:revision>
  <dcterms:created xsi:type="dcterms:W3CDTF">2019-05-10T03:10:14Z</dcterms:created>
  <dcterms:modified xsi:type="dcterms:W3CDTF">2019-05-10T03:10:14Z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