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73" r:id="rId8"/>
    <p:sldId id="261" r:id="rId9"/>
    <p:sldId id="290" r:id="rId10"/>
    <p:sldId id="283" r:id="rId11"/>
    <p:sldId id="284" r:id="rId12"/>
    <p:sldId id="285" r:id="rId13"/>
    <p:sldId id="264" r:id="rId14"/>
    <p:sldId id="265" r:id="rId15"/>
    <p:sldId id="274" r:id="rId16"/>
    <p:sldId id="275" r:id="rId17"/>
    <p:sldId id="286" r:id="rId18"/>
    <p:sldId id="281" r:id="rId19"/>
    <p:sldId id="282" r:id="rId20"/>
    <p:sldId id="287" r:id="rId21"/>
    <p:sldId id="288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540064285714286"/>
          <c:y val="0.139978261051749"/>
          <c:w val="0.93594"/>
          <c:h val="0.773786666666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13.41</c:v>
                </c:pt>
                <c:pt idx="1">
                  <c:v>19.412</c:v>
                </c:pt>
                <c:pt idx="2">
                  <c:v>30.188</c:v>
                </c:pt>
                <c:pt idx="3">
                  <c:v>36.6</c:v>
                </c:pt>
                <c:pt idx="4">
                  <c:v>42.61</c:v>
                </c:pt>
                <c:pt idx="5">
                  <c:v>47.018</c:v>
                </c:pt>
                <c:pt idx="6">
                  <c:v>53.42</c:v>
                </c:pt>
                <c:pt idx="7">
                  <c:v>59.1</c:v>
                </c:pt>
                <c:pt idx="8">
                  <c:v>65.2</c:v>
                </c:pt>
                <c:pt idx="9">
                  <c:v>71.41</c:v>
                </c:pt>
                <c:pt idx="10">
                  <c:v>76.95</c:v>
                </c:pt>
                <c:pt idx="11">
                  <c:v>81.15</c:v>
                </c:pt>
                <c:pt idx="12">
                  <c:v>85.602</c:v>
                </c:pt>
                <c:pt idx="13">
                  <c:v>88.148</c:v>
                </c:pt>
                <c:pt idx="14">
                  <c:v>90.914</c:v>
                </c:pt>
                <c:pt idx="15">
                  <c:v>91.906</c:v>
                </c:pt>
                <c:pt idx="16">
                  <c:v>93.606</c:v>
                </c:pt>
                <c:pt idx="17">
                  <c:v>94.65</c:v>
                </c:pt>
                <c:pt idx="18">
                  <c:v>95.21</c:v>
                </c:pt>
                <c:pt idx="19">
                  <c:v>95.75</c:v>
                </c:pt>
                <c:pt idx="20">
                  <c:v>96.25</c:v>
                </c:pt>
                <c:pt idx="21">
                  <c:v>96.656</c:v>
                </c:pt>
                <c:pt idx="22">
                  <c:v>97.266</c:v>
                </c:pt>
                <c:pt idx="23">
                  <c:v>97.576</c:v>
                </c:pt>
                <c:pt idx="24">
                  <c:v>97.376</c:v>
                </c:pt>
                <c:pt idx="25">
                  <c:v>97.714</c:v>
                </c:pt>
                <c:pt idx="26">
                  <c:v>97.682</c:v>
                </c:pt>
                <c:pt idx="27">
                  <c:v>97.708</c:v>
                </c:pt>
                <c:pt idx="28">
                  <c:v>98.284</c:v>
                </c:pt>
                <c:pt idx="29">
                  <c:v>98.188</c:v>
                </c:pt>
                <c:pt idx="30">
                  <c:v>98.34</c:v>
                </c:pt>
                <c:pt idx="31">
                  <c:v>98.08</c:v>
                </c:pt>
                <c:pt idx="32">
                  <c:v>98.26</c:v>
                </c:pt>
                <c:pt idx="33">
                  <c:v>98.36</c:v>
                </c:pt>
                <c:pt idx="34">
                  <c:v>98.78</c:v>
                </c:pt>
                <c:pt idx="35">
                  <c:v>98.07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15.53</c:v>
                </c:pt>
                <c:pt idx="1">
                  <c:v>25.7</c:v>
                </c:pt>
                <c:pt idx="2">
                  <c:v>27.82</c:v>
                </c:pt>
                <c:pt idx="3">
                  <c:v>34.82</c:v>
                </c:pt>
                <c:pt idx="4">
                  <c:v>38.47</c:v>
                </c:pt>
                <c:pt idx="5">
                  <c:v>36.59</c:v>
                </c:pt>
                <c:pt idx="6">
                  <c:v>40.88</c:v>
                </c:pt>
                <c:pt idx="7">
                  <c:v>38.71</c:v>
                </c:pt>
                <c:pt idx="8">
                  <c:v>43.18</c:v>
                </c:pt>
                <c:pt idx="9">
                  <c:v>41.35</c:v>
                </c:pt>
                <c:pt idx="10">
                  <c:v>43.33</c:v>
                </c:pt>
                <c:pt idx="11">
                  <c:v>44.31</c:v>
                </c:pt>
                <c:pt idx="12">
                  <c:v>44.29</c:v>
                </c:pt>
                <c:pt idx="13">
                  <c:v>46.05</c:v>
                </c:pt>
                <c:pt idx="14">
                  <c:v>45.6</c:v>
                </c:pt>
                <c:pt idx="15">
                  <c:v>44.65</c:v>
                </c:pt>
                <c:pt idx="16">
                  <c:v>45.93</c:v>
                </c:pt>
                <c:pt idx="17">
                  <c:v>45.79</c:v>
                </c:pt>
                <c:pt idx="18">
                  <c:v>45.16</c:v>
                </c:pt>
                <c:pt idx="19">
                  <c:v>45.76</c:v>
                </c:pt>
                <c:pt idx="20">
                  <c:v>44.68</c:v>
                </c:pt>
                <c:pt idx="21">
                  <c:v>45.11</c:v>
                </c:pt>
                <c:pt idx="22">
                  <c:v>46.93</c:v>
                </c:pt>
                <c:pt idx="23">
                  <c:v>44.58</c:v>
                </c:pt>
                <c:pt idx="24">
                  <c:v>46.32</c:v>
                </c:pt>
                <c:pt idx="25">
                  <c:v>45.59</c:v>
                </c:pt>
                <c:pt idx="26">
                  <c:v>46.29</c:v>
                </c:pt>
                <c:pt idx="27">
                  <c:v>46.67</c:v>
                </c:pt>
                <c:pt idx="28">
                  <c:v>45</c:v>
                </c:pt>
                <c:pt idx="29">
                  <c:v>46</c:v>
                </c:pt>
                <c:pt idx="30">
                  <c:v>46.88</c:v>
                </c:pt>
                <c:pt idx="31">
                  <c:v>42.78</c:v>
                </c:pt>
                <c:pt idx="32">
                  <c:v>46.9</c:v>
                </c:pt>
                <c:pt idx="33">
                  <c:v>47.59</c:v>
                </c:pt>
                <c:pt idx="34">
                  <c:v>46.28</c:v>
                </c:pt>
                <c:pt idx="35">
                  <c:v>46.86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occ_test_acc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80.1</c:v>
                </c:pt>
                <c:pt idx="1">
                  <c:v>80.1</c:v>
                </c:pt>
                <c:pt idx="2">
                  <c:v>80.1</c:v>
                </c:pt>
                <c:pt idx="3">
                  <c:v>80.1</c:v>
                </c:pt>
                <c:pt idx="4">
                  <c:v>80.1</c:v>
                </c:pt>
                <c:pt idx="5">
                  <c:v>80.1</c:v>
                </c:pt>
                <c:pt idx="6">
                  <c:v>80.1</c:v>
                </c:pt>
                <c:pt idx="7">
                  <c:v>79.78</c:v>
                </c:pt>
                <c:pt idx="8">
                  <c:v>81.23</c:v>
                </c:pt>
                <c:pt idx="9">
                  <c:v>80.28</c:v>
                </c:pt>
                <c:pt idx="10">
                  <c:v>83.21</c:v>
                </c:pt>
                <c:pt idx="11">
                  <c:v>92.91</c:v>
                </c:pt>
                <c:pt idx="12">
                  <c:v>95.93</c:v>
                </c:pt>
                <c:pt idx="13">
                  <c:v>97.59</c:v>
                </c:pt>
                <c:pt idx="14">
                  <c:v>97.39</c:v>
                </c:pt>
                <c:pt idx="15">
                  <c:v>94.7</c:v>
                </c:pt>
                <c:pt idx="16">
                  <c:v>97.26</c:v>
                </c:pt>
                <c:pt idx="17">
                  <c:v>95.01</c:v>
                </c:pt>
                <c:pt idx="18">
                  <c:v>96.94</c:v>
                </c:pt>
                <c:pt idx="19">
                  <c:v>97.82</c:v>
                </c:pt>
                <c:pt idx="20">
                  <c:v>97.67</c:v>
                </c:pt>
                <c:pt idx="21">
                  <c:v>98.3</c:v>
                </c:pt>
                <c:pt idx="22">
                  <c:v>95.33</c:v>
                </c:pt>
                <c:pt idx="23">
                  <c:v>98.71</c:v>
                </c:pt>
                <c:pt idx="24">
                  <c:v>98.17</c:v>
                </c:pt>
                <c:pt idx="25">
                  <c:v>99.21</c:v>
                </c:pt>
                <c:pt idx="26">
                  <c:v>99.19</c:v>
                </c:pt>
                <c:pt idx="27">
                  <c:v>98.08</c:v>
                </c:pt>
                <c:pt idx="28">
                  <c:v>99.1</c:v>
                </c:pt>
                <c:pt idx="29">
                  <c:v>98.08</c:v>
                </c:pt>
                <c:pt idx="30">
                  <c:v>99.1</c:v>
                </c:pt>
                <c:pt idx="31">
                  <c:v>97.33</c:v>
                </c:pt>
                <c:pt idx="32">
                  <c:v>99.21</c:v>
                </c:pt>
                <c:pt idx="33">
                  <c:v>99.19</c:v>
                </c:pt>
                <c:pt idx="34">
                  <c:v>98.08</c:v>
                </c:pt>
                <c:pt idx="35">
                  <c:v>99.1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11338519"/>
        <c:axId val="197829449"/>
      </c:lineChart>
      <c:catAx>
        <c:axId val="3113385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7829449"/>
        <c:crosses val="autoZero"/>
        <c:auto val="1"/>
        <c:lblAlgn val="ctr"/>
        <c:lblOffset val="100"/>
        <c:noMultiLvlLbl val="0"/>
      </c:catAx>
      <c:valAx>
        <c:axId val="19782944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1338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edium.com/coinmonks/paper-review-of-vggnet-1st-runner-up-of-ilsvlc-2014-image-classification-d02355543a1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4108"/>
            <a:ext cx="9144000" cy="2387600"/>
          </a:xfrm>
        </p:spPr>
        <p:txBody>
          <a:bodyPr/>
          <a:p>
            <a:r>
              <a:rPr lang="en-US" altLang="en-US"/>
              <a:t>Network Architecture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9_v4_3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7113905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flipV="1">
            <a:off x="4952365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118225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03365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6011545" y="140081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9_v4_light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7113905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flipV="1">
            <a:off x="4952365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118225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03365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6011545" y="140081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>
            <a:off x="217170" y="558800"/>
            <a:ext cx="11802745" cy="5826760"/>
            <a:chOff x="1625" y="1305"/>
            <a:chExt cx="10274" cy="5048"/>
          </a:xfrm>
        </p:grpSpPr>
        <p:pic>
          <p:nvPicPr>
            <p:cNvPr id="4" name="Picture 3" descr="Screenshot from 2019-04-11 16-08-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5" y="3829"/>
              <a:ext cx="2531" cy="2524"/>
            </a:xfrm>
            <a:prstGeom prst="rect">
              <a:avLst/>
            </a:prstGeom>
          </p:spPr>
        </p:pic>
        <p:pic>
          <p:nvPicPr>
            <p:cNvPr id="5" name="Picture 4" descr="Screenshot from 2019-04-11 16-08-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8" y="1305"/>
              <a:ext cx="2531" cy="2524"/>
            </a:xfrm>
            <a:prstGeom prst="rect">
              <a:avLst/>
            </a:prstGeom>
          </p:spPr>
        </p:pic>
        <p:pic>
          <p:nvPicPr>
            <p:cNvPr id="6" name="Picture 5" descr="Screenshot from 2019-04-11 16-08-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9" y="1305"/>
              <a:ext cx="2509" cy="2517"/>
            </a:xfrm>
            <a:prstGeom prst="rect">
              <a:avLst/>
            </a:prstGeom>
          </p:spPr>
        </p:pic>
        <p:pic>
          <p:nvPicPr>
            <p:cNvPr id="7" name="Picture 6" descr="Screenshot from 2019-04-11 16-07-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" y="1305"/>
              <a:ext cx="2524" cy="2503"/>
            </a:xfrm>
            <a:prstGeom prst="rect">
              <a:avLst/>
            </a:prstGeom>
          </p:spPr>
        </p:pic>
        <p:pic>
          <p:nvPicPr>
            <p:cNvPr id="8" name="Picture 7" descr="Screenshot from 2019-04-11 16-10-0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7" y="1305"/>
              <a:ext cx="2523" cy="2503"/>
            </a:xfrm>
            <a:prstGeom prst="rect">
              <a:avLst/>
            </a:prstGeom>
          </p:spPr>
        </p:pic>
        <p:pic>
          <p:nvPicPr>
            <p:cNvPr id="9" name="Picture 8" descr="Screenshot from 2019-04-11 16-09-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" y="3829"/>
              <a:ext cx="2508" cy="2474"/>
            </a:xfrm>
            <a:prstGeom prst="rect">
              <a:avLst/>
            </a:prstGeom>
          </p:spPr>
        </p:pic>
        <p:pic>
          <p:nvPicPr>
            <p:cNvPr id="10" name="Picture 9" descr="Screenshot from 2019-04-11 16-09-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67" y="3829"/>
              <a:ext cx="2532" cy="2505"/>
            </a:xfrm>
            <a:prstGeom prst="rect">
              <a:avLst/>
            </a:prstGeom>
          </p:spPr>
        </p:pic>
        <p:pic>
          <p:nvPicPr>
            <p:cNvPr id="11" name="Picture 10" descr="Screenshot from 2019-04-11 16-10-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47" y="3829"/>
              <a:ext cx="2524" cy="24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71120" y="1253490"/>
            <a:ext cx="12018010" cy="4003675"/>
            <a:chOff x="1676" y="2589"/>
            <a:chExt cx="9678" cy="3224"/>
          </a:xfrm>
        </p:grpSpPr>
        <p:pic>
          <p:nvPicPr>
            <p:cNvPr id="4" name="Picture 3" descr="Screenshot from 2019-04-11 16-11-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86" y="2604"/>
              <a:ext cx="3226" cy="3199"/>
            </a:xfrm>
            <a:prstGeom prst="rect">
              <a:avLst/>
            </a:prstGeom>
          </p:spPr>
        </p:pic>
        <p:pic>
          <p:nvPicPr>
            <p:cNvPr id="5" name="Picture 4" descr="Screenshot from 2019-04-11 16-12-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" y="2589"/>
              <a:ext cx="3210" cy="3184"/>
            </a:xfrm>
            <a:prstGeom prst="rect">
              <a:avLst/>
            </a:prstGeom>
          </p:spPr>
        </p:pic>
        <p:pic>
          <p:nvPicPr>
            <p:cNvPr id="6" name="Picture 5" descr="Screenshot from 2019-04-11 16-12-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2" y="2589"/>
              <a:ext cx="3242" cy="3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Experimental Result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1430" y="-45720"/>
          <a:ext cx="11849735" cy="453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852930"/>
                <a:gridCol w="1870710"/>
                <a:gridCol w="1534795"/>
                <a:gridCol w="4728845"/>
                <a:gridCol w="1654175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Occ_Acc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VGG19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(15) 44.01%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OCC_VGG19_v3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(35) 47.59%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(20) 47.75%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99.19%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98.85%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OCC_VGG19_v4_0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(27) 48.37%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(58) 48.70%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(71) 48.91%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99.28%(first epoch:99.62%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OCC_VGG19_v4_0_1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(21) 48.70%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99.97%(first epoch:99.42%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OCC_VGG19_v4_0_2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(31) 48.78%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(61) 49.00%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99.32%(</a:t>
                      </a:r>
                      <a:r>
                        <a:rPr lang="x-none" altLang="en-US" sz="1000">
                          <a:sym typeface="+mn-ea"/>
                        </a:rPr>
                        <a:t>first epoch:97.87% and can not achieve 100%</a:t>
                      </a:r>
                      <a:r>
                        <a:rPr lang="x-none" altLang="en-US" sz="1000"/>
                        <a:t>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OCC_VGG19_v4_0_3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(40) 47.73%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(53) 48.66%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99.00%(first epoch:97.24% and can not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98.98%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OCC_VGG19_v4_0_4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(26) 49.35%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49.29%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99.34%(first epoch:97.87%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99.23%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48.32%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99.96%(first epoch:99.62% and can achieve 100%)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OCC_VGG19_v4_2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47.77%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(41) 47.92%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99.83%</a:t>
                      </a:r>
                      <a:r>
                        <a:rPr lang="x-none" altLang="en-US" sz="1000">
                          <a:sym typeface="+mn-ea"/>
                        </a:rPr>
                        <a:t>(first epoch:94.81% and can't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OCC_VGG19_v4_3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(44) 47.72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(first epoch:81.43% and rise gradually 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83820" y="6456680"/>
            <a:ext cx="1250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Epoch:50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Chart 7"/>
          <p:cNvGraphicFramePr/>
          <p:nvPr/>
        </p:nvGraphicFramePr>
        <p:xfrm>
          <a:off x="3369310" y="3232785"/>
          <a:ext cx="7112000" cy="3030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Pics for paper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553720" y="34925"/>
            <a:ext cx="10595610" cy="6760845"/>
            <a:chOff x="872" y="55"/>
            <a:chExt cx="16686" cy="10647"/>
          </a:xfrm>
        </p:grpSpPr>
        <p:grpSp>
          <p:nvGrpSpPr>
            <p:cNvPr id="174" name="Group 173"/>
            <p:cNvGrpSpPr/>
            <p:nvPr/>
          </p:nvGrpSpPr>
          <p:grpSpPr>
            <a:xfrm rot="0">
              <a:off x="872" y="55"/>
              <a:ext cx="15839" cy="1865"/>
              <a:chOff x="215" y="1447"/>
              <a:chExt cx="18013" cy="270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5" y="180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 rot="10800000">
                <a:off x="223" y="2003"/>
                <a:ext cx="713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939" y="1507"/>
                <a:ext cx="625" cy="2646"/>
                <a:chOff x="3837" y="4887"/>
                <a:chExt cx="625" cy="252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 rot="10800000">
                  <a:off x="3859" y="4887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663" y="1514"/>
                <a:ext cx="625" cy="2638"/>
                <a:chOff x="6017" y="4434"/>
                <a:chExt cx="625" cy="2519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1" name="Text Box 8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448" y="1514"/>
                <a:ext cx="625" cy="2638"/>
                <a:chOff x="6017" y="4434"/>
                <a:chExt cx="625" cy="2519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20" y="1507"/>
                <a:ext cx="625" cy="2638"/>
                <a:chOff x="6017" y="4434"/>
                <a:chExt cx="625" cy="2519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2" name="Text Box 9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3944" y="1507"/>
                <a:ext cx="625" cy="2638"/>
                <a:chOff x="6017" y="4434"/>
                <a:chExt cx="625" cy="2519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9" name="Text Box 9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668" y="1514"/>
                <a:ext cx="625" cy="2638"/>
                <a:chOff x="6017" y="4434"/>
                <a:chExt cx="625" cy="2519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2" name="Text Box 10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5392" y="1507"/>
                <a:ext cx="625" cy="2638"/>
                <a:chOff x="6017" y="4434"/>
                <a:chExt cx="625" cy="2519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5" name="Text Box 10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6116" y="1507"/>
                <a:ext cx="625" cy="2638"/>
                <a:chOff x="6017" y="4434"/>
                <a:chExt cx="625" cy="2519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8" name="Text Box 10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840" y="1507"/>
                <a:ext cx="625" cy="2638"/>
                <a:chOff x="6017" y="4434"/>
                <a:chExt cx="625" cy="251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7604" y="1501"/>
                <a:ext cx="625" cy="2638"/>
                <a:chOff x="6017" y="4434"/>
                <a:chExt cx="625" cy="2519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4" name="Text Box 11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8328" y="1501"/>
                <a:ext cx="625" cy="2638"/>
                <a:chOff x="6017" y="4434"/>
                <a:chExt cx="625" cy="2519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7" name="Text Box 116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9052" y="1501"/>
                <a:ext cx="625" cy="2638"/>
                <a:chOff x="6017" y="4434"/>
                <a:chExt cx="625" cy="2519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0" name="Text Box 119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9776" y="1501"/>
                <a:ext cx="625" cy="2638"/>
                <a:chOff x="6017" y="4434"/>
                <a:chExt cx="625" cy="2519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3" name="Text Box 122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0500" y="1501"/>
                <a:ext cx="625" cy="2638"/>
                <a:chOff x="6017" y="4434"/>
                <a:chExt cx="625" cy="2519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6" name="Text Box 125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1224" y="1500"/>
                <a:ext cx="625" cy="2638"/>
                <a:chOff x="6017" y="4434"/>
                <a:chExt cx="625" cy="2519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9" name="Text Box 12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1948" y="1500"/>
                <a:ext cx="625" cy="2638"/>
                <a:chOff x="6017" y="4434"/>
                <a:chExt cx="625" cy="2519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2" name="Text Box 13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2672" y="1500"/>
                <a:ext cx="625" cy="2638"/>
                <a:chOff x="6017" y="4434"/>
                <a:chExt cx="625" cy="2519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5" name="Text Box 13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14116" y="1500"/>
                <a:ext cx="625" cy="2638"/>
                <a:chOff x="6017" y="4434"/>
                <a:chExt cx="625" cy="2519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4920" y="1447"/>
                <a:ext cx="625" cy="2691"/>
                <a:chOff x="14540" y="5047"/>
                <a:chExt cx="625" cy="2691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6272" y="1455"/>
                <a:ext cx="625" cy="2691"/>
                <a:chOff x="14540" y="5047"/>
                <a:chExt cx="625" cy="2691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4" name="Text Box 143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17555" y="1455"/>
                <a:ext cx="673" cy="2691"/>
                <a:chOff x="14564" y="5047"/>
                <a:chExt cx="673" cy="2691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14564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7" name="Text Box 146"/>
                <p:cNvSpPr txBox="1"/>
                <p:nvPr/>
              </p:nvSpPr>
              <p:spPr>
                <a:xfrm rot="10800000">
                  <a:off x="14634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148" name="Straight Arrow Connector 147"/>
              <p:cNvCxnSpPr/>
              <p:nvPr/>
            </p:nvCxnSpPr>
            <p:spPr>
              <a:xfrm>
                <a:off x="16945" y="29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15582" y="298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13387" y="1515"/>
                <a:ext cx="625" cy="2638"/>
                <a:chOff x="6017" y="4434"/>
                <a:chExt cx="625" cy="2519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52" name="Text Box 15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175" name="Group 174"/>
            <p:cNvGrpSpPr/>
            <p:nvPr/>
          </p:nvGrpSpPr>
          <p:grpSpPr>
            <a:xfrm rot="0">
              <a:off x="950" y="2303"/>
              <a:ext cx="15857" cy="3773"/>
              <a:chOff x="252" y="4771"/>
              <a:chExt cx="18110" cy="5575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55" y="668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54" name="Text Box 153"/>
              <p:cNvSpPr txBox="1"/>
              <p:nvPr/>
            </p:nvSpPr>
            <p:spPr>
              <a:xfrm rot="10800000">
                <a:off x="252" y="6923"/>
                <a:ext cx="716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79" y="6387"/>
                <a:ext cx="691" cy="2646"/>
                <a:chOff x="3837" y="4887"/>
                <a:chExt cx="691" cy="2526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 rot="10800000">
                  <a:off x="3868" y="4887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1703" y="6394"/>
                <a:ext cx="757" cy="2638"/>
                <a:chOff x="6017" y="4434"/>
                <a:chExt cx="757" cy="2519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0" name="Text Box 159"/>
                <p:cNvSpPr txBox="1"/>
                <p:nvPr/>
              </p:nvSpPr>
              <p:spPr>
                <a:xfrm rot="10800000">
                  <a:off x="6114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2488" y="6394"/>
                <a:ext cx="713" cy="2638"/>
                <a:chOff x="6017" y="4434"/>
                <a:chExt cx="713" cy="2519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3" name="Text Box 162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260" y="6387"/>
                <a:ext cx="713" cy="2638"/>
                <a:chOff x="6017" y="4434"/>
                <a:chExt cx="713" cy="2519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6" name="Text Box 16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3984" y="6387"/>
                <a:ext cx="691" cy="2638"/>
                <a:chOff x="6017" y="4434"/>
                <a:chExt cx="691" cy="2519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9" name="Text Box 16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708" y="6394"/>
                <a:ext cx="713" cy="2638"/>
                <a:chOff x="6017" y="4434"/>
                <a:chExt cx="713" cy="2519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2" name="Text Box 171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5432" y="6387"/>
                <a:ext cx="691" cy="2638"/>
                <a:chOff x="6017" y="4434"/>
                <a:chExt cx="691" cy="2519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7" name="Text Box 17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156" y="6387"/>
                <a:ext cx="713" cy="2638"/>
                <a:chOff x="6017" y="4434"/>
                <a:chExt cx="713" cy="2519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0" name="Text Box 179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6880" y="6387"/>
                <a:ext cx="751" cy="2638"/>
                <a:chOff x="6017" y="4434"/>
                <a:chExt cx="751" cy="2519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3" name="Text Box 182"/>
                <p:cNvSpPr txBox="1"/>
                <p:nvPr/>
              </p:nvSpPr>
              <p:spPr>
                <a:xfrm rot="10800000">
                  <a:off x="610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7644" y="6381"/>
                <a:ext cx="713" cy="2638"/>
                <a:chOff x="6017" y="4434"/>
                <a:chExt cx="713" cy="2519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6" name="Text Box 18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8368" y="6381"/>
                <a:ext cx="691" cy="2638"/>
                <a:chOff x="6017" y="4434"/>
                <a:chExt cx="691" cy="2519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9" name="Text Box 18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9092" y="6381"/>
                <a:ext cx="691" cy="2638"/>
                <a:chOff x="6017" y="4434"/>
                <a:chExt cx="691" cy="2519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2" name="Text Box 191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9816" y="6381"/>
                <a:ext cx="735" cy="2638"/>
                <a:chOff x="6017" y="4434"/>
                <a:chExt cx="735" cy="2519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5" name="Text Box 194"/>
                <p:cNvSpPr txBox="1"/>
                <p:nvPr/>
              </p:nvSpPr>
              <p:spPr>
                <a:xfrm rot="10800000">
                  <a:off x="6092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10540" y="6381"/>
                <a:ext cx="713" cy="2638"/>
                <a:chOff x="6017" y="4434"/>
                <a:chExt cx="713" cy="2519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8" name="Text Box 19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1264" y="6380"/>
                <a:ext cx="713" cy="2638"/>
                <a:chOff x="6017" y="4434"/>
                <a:chExt cx="713" cy="2519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1" name="Text Box 200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1988" y="6380"/>
                <a:ext cx="691" cy="2638"/>
                <a:chOff x="6017" y="4434"/>
                <a:chExt cx="691" cy="2519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4" name="Text Box 203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12712" y="6380"/>
                <a:ext cx="691" cy="2638"/>
                <a:chOff x="6017" y="4434"/>
                <a:chExt cx="691" cy="2519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7" name="Text Box 20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14156" y="6380"/>
                <a:ext cx="691" cy="2638"/>
                <a:chOff x="6017" y="4434"/>
                <a:chExt cx="691" cy="2519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0" name="Text Box 209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14960" y="6327"/>
                <a:ext cx="691" cy="2691"/>
                <a:chOff x="14540" y="5047"/>
                <a:chExt cx="691" cy="2691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3" name="Text Box 212"/>
                <p:cNvSpPr txBox="1"/>
                <p:nvPr/>
              </p:nvSpPr>
              <p:spPr>
                <a:xfrm rot="10800000">
                  <a:off x="14571" y="5047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FC-512</a:t>
                  </a:r>
                  <a:endParaRPr lang="x-none" altLang="en-US" sz="1200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16312" y="7644"/>
                <a:ext cx="728" cy="2702"/>
                <a:chOff x="14540" y="5036"/>
                <a:chExt cx="728" cy="2702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6" name="Text Box 215"/>
                <p:cNvSpPr txBox="1"/>
                <p:nvPr/>
              </p:nvSpPr>
              <p:spPr>
                <a:xfrm rot="10800000">
                  <a:off x="14663" y="5036"/>
                  <a:ext cx="605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17667" y="7647"/>
                <a:ext cx="695" cy="2699"/>
                <a:chOff x="14636" y="5039"/>
                <a:chExt cx="695" cy="2699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463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9" name="Text Box 218"/>
                <p:cNvSpPr txBox="1"/>
                <p:nvPr/>
              </p:nvSpPr>
              <p:spPr>
                <a:xfrm rot="10800000">
                  <a:off x="14671" y="5039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Softmax</a:t>
                  </a:r>
                  <a:endParaRPr lang="x-none" altLang="en-US" sz="1200"/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16913" y="91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15642" y="850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15642" y="71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16291" y="4771"/>
                <a:ext cx="605" cy="2876"/>
                <a:chOff x="17226" y="7659"/>
                <a:chExt cx="605" cy="2668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5" name="Text Box 224"/>
                <p:cNvSpPr txBox="1"/>
                <p:nvPr/>
              </p:nvSpPr>
              <p:spPr>
                <a:xfrm rot="10800000">
                  <a:off x="17226" y="7659"/>
                  <a:ext cx="605" cy="266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13427" y="6395"/>
                <a:ext cx="713" cy="2638"/>
                <a:chOff x="6017" y="4434"/>
                <a:chExt cx="713" cy="2519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8" name="Text Box 22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</p:grpSp>
        <p:grpSp>
          <p:nvGrpSpPr>
            <p:cNvPr id="229" name="Group 228"/>
            <p:cNvGrpSpPr/>
            <p:nvPr/>
          </p:nvGrpSpPr>
          <p:grpSpPr>
            <a:xfrm rot="0">
              <a:off x="962" y="6656"/>
              <a:ext cx="16596" cy="4046"/>
              <a:chOff x="75" y="3914"/>
              <a:chExt cx="19070" cy="515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75" y="5403"/>
                <a:ext cx="526" cy="2336"/>
              </a:xfrm>
              <a:prstGeom prst="rect">
                <a:avLst/>
              </a:prstGeom>
              <a:noFill/>
              <a:ln w="31750" cmpd="sng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50000"/>
                        <a:alpha val="7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1" name="Text Box 230"/>
              <p:cNvSpPr txBox="1"/>
              <p:nvPr/>
            </p:nvSpPr>
            <p:spPr>
              <a:xfrm rot="10800000">
                <a:off x="106" y="5563"/>
                <a:ext cx="720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799" y="5107"/>
                <a:ext cx="625" cy="2646"/>
                <a:chOff x="3837" y="4887"/>
                <a:chExt cx="625" cy="2526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 rot="10800000">
                  <a:off x="3853" y="4887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1523" y="5114"/>
                <a:ext cx="625" cy="2638"/>
                <a:chOff x="6017" y="4434"/>
                <a:chExt cx="625" cy="2519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7" name="Text Box 23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2308" y="5114"/>
                <a:ext cx="625" cy="2638"/>
                <a:chOff x="6017" y="4434"/>
                <a:chExt cx="625" cy="2519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0" name="Text Box 23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3080" y="5107"/>
                <a:ext cx="625" cy="2638"/>
                <a:chOff x="6017" y="4434"/>
                <a:chExt cx="625" cy="2519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3" name="Text Box 24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3804" y="5107"/>
                <a:ext cx="625" cy="2638"/>
                <a:chOff x="6017" y="4434"/>
                <a:chExt cx="625" cy="2519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6" name="Text Box 24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4528" y="5114"/>
                <a:ext cx="625" cy="2638"/>
                <a:chOff x="6017" y="4434"/>
                <a:chExt cx="625" cy="2519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9" name="Text Box 24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5252" y="5107"/>
                <a:ext cx="625" cy="2638"/>
                <a:chOff x="6017" y="4434"/>
                <a:chExt cx="625" cy="2519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2" name="Text Box 25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5976" y="5107"/>
                <a:ext cx="625" cy="2638"/>
                <a:chOff x="6017" y="4434"/>
                <a:chExt cx="625" cy="2519"/>
              </a:xfrm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6" name="Text Box 25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6700" y="5107"/>
                <a:ext cx="625" cy="2638"/>
                <a:chOff x="6017" y="4434"/>
                <a:chExt cx="625" cy="2519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9" name="Text Box 25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7464" y="5101"/>
                <a:ext cx="625" cy="2638"/>
                <a:chOff x="6017" y="4434"/>
                <a:chExt cx="625" cy="2519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2" name="Text Box 26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8188" y="5101"/>
                <a:ext cx="625" cy="2638"/>
                <a:chOff x="6017" y="4434"/>
                <a:chExt cx="625" cy="2519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5" name="Text Box 264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912" y="5101"/>
                <a:ext cx="625" cy="2638"/>
                <a:chOff x="6017" y="4434"/>
                <a:chExt cx="625" cy="2519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8" name="Text Box 26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36" y="5101"/>
                <a:ext cx="625" cy="2638"/>
                <a:chOff x="6017" y="4434"/>
                <a:chExt cx="625" cy="2519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1" name="Text Box 270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10360" y="5101"/>
                <a:ext cx="625" cy="2638"/>
                <a:chOff x="6017" y="4434"/>
                <a:chExt cx="625" cy="2519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4" name="Text Box 273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11084" y="5100"/>
                <a:ext cx="625" cy="2638"/>
                <a:chOff x="6017" y="4434"/>
                <a:chExt cx="625" cy="2519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7" name="Text Box 27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11808" y="5100"/>
                <a:ext cx="625" cy="2638"/>
                <a:chOff x="6017" y="4434"/>
                <a:chExt cx="625" cy="2519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0" name="Text Box 27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12532" y="5100"/>
                <a:ext cx="625" cy="2638"/>
                <a:chOff x="6017" y="4434"/>
                <a:chExt cx="625" cy="2519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3" name="Text Box 28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>
                <a:off x="13896" y="5100"/>
                <a:ext cx="625" cy="2638"/>
                <a:chOff x="6017" y="4434"/>
                <a:chExt cx="625" cy="2519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6" name="Text Box 28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14700" y="5047"/>
                <a:ext cx="625" cy="2691"/>
                <a:chOff x="14540" y="5047"/>
                <a:chExt cx="625" cy="2691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9" name="Text Box 288"/>
                <p:cNvSpPr txBox="1"/>
                <p:nvPr/>
              </p:nvSpPr>
              <p:spPr>
                <a:xfrm rot="10800000">
                  <a:off x="14556" y="504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16173" y="6376"/>
                <a:ext cx="734" cy="2690"/>
                <a:chOff x="14756" y="5048"/>
                <a:chExt cx="734" cy="269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1475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2" name="Text Box 291"/>
                <p:cNvSpPr txBox="1"/>
                <p:nvPr/>
              </p:nvSpPr>
              <p:spPr>
                <a:xfrm rot="10800000">
                  <a:off x="14881" y="5048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3" name="Straight Arrow Connector 292"/>
              <p:cNvCxnSpPr/>
              <p:nvPr/>
            </p:nvCxnSpPr>
            <p:spPr>
              <a:xfrm>
                <a:off x="15362" y="72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15362" y="584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17232" y="4607"/>
                <a:ext cx="697" cy="3051"/>
                <a:chOff x="14540" y="4687"/>
                <a:chExt cx="697" cy="3051"/>
              </a:xfrm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7" name="Text Box 296"/>
                <p:cNvSpPr txBox="1"/>
                <p:nvPr/>
              </p:nvSpPr>
              <p:spPr>
                <a:xfrm rot="10800000">
                  <a:off x="14628" y="468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8" name="Straight Arrow Connector 297"/>
              <p:cNvCxnSpPr/>
              <p:nvPr/>
            </p:nvCxnSpPr>
            <p:spPr>
              <a:xfrm>
                <a:off x="16582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18472" y="4751"/>
                <a:ext cx="673" cy="2907"/>
                <a:chOff x="14540" y="4831"/>
                <a:chExt cx="673" cy="2907"/>
              </a:xfrm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1" name="Text Box 300"/>
                <p:cNvSpPr txBox="1"/>
                <p:nvPr/>
              </p:nvSpPr>
              <p:spPr>
                <a:xfrm rot="10800000">
                  <a:off x="14604" y="4831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302" name="Straight Arrow Connector 301"/>
              <p:cNvCxnSpPr/>
              <p:nvPr/>
            </p:nvCxnSpPr>
            <p:spPr>
              <a:xfrm>
                <a:off x="17877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16169" y="3914"/>
                <a:ext cx="609" cy="2462"/>
                <a:chOff x="17458" y="7865"/>
                <a:chExt cx="609" cy="2462"/>
              </a:xfrm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1748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5" name="Text Box 304"/>
                <p:cNvSpPr txBox="1"/>
                <p:nvPr/>
              </p:nvSpPr>
              <p:spPr>
                <a:xfrm rot="10800000">
                  <a:off x="17458" y="7865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13211" y="5115"/>
                <a:ext cx="625" cy="2638"/>
                <a:chOff x="6017" y="4434"/>
                <a:chExt cx="625" cy="2519"/>
              </a:xfrm>
            </p:grpSpPr>
            <p:sp>
              <p:nvSpPr>
                <p:cNvPr id="307" name="Rectangle 3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8" name="Text Box 30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sp>
          <p:nvSpPr>
            <p:cNvPr id="311" name="Text Box 310"/>
            <p:cNvSpPr txBox="1"/>
            <p:nvPr/>
          </p:nvSpPr>
          <p:spPr>
            <a:xfrm>
              <a:off x="7078" y="210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  <p:sp>
          <p:nvSpPr>
            <p:cNvPr id="312" name="Text Box 311"/>
            <p:cNvSpPr txBox="1"/>
            <p:nvPr/>
          </p:nvSpPr>
          <p:spPr>
            <a:xfrm>
              <a:off x="2607" y="5496"/>
              <a:ext cx="1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(b ) OCC_</a:t>
              </a:r>
              <a:r>
                <a:rPr lang="en-US" altLang="en-US"/>
                <a:t>VGG1</a:t>
              </a:r>
              <a:r>
                <a:rPr lang="x-none" altLang="en-US"/>
                <a:t>9_v1</a:t>
              </a:r>
              <a:endParaRPr lang="x-none" altLang="en-US"/>
            </a:p>
          </p:txBody>
        </p:sp>
        <p:sp>
          <p:nvSpPr>
            <p:cNvPr id="314" name="Text Box 313"/>
            <p:cNvSpPr txBox="1"/>
            <p:nvPr/>
          </p:nvSpPr>
          <p:spPr>
            <a:xfrm>
              <a:off x="2607" y="10122"/>
              <a:ext cx="122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>
                  <a:sym typeface="+mn-ea"/>
                </a:rPr>
                <a:t>(c ) OCC_</a:t>
              </a:r>
              <a:r>
                <a:rPr lang="en-US" altLang="en-US">
                  <a:sym typeface="+mn-ea"/>
                </a:rPr>
                <a:t>VGG1</a:t>
              </a:r>
              <a:r>
                <a:rPr lang="x-none" altLang="en-US">
                  <a:sym typeface="+mn-ea"/>
                </a:rPr>
                <a:t>9_v2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idea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63905" y="1456055"/>
            <a:ext cx="11290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人是先看整体后看细节，所以前期的kernel_size大，深层kernel_size小，这样的Neural Network的效果会如何？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73710" y="2545715"/>
            <a:ext cx="292735" cy="2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73710" y="2413635"/>
            <a:ext cx="41910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8" name="Text Box 7"/>
          <p:cNvSpPr txBox="1"/>
          <p:nvPr/>
        </p:nvSpPr>
        <p:spPr>
          <a:xfrm>
            <a:off x="273685" y="2607945"/>
            <a:ext cx="26416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9" name="Rectangle 8"/>
          <p:cNvSpPr/>
          <p:nvPr/>
        </p:nvSpPr>
        <p:spPr>
          <a:xfrm>
            <a:off x="4777105" y="1794510"/>
            <a:ext cx="7556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34535" y="2625090"/>
            <a:ext cx="3924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512</a:t>
            </a:r>
            <a:endParaRPr lang="en-US" altLang="en-US" sz="500"/>
          </a:p>
        </p:txBody>
      </p:sp>
      <p:sp>
        <p:nvSpPr>
          <p:cNvPr id="11" name="Text Box 10"/>
          <p:cNvSpPr txBox="1"/>
          <p:nvPr/>
        </p:nvSpPr>
        <p:spPr>
          <a:xfrm>
            <a:off x="4716780" y="1654810"/>
            <a:ext cx="19621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</a:t>
            </a:r>
            <a:endParaRPr lang="en-US" altLang="en-US" sz="500"/>
          </a:p>
        </p:txBody>
      </p:sp>
      <p:sp>
        <p:nvSpPr>
          <p:cNvPr id="12" name="Rectangle 11"/>
          <p:cNvSpPr/>
          <p:nvPr/>
        </p:nvSpPr>
        <p:spPr>
          <a:xfrm>
            <a:off x="5241925" y="2428875"/>
            <a:ext cx="7620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053965" y="2625090"/>
            <a:ext cx="29718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10</a:t>
            </a:r>
            <a:endParaRPr lang="en-US" altLang="en-US" sz="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人是先看整体后看细节，所以前期的kernel_size大，深层kernel_size小，这样的Neural Network的效果会如何？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412750" y="276098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59130" y="245427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3810" y="305879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8862060" y="268668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108440" y="237998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363470" y="302006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33625" y="268668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2037715" y="2948940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3542030" y="2891155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562985" y="2584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3133090" y="296799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grpSp>
        <p:nvGrpSpPr>
          <p:cNvPr id="18" name="Group 17"/>
          <p:cNvGrpSpPr/>
          <p:nvPr/>
        </p:nvGrpSpPr>
        <p:grpSpPr>
          <a:xfrm>
            <a:off x="1263650" y="526415"/>
            <a:ext cx="10057765" cy="1670685"/>
            <a:chOff x="872" y="295"/>
            <a:chExt cx="15839" cy="2631"/>
          </a:xfrm>
        </p:grpSpPr>
        <p:sp>
          <p:nvSpPr>
            <p:cNvPr id="19" name="Rectangle 18"/>
            <p:cNvSpPr/>
            <p:nvPr/>
          </p:nvSpPr>
          <p:spPr>
            <a:xfrm>
              <a:off x="872" y="540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879" y="678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1509" y="336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2145" y="341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2835" y="341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3514" y="336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4151" y="336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4788" y="341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5424" y="336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6061" y="336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6697" y="336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7369" y="332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8006" y="332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8642" y="332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9279" y="332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9916" y="332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0">
              <a:off x="10552" y="332"/>
              <a:ext cx="550" cy="1818"/>
              <a:chOff x="6017" y="4434"/>
              <a:chExt cx="625" cy="251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6" name="Text Box 6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189" y="332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1826" y="332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095" y="332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3802" y="295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4991" y="301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119" y="301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5583" y="1350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384" y="135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454" y="342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7078" y="234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</p:grpSp>
      <p:cxnSp>
        <p:nvCxnSpPr>
          <p:cNvPr id="318" name="Straight Arrow Connector 317"/>
          <p:cNvCxnSpPr/>
          <p:nvPr/>
        </p:nvCxnSpPr>
        <p:spPr>
          <a:xfrm>
            <a:off x="2681605" y="3131820"/>
            <a:ext cx="37084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 Box 318"/>
          <p:cNvSpPr txBox="1"/>
          <p:nvPr/>
        </p:nvSpPr>
        <p:spPr>
          <a:xfrm>
            <a:off x="2587625" y="2774950"/>
            <a:ext cx="954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DeConvNet</a:t>
            </a:r>
            <a:endParaRPr lang="x-none" sz="1000"/>
          </a:p>
        </p:txBody>
      </p:sp>
      <p:cxnSp>
        <p:nvCxnSpPr>
          <p:cNvPr id="322" name="Straight Arrow Connector 321"/>
          <p:cNvCxnSpPr/>
          <p:nvPr/>
        </p:nvCxnSpPr>
        <p:spPr>
          <a:xfrm>
            <a:off x="1557655" y="3138170"/>
            <a:ext cx="370840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Freeform 325"/>
          <p:cNvSpPr/>
          <p:nvPr/>
        </p:nvSpPr>
        <p:spPr>
          <a:xfrm>
            <a:off x="1066800" y="2380615"/>
            <a:ext cx="2496820" cy="296545"/>
          </a:xfrm>
          <a:custGeom>
            <a:avLst/>
            <a:gdLst>
              <a:gd name="connisteX0" fmla="*/ 0 w 2673350"/>
              <a:gd name="connsiteY0" fmla="*/ 476250 h 476250"/>
              <a:gd name="connisteX1" fmla="*/ 469900 w 2673350"/>
              <a:gd name="connsiteY1" fmla="*/ 127000 h 476250"/>
              <a:gd name="connisteX2" fmla="*/ 1403350 w 2673350"/>
              <a:gd name="connsiteY2" fmla="*/ 0 h 476250"/>
              <a:gd name="connisteX3" fmla="*/ 2279650 w 2673350"/>
              <a:gd name="connsiteY3" fmla="*/ 127000 h 476250"/>
              <a:gd name="connisteX4" fmla="*/ 2584450 w 2673350"/>
              <a:gd name="connsiteY4" fmla="*/ 285750 h 476250"/>
              <a:gd name="connisteX5" fmla="*/ 2673350 w 2673350"/>
              <a:gd name="connsiteY5" fmla="*/ 419100 h 476250"/>
              <a:gd name="connisteX6" fmla="*/ 2749550 w 2673350"/>
              <a:gd name="connsiteY6" fmla="*/ 508000 h 476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673350" h="476250">
                <a:moveTo>
                  <a:pt x="0" y="476250"/>
                </a:moveTo>
                <a:cubicBezTo>
                  <a:pt x="75565" y="408940"/>
                  <a:pt x="189230" y="222250"/>
                  <a:pt x="469900" y="127000"/>
                </a:cubicBezTo>
                <a:cubicBezTo>
                  <a:pt x="750570" y="31750"/>
                  <a:pt x="1041400" y="0"/>
                  <a:pt x="1403350" y="0"/>
                </a:cubicBezTo>
                <a:cubicBezTo>
                  <a:pt x="1765300" y="0"/>
                  <a:pt x="2043430" y="69850"/>
                  <a:pt x="2279650" y="127000"/>
                </a:cubicBezTo>
                <a:cubicBezTo>
                  <a:pt x="2515870" y="184150"/>
                  <a:pt x="2505710" y="227330"/>
                  <a:pt x="2584450" y="285750"/>
                </a:cubicBezTo>
                <a:cubicBezTo>
                  <a:pt x="2663190" y="344170"/>
                  <a:pt x="2640330" y="374650"/>
                  <a:pt x="2673350" y="419100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7" name="Text Box 326"/>
          <p:cNvSpPr txBox="1"/>
          <p:nvPr/>
        </p:nvSpPr>
        <p:spPr>
          <a:xfrm>
            <a:off x="2037715" y="2411095"/>
            <a:ext cx="622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Resize</a:t>
            </a:r>
            <a:endParaRPr lang="x-none" sz="1000"/>
          </a:p>
        </p:txBody>
      </p:sp>
      <p:sp>
        <p:nvSpPr>
          <p:cNvPr id="328" name="Text Box 327"/>
          <p:cNvSpPr txBox="1"/>
          <p:nvPr/>
        </p:nvSpPr>
        <p:spPr>
          <a:xfrm>
            <a:off x="1431290" y="2813685"/>
            <a:ext cx="622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Resize</a:t>
            </a:r>
            <a:endParaRPr lang="x-none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Appendix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>
                <a:hlinkClick r:id="rId1" action="ppaction://hlinkfile"/>
              </a:rPr>
              <a:t>Review: VGGNet — 1st Runner-Up (Image Classification), Winner (Localization) in ILSVRC 2014</a:t>
            </a: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89570" y="3238500"/>
            <a:ext cx="428625" cy="1675130"/>
            <a:chOff x="5967" y="4434"/>
            <a:chExt cx="675" cy="2519"/>
          </a:xfrm>
        </p:grpSpPr>
        <p:sp>
          <p:nvSpPr>
            <p:cNvPr id="64" name="Rectangle 6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5" name="Text Box 6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06510" y="3238500"/>
            <a:ext cx="428625" cy="1675130"/>
            <a:chOff x="5967" y="4434"/>
            <a:chExt cx="675" cy="2519"/>
          </a:xfrm>
        </p:grpSpPr>
        <p:sp>
          <p:nvSpPr>
            <p:cNvPr id="67" name="Rectangle 6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8" name="Text Box 6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17050" y="3204845"/>
            <a:ext cx="428625" cy="1708785"/>
            <a:chOff x="14490" y="5047"/>
            <a:chExt cx="675" cy="2691"/>
          </a:xfrm>
        </p:grpSpPr>
        <p:sp>
          <p:nvSpPr>
            <p:cNvPr id="69" name="Rectangle 68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1" name="Text Box 70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75570" y="4048125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075035" y="4048125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10688955" y="5015230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881870" y="45866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881870" y="37103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290810" y="2453640"/>
            <a:ext cx="367030" cy="1594485"/>
            <a:chOff x="17221" y="7816"/>
            <a:chExt cx="578" cy="2511"/>
          </a:xfrm>
        </p:grpSpPr>
        <p:sp>
          <p:nvSpPr>
            <p:cNvPr id="93" name="Rectangle 92"/>
            <p:cNvSpPr/>
            <p:nvPr/>
          </p:nvSpPr>
          <p:spPr>
            <a:xfrm>
              <a:off x="17247" y="7992"/>
              <a:ext cx="526" cy="2335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4" name="Text Box 93"/>
            <p:cNvSpPr txBox="1"/>
            <p:nvPr/>
          </p:nvSpPr>
          <p:spPr>
            <a:xfrm rot="10800000">
              <a:off x="17221" y="7816"/>
              <a:ext cx="578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43595" y="3248025"/>
            <a:ext cx="428625" cy="1675130"/>
            <a:chOff x="5967" y="4434"/>
            <a:chExt cx="675" cy="2519"/>
          </a:xfrm>
        </p:grpSpPr>
        <p:sp>
          <p:nvSpPr>
            <p:cNvPr id="96" name="Rectangle 9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7" name="Text Box 9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9_v1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7" name="Group 96"/>
          <p:cNvGrpSpPr/>
          <p:nvPr/>
        </p:nvGrpSpPr>
        <p:grpSpPr>
          <a:xfrm>
            <a:off x="15875" y="2454275"/>
            <a:ext cx="12110085" cy="3302000"/>
            <a:chOff x="25" y="3865"/>
            <a:chExt cx="19071" cy="5200"/>
          </a:xfrm>
        </p:grpSpPr>
        <p:sp>
          <p:nvSpPr>
            <p:cNvPr id="4" name="Rectangle 3"/>
            <p:cNvSpPr/>
            <p:nvPr/>
          </p:nvSpPr>
          <p:spPr>
            <a:xfrm>
              <a:off x="75" y="5403"/>
              <a:ext cx="526" cy="2336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25" y="5643"/>
              <a:ext cx="675" cy="1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Image</a:t>
              </a:r>
              <a:endParaRPr lang="x-none" altLang="en-US" sz="16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9" y="5107"/>
              <a:ext cx="675" cy="2646"/>
              <a:chOff x="3787" y="4887"/>
              <a:chExt cx="675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87" y="4887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73" y="5114"/>
              <a:ext cx="675" cy="2638"/>
              <a:chOff x="5967" y="4434"/>
              <a:chExt cx="675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58" y="5114"/>
              <a:ext cx="675" cy="2638"/>
              <a:chOff x="5967" y="4434"/>
              <a:chExt cx="675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30" y="5107"/>
              <a:ext cx="675" cy="2638"/>
              <a:chOff x="5967" y="4434"/>
              <a:chExt cx="675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754" y="5107"/>
              <a:ext cx="675" cy="2638"/>
              <a:chOff x="5967" y="4434"/>
              <a:chExt cx="67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78" y="5114"/>
              <a:ext cx="675" cy="2638"/>
              <a:chOff x="5967" y="4434"/>
              <a:chExt cx="67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02" y="5107"/>
              <a:ext cx="675" cy="2638"/>
              <a:chOff x="5967" y="4434"/>
              <a:chExt cx="67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926" y="5107"/>
              <a:ext cx="675" cy="2638"/>
              <a:chOff x="5967" y="4434"/>
              <a:chExt cx="67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650" y="5107"/>
              <a:ext cx="675" cy="2638"/>
              <a:chOff x="5967" y="4434"/>
              <a:chExt cx="67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414" y="5101"/>
              <a:ext cx="675" cy="2638"/>
              <a:chOff x="5967" y="4434"/>
              <a:chExt cx="675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138" y="5101"/>
              <a:ext cx="675" cy="2638"/>
              <a:chOff x="5967" y="4434"/>
              <a:chExt cx="675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862" y="5101"/>
              <a:ext cx="675" cy="2638"/>
              <a:chOff x="5967" y="4434"/>
              <a:chExt cx="675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586" y="5101"/>
              <a:ext cx="675" cy="2638"/>
              <a:chOff x="5967" y="4434"/>
              <a:chExt cx="675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310" y="5101"/>
              <a:ext cx="675" cy="2638"/>
              <a:chOff x="5967" y="4434"/>
              <a:chExt cx="675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1034" y="5100"/>
              <a:ext cx="675" cy="2638"/>
              <a:chOff x="5967" y="4434"/>
              <a:chExt cx="675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1758" y="5100"/>
              <a:ext cx="675" cy="2638"/>
              <a:chOff x="5967" y="4434"/>
              <a:chExt cx="675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2482" y="5100"/>
              <a:ext cx="675" cy="2638"/>
              <a:chOff x="5967" y="4434"/>
              <a:chExt cx="675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3846" y="5100"/>
              <a:ext cx="675" cy="2638"/>
              <a:chOff x="5967" y="4434"/>
              <a:chExt cx="675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4650" y="5047"/>
              <a:ext cx="675" cy="2691"/>
              <a:chOff x="14490" y="5047"/>
              <a:chExt cx="675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5907" y="6375"/>
              <a:ext cx="675" cy="2691"/>
              <a:chOff x="14490" y="5047"/>
              <a:chExt cx="675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5362" y="722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5362" y="584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7182" y="4967"/>
              <a:ext cx="675" cy="2691"/>
              <a:chOff x="14490" y="5047"/>
              <a:chExt cx="675" cy="269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6582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8422" y="4967"/>
              <a:ext cx="675" cy="2691"/>
              <a:chOff x="14490" y="5047"/>
              <a:chExt cx="675" cy="269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Softmax</a:t>
                </a:r>
                <a:endParaRPr lang="x-none" altLang="en-US" sz="160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7877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15932" y="3865"/>
              <a:ext cx="578" cy="2511"/>
              <a:chOff x="17221" y="7816"/>
              <a:chExt cx="578" cy="251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3161" y="5115"/>
              <a:ext cx="675" cy="2638"/>
              <a:chOff x="5967" y="4434"/>
              <a:chExt cx="675" cy="251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6" name="Text Box 9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9_v2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" name="Group 173"/>
          <p:cNvGrpSpPr/>
          <p:nvPr/>
        </p:nvGrpSpPr>
        <p:grpSpPr>
          <a:xfrm>
            <a:off x="86995" y="3046730"/>
            <a:ext cx="12102465" cy="2710180"/>
            <a:chOff x="137" y="4798"/>
            <a:chExt cx="19059" cy="4268"/>
          </a:xfrm>
        </p:grpSpPr>
        <p:sp>
          <p:nvSpPr>
            <p:cNvPr id="4" name="Rectangle 3"/>
            <p:cNvSpPr/>
            <p:nvPr/>
          </p:nvSpPr>
          <p:spPr>
            <a:xfrm>
              <a:off x="175" y="5900"/>
              <a:ext cx="455" cy="2019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137" y="6107"/>
              <a:ext cx="578" cy="14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Image</a:t>
              </a:r>
              <a:endParaRPr lang="x-none" altLang="en-US" sz="1200"/>
            </a:p>
          </p:txBody>
        </p:sp>
        <p:grpSp>
          <p:nvGrpSpPr>
            <p:cNvPr id="10" name="Group 9"/>
            <p:cNvGrpSpPr/>
            <p:nvPr/>
          </p:nvGrpSpPr>
          <p:grpSpPr>
            <a:xfrm rot="0">
              <a:off x="762" y="5644"/>
              <a:ext cx="578" cy="2287"/>
              <a:chOff x="3793" y="4887"/>
              <a:chExt cx="669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93" y="4887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0">
              <a:off x="1388" y="5650"/>
              <a:ext cx="578" cy="2280"/>
              <a:chOff x="5973" y="4434"/>
              <a:chExt cx="669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2067" y="5650"/>
              <a:ext cx="578" cy="2280"/>
              <a:chOff x="5973" y="4434"/>
              <a:chExt cx="669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0">
              <a:off x="2734" y="5644"/>
              <a:ext cx="578" cy="2280"/>
              <a:chOff x="5973" y="4434"/>
              <a:chExt cx="669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360" y="5644"/>
              <a:ext cx="578" cy="2280"/>
              <a:chOff x="5973" y="4434"/>
              <a:chExt cx="669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86" y="5650"/>
              <a:ext cx="578" cy="2280"/>
              <a:chOff x="5973" y="4434"/>
              <a:chExt cx="669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11" y="5644"/>
              <a:ext cx="578" cy="2280"/>
              <a:chOff x="5973" y="4434"/>
              <a:chExt cx="669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37" y="5644"/>
              <a:ext cx="578" cy="2280"/>
              <a:chOff x="5973" y="4434"/>
              <a:chExt cx="669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863" y="5644"/>
              <a:ext cx="578" cy="2280"/>
              <a:chOff x="5973" y="4434"/>
              <a:chExt cx="669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0">
              <a:off x="6523" y="5639"/>
              <a:ext cx="578" cy="2280"/>
              <a:chOff x="5973" y="4434"/>
              <a:chExt cx="669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0">
              <a:off x="7149" y="5639"/>
              <a:ext cx="578" cy="2280"/>
              <a:chOff x="5973" y="4434"/>
              <a:chExt cx="669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0">
              <a:off x="7775" y="5639"/>
              <a:ext cx="578" cy="2280"/>
              <a:chOff x="5973" y="4434"/>
              <a:chExt cx="669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0">
              <a:off x="8401" y="5639"/>
              <a:ext cx="578" cy="2280"/>
              <a:chOff x="5973" y="4434"/>
              <a:chExt cx="669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0">
              <a:off x="9027" y="5639"/>
              <a:ext cx="578" cy="2280"/>
              <a:chOff x="5973" y="4434"/>
              <a:chExt cx="669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0">
              <a:off x="9652" y="5638"/>
              <a:ext cx="578" cy="2280"/>
              <a:chOff x="5973" y="4434"/>
              <a:chExt cx="669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0">
              <a:off x="10278" y="5638"/>
              <a:ext cx="578" cy="2280"/>
              <a:chOff x="5973" y="4434"/>
              <a:chExt cx="669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rot="0">
              <a:off x="10904" y="5638"/>
              <a:ext cx="578" cy="2280"/>
              <a:chOff x="5973" y="4434"/>
              <a:chExt cx="669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152" y="5638"/>
              <a:ext cx="578" cy="2280"/>
              <a:chOff x="5973" y="4434"/>
              <a:chExt cx="669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0">
              <a:off x="12847" y="5592"/>
              <a:ext cx="578" cy="2326"/>
              <a:chOff x="14496" y="5047"/>
              <a:chExt cx="669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FC-512</a:t>
                </a:r>
                <a:endParaRPr lang="x-none" altLang="en-US" sz="12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0">
              <a:off x="14016" y="6740"/>
              <a:ext cx="578" cy="2326"/>
              <a:chOff x="14496" y="5047"/>
              <a:chExt cx="669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FC-10</a:t>
                </a:r>
                <a:endParaRPr lang="x-none" altLang="en-US" sz="12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0">
              <a:off x="15104" y="6740"/>
              <a:ext cx="578" cy="2326"/>
              <a:chOff x="14496" y="5047"/>
              <a:chExt cx="669" cy="26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2" name="Text Box 81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>
              <a:off x="14573" y="805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3475" y="7473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3475" y="628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4071" y="5322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94" name="Text Box 93"/>
            <p:cNvSpPr txBox="1"/>
            <p:nvPr/>
          </p:nvSpPr>
          <p:spPr>
            <a:xfrm rot="16200000">
              <a:off x="14303" y="4083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grpSp>
          <p:nvGrpSpPr>
            <p:cNvPr id="95" name="Group 94"/>
            <p:cNvGrpSpPr/>
            <p:nvPr/>
          </p:nvGrpSpPr>
          <p:grpSpPr>
            <a:xfrm rot="0">
              <a:off x="11522" y="5651"/>
              <a:ext cx="578" cy="2280"/>
              <a:chOff x="5973" y="4434"/>
              <a:chExt cx="669" cy="251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14202" y="552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" name="Oval 2"/>
            <p:cNvSpPr/>
            <p:nvPr/>
          </p:nvSpPr>
          <p:spPr>
            <a:xfrm>
              <a:off x="14202" y="628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4123" y="5853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123" y="6641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20" name="Group 19"/>
            <p:cNvGrpSpPr/>
            <p:nvPr/>
          </p:nvGrpSpPr>
          <p:grpSpPr>
            <a:xfrm rot="0">
              <a:off x="15768" y="4798"/>
              <a:ext cx="578" cy="2326"/>
              <a:chOff x="14496" y="5047"/>
              <a:chExt cx="669" cy="26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15166" y="619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167" y="6191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830" y="8057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6424" y="6192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78"/>
            <p:cNvSpPr txBox="1"/>
            <p:nvPr/>
          </p:nvSpPr>
          <p:spPr>
            <a:xfrm>
              <a:off x="16878" y="5953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16346" y="7839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9_v3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9" name="Rectangle 278"/>
          <p:cNvSpPr/>
          <p:nvPr/>
        </p:nvSpPr>
        <p:spPr>
          <a:xfrm>
            <a:off x="8317865" y="2334260"/>
            <a:ext cx="2799080" cy="169608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9_v4_0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11125" y="5577840"/>
            <a:ext cx="334010" cy="1056005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109855" y="5686425"/>
            <a:ext cx="398145" cy="781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Image</a:t>
            </a:r>
            <a:endParaRPr lang="x-none" altLang="en-US" sz="1400"/>
          </a:p>
        </p:txBody>
      </p:sp>
      <p:grpSp>
        <p:nvGrpSpPr>
          <p:cNvPr id="10" name="Group 9"/>
          <p:cNvGrpSpPr/>
          <p:nvPr/>
        </p:nvGrpSpPr>
        <p:grpSpPr>
          <a:xfrm rot="0">
            <a:off x="569595" y="5443855"/>
            <a:ext cx="398145" cy="1196340"/>
            <a:chOff x="3835" y="4887"/>
            <a:chExt cx="627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835" y="4887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 rot="0">
            <a:off x="1029335" y="5447665"/>
            <a:ext cx="398145" cy="1192530"/>
            <a:chOff x="6015" y="4434"/>
            <a:chExt cx="627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 rot="0">
            <a:off x="1527810" y="5447665"/>
            <a:ext cx="398145" cy="1192530"/>
            <a:chOff x="6015" y="4434"/>
            <a:chExt cx="627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1" name="Group 20"/>
          <p:cNvGrpSpPr/>
          <p:nvPr/>
        </p:nvGrpSpPr>
        <p:grpSpPr>
          <a:xfrm rot="0">
            <a:off x="2018030" y="5443855"/>
            <a:ext cx="398145" cy="1192530"/>
            <a:chOff x="6015" y="4434"/>
            <a:chExt cx="627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 rot="0">
            <a:off x="2477770" y="5443855"/>
            <a:ext cx="398145" cy="1192530"/>
            <a:chOff x="6015" y="4434"/>
            <a:chExt cx="627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2937510" y="5447665"/>
            <a:ext cx="398145" cy="1192530"/>
            <a:chOff x="6015" y="4434"/>
            <a:chExt cx="627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30" name="Group 29"/>
          <p:cNvGrpSpPr/>
          <p:nvPr/>
        </p:nvGrpSpPr>
        <p:grpSpPr>
          <a:xfrm rot="0">
            <a:off x="3397250" y="5443855"/>
            <a:ext cx="398145" cy="1192530"/>
            <a:chOff x="6015" y="4434"/>
            <a:chExt cx="627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3856990" y="5443855"/>
            <a:ext cx="398145" cy="1192530"/>
            <a:chOff x="6015" y="4434"/>
            <a:chExt cx="627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6" name="Group 35"/>
          <p:cNvGrpSpPr/>
          <p:nvPr/>
        </p:nvGrpSpPr>
        <p:grpSpPr>
          <a:xfrm rot="0">
            <a:off x="4316730" y="5443855"/>
            <a:ext cx="398145" cy="1192530"/>
            <a:chOff x="6015" y="4434"/>
            <a:chExt cx="627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42" name="Group 41"/>
          <p:cNvGrpSpPr/>
          <p:nvPr/>
        </p:nvGrpSpPr>
        <p:grpSpPr>
          <a:xfrm rot="0">
            <a:off x="4801870" y="5441315"/>
            <a:ext cx="398145" cy="1192530"/>
            <a:chOff x="6015" y="4434"/>
            <a:chExt cx="627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45" name="Group 44"/>
          <p:cNvGrpSpPr/>
          <p:nvPr/>
        </p:nvGrpSpPr>
        <p:grpSpPr>
          <a:xfrm rot="0">
            <a:off x="5261610" y="5441315"/>
            <a:ext cx="398145" cy="1192530"/>
            <a:chOff x="6015" y="4434"/>
            <a:chExt cx="627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 rot="0">
            <a:off x="5721350" y="5441315"/>
            <a:ext cx="398145" cy="1192530"/>
            <a:chOff x="6015" y="4434"/>
            <a:chExt cx="627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6181090" y="5441315"/>
            <a:ext cx="398145" cy="1192530"/>
            <a:chOff x="6015" y="4434"/>
            <a:chExt cx="627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 rot="0">
            <a:off x="6640830" y="5441315"/>
            <a:ext cx="398145" cy="1192530"/>
            <a:chOff x="6015" y="4434"/>
            <a:chExt cx="627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57" name="Group 56"/>
          <p:cNvGrpSpPr/>
          <p:nvPr/>
        </p:nvGrpSpPr>
        <p:grpSpPr>
          <a:xfrm rot="0">
            <a:off x="7100570" y="5440680"/>
            <a:ext cx="398145" cy="1192530"/>
            <a:chOff x="6015" y="4434"/>
            <a:chExt cx="627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60" name="Group 59"/>
          <p:cNvGrpSpPr/>
          <p:nvPr/>
        </p:nvGrpSpPr>
        <p:grpSpPr>
          <a:xfrm rot="0">
            <a:off x="7560310" y="5440680"/>
            <a:ext cx="398145" cy="1192530"/>
            <a:chOff x="6015" y="4434"/>
            <a:chExt cx="627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 rot="0">
            <a:off x="9473565" y="5414645"/>
            <a:ext cx="398145" cy="1216660"/>
            <a:chOff x="14538" y="5047"/>
            <a:chExt cx="627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FC-10</a:t>
              </a:r>
              <a:endParaRPr lang="x-none" altLang="en-US" sz="1400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10273030" y="5414645"/>
            <a:ext cx="398145" cy="1216660"/>
            <a:chOff x="14538" y="5047"/>
            <a:chExt cx="627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Softmax</a:t>
              </a:r>
              <a:endParaRPr lang="x-none" altLang="en-US" sz="14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610298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0">
            <a:off x="8019415" y="5443220"/>
            <a:ext cx="398145" cy="1192530"/>
            <a:chOff x="6015" y="4434"/>
            <a:chExt cx="627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 rot="0">
            <a:off x="8482330" y="5443220"/>
            <a:ext cx="398145" cy="1192530"/>
            <a:chOff x="6015" y="4434"/>
            <a:chExt cx="627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8968105" y="5419090"/>
            <a:ext cx="398145" cy="1216660"/>
            <a:chOff x="14538" y="5047"/>
            <a:chExt cx="627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FC-512</a:t>
              </a:r>
              <a:endParaRPr lang="x-none" altLang="en-US" sz="1400"/>
            </a:p>
          </p:txBody>
        </p:sp>
      </p:grpSp>
      <p:grpSp>
        <p:nvGrpSpPr>
          <p:cNvPr id="118" name="Group 117"/>
          <p:cNvGrpSpPr/>
          <p:nvPr/>
        </p:nvGrpSpPr>
        <p:grpSpPr>
          <a:xfrm rot="0">
            <a:off x="4855210" y="4198620"/>
            <a:ext cx="962660" cy="1216660"/>
            <a:chOff x="7976" y="1908"/>
            <a:chExt cx="1516" cy="2691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FC-512</a:t>
                </a:r>
                <a:endParaRPr lang="x-none" altLang="en-US" sz="14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94" y="2130"/>
              <a:ext cx="698" cy="2469"/>
              <a:chOff x="17247" y="7858"/>
              <a:chExt cx="698" cy="246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415" y="7858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788035" y="4791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0">
            <a:off x="2032635" y="4234815"/>
            <a:ext cx="398145" cy="1192530"/>
            <a:chOff x="6015" y="4434"/>
            <a:chExt cx="627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23" name="Group 122"/>
          <p:cNvGrpSpPr/>
          <p:nvPr/>
        </p:nvGrpSpPr>
        <p:grpSpPr>
          <a:xfrm rot="0">
            <a:off x="2492375" y="4234815"/>
            <a:ext cx="398145" cy="1192530"/>
            <a:chOff x="6015" y="4434"/>
            <a:chExt cx="627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29" name="Group 128"/>
          <p:cNvGrpSpPr/>
          <p:nvPr/>
        </p:nvGrpSpPr>
        <p:grpSpPr>
          <a:xfrm rot="0">
            <a:off x="2952115" y="4234180"/>
            <a:ext cx="398145" cy="1192530"/>
            <a:chOff x="6015" y="4434"/>
            <a:chExt cx="627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32" name="Group 131"/>
          <p:cNvGrpSpPr/>
          <p:nvPr/>
        </p:nvGrpSpPr>
        <p:grpSpPr>
          <a:xfrm rot="0">
            <a:off x="3400425" y="4227195"/>
            <a:ext cx="398145" cy="1192530"/>
            <a:chOff x="6015" y="4434"/>
            <a:chExt cx="627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35" name="Group 134"/>
          <p:cNvGrpSpPr/>
          <p:nvPr/>
        </p:nvGrpSpPr>
        <p:grpSpPr>
          <a:xfrm rot="0">
            <a:off x="3859530" y="4227195"/>
            <a:ext cx="398145" cy="1192530"/>
            <a:chOff x="6015" y="4434"/>
            <a:chExt cx="627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 </a:t>
              </a:r>
              <a:endParaRPr lang="x-none" altLang="en-US" sz="1400"/>
            </a:p>
          </p:txBody>
        </p:sp>
      </p:grpSp>
      <p:grpSp>
        <p:nvGrpSpPr>
          <p:cNvPr id="141" name="Group 140"/>
          <p:cNvGrpSpPr/>
          <p:nvPr/>
        </p:nvGrpSpPr>
        <p:grpSpPr>
          <a:xfrm rot="0">
            <a:off x="4344670" y="4222750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3705225" y="414083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grpSp>
        <p:nvGrpSpPr>
          <p:cNvPr id="145" name="Group 144"/>
          <p:cNvGrpSpPr/>
          <p:nvPr/>
        </p:nvGrpSpPr>
        <p:grpSpPr>
          <a:xfrm rot="0">
            <a:off x="1527810" y="4240530"/>
            <a:ext cx="398145" cy="1192530"/>
            <a:chOff x="6015" y="4434"/>
            <a:chExt cx="627" cy="2519"/>
          </a:xfrm>
        </p:grpSpPr>
        <p:sp>
          <p:nvSpPr>
            <p:cNvPr id="146" name="Rectangle 1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7" name="Text Box 1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cxnSp>
        <p:nvCxnSpPr>
          <p:cNvPr id="148" name="Elbow Connector 147"/>
          <p:cNvCxnSpPr/>
          <p:nvPr/>
        </p:nvCxnSpPr>
        <p:spPr>
          <a:xfrm rot="16200000">
            <a:off x="788035" y="364934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 rot="0">
            <a:off x="3901440" y="2924810"/>
            <a:ext cx="873760" cy="1216660"/>
            <a:chOff x="7976" y="1908"/>
            <a:chExt cx="1376" cy="2691"/>
          </a:xfrm>
        </p:grpSpPr>
        <p:grpSp>
          <p:nvGrpSpPr>
            <p:cNvPr id="150" name="Group 149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2" name="Text Box 151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FC-256</a:t>
                </a:r>
                <a:endParaRPr lang="x-none" altLang="en-US" sz="140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794" y="2171"/>
              <a:ext cx="558" cy="2428"/>
              <a:chOff x="17247" y="7899"/>
              <a:chExt cx="558" cy="242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5" name="Text Box 154"/>
              <p:cNvSpPr txBox="1"/>
              <p:nvPr/>
            </p:nvSpPr>
            <p:spPr>
              <a:xfrm rot="10800000">
                <a:off x="17275" y="7899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rot="0">
            <a:off x="2064385" y="2961005"/>
            <a:ext cx="398145" cy="1192530"/>
            <a:chOff x="6015" y="4434"/>
            <a:chExt cx="627" cy="2519"/>
          </a:xfrm>
        </p:grpSpPr>
        <p:sp>
          <p:nvSpPr>
            <p:cNvPr id="157" name="Rectangle 15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8" name="Text Box 15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59" name="Group 158"/>
          <p:cNvGrpSpPr/>
          <p:nvPr/>
        </p:nvGrpSpPr>
        <p:grpSpPr>
          <a:xfrm rot="0">
            <a:off x="2524125" y="2961005"/>
            <a:ext cx="398145" cy="1192530"/>
            <a:chOff x="6015" y="4434"/>
            <a:chExt cx="627" cy="2519"/>
          </a:xfrm>
        </p:grpSpPr>
        <p:sp>
          <p:nvSpPr>
            <p:cNvPr id="160" name="Rectangle 15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1" name="Text Box 16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62" name="Group 161"/>
          <p:cNvGrpSpPr/>
          <p:nvPr/>
        </p:nvGrpSpPr>
        <p:grpSpPr>
          <a:xfrm rot="0">
            <a:off x="2983865" y="2960370"/>
            <a:ext cx="398145" cy="1192530"/>
            <a:chOff x="6015" y="4434"/>
            <a:chExt cx="627" cy="2519"/>
          </a:xfrm>
        </p:grpSpPr>
        <p:sp>
          <p:nvSpPr>
            <p:cNvPr id="163" name="Rectangle 16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4" name="Text Box 16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65" name="Group 164"/>
          <p:cNvGrpSpPr/>
          <p:nvPr/>
        </p:nvGrpSpPr>
        <p:grpSpPr>
          <a:xfrm rot="0">
            <a:off x="3432175" y="2953385"/>
            <a:ext cx="398145" cy="1192530"/>
            <a:chOff x="6015" y="4434"/>
            <a:chExt cx="627" cy="2519"/>
          </a:xfrm>
        </p:grpSpPr>
        <p:sp>
          <p:nvSpPr>
            <p:cNvPr id="166" name="Rectangle 16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7" name="Text Box 16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74" name="Group 173"/>
          <p:cNvGrpSpPr/>
          <p:nvPr/>
        </p:nvGrpSpPr>
        <p:grpSpPr>
          <a:xfrm rot="0">
            <a:off x="1559560" y="2966720"/>
            <a:ext cx="398145" cy="1192530"/>
            <a:chOff x="6015" y="4434"/>
            <a:chExt cx="627" cy="2519"/>
          </a:xfrm>
        </p:grpSpPr>
        <p:sp>
          <p:nvSpPr>
            <p:cNvPr id="175" name="Rectangle 17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76" name="Text Box 17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191008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279781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81" name="Elbow Connector 180"/>
          <p:cNvCxnSpPr/>
          <p:nvPr/>
        </p:nvCxnSpPr>
        <p:spPr>
          <a:xfrm rot="16200000">
            <a:off x="778510" y="230568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rot="0">
            <a:off x="3015615" y="1583690"/>
            <a:ext cx="883285" cy="1216660"/>
            <a:chOff x="7976" y="1908"/>
            <a:chExt cx="1391" cy="2691"/>
          </a:xfrm>
        </p:grpSpPr>
        <p:grpSp>
          <p:nvGrpSpPr>
            <p:cNvPr id="183" name="Group 1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5" name="Text Box 1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FC-128</a:t>
                </a:r>
                <a:endParaRPr lang="x-none" altLang="en-US" sz="140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8" name="Text Box 1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 rot="0">
            <a:off x="2054860" y="1617345"/>
            <a:ext cx="398145" cy="1192530"/>
            <a:chOff x="6015" y="4434"/>
            <a:chExt cx="627" cy="2519"/>
          </a:xfrm>
        </p:grpSpPr>
        <p:sp>
          <p:nvSpPr>
            <p:cNvPr id="190" name="Rectangle 1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1" name="Text Box 1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92" name="Group 191"/>
          <p:cNvGrpSpPr/>
          <p:nvPr/>
        </p:nvGrpSpPr>
        <p:grpSpPr>
          <a:xfrm rot="0">
            <a:off x="2514600" y="1617345"/>
            <a:ext cx="398145" cy="1192530"/>
            <a:chOff x="6015" y="4434"/>
            <a:chExt cx="627" cy="2519"/>
          </a:xfrm>
        </p:grpSpPr>
        <p:sp>
          <p:nvSpPr>
            <p:cNvPr id="193" name="Rectangle 1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4" name="Text Box 1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01" name="Group 200"/>
          <p:cNvGrpSpPr/>
          <p:nvPr/>
        </p:nvGrpSpPr>
        <p:grpSpPr>
          <a:xfrm rot="0">
            <a:off x="1550035" y="1623060"/>
            <a:ext cx="398145" cy="1192530"/>
            <a:chOff x="6015" y="4434"/>
            <a:chExt cx="627" cy="2519"/>
          </a:xfrm>
        </p:grpSpPr>
        <p:sp>
          <p:nvSpPr>
            <p:cNvPr id="202" name="Rectangle 20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03" name="Text Box 20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04" name="Text Box 203"/>
          <p:cNvSpPr txBox="1"/>
          <p:nvPr/>
        </p:nvSpPr>
        <p:spPr>
          <a:xfrm>
            <a:off x="1900555" y="152400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06" name="Text Box 205"/>
          <p:cNvSpPr txBox="1"/>
          <p:nvPr/>
        </p:nvSpPr>
        <p:spPr>
          <a:xfrm>
            <a:off x="4878705" y="355536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9_v4_0_1</a:t>
            </a:r>
            <a:endParaRPr lang="x-none" altLang="en-US" sz="1600">
              <a:sym typeface="+mn-ea"/>
            </a:endParaRPr>
          </a:p>
        </p:txBody>
      </p:sp>
      <p:sp>
        <p:nvSpPr>
          <p:cNvPr id="207" name="Text Box 206"/>
          <p:cNvSpPr txBox="1"/>
          <p:nvPr/>
        </p:nvSpPr>
        <p:spPr>
          <a:xfrm>
            <a:off x="3902710" y="229743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9_v4_0_2</a:t>
            </a:r>
            <a:endParaRPr lang="x-none" altLang="en-US" sz="1600">
              <a:sym typeface="+mn-ea"/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5842000" y="4824095"/>
            <a:ext cx="2251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</a:t>
            </a:r>
            <a:endParaRPr lang="x-none" altLang="en-US" sz="1600">
              <a:sym typeface="+mn-ea"/>
            </a:endParaRPr>
          </a:p>
        </p:txBody>
      </p:sp>
      <p:sp>
        <p:nvSpPr>
          <p:cNvPr id="209" name="Text Box 208"/>
          <p:cNvSpPr txBox="1"/>
          <p:nvPr/>
        </p:nvSpPr>
        <p:spPr>
          <a:xfrm>
            <a:off x="2369820" y="149796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4073525" y="66675"/>
            <a:ext cx="3152140" cy="1645285"/>
            <a:chOff x="5778" y="223"/>
            <a:chExt cx="4964" cy="2591"/>
          </a:xfrm>
        </p:grpSpPr>
        <p:sp>
          <p:nvSpPr>
            <p:cNvPr id="232" name="Text Box 231"/>
            <p:cNvSpPr txBox="1"/>
            <p:nvPr/>
          </p:nvSpPr>
          <p:spPr>
            <a:xfrm>
              <a:off x="7611" y="2380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3" name="Text Box 232"/>
            <p:cNvSpPr txBox="1"/>
            <p:nvPr/>
          </p:nvSpPr>
          <p:spPr>
            <a:xfrm>
              <a:off x="9009" y="2380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4" name="Elbow Connector 233"/>
            <p:cNvCxnSpPr/>
            <p:nvPr/>
          </p:nvCxnSpPr>
          <p:spPr>
            <a:xfrm rot="16200000">
              <a:off x="5829" y="1495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 rot="0">
              <a:off x="9352" y="358"/>
              <a:ext cx="1391" cy="1916"/>
              <a:chOff x="7976" y="1908"/>
              <a:chExt cx="1391" cy="269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976" y="1908"/>
                <a:ext cx="627" cy="2691"/>
                <a:chOff x="14538" y="5047"/>
                <a:chExt cx="627" cy="2691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38" name="Text Box 237"/>
                <p:cNvSpPr txBox="1"/>
                <p:nvPr/>
              </p:nvSpPr>
              <p:spPr>
                <a:xfrm rot="10800000">
                  <a:off x="14538" y="5047"/>
                  <a:ext cx="627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FC-64</a:t>
                  </a:r>
                  <a:endParaRPr lang="x-none" altLang="en-US" sz="1400"/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8794" y="2133"/>
                <a:ext cx="573" cy="2466"/>
                <a:chOff x="17247" y="7861"/>
                <a:chExt cx="573" cy="246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41" name="Text Box 240"/>
                <p:cNvSpPr txBox="1"/>
                <p:nvPr/>
              </p:nvSpPr>
              <p:spPr>
                <a:xfrm rot="10800000">
                  <a:off x="17290" y="7861"/>
                  <a:ext cx="530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242" name="Group 241"/>
            <p:cNvGrpSpPr/>
            <p:nvPr/>
          </p:nvGrpSpPr>
          <p:grpSpPr>
            <a:xfrm rot="0">
              <a:off x="7839" y="411"/>
              <a:ext cx="627" cy="1878"/>
              <a:chOff x="6015" y="4434"/>
              <a:chExt cx="627" cy="2519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4" name="Text Box 243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Conv-64</a:t>
                </a:r>
                <a:endParaRPr lang="x-none" altLang="en-US" sz="1400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0">
              <a:off x="8563" y="411"/>
              <a:ext cx="627" cy="1878"/>
              <a:chOff x="6015" y="4434"/>
              <a:chExt cx="627" cy="2519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7" name="Text Box 246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0">
              <a:off x="7044" y="420"/>
              <a:ext cx="627" cy="1878"/>
              <a:chOff x="6015" y="4434"/>
              <a:chExt cx="627" cy="2519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50" name="Text Box 249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sp>
          <p:nvSpPr>
            <p:cNvPr id="251" name="Text Box 250"/>
            <p:cNvSpPr txBox="1"/>
            <p:nvPr/>
          </p:nvSpPr>
          <p:spPr>
            <a:xfrm>
              <a:off x="7596" y="264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52" name="Text Box 251"/>
            <p:cNvSpPr txBox="1"/>
            <p:nvPr/>
          </p:nvSpPr>
          <p:spPr>
            <a:xfrm>
              <a:off x="8335" y="223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4642485" y="29210"/>
            <a:ext cx="2799080" cy="169608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5" name="Elbow Connector 254"/>
          <p:cNvCxnSpPr/>
          <p:nvPr/>
        </p:nvCxnSpPr>
        <p:spPr>
          <a:xfrm rot="16200000">
            <a:off x="4149725" y="854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Box 255"/>
          <p:cNvSpPr txBox="1"/>
          <p:nvPr/>
        </p:nvSpPr>
        <p:spPr>
          <a:xfrm>
            <a:off x="6640830" y="136906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9_v4_0_3</a:t>
            </a:r>
            <a:endParaRPr lang="x-none" altLang="en-US" sz="1600">
              <a:sym typeface="+mn-ea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7748905" y="2371725"/>
            <a:ext cx="3152140" cy="1645285"/>
            <a:chOff x="5778" y="223"/>
            <a:chExt cx="4964" cy="2591"/>
          </a:xfrm>
        </p:grpSpPr>
        <p:sp>
          <p:nvSpPr>
            <p:cNvPr id="258" name="Text Box 257"/>
            <p:cNvSpPr txBox="1"/>
            <p:nvPr/>
          </p:nvSpPr>
          <p:spPr>
            <a:xfrm>
              <a:off x="7611" y="2380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59" name="Text Box 258"/>
            <p:cNvSpPr txBox="1"/>
            <p:nvPr/>
          </p:nvSpPr>
          <p:spPr>
            <a:xfrm>
              <a:off x="9009" y="2380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60" name="Elbow Connector 259"/>
            <p:cNvCxnSpPr/>
            <p:nvPr/>
          </p:nvCxnSpPr>
          <p:spPr>
            <a:xfrm rot="16200000">
              <a:off x="5829" y="1495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/>
            <p:cNvGrpSpPr/>
            <p:nvPr/>
          </p:nvGrpSpPr>
          <p:grpSpPr>
            <a:xfrm rot="0">
              <a:off x="9352" y="358"/>
              <a:ext cx="1391" cy="1916"/>
              <a:chOff x="7976" y="1908"/>
              <a:chExt cx="1391" cy="2691"/>
            </a:xfrm>
          </p:grpSpPr>
          <p:grpSp>
            <p:nvGrpSpPr>
              <p:cNvPr id="262" name="Group 261"/>
              <p:cNvGrpSpPr/>
              <p:nvPr/>
            </p:nvGrpSpPr>
            <p:grpSpPr>
              <a:xfrm>
                <a:off x="7976" y="1908"/>
                <a:ext cx="627" cy="2691"/>
                <a:chOff x="14538" y="5047"/>
                <a:chExt cx="627" cy="2691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64" name="Text Box 263"/>
                <p:cNvSpPr txBox="1"/>
                <p:nvPr/>
              </p:nvSpPr>
              <p:spPr>
                <a:xfrm rot="10800000">
                  <a:off x="14538" y="5047"/>
                  <a:ext cx="627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FC-32</a:t>
                  </a:r>
                  <a:endParaRPr lang="x-none" altLang="en-US" sz="1400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8794" y="2133"/>
                <a:ext cx="573" cy="2466"/>
                <a:chOff x="17247" y="7861"/>
                <a:chExt cx="573" cy="2466"/>
              </a:xfrm>
            </p:grpSpPr>
            <p:sp>
              <p:nvSpPr>
                <p:cNvPr id="266" name="Rectangle 265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67" name="Text Box 266"/>
                <p:cNvSpPr txBox="1"/>
                <p:nvPr/>
              </p:nvSpPr>
              <p:spPr>
                <a:xfrm rot="10800000">
                  <a:off x="17290" y="7861"/>
                  <a:ext cx="530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268" name="Group 267"/>
            <p:cNvGrpSpPr/>
            <p:nvPr/>
          </p:nvGrpSpPr>
          <p:grpSpPr>
            <a:xfrm rot="0">
              <a:off x="7839" y="411"/>
              <a:ext cx="627" cy="1878"/>
              <a:chOff x="6015" y="4434"/>
              <a:chExt cx="627" cy="251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70" name="Text Box 269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Conv-32</a:t>
                </a:r>
                <a:endParaRPr lang="x-none" altLang="en-US" sz="1400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 rot="0">
              <a:off x="8563" y="411"/>
              <a:ext cx="627" cy="1878"/>
              <a:chOff x="6015" y="4434"/>
              <a:chExt cx="627" cy="2519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73" name="Text Box 272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 rot="0">
              <a:off x="7044" y="420"/>
              <a:ext cx="627" cy="1878"/>
              <a:chOff x="6015" y="4434"/>
              <a:chExt cx="627" cy="2519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76" name="Text Box 275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sp>
          <p:nvSpPr>
            <p:cNvPr id="277" name="Text Box 276"/>
            <p:cNvSpPr txBox="1"/>
            <p:nvPr/>
          </p:nvSpPr>
          <p:spPr>
            <a:xfrm>
              <a:off x="7596" y="264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78" name="Text Box 277"/>
            <p:cNvSpPr txBox="1"/>
            <p:nvPr/>
          </p:nvSpPr>
          <p:spPr>
            <a:xfrm>
              <a:off x="8335" y="223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</p:grpSp>
      <p:cxnSp>
        <p:nvCxnSpPr>
          <p:cNvPr id="280" name="Elbow Connector 279"/>
          <p:cNvCxnSpPr/>
          <p:nvPr/>
        </p:nvCxnSpPr>
        <p:spPr>
          <a:xfrm rot="16200000">
            <a:off x="7825105" y="315976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 Box 280"/>
          <p:cNvSpPr txBox="1"/>
          <p:nvPr/>
        </p:nvSpPr>
        <p:spPr>
          <a:xfrm>
            <a:off x="9473565" y="396176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9_v4_0_4</a:t>
            </a:r>
            <a:endParaRPr lang="x-none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9_v4_1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28193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1609090" y="2480310"/>
            <a:ext cx="979170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459355" y="1543685"/>
            <a:ext cx="428625" cy="1675130"/>
            <a:chOff x="5967" y="4434"/>
            <a:chExt cx="675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19095" y="1543685"/>
            <a:ext cx="428625" cy="1675130"/>
            <a:chOff x="5967" y="4434"/>
            <a:chExt cx="675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37883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82714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28625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77139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16242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9_v4_2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22681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>
            <a:endCxn id="131" idx="3"/>
          </p:cNvCxnSpPr>
          <p:nvPr/>
        </p:nvCxnSpPr>
        <p:spPr>
          <a:xfrm flipV="1">
            <a:off x="3110230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32371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7202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3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71627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510730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4333</Words>
  <Application>WPS Presentation</Application>
  <PresentationFormat>Widescreen</PresentationFormat>
  <Paragraphs>949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方正黑体_GBK</vt:lpstr>
      <vt:lpstr/>
      <vt:lpstr>Arial Unicode MS</vt:lpstr>
      <vt:lpstr>SimSun</vt:lpstr>
      <vt:lpstr>方正书宋_GBK</vt:lpstr>
      <vt:lpstr>Office Theme</vt:lpstr>
      <vt:lpstr>Network Architecture</vt:lpstr>
      <vt:lpstr>PowerPoint 演示文稿</vt:lpstr>
      <vt:lpstr>Appendix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Architecture</dc:title>
  <dc:creator>qing</dc:creator>
  <cp:lastModifiedBy>qing</cp:lastModifiedBy>
  <cp:revision>46</cp:revision>
  <dcterms:created xsi:type="dcterms:W3CDTF">2019-05-10T01:50:16Z</dcterms:created>
  <dcterms:modified xsi:type="dcterms:W3CDTF">2019-05-10T01:50:16Z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