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70" r:id="rId9"/>
    <p:sldId id="269" r:id="rId10"/>
    <p:sldId id="264" r:id="rId11"/>
    <p:sldId id="268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6F3AA-E4FB-5BE8-17D8-E8DB6D6CD3EF}" v="326" dt="2023-10-16T16:54:02.629"/>
    <p1510:client id="{92B24784-6268-29C2-A2EC-A03B2CC3F8D8}" v="36" dt="2023-10-29T15:39:50.589"/>
    <p1510:client id="{D2B87921-D9DF-C2DB-7BB0-C682948D675B}" v="363" dt="2023-10-16T16:36:55.181"/>
    <p1510:client id="{DFB6210B-5C61-8E6C-E19B-92EFDCEBC8A0}" v="712" dt="2023-10-29T08:28:53.347"/>
    <p1510:client id="{F3AF99C1-BB0C-EF42-8D68-2F53DFA1B0D9}" v="303" dt="2023-10-29T15:32:4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5271A-3FFA-4106-9207-238C4FF0CF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51715D-9EA7-4EAB-957C-0AB72D494B03}">
      <dgm:prSet/>
      <dgm:spPr/>
      <dgm:t>
        <a:bodyPr/>
        <a:lstStyle/>
        <a:p>
          <a:pPr rtl="0"/>
          <a:r>
            <a:rPr lang="en-US" dirty="0" err="1"/>
            <a:t>L'obiettivo</a:t>
          </a:r>
          <a:r>
            <a:rPr lang="en-US" dirty="0"/>
            <a:t> </a:t>
          </a:r>
          <a:r>
            <a:rPr lang="en-US" dirty="0" err="1"/>
            <a:t>principale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</a:t>
          </a:r>
          <a:r>
            <a:rPr lang="en-US" dirty="0" err="1"/>
            <a:t>sviluppato</a:t>
          </a:r>
          <a:r>
            <a:rPr lang="en-US" dirty="0"/>
            <a:t> è </a:t>
          </a:r>
          <a:r>
            <a:rPr lang="en-US" dirty="0">
              <a:latin typeface="Trebuchet MS" panose="020B0603020202020204"/>
            </a:rPr>
            <a:t>la </a:t>
          </a:r>
          <a:r>
            <a:rPr lang="en-US" dirty="0" err="1">
              <a:latin typeface="Trebuchet MS" panose="020B0603020202020204"/>
            </a:rPr>
            <a:t>gestione</a:t>
          </a:r>
          <a:r>
            <a:rPr lang="en-US" dirty="0">
              <a:latin typeface="Trebuchet MS" panose="020B0603020202020204"/>
            </a:rPr>
            <a:t> </a:t>
          </a:r>
          <a:r>
            <a:rPr lang="en-US" dirty="0" err="1">
              <a:latin typeface="Trebuchet MS" panose="020B0603020202020204"/>
            </a:rPr>
            <a:t>delle</a:t>
          </a:r>
          <a:r>
            <a:rPr lang="en-US" dirty="0">
              <a:latin typeface="Trebuchet MS" panose="020B0603020202020204"/>
            </a:rPr>
            <a:t> </a:t>
          </a:r>
          <a:r>
            <a:rPr lang="en-US" dirty="0" err="1"/>
            <a:t>funzioni</a:t>
          </a:r>
          <a:r>
            <a:rPr lang="en-US" dirty="0"/>
            <a:t> </a:t>
          </a:r>
          <a:r>
            <a:rPr lang="en-US" dirty="0" err="1"/>
            <a:t>nell'ambito</a:t>
          </a:r>
          <a:r>
            <a:rPr lang="en-US" dirty="0"/>
            <a:t> del "Function as a Service" (</a:t>
          </a:r>
          <a:r>
            <a:rPr lang="en-US" dirty="0" err="1"/>
            <a:t>FaaS</a:t>
          </a:r>
          <a:r>
            <a:rPr lang="en-US" dirty="0">
              <a:latin typeface="Trebuchet MS" panose="020B0603020202020204"/>
            </a:rPr>
            <a:t>) in modo </a:t>
          </a:r>
          <a:r>
            <a:rPr lang="en-US" dirty="0" err="1">
              <a:latin typeface="Trebuchet MS" panose="020B0603020202020204"/>
            </a:rPr>
            <a:t>efficiente</a:t>
          </a:r>
          <a:r>
            <a:rPr lang="en-US" dirty="0">
              <a:latin typeface="Trebuchet MS" panose="020B0603020202020204"/>
            </a:rPr>
            <a:t> e </a:t>
          </a:r>
          <a:r>
            <a:rPr lang="en-US" dirty="0" err="1">
              <a:latin typeface="Trebuchet MS" panose="020B0603020202020204"/>
            </a:rPr>
            <a:t>scalabile</a:t>
          </a:r>
          <a:r>
            <a:rPr lang="en-US" dirty="0">
              <a:latin typeface="Trebuchet MS" panose="020B0603020202020204"/>
            </a:rPr>
            <a:t>, </a:t>
          </a:r>
          <a:r>
            <a:rPr lang="en-US" dirty="0" err="1">
              <a:latin typeface="Trebuchet MS" panose="020B0603020202020204"/>
            </a:rPr>
            <a:t>preservando</a:t>
          </a:r>
          <a:r>
            <a:rPr lang="en-US" dirty="0">
              <a:latin typeface="Trebuchet MS" panose="020B0603020202020204"/>
            </a:rPr>
            <a:t> </a:t>
          </a:r>
          <a:r>
            <a:rPr lang="en-US" dirty="0" err="1">
              <a:latin typeface="Trebuchet MS" panose="020B0603020202020204"/>
            </a:rPr>
            <a:t>prestazioni</a:t>
          </a:r>
          <a:r>
            <a:rPr lang="en-US" dirty="0">
              <a:latin typeface="Trebuchet MS" panose="020B0603020202020204"/>
            </a:rPr>
            <a:t> </a:t>
          </a:r>
          <a:r>
            <a:rPr lang="en-US" dirty="0" err="1">
              <a:latin typeface="Trebuchet MS" panose="020B0603020202020204"/>
            </a:rPr>
            <a:t>ottimale</a:t>
          </a:r>
          <a:r>
            <a:rPr lang="en-US" dirty="0">
              <a:latin typeface="Trebuchet MS" panose="020B0603020202020204"/>
            </a:rPr>
            <a:t> per un </a:t>
          </a:r>
          <a:r>
            <a:rPr lang="en-US" dirty="0" err="1">
              <a:latin typeface="Trebuchet MS" panose="020B0603020202020204"/>
            </a:rPr>
            <a:t>buon</a:t>
          </a:r>
          <a:r>
            <a:rPr lang="en-US" dirty="0">
              <a:latin typeface="Trebuchet MS" panose="020B0603020202020204"/>
            </a:rPr>
            <a:t> </a:t>
          </a:r>
          <a:r>
            <a:rPr lang="en-US" dirty="0" err="1">
              <a:latin typeface="Trebuchet MS" panose="020B0603020202020204"/>
            </a:rPr>
            <a:t>grado</a:t>
          </a:r>
          <a:r>
            <a:rPr lang="en-US" dirty="0">
              <a:latin typeface="Trebuchet MS" panose="020B0603020202020204"/>
            </a:rPr>
            <a:t> di </a:t>
          </a:r>
          <a:r>
            <a:rPr lang="en-US" dirty="0" err="1">
              <a:latin typeface="Trebuchet MS" panose="020B0603020202020204"/>
            </a:rPr>
            <a:t>utilizzo</a:t>
          </a:r>
          <a:r>
            <a:rPr lang="en-US" dirty="0">
              <a:latin typeface="Trebuchet MS" panose="020B0603020202020204"/>
            </a:rPr>
            <a:t> </a:t>
          </a:r>
          <a:r>
            <a:rPr lang="en-US" dirty="0" err="1">
              <a:latin typeface="Trebuchet MS" panose="020B0603020202020204"/>
            </a:rPr>
            <a:t>dell'utente</a:t>
          </a:r>
          <a:r>
            <a:rPr lang="en-US" dirty="0">
              <a:latin typeface="Trebuchet MS" panose="020B0603020202020204"/>
            </a:rPr>
            <a:t>.</a:t>
          </a:r>
          <a:endParaRPr lang="en-US" dirty="0"/>
        </a:p>
      </dgm:t>
    </dgm:pt>
    <dgm:pt modelId="{06CC6702-5227-4940-90C2-86F2312E7661}" type="parTrans" cxnId="{7613C484-C1DA-43B1-A618-1E8BAFE4DC81}">
      <dgm:prSet/>
      <dgm:spPr/>
      <dgm:t>
        <a:bodyPr/>
        <a:lstStyle/>
        <a:p>
          <a:endParaRPr lang="en-US"/>
        </a:p>
      </dgm:t>
    </dgm:pt>
    <dgm:pt modelId="{04F981C0-CB42-4A1A-86D4-881F8AD88EC5}" type="sibTrans" cxnId="{7613C484-C1DA-43B1-A618-1E8BAFE4DC81}">
      <dgm:prSet/>
      <dgm:spPr/>
      <dgm:t>
        <a:bodyPr/>
        <a:lstStyle/>
        <a:p>
          <a:endParaRPr lang="en-US"/>
        </a:p>
      </dgm:t>
    </dgm:pt>
    <dgm:pt modelId="{E85B40FA-05D3-4FA1-95D5-ABA391869414}">
      <dgm:prSet/>
      <dgm:spPr/>
      <dgm:t>
        <a:bodyPr/>
        <a:lstStyle/>
        <a:p>
          <a:pPr rtl="0"/>
          <a:r>
            <a:rPr lang="en-US" dirty="0" err="1"/>
            <a:t>L'applicazione</a:t>
          </a:r>
          <a:r>
            <a:rPr lang="en-US" dirty="0"/>
            <a:t> </a:t>
          </a:r>
          <a:r>
            <a:rPr lang="en-US" dirty="0" err="1"/>
            <a:t>richiede</a:t>
          </a:r>
          <a:r>
            <a:rPr lang="en-US" dirty="0">
              <a:latin typeface="Trebuchet MS" panose="020B0603020202020204"/>
            </a:rPr>
            <a:t> </a:t>
          </a:r>
          <a:r>
            <a:rPr lang="en-US" dirty="0" err="1">
              <a:latin typeface="Trebuchet MS" panose="020B0603020202020204"/>
            </a:rPr>
            <a:t>delle</a:t>
          </a:r>
          <a:r>
            <a:rPr lang="en-US" dirty="0">
              <a:latin typeface="Trebuchet MS" panose="020B0603020202020204"/>
            </a:rPr>
            <a:t> </a:t>
          </a:r>
          <a:r>
            <a:rPr lang="en-US" dirty="0" err="1">
              <a:latin typeface="Trebuchet MS" panose="020B0603020202020204"/>
            </a:rPr>
            <a:t>piattaforme</a:t>
          </a:r>
          <a:r>
            <a:rPr lang="en-US" dirty="0">
              <a:latin typeface="Trebuchet MS" panose="020B0603020202020204"/>
            </a:rPr>
            <a:t> di deployment </a:t>
          </a:r>
          <a:r>
            <a:rPr lang="en-US" dirty="0" err="1">
              <a:latin typeface="Trebuchet MS" panose="020B0603020202020204"/>
            </a:rPr>
            <a:t>delle</a:t>
          </a:r>
          <a:r>
            <a:rPr lang="en-US" dirty="0">
              <a:latin typeface="Trebuchet MS" panose="020B0603020202020204"/>
            </a:rPr>
            <a:t> </a:t>
          </a:r>
          <a:r>
            <a:rPr lang="en-US" dirty="0" err="1">
              <a:latin typeface="Trebuchet MS" panose="020B0603020202020204"/>
            </a:rPr>
            <a:t>funzioni</a:t>
          </a:r>
          <a:r>
            <a:rPr lang="en-US" dirty="0">
              <a:latin typeface="Trebuchet MS" panose="020B0603020202020204"/>
            </a:rPr>
            <a:t>, </a:t>
          </a:r>
          <a:r>
            <a:rPr lang="en-US" dirty="0" err="1">
              <a:latin typeface="Trebuchet MS" panose="020B0603020202020204"/>
            </a:rPr>
            <a:t>sia</a:t>
          </a:r>
          <a:r>
            <a:rPr lang="en-US" dirty="0">
              <a:latin typeface="Trebuchet MS" panose="020B0603020202020204"/>
            </a:rPr>
            <a:t> per </a:t>
          </a:r>
          <a:r>
            <a:rPr lang="en-US" dirty="0" err="1">
              <a:latin typeface="Trebuchet MS" panose="020B0603020202020204"/>
            </a:rPr>
            <a:t>l'esecuzione</a:t>
          </a:r>
          <a:r>
            <a:rPr lang="en-US" dirty="0">
              <a:latin typeface="Trebuchet MS" panose="020B0603020202020204"/>
            </a:rPr>
            <a:t> on-premises </a:t>
          </a:r>
          <a:r>
            <a:rPr lang="en-US" dirty="0" err="1">
              <a:latin typeface="Trebuchet MS" panose="020B0603020202020204"/>
            </a:rPr>
            <a:t>che</a:t>
          </a:r>
          <a:r>
            <a:rPr lang="en-US" dirty="0">
              <a:latin typeface="Trebuchet MS" panose="020B0603020202020204"/>
            </a:rPr>
            <a:t> </a:t>
          </a:r>
          <a:r>
            <a:rPr lang="en-US" dirty="0" err="1">
              <a:latin typeface="Trebuchet MS" panose="020B0603020202020204"/>
            </a:rPr>
            <a:t>nel</a:t>
          </a:r>
          <a:r>
            <a:rPr lang="en-US" dirty="0">
              <a:latin typeface="Trebuchet MS" panose="020B0603020202020204"/>
            </a:rPr>
            <a:t> cloud. </a:t>
          </a:r>
          <a:endParaRPr lang="en-US" dirty="0"/>
        </a:p>
      </dgm:t>
    </dgm:pt>
    <dgm:pt modelId="{7E012AA5-AFFE-4C64-90CA-4E30B6AD799D}" type="parTrans" cxnId="{24AACE75-7752-4A4F-81EE-5A6C5B98EF52}">
      <dgm:prSet/>
      <dgm:spPr/>
      <dgm:t>
        <a:bodyPr/>
        <a:lstStyle/>
        <a:p>
          <a:endParaRPr lang="en-US"/>
        </a:p>
      </dgm:t>
    </dgm:pt>
    <dgm:pt modelId="{200EC78E-5C8B-49FA-A8EB-4C7259BA40EC}" type="sibTrans" cxnId="{24AACE75-7752-4A4F-81EE-5A6C5B98EF52}">
      <dgm:prSet/>
      <dgm:spPr/>
      <dgm:t>
        <a:bodyPr/>
        <a:lstStyle/>
        <a:p>
          <a:endParaRPr lang="en-US"/>
        </a:p>
      </dgm:t>
    </dgm:pt>
    <dgm:pt modelId="{ECDF05AC-50FB-48F2-9B42-0B2C60C2A419}">
      <dgm:prSet/>
      <dgm:spPr/>
      <dgm:t>
        <a:bodyPr/>
        <a:lstStyle/>
        <a:p>
          <a:pPr rtl="0"/>
          <a:r>
            <a:rPr lang="en-US" dirty="0" err="1">
              <a:latin typeface="Trebuchet MS" panose="020B0603020202020204"/>
            </a:rPr>
            <a:t>Gestire</a:t>
          </a:r>
          <a:r>
            <a:rPr lang="en-US" dirty="0">
              <a:latin typeface="Trebuchet MS" panose="020B0603020202020204"/>
            </a:rPr>
            <a:t> il cold start problem dei relativi container e quale politica di offloading implementare</a:t>
          </a:r>
          <a:r>
            <a:rPr lang="en-US" dirty="0"/>
            <a:t>.</a:t>
          </a:r>
          <a:br>
            <a:rPr lang="en-US" dirty="0"/>
          </a:br>
          <a:endParaRPr lang="en-US" dirty="0"/>
        </a:p>
      </dgm:t>
    </dgm:pt>
    <dgm:pt modelId="{F04426F5-653E-4A21-AFED-5206F75675C3}" type="parTrans" cxnId="{45C88C76-5F4C-497D-8383-C6856B9AFD3F}">
      <dgm:prSet/>
      <dgm:spPr/>
      <dgm:t>
        <a:bodyPr/>
        <a:lstStyle/>
        <a:p>
          <a:endParaRPr lang="en-US"/>
        </a:p>
      </dgm:t>
    </dgm:pt>
    <dgm:pt modelId="{C7BCE25D-E98E-4E4B-A492-8CEA77F6753B}" type="sibTrans" cxnId="{45C88C76-5F4C-497D-8383-C6856B9AFD3F}">
      <dgm:prSet/>
      <dgm:spPr/>
      <dgm:t>
        <a:bodyPr/>
        <a:lstStyle/>
        <a:p>
          <a:endParaRPr lang="en-US"/>
        </a:p>
      </dgm:t>
    </dgm:pt>
    <dgm:pt modelId="{2815B07A-F6D6-4046-AEAD-5976B344E04C}" type="pres">
      <dgm:prSet presAssocID="{F415271A-3FFA-4106-9207-238C4FF0CF8C}" presName="root" presStyleCnt="0">
        <dgm:presLayoutVars>
          <dgm:dir/>
          <dgm:resizeHandles val="exact"/>
        </dgm:presLayoutVars>
      </dgm:prSet>
      <dgm:spPr/>
    </dgm:pt>
    <dgm:pt modelId="{EF626BDA-D0F6-4561-AF74-EA5FEDA2AF7F}" type="pres">
      <dgm:prSet presAssocID="{FC51715D-9EA7-4EAB-957C-0AB72D494B03}" presName="compNode" presStyleCnt="0"/>
      <dgm:spPr/>
    </dgm:pt>
    <dgm:pt modelId="{43CDD1FE-785E-4056-88CC-5B647EFE6D33}" type="pres">
      <dgm:prSet presAssocID="{FC51715D-9EA7-4EAB-957C-0AB72D494B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eroplano"/>
        </a:ext>
      </dgm:extLst>
    </dgm:pt>
    <dgm:pt modelId="{927A4099-4CE3-429A-8B2C-D17E18E3D164}" type="pres">
      <dgm:prSet presAssocID="{FC51715D-9EA7-4EAB-957C-0AB72D494B03}" presName="spaceRect" presStyleCnt="0"/>
      <dgm:spPr/>
    </dgm:pt>
    <dgm:pt modelId="{A7FBCA80-E1E8-4961-A7C2-B8A9EC252F14}" type="pres">
      <dgm:prSet presAssocID="{FC51715D-9EA7-4EAB-957C-0AB72D494B03}" presName="textRect" presStyleLbl="revTx" presStyleIdx="0" presStyleCnt="3">
        <dgm:presLayoutVars>
          <dgm:chMax val="1"/>
          <dgm:chPref val="1"/>
        </dgm:presLayoutVars>
      </dgm:prSet>
      <dgm:spPr/>
    </dgm:pt>
    <dgm:pt modelId="{37B85F27-EF98-4C62-8176-C532EF02E60E}" type="pres">
      <dgm:prSet presAssocID="{04F981C0-CB42-4A1A-86D4-881F8AD88EC5}" presName="sibTrans" presStyleCnt="0"/>
      <dgm:spPr/>
    </dgm:pt>
    <dgm:pt modelId="{A4AAAA7D-4F33-4159-8C92-47717076CDD8}" type="pres">
      <dgm:prSet presAssocID="{E85B40FA-05D3-4FA1-95D5-ABA391869414}" presName="compNode" presStyleCnt="0"/>
      <dgm:spPr/>
    </dgm:pt>
    <dgm:pt modelId="{F9BB4DDF-6D64-45B6-8B25-6DB506D8F239}" type="pres">
      <dgm:prSet presAssocID="{E85B40FA-05D3-4FA1-95D5-ABA3918694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7398C1EB-CD6F-4EF9-BFC5-01087E2ED3C6}" type="pres">
      <dgm:prSet presAssocID="{E85B40FA-05D3-4FA1-95D5-ABA391869414}" presName="spaceRect" presStyleCnt="0"/>
      <dgm:spPr/>
    </dgm:pt>
    <dgm:pt modelId="{A30BF3E7-95AD-498E-B545-51F5A5DE705E}" type="pres">
      <dgm:prSet presAssocID="{E85B40FA-05D3-4FA1-95D5-ABA391869414}" presName="textRect" presStyleLbl="revTx" presStyleIdx="1" presStyleCnt="3">
        <dgm:presLayoutVars>
          <dgm:chMax val="1"/>
          <dgm:chPref val="1"/>
        </dgm:presLayoutVars>
      </dgm:prSet>
      <dgm:spPr/>
    </dgm:pt>
    <dgm:pt modelId="{F4F4D0E0-83B5-4722-8D39-665082EDECBA}" type="pres">
      <dgm:prSet presAssocID="{200EC78E-5C8B-49FA-A8EB-4C7259BA40EC}" presName="sibTrans" presStyleCnt="0"/>
      <dgm:spPr/>
    </dgm:pt>
    <dgm:pt modelId="{D3AD9387-F4C4-4E66-A5B3-366432437226}" type="pres">
      <dgm:prSet presAssocID="{ECDF05AC-50FB-48F2-9B42-0B2C60C2A419}" presName="compNode" presStyleCnt="0"/>
      <dgm:spPr/>
    </dgm:pt>
    <dgm:pt modelId="{FDABC79F-272F-492D-ABBB-CC3DB27297C8}" type="pres">
      <dgm:prSet presAssocID="{ECDF05AC-50FB-48F2-9B42-0B2C60C2A4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C21BEA91-E3A6-4954-8FFA-F7BAB6225A43}" type="pres">
      <dgm:prSet presAssocID="{ECDF05AC-50FB-48F2-9B42-0B2C60C2A419}" presName="spaceRect" presStyleCnt="0"/>
      <dgm:spPr/>
    </dgm:pt>
    <dgm:pt modelId="{7183EFCE-ADB3-4997-970A-B7CFFA85746E}" type="pres">
      <dgm:prSet presAssocID="{ECDF05AC-50FB-48F2-9B42-0B2C60C2A4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A9976F-9100-4DB8-8991-9951C0346DC0}" type="presOf" srcId="{ECDF05AC-50FB-48F2-9B42-0B2C60C2A419}" destId="{7183EFCE-ADB3-4997-970A-B7CFFA85746E}" srcOrd="0" destOrd="0" presId="urn:microsoft.com/office/officeart/2018/2/layout/IconLabelList"/>
    <dgm:cxn modelId="{24AACE75-7752-4A4F-81EE-5A6C5B98EF52}" srcId="{F415271A-3FFA-4106-9207-238C4FF0CF8C}" destId="{E85B40FA-05D3-4FA1-95D5-ABA391869414}" srcOrd="1" destOrd="0" parTransId="{7E012AA5-AFFE-4C64-90CA-4E30B6AD799D}" sibTransId="{200EC78E-5C8B-49FA-A8EB-4C7259BA40EC}"/>
    <dgm:cxn modelId="{7810DA55-D1F2-4667-9E5E-CB8F0E86E64F}" type="presOf" srcId="{F415271A-3FFA-4106-9207-238C4FF0CF8C}" destId="{2815B07A-F6D6-4046-AEAD-5976B344E04C}" srcOrd="0" destOrd="0" presId="urn:microsoft.com/office/officeart/2018/2/layout/IconLabelList"/>
    <dgm:cxn modelId="{45C88C76-5F4C-497D-8383-C6856B9AFD3F}" srcId="{F415271A-3FFA-4106-9207-238C4FF0CF8C}" destId="{ECDF05AC-50FB-48F2-9B42-0B2C60C2A419}" srcOrd="2" destOrd="0" parTransId="{F04426F5-653E-4A21-AFED-5206F75675C3}" sibTransId="{C7BCE25D-E98E-4E4B-A492-8CEA77F6753B}"/>
    <dgm:cxn modelId="{7613C484-C1DA-43B1-A618-1E8BAFE4DC81}" srcId="{F415271A-3FFA-4106-9207-238C4FF0CF8C}" destId="{FC51715D-9EA7-4EAB-957C-0AB72D494B03}" srcOrd="0" destOrd="0" parTransId="{06CC6702-5227-4940-90C2-86F2312E7661}" sibTransId="{04F981C0-CB42-4A1A-86D4-881F8AD88EC5}"/>
    <dgm:cxn modelId="{840E10A1-45B7-444C-B6A4-172ACBE1FC35}" type="presOf" srcId="{FC51715D-9EA7-4EAB-957C-0AB72D494B03}" destId="{A7FBCA80-E1E8-4961-A7C2-B8A9EC252F14}" srcOrd="0" destOrd="0" presId="urn:microsoft.com/office/officeart/2018/2/layout/IconLabelList"/>
    <dgm:cxn modelId="{B572A9EE-55FA-49D3-85F2-1C3B7260B461}" type="presOf" srcId="{E85B40FA-05D3-4FA1-95D5-ABA391869414}" destId="{A30BF3E7-95AD-498E-B545-51F5A5DE705E}" srcOrd="0" destOrd="0" presId="urn:microsoft.com/office/officeart/2018/2/layout/IconLabelList"/>
    <dgm:cxn modelId="{2483FD9B-1BB2-4DA7-98EB-224BD1CCDE26}" type="presParOf" srcId="{2815B07A-F6D6-4046-AEAD-5976B344E04C}" destId="{EF626BDA-D0F6-4561-AF74-EA5FEDA2AF7F}" srcOrd="0" destOrd="0" presId="urn:microsoft.com/office/officeart/2018/2/layout/IconLabelList"/>
    <dgm:cxn modelId="{24DFB2F6-9640-4522-B253-A053343CF759}" type="presParOf" srcId="{EF626BDA-D0F6-4561-AF74-EA5FEDA2AF7F}" destId="{43CDD1FE-785E-4056-88CC-5B647EFE6D33}" srcOrd="0" destOrd="0" presId="urn:microsoft.com/office/officeart/2018/2/layout/IconLabelList"/>
    <dgm:cxn modelId="{F5F47427-BE9A-44B6-B08A-808C000F2473}" type="presParOf" srcId="{EF626BDA-D0F6-4561-AF74-EA5FEDA2AF7F}" destId="{927A4099-4CE3-429A-8B2C-D17E18E3D164}" srcOrd="1" destOrd="0" presId="urn:microsoft.com/office/officeart/2018/2/layout/IconLabelList"/>
    <dgm:cxn modelId="{D4802F54-3669-4423-B43B-0DD9523BE505}" type="presParOf" srcId="{EF626BDA-D0F6-4561-AF74-EA5FEDA2AF7F}" destId="{A7FBCA80-E1E8-4961-A7C2-B8A9EC252F14}" srcOrd="2" destOrd="0" presId="urn:microsoft.com/office/officeart/2018/2/layout/IconLabelList"/>
    <dgm:cxn modelId="{6010830A-F68E-45CB-BFEB-F4F954F34CCA}" type="presParOf" srcId="{2815B07A-F6D6-4046-AEAD-5976B344E04C}" destId="{37B85F27-EF98-4C62-8176-C532EF02E60E}" srcOrd="1" destOrd="0" presId="urn:microsoft.com/office/officeart/2018/2/layout/IconLabelList"/>
    <dgm:cxn modelId="{E0A3296C-4A5C-4E2D-B96A-28D363715BFB}" type="presParOf" srcId="{2815B07A-F6D6-4046-AEAD-5976B344E04C}" destId="{A4AAAA7D-4F33-4159-8C92-47717076CDD8}" srcOrd="2" destOrd="0" presId="urn:microsoft.com/office/officeart/2018/2/layout/IconLabelList"/>
    <dgm:cxn modelId="{9E43EEE0-C7EE-4DEA-AAE8-4A6931AEE9D8}" type="presParOf" srcId="{A4AAAA7D-4F33-4159-8C92-47717076CDD8}" destId="{F9BB4DDF-6D64-45B6-8B25-6DB506D8F239}" srcOrd="0" destOrd="0" presId="urn:microsoft.com/office/officeart/2018/2/layout/IconLabelList"/>
    <dgm:cxn modelId="{F2FDC7E4-A34D-4B51-B3DF-857450773064}" type="presParOf" srcId="{A4AAAA7D-4F33-4159-8C92-47717076CDD8}" destId="{7398C1EB-CD6F-4EF9-BFC5-01087E2ED3C6}" srcOrd="1" destOrd="0" presId="urn:microsoft.com/office/officeart/2018/2/layout/IconLabelList"/>
    <dgm:cxn modelId="{657D28C5-9D25-4F9F-B6FB-C014242BF2B3}" type="presParOf" srcId="{A4AAAA7D-4F33-4159-8C92-47717076CDD8}" destId="{A30BF3E7-95AD-498E-B545-51F5A5DE705E}" srcOrd="2" destOrd="0" presId="urn:microsoft.com/office/officeart/2018/2/layout/IconLabelList"/>
    <dgm:cxn modelId="{959E27C0-6173-4410-8505-FE81B26A600B}" type="presParOf" srcId="{2815B07A-F6D6-4046-AEAD-5976B344E04C}" destId="{F4F4D0E0-83B5-4722-8D39-665082EDECBA}" srcOrd="3" destOrd="0" presId="urn:microsoft.com/office/officeart/2018/2/layout/IconLabelList"/>
    <dgm:cxn modelId="{E5D7D1D4-7CB8-4353-8AC2-7609E7729B12}" type="presParOf" srcId="{2815B07A-F6D6-4046-AEAD-5976B344E04C}" destId="{D3AD9387-F4C4-4E66-A5B3-366432437226}" srcOrd="4" destOrd="0" presId="urn:microsoft.com/office/officeart/2018/2/layout/IconLabelList"/>
    <dgm:cxn modelId="{11FF0897-D105-4C81-8056-8D2C7F85A843}" type="presParOf" srcId="{D3AD9387-F4C4-4E66-A5B3-366432437226}" destId="{FDABC79F-272F-492D-ABBB-CC3DB27297C8}" srcOrd="0" destOrd="0" presId="urn:microsoft.com/office/officeart/2018/2/layout/IconLabelList"/>
    <dgm:cxn modelId="{8132D149-421D-4A34-A1C2-91737FD1BC6A}" type="presParOf" srcId="{D3AD9387-F4C4-4E66-A5B3-366432437226}" destId="{C21BEA91-E3A6-4954-8FFA-F7BAB6225A43}" srcOrd="1" destOrd="0" presId="urn:microsoft.com/office/officeart/2018/2/layout/IconLabelList"/>
    <dgm:cxn modelId="{7AFAABD5-0F8F-4D33-BEF3-9582A3714AB3}" type="presParOf" srcId="{D3AD9387-F4C4-4E66-A5B3-366432437226}" destId="{7183EFCE-ADB3-4997-970A-B7CFFA8574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DD1FE-785E-4056-88CC-5B647EFE6D33}">
      <dsp:nvSpPr>
        <dsp:cNvPr id="0" name=""/>
        <dsp:cNvSpPr/>
      </dsp:nvSpPr>
      <dsp:spPr>
        <a:xfrm>
          <a:off x="920893" y="795301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BCA80-E1E8-4961-A7C2-B8A9EC252F14}">
      <dsp:nvSpPr>
        <dsp:cNvPr id="0" name=""/>
        <dsp:cNvSpPr/>
      </dsp:nvSpPr>
      <dsp:spPr>
        <a:xfrm>
          <a:off x="157144" y="2420680"/>
          <a:ext cx="277726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L'obiettivo</a:t>
          </a:r>
          <a:r>
            <a:rPr lang="en-US" sz="1100" kern="1200" dirty="0"/>
            <a:t> </a:t>
          </a:r>
          <a:r>
            <a:rPr lang="en-US" sz="1100" kern="1200" dirty="0" err="1"/>
            <a:t>principale</a:t>
          </a:r>
          <a:r>
            <a:rPr lang="en-US" sz="1100" kern="1200" dirty="0"/>
            <a:t> del </a:t>
          </a:r>
          <a:r>
            <a:rPr lang="en-US" sz="1100" kern="1200" dirty="0" err="1"/>
            <a:t>sistema</a:t>
          </a:r>
          <a:r>
            <a:rPr lang="en-US" sz="1100" kern="1200" dirty="0"/>
            <a:t> </a:t>
          </a:r>
          <a:r>
            <a:rPr lang="en-US" sz="1100" kern="1200" dirty="0" err="1"/>
            <a:t>sviluppato</a:t>
          </a:r>
          <a:r>
            <a:rPr lang="en-US" sz="1100" kern="1200" dirty="0"/>
            <a:t> è </a:t>
          </a:r>
          <a:r>
            <a:rPr lang="en-US" sz="1100" kern="1200" dirty="0">
              <a:latin typeface="Trebuchet MS" panose="020B0603020202020204"/>
            </a:rPr>
            <a:t>la </a:t>
          </a:r>
          <a:r>
            <a:rPr lang="en-US" sz="1100" kern="1200" dirty="0" err="1">
              <a:latin typeface="Trebuchet MS" panose="020B0603020202020204"/>
            </a:rPr>
            <a:t>gestione</a:t>
          </a:r>
          <a:r>
            <a:rPr lang="en-US" sz="1100" kern="1200" dirty="0">
              <a:latin typeface="Trebuchet MS" panose="020B0603020202020204"/>
            </a:rPr>
            <a:t> </a:t>
          </a:r>
          <a:r>
            <a:rPr lang="en-US" sz="1100" kern="1200" dirty="0" err="1">
              <a:latin typeface="Trebuchet MS" panose="020B0603020202020204"/>
            </a:rPr>
            <a:t>delle</a:t>
          </a:r>
          <a:r>
            <a:rPr lang="en-US" sz="1100" kern="1200" dirty="0">
              <a:latin typeface="Trebuchet MS" panose="020B0603020202020204"/>
            </a:rPr>
            <a:t> </a:t>
          </a:r>
          <a:r>
            <a:rPr lang="en-US" sz="1100" kern="1200" dirty="0" err="1"/>
            <a:t>funzioni</a:t>
          </a:r>
          <a:r>
            <a:rPr lang="en-US" sz="1100" kern="1200" dirty="0"/>
            <a:t> </a:t>
          </a:r>
          <a:r>
            <a:rPr lang="en-US" sz="1100" kern="1200" dirty="0" err="1"/>
            <a:t>nell'ambito</a:t>
          </a:r>
          <a:r>
            <a:rPr lang="en-US" sz="1100" kern="1200" dirty="0"/>
            <a:t> del "Function as a Service" (</a:t>
          </a:r>
          <a:r>
            <a:rPr lang="en-US" sz="1100" kern="1200" dirty="0" err="1"/>
            <a:t>FaaS</a:t>
          </a:r>
          <a:r>
            <a:rPr lang="en-US" sz="1100" kern="1200" dirty="0">
              <a:latin typeface="Trebuchet MS" panose="020B0603020202020204"/>
            </a:rPr>
            <a:t>) in modo </a:t>
          </a:r>
          <a:r>
            <a:rPr lang="en-US" sz="1100" kern="1200" dirty="0" err="1">
              <a:latin typeface="Trebuchet MS" panose="020B0603020202020204"/>
            </a:rPr>
            <a:t>efficiente</a:t>
          </a:r>
          <a:r>
            <a:rPr lang="en-US" sz="1100" kern="1200" dirty="0">
              <a:latin typeface="Trebuchet MS" panose="020B0603020202020204"/>
            </a:rPr>
            <a:t> e </a:t>
          </a:r>
          <a:r>
            <a:rPr lang="en-US" sz="1100" kern="1200" dirty="0" err="1">
              <a:latin typeface="Trebuchet MS" panose="020B0603020202020204"/>
            </a:rPr>
            <a:t>scalabile</a:t>
          </a:r>
          <a:r>
            <a:rPr lang="en-US" sz="1100" kern="1200" dirty="0">
              <a:latin typeface="Trebuchet MS" panose="020B0603020202020204"/>
            </a:rPr>
            <a:t>, </a:t>
          </a:r>
          <a:r>
            <a:rPr lang="en-US" sz="1100" kern="1200" dirty="0" err="1">
              <a:latin typeface="Trebuchet MS" panose="020B0603020202020204"/>
            </a:rPr>
            <a:t>preservando</a:t>
          </a:r>
          <a:r>
            <a:rPr lang="en-US" sz="1100" kern="1200" dirty="0">
              <a:latin typeface="Trebuchet MS" panose="020B0603020202020204"/>
            </a:rPr>
            <a:t> </a:t>
          </a:r>
          <a:r>
            <a:rPr lang="en-US" sz="1100" kern="1200" dirty="0" err="1">
              <a:latin typeface="Trebuchet MS" panose="020B0603020202020204"/>
            </a:rPr>
            <a:t>prestazioni</a:t>
          </a:r>
          <a:r>
            <a:rPr lang="en-US" sz="1100" kern="1200" dirty="0">
              <a:latin typeface="Trebuchet MS" panose="020B0603020202020204"/>
            </a:rPr>
            <a:t> </a:t>
          </a:r>
          <a:r>
            <a:rPr lang="en-US" sz="1100" kern="1200" dirty="0" err="1">
              <a:latin typeface="Trebuchet MS" panose="020B0603020202020204"/>
            </a:rPr>
            <a:t>ottimale</a:t>
          </a:r>
          <a:r>
            <a:rPr lang="en-US" sz="1100" kern="1200" dirty="0">
              <a:latin typeface="Trebuchet MS" panose="020B0603020202020204"/>
            </a:rPr>
            <a:t> per un </a:t>
          </a:r>
          <a:r>
            <a:rPr lang="en-US" sz="1100" kern="1200" dirty="0" err="1">
              <a:latin typeface="Trebuchet MS" panose="020B0603020202020204"/>
            </a:rPr>
            <a:t>buon</a:t>
          </a:r>
          <a:r>
            <a:rPr lang="en-US" sz="1100" kern="1200" dirty="0">
              <a:latin typeface="Trebuchet MS" panose="020B0603020202020204"/>
            </a:rPr>
            <a:t> </a:t>
          </a:r>
          <a:r>
            <a:rPr lang="en-US" sz="1100" kern="1200" dirty="0" err="1">
              <a:latin typeface="Trebuchet MS" panose="020B0603020202020204"/>
            </a:rPr>
            <a:t>grado</a:t>
          </a:r>
          <a:r>
            <a:rPr lang="en-US" sz="1100" kern="1200" dirty="0">
              <a:latin typeface="Trebuchet MS" panose="020B0603020202020204"/>
            </a:rPr>
            <a:t> di </a:t>
          </a:r>
          <a:r>
            <a:rPr lang="en-US" sz="1100" kern="1200" dirty="0" err="1">
              <a:latin typeface="Trebuchet MS" panose="020B0603020202020204"/>
            </a:rPr>
            <a:t>utilizzo</a:t>
          </a:r>
          <a:r>
            <a:rPr lang="en-US" sz="1100" kern="1200" dirty="0">
              <a:latin typeface="Trebuchet MS" panose="020B0603020202020204"/>
            </a:rPr>
            <a:t> </a:t>
          </a:r>
          <a:r>
            <a:rPr lang="en-US" sz="1100" kern="1200" dirty="0" err="1">
              <a:latin typeface="Trebuchet MS" panose="020B0603020202020204"/>
            </a:rPr>
            <a:t>dell'utente</a:t>
          </a:r>
          <a:r>
            <a:rPr lang="en-US" sz="1100" kern="1200" dirty="0">
              <a:latin typeface="Trebuchet MS" panose="020B0603020202020204"/>
            </a:rPr>
            <a:t>.</a:t>
          </a:r>
          <a:endParaRPr lang="en-US" sz="1100" kern="1200" dirty="0"/>
        </a:p>
      </dsp:txBody>
      <dsp:txXfrm>
        <a:off x="157144" y="2420680"/>
        <a:ext cx="2777266" cy="877500"/>
      </dsp:txXfrm>
    </dsp:sp>
    <dsp:sp modelId="{F9BB4DDF-6D64-45B6-8B25-6DB506D8F239}">
      <dsp:nvSpPr>
        <dsp:cNvPr id="0" name=""/>
        <dsp:cNvSpPr/>
      </dsp:nvSpPr>
      <dsp:spPr>
        <a:xfrm>
          <a:off x="4184181" y="795301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BF3E7-95AD-498E-B545-51F5A5DE705E}">
      <dsp:nvSpPr>
        <dsp:cNvPr id="0" name=""/>
        <dsp:cNvSpPr/>
      </dsp:nvSpPr>
      <dsp:spPr>
        <a:xfrm>
          <a:off x="3420433" y="2420680"/>
          <a:ext cx="277726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L'applicazione</a:t>
          </a:r>
          <a:r>
            <a:rPr lang="en-US" sz="1100" kern="1200" dirty="0"/>
            <a:t> </a:t>
          </a:r>
          <a:r>
            <a:rPr lang="en-US" sz="1100" kern="1200" dirty="0" err="1"/>
            <a:t>richiede</a:t>
          </a:r>
          <a:r>
            <a:rPr lang="en-US" sz="1100" kern="1200" dirty="0">
              <a:latin typeface="Trebuchet MS" panose="020B0603020202020204"/>
            </a:rPr>
            <a:t> </a:t>
          </a:r>
          <a:r>
            <a:rPr lang="en-US" sz="1100" kern="1200" dirty="0" err="1">
              <a:latin typeface="Trebuchet MS" panose="020B0603020202020204"/>
            </a:rPr>
            <a:t>delle</a:t>
          </a:r>
          <a:r>
            <a:rPr lang="en-US" sz="1100" kern="1200" dirty="0">
              <a:latin typeface="Trebuchet MS" panose="020B0603020202020204"/>
            </a:rPr>
            <a:t> </a:t>
          </a:r>
          <a:r>
            <a:rPr lang="en-US" sz="1100" kern="1200" dirty="0" err="1">
              <a:latin typeface="Trebuchet MS" panose="020B0603020202020204"/>
            </a:rPr>
            <a:t>piattaforme</a:t>
          </a:r>
          <a:r>
            <a:rPr lang="en-US" sz="1100" kern="1200" dirty="0">
              <a:latin typeface="Trebuchet MS" panose="020B0603020202020204"/>
            </a:rPr>
            <a:t> di deployment </a:t>
          </a:r>
          <a:r>
            <a:rPr lang="en-US" sz="1100" kern="1200" dirty="0" err="1">
              <a:latin typeface="Trebuchet MS" panose="020B0603020202020204"/>
            </a:rPr>
            <a:t>delle</a:t>
          </a:r>
          <a:r>
            <a:rPr lang="en-US" sz="1100" kern="1200" dirty="0">
              <a:latin typeface="Trebuchet MS" panose="020B0603020202020204"/>
            </a:rPr>
            <a:t> </a:t>
          </a:r>
          <a:r>
            <a:rPr lang="en-US" sz="1100" kern="1200" dirty="0" err="1">
              <a:latin typeface="Trebuchet MS" panose="020B0603020202020204"/>
            </a:rPr>
            <a:t>funzioni</a:t>
          </a:r>
          <a:r>
            <a:rPr lang="en-US" sz="1100" kern="1200" dirty="0">
              <a:latin typeface="Trebuchet MS" panose="020B0603020202020204"/>
            </a:rPr>
            <a:t>, </a:t>
          </a:r>
          <a:r>
            <a:rPr lang="en-US" sz="1100" kern="1200" dirty="0" err="1">
              <a:latin typeface="Trebuchet MS" panose="020B0603020202020204"/>
            </a:rPr>
            <a:t>sia</a:t>
          </a:r>
          <a:r>
            <a:rPr lang="en-US" sz="1100" kern="1200" dirty="0">
              <a:latin typeface="Trebuchet MS" panose="020B0603020202020204"/>
            </a:rPr>
            <a:t> per </a:t>
          </a:r>
          <a:r>
            <a:rPr lang="en-US" sz="1100" kern="1200" dirty="0" err="1">
              <a:latin typeface="Trebuchet MS" panose="020B0603020202020204"/>
            </a:rPr>
            <a:t>l'esecuzione</a:t>
          </a:r>
          <a:r>
            <a:rPr lang="en-US" sz="1100" kern="1200" dirty="0">
              <a:latin typeface="Trebuchet MS" panose="020B0603020202020204"/>
            </a:rPr>
            <a:t> on-premises </a:t>
          </a:r>
          <a:r>
            <a:rPr lang="en-US" sz="1100" kern="1200" dirty="0" err="1">
              <a:latin typeface="Trebuchet MS" panose="020B0603020202020204"/>
            </a:rPr>
            <a:t>che</a:t>
          </a:r>
          <a:r>
            <a:rPr lang="en-US" sz="1100" kern="1200" dirty="0">
              <a:latin typeface="Trebuchet MS" panose="020B0603020202020204"/>
            </a:rPr>
            <a:t> </a:t>
          </a:r>
          <a:r>
            <a:rPr lang="en-US" sz="1100" kern="1200" dirty="0" err="1">
              <a:latin typeface="Trebuchet MS" panose="020B0603020202020204"/>
            </a:rPr>
            <a:t>nel</a:t>
          </a:r>
          <a:r>
            <a:rPr lang="en-US" sz="1100" kern="1200" dirty="0">
              <a:latin typeface="Trebuchet MS" panose="020B0603020202020204"/>
            </a:rPr>
            <a:t> cloud. </a:t>
          </a:r>
          <a:endParaRPr lang="en-US" sz="1100" kern="1200" dirty="0"/>
        </a:p>
      </dsp:txBody>
      <dsp:txXfrm>
        <a:off x="3420433" y="2420680"/>
        <a:ext cx="2777266" cy="877500"/>
      </dsp:txXfrm>
    </dsp:sp>
    <dsp:sp modelId="{FDABC79F-272F-492D-ABBB-CC3DB27297C8}">
      <dsp:nvSpPr>
        <dsp:cNvPr id="0" name=""/>
        <dsp:cNvSpPr/>
      </dsp:nvSpPr>
      <dsp:spPr>
        <a:xfrm>
          <a:off x="7447469" y="795301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3EFCE-ADB3-4997-970A-B7CFFA85746E}">
      <dsp:nvSpPr>
        <dsp:cNvPr id="0" name=""/>
        <dsp:cNvSpPr/>
      </dsp:nvSpPr>
      <dsp:spPr>
        <a:xfrm>
          <a:off x="6683721" y="2420680"/>
          <a:ext cx="277726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Trebuchet MS" panose="020B0603020202020204"/>
            </a:rPr>
            <a:t>Gestire</a:t>
          </a:r>
          <a:r>
            <a:rPr lang="en-US" sz="1100" kern="1200" dirty="0">
              <a:latin typeface="Trebuchet MS" panose="020B0603020202020204"/>
            </a:rPr>
            <a:t> il cold start problem dei relativi container e quale politica di offloading implementare</a:t>
          </a:r>
          <a:r>
            <a:rPr lang="en-US" sz="1100" kern="1200" dirty="0"/>
            <a:t>.</a:t>
          </a:r>
          <a:br>
            <a:rPr lang="en-US" sz="1100" kern="1200" dirty="0"/>
          </a:br>
          <a:endParaRPr lang="en-US" sz="1100" kern="1200" dirty="0"/>
        </a:p>
      </dsp:txBody>
      <dsp:txXfrm>
        <a:off x="6683721" y="2420680"/>
        <a:ext cx="2777266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6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9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100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2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380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99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6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8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ninmhs.com/redis-tu-base-de-datos-libre-en-memoria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linsoft.it/sito/blog/guida-installare-e-configurare-docker-su-arch-endeavouros-manjaro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419136" y="2725344"/>
            <a:ext cx="6960759" cy="1385829"/>
          </a:xfrm>
        </p:spPr>
        <p:txBody>
          <a:bodyPr>
            <a:normAutofit/>
          </a:bodyPr>
          <a:lstStyle/>
          <a:p>
            <a:pPr algn="l"/>
            <a:r>
              <a:rPr lang="de-DE" sz="3200" err="1">
                <a:solidFill>
                  <a:srgbClr val="FFFFFF"/>
                </a:solidFill>
                <a:ea typeface="+mj-lt"/>
                <a:cs typeface="+mj-lt"/>
              </a:rPr>
              <a:t>Progetto</a:t>
            </a:r>
            <a:r>
              <a:rPr lang="de-DE" sz="32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3200" err="1">
                <a:solidFill>
                  <a:srgbClr val="FFFFFF"/>
                </a:solidFill>
                <a:ea typeface="+mj-lt"/>
                <a:cs typeface="+mj-lt"/>
              </a:rPr>
              <a:t>Sistemi</a:t>
            </a:r>
            <a:r>
              <a:rPr lang="de-DE" sz="32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3200" err="1">
                <a:solidFill>
                  <a:srgbClr val="FFFFFF"/>
                </a:solidFill>
                <a:ea typeface="+mj-lt"/>
                <a:cs typeface="+mj-lt"/>
              </a:rPr>
              <a:t>Distribuiti</a:t>
            </a:r>
            <a:r>
              <a:rPr lang="de-DE" sz="3200" dirty="0">
                <a:solidFill>
                  <a:srgbClr val="FFFFFF"/>
                </a:solidFill>
                <a:ea typeface="+mj-lt"/>
                <a:cs typeface="+mj-lt"/>
              </a:rPr>
              <a:t> e Cloud</a:t>
            </a:r>
            <a:br>
              <a:rPr lang="de-DE" sz="3200" dirty="0">
                <a:ea typeface="+mj-lt"/>
                <a:cs typeface="+mj-lt"/>
              </a:rPr>
            </a:br>
            <a:r>
              <a:rPr lang="de-DE" sz="3200" dirty="0">
                <a:solidFill>
                  <a:srgbClr val="FFFFFF"/>
                </a:solidFill>
                <a:ea typeface="+mj-lt"/>
                <a:cs typeface="+mj-lt"/>
              </a:rPr>
              <a:t>Computing: Faas Management</a:t>
            </a:r>
          </a:p>
          <a:p>
            <a:pPr algn="l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70C66-F9E5-AB1D-04A3-B728DA57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it-IT"/>
              <a:t>Container redis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A1136-A1D9-500A-A7DC-C847EDC8D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500" err="1"/>
              <a:t>Redis</a:t>
            </a:r>
            <a:r>
              <a:rPr lang="it-IT" sz="1500"/>
              <a:t> è stato adottato per il raggiungimento degli obiettivi preposti nel progetto per l'esecuzione </a:t>
            </a:r>
            <a:r>
              <a:rPr lang="it-IT" sz="1500">
                <a:ea typeface="+mn-lt"/>
                <a:cs typeface="+mn-lt"/>
              </a:rPr>
              <a:t>on-</a:t>
            </a:r>
            <a:r>
              <a:rPr lang="it-IT" sz="1500" err="1">
                <a:ea typeface="+mn-lt"/>
                <a:cs typeface="+mn-lt"/>
              </a:rPr>
              <a:t>premises</a:t>
            </a:r>
            <a:r>
              <a:rPr lang="it-IT" sz="1500"/>
              <a:t> delle funzioni.</a:t>
            </a:r>
          </a:p>
          <a:p>
            <a:pPr>
              <a:lnSpc>
                <a:spcPct val="90000"/>
              </a:lnSpc>
            </a:pPr>
            <a:r>
              <a:rPr lang="it-IT" sz="1500"/>
              <a:t>In particolare il container </a:t>
            </a:r>
            <a:r>
              <a:rPr lang="it-IT" sz="1500" err="1"/>
              <a:t>Redis</a:t>
            </a:r>
            <a:r>
              <a:rPr lang="it-IT" sz="1500"/>
              <a:t> viene utilizzato per implementare:</a:t>
            </a:r>
          </a:p>
          <a:p>
            <a:pPr lvl="1" indent="-342900">
              <a:lnSpc>
                <a:spcPct val="90000"/>
              </a:lnSpc>
              <a:buAutoNum type="arabicParenR"/>
            </a:pPr>
            <a:r>
              <a:rPr lang="it-IT" sz="1500"/>
              <a:t>Broker di messaggi Pub/Sub;</a:t>
            </a:r>
          </a:p>
          <a:p>
            <a:pPr lvl="1" indent="-342900">
              <a:lnSpc>
                <a:spcPct val="90000"/>
              </a:lnSpc>
              <a:buAutoNum type="arabicParenR"/>
            </a:pPr>
            <a:r>
              <a:rPr lang="it-IT" sz="1500"/>
              <a:t>Sistema di cache:</a:t>
            </a:r>
          </a:p>
          <a:p>
            <a:pPr lvl="2" indent="-342900">
              <a:lnSpc>
                <a:spcPct val="90000"/>
              </a:lnSpc>
              <a:buAutoNum type="arabicParenR"/>
            </a:pPr>
            <a:r>
              <a:rPr lang="it-IT" sz="1500"/>
              <a:t>Supporto al problema del </a:t>
            </a:r>
            <a:r>
              <a:rPr lang="it-IT" sz="1500" err="1"/>
              <a:t>cold</a:t>
            </a:r>
            <a:r>
              <a:rPr lang="it-IT" sz="1500"/>
              <a:t> start;</a:t>
            </a:r>
          </a:p>
          <a:p>
            <a:pPr lvl="2" indent="-342900">
              <a:lnSpc>
                <a:spcPct val="90000"/>
              </a:lnSpc>
              <a:buAutoNum type="arabicParenR"/>
            </a:pPr>
            <a:r>
              <a:rPr lang="it-IT" sz="1500"/>
              <a:t>Supporto all'implementazione della politica di </a:t>
            </a:r>
            <a:r>
              <a:rPr lang="it-IT" sz="1500" err="1"/>
              <a:t>offloading</a:t>
            </a:r>
            <a:r>
              <a:rPr lang="it-IT" sz="1500"/>
              <a:t>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it-IT" sz="1500"/>
          </a:p>
          <a:p>
            <a:pPr>
              <a:lnSpc>
                <a:spcPct val="90000"/>
              </a:lnSpc>
            </a:pPr>
            <a:endParaRPr lang="it-IT" sz="1500"/>
          </a:p>
        </p:txBody>
      </p:sp>
      <p:pic>
        <p:nvPicPr>
          <p:cNvPr id="4" name="Immagine 3" descr="Immagine che contiene simbolo, logo, Elementi grafici, design&#10;&#10;Descrizione generata automaticamente">
            <a:extLst>
              <a:ext uri="{FF2B5EF4-FFF2-40B4-BE49-F238E27FC236}">
                <a16:creationId xmlns:a16="http://schemas.microsoft.com/office/drawing/2014/main" id="{1894679E-02CE-1F68-D1B9-D650D154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486"/>
          <a:stretch/>
        </p:blipFill>
        <p:spPr>
          <a:xfrm>
            <a:off x="4654035" y="1184489"/>
            <a:ext cx="4602747" cy="39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E0FB2-E131-2083-55C8-26B93792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AWS Lambda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1FD1286-89AD-155D-C7DE-C52AF70D2043}"/>
              </a:ext>
            </a:extLst>
          </p:cNvPr>
          <p:cNvSpPr txBox="1">
            <a:spLocks/>
          </p:cNvSpPr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/>
              <a:t>AWS Lambda è un servizio serverless che consente di eseguire codice senza dover gestire server o infrastrutture.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Funzioni distribuite tramite un file zip.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Le funzioni Lambda scadono automaticamente dopo un timeout specificato (nel laboratorio AWS, il timeout settato per l’applicazione è di 15 secondi).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4" name="Segnaposto contenuto 3" descr="Running around the block: a beginner meets AWS Lambda">
            <a:extLst>
              <a:ext uri="{FF2B5EF4-FFF2-40B4-BE49-F238E27FC236}">
                <a16:creationId xmlns:a16="http://schemas.microsoft.com/office/drawing/2014/main" id="{8577DDA7-EA56-E351-C446-FD51B4FA4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035" y="1918096"/>
            <a:ext cx="3539958" cy="35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1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nnello sala server illuminato">
            <a:extLst>
              <a:ext uri="{FF2B5EF4-FFF2-40B4-BE49-F238E27FC236}">
                <a16:creationId xmlns:a16="http://schemas.microsoft.com/office/drawing/2014/main" id="{14EF0C1E-A4B7-B81F-C199-9CD86DB76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0" r="18355" b="-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A5D7B9C-59AD-A2B8-F64A-5DAD3815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it-IT" dirty="0"/>
              <a:t>Configurazione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BF7C0-3202-6FC9-BD51-A812EF9A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Separazione dei dati dal codice applicativo tramite un file JSON:</a:t>
            </a:r>
          </a:p>
          <a:p>
            <a:pPr lvl="1"/>
            <a:r>
              <a:rPr lang="it-IT" dirty="0">
                <a:ea typeface="+mn-lt"/>
                <a:cs typeface="+mn-lt"/>
              </a:rPr>
              <a:t>Configurazione dei </a:t>
            </a:r>
            <a:r>
              <a:rPr lang="it-IT" dirty="0" err="1">
                <a:ea typeface="+mn-lt"/>
                <a:cs typeface="+mn-lt"/>
              </a:rPr>
              <a:t>Dockerfile</a:t>
            </a:r>
            <a:r>
              <a:rPr lang="it-IT" dirty="0">
                <a:ea typeface="+mn-lt"/>
                <a:cs typeface="+mn-lt"/>
              </a:rPr>
              <a:t>;</a:t>
            </a:r>
          </a:p>
          <a:p>
            <a:pPr lvl="1"/>
            <a:r>
              <a:rPr lang="it-IT" dirty="0">
                <a:ea typeface="+mn-lt"/>
                <a:cs typeface="+mn-lt"/>
              </a:rPr>
              <a:t>Configurazione del server </a:t>
            </a:r>
            <a:r>
              <a:rPr lang="it-IT" dirty="0" err="1">
                <a:ea typeface="+mn-lt"/>
                <a:cs typeface="+mn-lt"/>
              </a:rPr>
              <a:t>redis</a:t>
            </a:r>
            <a:r>
              <a:rPr lang="it-IT" dirty="0">
                <a:ea typeface="+mn-lt"/>
                <a:cs typeface="+mn-lt"/>
              </a:rPr>
              <a:t>;</a:t>
            </a:r>
          </a:p>
          <a:p>
            <a:pPr lvl="1"/>
            <a:r>
              <a:rPr lang="it-IT" dirty="0">
                <a:ea typeface="+mn-lt"/>
                <a:cs typeface="+mn-lt"/>
              </a:rPr>
              <a:t>Valori di </a:t>
            </a:r>
            <a:r>
              <a:rPr lang="it-IT" dirty="0" err="1">
                <a:ea typeface="+mn-lt"/>
                <a:cs typeface="+mn-lt"/>
              </a:rPr>
              <a:t>threshold</a:t>
            </a:r>
            <a:r>
              <a:rPr lang="it-IT" dirty="0">
                <a:ea typeface="+mn-lt"/>
                <a:cs typeface="+mn-lt"/>
              </a:rPr>
              <a:t>;</a:t>
            </a:r>
          </a:p>
          <a:p>
            <a:pPr lvl="1"/>
            <a:r>
              <a:rPr lang="it-IT" dirty="0"/>
              <a:t>Canali per la comunicazione tramite il broker di messaggi </a:t>
            </a:r>
            <a:r>
              <a:rPr lang="it-IT" dirty="0" err="1"/>
              <a:t>redis</a:t>
            </a:r>
            <a:r>
              <a:rPr lang="it-IT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575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9BA66-6ACC-E66F-EF04-9CA68693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Librerie dell'applicazione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D604D6-055E-4166-930F-D6DEA80F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err="1">
                <a:ea typeface="+mn-lt"/>
                <a:cs typeface="+mn-lt"/>
              </a:rPr>
              <a:t>TKintker</a:t>
            </a:r>
            <a:r>
              <a:rPr lang="it-IT">
                <a:ea typeface="+mn-lt"/>
                <a:cs typeface="+mn-lt"/>
              </a:rPr>
              <a:t>;</a:t>
            </a:r>
            <a:endParaRPr lang="it-IT"/>
          </a:p>
          <a:p>
            <a:r>
              <a:rPr lang="it-IT" dirty="0"/>
              <a:t>Docker-</a:t>
            </a:r>
            <a:r>
              <a:rPr lang="it-IT" dirty="0" err="1"/>
              <a:t>py</a:t>
            </a:r>
            <a:r>
              <a:rPr lang="it-IT" dirty="0"/>
              <a:t>;</a:t>
            </a:r>
          </a:p>
          <a:p>
            <a:r>
              <a:rPr lang="it-IT"/>
              <a:t>Boto3;</a:t>
            </a:r>
            <a:endParaRPr lang="it-IT" dirty="0"/>
          </a:p>
          <a:p>
            <a:r>
              <a:rPr lang="it-IT" dirty="0" err="1"/>
              <a:t>Redis-py</a:t>
            </a:r>
            <a:r>
              <a:rPr lang="it-IT" dirty="0"/>
              <a:t>;</a:t>
            </a:r>
          </a:p>
          <a:p>
            <a:r>
              <a:rPr lang="it-IT" dirty="0"/>
              <a:t>Go-redisV7.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485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5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2" name="Straight Connector 5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64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66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C275D6CA-C4FA-77E8-D244-C6EB4B54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Grazie per l'attenzione!</a:t>
            </a:r>
          </a:p>
          <a:p>
            <a:pPr algn="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83481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B36B33-1645-8252-2C9C-85DA4E73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/>
              <a:t>obiettivi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1DF67E9-DB45-CCAE-A3AE-284F64193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30852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03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D6478-5EAB-F682-44C5-A156A585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FaaS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FEC3F8-F3C7-CFE9-B930-B58D089C40E5}"/>
              </a:ext>
            </a:extLst>
          </p:cNvPr>
          <p:cNvSpPr txBox="1"/>
          <p:nvPr/>
        </p:nvSpPr>
        <p:spPr>
          <a:xfrm>
            <a:off x="484641" y="2160589"/>
            <a:ext cx="3921441" cy="34504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Il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è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macro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client, Gui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scritta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Python per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invocare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seguenti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funzioni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Fastest_sorting_algorithm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Knapsack problem;</a:t>
            </a:r>
          </a:p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Subset sum.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Docker: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piattaforma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virtualizzazione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eseguire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 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funzioni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on-premises;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 lambda: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piattaforma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calcolo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serveless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event-drive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offerto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Amazon web services.</a:t>
            </a:r>
          </a:p>
        </p:txBody>
      </p:sp>
      <p:pic>
        <p:nvPicPr>
          <p:cNvPr id="4" name="Segnaposto contenuto 3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642A827F-E268-A540-43CD-E9F66D3A9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246" y="301975"/>
            <a:ext cx="5063958" cy="58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85973-A779-035E-4A06-19DF1265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  <p:sp>
        <p:nvSpPr>
          <p:cNvPr id="21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414BF8-3FBE-39D1-C753-88757026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it-IT" sz="1700" dirty="0"/>
              <a:t>Le funzioni </a:t>
            </a:r>
            <a:r>
              <a:rPr lang="it-IT" sz="1700" dirty="0" err="1"/>
              <a:t>implemetate</a:t>
            </a:r>
            <a:r>
              <a:rPr lang="it-IT" sz="1700" dirty="0"/>
              <a:t> sono le seguenti: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it-IT" sz="1700" dirty="0" err="1"/>
              <a:t>Fastest</a:t>
            </a:r>
            <a:r>
              <a:rPr lang="it-IT" sz="1700" dirty="0"/>
              <a:t> </a:t>
            </a:r>
            <a:r>
              <a:rPr lang="it-IT" sz="1700" dirty="0" err="1"/>
              <a:t>sorting</a:t>
            </a:r>
            <a:r>
              <a:rPr lang="it-IT" sz="1700" dirty="0"/>
              <a:t> </a:t>
            </a:r>
            <a:r>
              <a:rPr lang="it-IT" sz="1700" dirty="0" err="1"/>
              <a:t>Alghoritm</a:t>
            </a:r>
            <a:r>
              <a:rPr lang="it-IT" sz="1700" dirty="0"/>
              <a:t>;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it-IT" sz="1700" dirty="0" err="1"/>
              <a:t>Knapsack</a:t>
            </a:r>
            <a:r>
              <a:rPr lang="it-IT" sz="1700" dirty="0"/>
              <a:t> </a:t>
            </a:r>
            <a:r>
              <a:rPr lang="it-IT" sz="1700" dirty="0" err="1"/>
              <a:t>problem</a:t>
            </a:r>
            <a:r>
              <a:rPr lang="it-IT" sz="1700" dirty="0"/>
              <a:t>;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it-IT" sz="1700" dirty="0"/>
              <a:t>Subset sub </a:t>
            </a:r>
            <a:r>
              <a:rPr lang="it-IT" sz="1700" dirty="0" err="1"/>
              <a:t>problem</a:t>
            </a:r>
            <a:r>
              <a:rPr lang="it-IT" sz="1700" dirty="0"/>
              <a:t>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endParaRPr lang="it-IT" sz="170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it-IT" sz="1700" dirty="0"/>
              <a:t>Le funzioni sono state scritte in linguaggio Go;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it-IT" sz="170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it-IT" sz="1700" dirty="0"/>
              <a:t>In base ad una politica di </a:t>
            </a:r>
            <a:r>
              <a:rPr lang="it-IT" sz="1700" dirty="0" err="1"/>
              <a:t>offloading</a:t>
            </a:r>
            <a:r>
              <a:rPr lang="it-IT" sz="1700" dirty="0"/>
              <a:t>, esse possono essere eseguite in: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it-IT" sz="1700" dirty="0"/>
              <a:t>Locale, distribuite in dei container Docker;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it-IT" sz="1700" dirty="0"/>
              <a:t>Remoto, Esecuzione di funzioni Lambda.</a:t>
            </a:r>
          </a:p>
        </p:txBody>
      </p:sp>
      <p:pic>
        <p:nvPicPr>
          <p:cNvPr id="4" name="Immagine 3" descr="Immagine che contiene aqua, clipart, Elementi grafici, logo&#10;&#10;Descrizione generata automaticamente">
            <a:extLst>
              <a:ext uri="{FF2B5EF4-FFF2-40B4-BE49-F238E27FC236}">
                <a16:creationId xmlns:a16="http://schemas.microsoft.com/office/drawing/2014/main" id="{327D5B08-02DD-0DAF-5DD6-57E3945CB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234" r="20616" b="4"/>
          <a:stretch/>
        </p:blipFill>
        <p:spPr>
          <a:xfrm>
            <a:off x="6129405" y="609600"/>
            <a:ext cx="3144597" cy="2601747"/>
          </a:xfrm>
          <a:prstGeom prst="rect">
            <a:avLst/>
          </a:prstGeom>
        </p:spPr>
      </p:pic>
      <p:pic>
        <p:nvPicPr>
          <p:cNvPr id="7" name="Immagine 6" descr="Spike investigativo — AWS Lambda – SkyHub Labs – Medium">
            <a:extLst>
              <a:ext uri="{FF2B5EF4-FFF2-40B4-BE49-F238E27FC236}">
                <a16:creationId xmlns:a16="http://schemas.microsoft.com/office/drawing/2014/main" id="{B311C115-0194-3578-87CE-8C6B89E653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26" r="18619" b="-2"/>
          <a:stretch/>
        </p:blipFill>
        <p:spPr>
          <a:xfrm>
            <a:off x="6129405" y="3439947"/>
            <a:ext cx="3144597" cy="260174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D03BF5-703A-D724-D063-617A900DB52A}"/>
              </a:ext>
            </a:extLst>
          </p:cNvPr>
          <p:cNvSpPr txBox="1"/>
          <p:nvPr/>
        </p:nvSpPr>
        <p:spPr>
          <a:xfrm>
            <a:off x="4492831" y="4129129"/>
            <a:ext cx="7283533" cy="198747"/>
          </a:xfrm>
          <a:prstGeom prst="rect">
            <a:avLst/>
          </a:prstGeom>
        </p:spPr>
        <p:txBody>
          <a:bodyPr lIns="91440" tIns="45720" rIns="91440" bIns="45720" anchor="t"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4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E0FB2-E131-2083-55C8-26B93792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Fastest</a:t>
            </a:r>
            <a:r>
              <a:rPr lang="it-IT" dirty="0"/>
              <a:t> </a:t>
            </a:r>
            <a:r>
              <a:rPr lang="it-IT" dirty="0" err="1"/>
              <a:t>sorting</a:t>
            </a:r>
            <a:r>
              <a:rPr lang="it-IT" dirty="0"/>
              <a:t> </a:t>
            </a:r>
            <a:r>
              <a:rPr lang="it-IT" dirty="0" err="1"/>
              <a:t>alghoritm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59730-B767-F709-998B-2E71F5D3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Si propone di confrontare tre algoritmi di ordinamento molto noti:</a:t>
            </a:r>
          </a:p>
          <a:p>
            <a:pPr lvl="1"/>
            <a:r>
              <a:rPr lang="it-IT" dirty="0" err="1">
                <a:ea typeface="+mn-lt"/>
                <a:cs typeface="+mn-lt"/>
              </a:rPr>
              <a:t>Bubble</a:t>
            </a:r>
            <a:r>
              <a:rPr lang="it-IT" dirty="0">
                <a:ea typeface="+mn-lt"/>
                <a:cs typeface="+mn-lt"/>
              </a:rPr>
              <a:t> Sort;</a:t>
            </a:r>
          </a:p>
          <a:p>
            <a:pPr lvl="1"/>
            <a:r>
              <a:rPr lang="it-IT" dirty="0" err="1">
                <a:ea typeface="+mn-lt"/>
                <a:cs typeface="+mn-lt"/>
              </a:rPr>
              <a:t>Selection</a:t>
            </a:r>
            <a:r>
              <a:rPr lang="it-IT" dirty="0">
                <a:ea typeface="+mn-lt"/>
                <a:cs typeface="+mn-lt"/>
              </a:rPr>
              <a:t> Sort;</a:t>
            </a:r>
          </a:p>
          <a:p>
            <a:pPr lvl="1"/>
            <a:r>
              <a:rPr lang="it-IT" dirty="0"/>
              <a:t>Merge Sort.</a:t>
            </a:r>
          </a:p>
          <a:p>
            <a:pPr lvl="1"/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L’obiettivo è determinare quale di questi algoritmi è il più veloce per ordinare un array di numeri interi.</a:t>
            </a:r>
          </a:p>
          <a:p>
            <a:pPr marL="0" indent="0">
              <a:buNone/>
            </a:pPr>
            <a:endParaRPr lang="it-IT" dirty="0">
              <a:ea typeface="+mn-lt"/>
              <a:cs typeface="+mn-lt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23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E0FB2-E131-2083-55C8-26B93792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Knapsack</a:t>
            </a:r>
            <a:r>
              <a:rPr lang="it-IT" dirty="0"/>
              <a:t> </a:t>
            </a:r>
            <a:r>
              <a:rPr lang="it-IT" dirty="0" err="1"/>
              <a:t>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59730-B767-F709-998B-2E71F5D3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</a:t>
            </a:r>
            <a:r>
              <a:rPr lang="it-IT" dirty="0" err="1"/>
              <a:t>knapsack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è un problema di ottimizzazione combinatoria.</a:t>
            </a:r>
          </a:p>
          <a:p>
            <a:endParaRPr lang="it-IT" dirty="0"/>
          </a:p>
          <a:p>
            <a:r>
              <a:rPr lang="it-IT" dirty="0"/>
              <a:t>Si </a:t>
            </a:r>
            <a:r>
              <a:rPr lang="it-IT" dirty="0">
                <a:ea typeface="+mn-lt"/>
                <a:cs typeface="+mn-lt"/>
              </a:rPr>
              <a:t>deve decidere quali oggetti scegliere da un insieme di oggetti, ognuno con un valore specifico e un peso specifico, in modo da massimizzare il valore totale degli oggetti selezionati senza superare un limite di peso prestabilito.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75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E0FB2-E131-2083-55C8-26B93792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Subset sum </a:t>
            </a:r>
            <a:r>
              <a:rPr lang="it-IT" dirty="0" err="1"/>
              <a:t>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59730-B767-F709-998B-2E71F5D3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Il subset sum </a:t>
            </a:r>
            <a:r>
              <a:rPr lang="it-IT" dirty="0" err="1">
                <a:ea typeface="+mn-lt"/>
                <a:cs typeface="+mn-lt"/>
              </a:rPr>
              <a:t>problem</a:t>
            </a:r>
            <a:r>
              <a:rPr lang="it-IT" dirty="0">
                <a:ea typeface="+mn-lt"/>
                <a:cs typeface="+mn-lt"/>
              </a:rPr>
              <a:t> è un altro problema di ottimizzazione combinatoria</a:t>
            </a:r>
          </a:p>
          <a:p>
            <a:endParaRPr lang="it-IT" dirty="0"/>
          </a:p>
          <a:p>
            <a:r>
              <a:rPr lang="it-IT" dirty="0">
                <a:ea typeface="+mn-lt"/>
                <a:cs typeface="+mn-lt"/>
              </a:rPr>
              <a:t>il problema consiste nel trovare un sottoinsieme degli elementi in modo che la loro somma sia uguale a un valore obiettivo desiderato.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522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E0FB2-E131-2083-55C8-26B93792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Politica di </a:t>
            </a:r>
            <a:r>
              <a:rPr lang="it-IT" dirty="0" err="1"/>
              <a:t>offloading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59730-B767-F709-998B-2E71F5D3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La politica di </a:t>
            </a:r>
            <a:r>
              <a:rPr lang="it-IT" dirty="0" err="1"/>
              <a:t>offloading</a:t>
            </a:r>
            <a:r>
              <a:rPr lang="it-IT" dirty="0"/>
              <a:t> adottata è basata su dei valori di </a:t>
            </a:r>
            <a:r>
              <a:rPr lang="it-IT" dirty="0" err="1"/>
              <a:t>threshold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>
                <a:ea typeface="+mn-lt"/>
                <a:cs typeface="+mn-lt"/>
              </a:rPr>
              <a:t>I valori di </a:t>
            </a:r>
            <a:r>
              <a:rPr lang="it-IT" err="1">
                <a:ea typeface="+mn-lt"/>
                <a:cs typeface="+mn-lt"/>
              </a:rPr>
              <a:t>threshold</a:t>
            </a:r>
            <a:r>
              <a:rPr lang="it-IT" dirty="0">
                <a:ea typeface="+mn-lt"/>
                <a:cs typeface="+mn-lt"/>
              </a:rPr>
              <a:t> sono utilizzati per determinare, in base a diverse condizioni espresse in termini di </a:t>
            </a:r>
            <a:r>
              <a:rPr lang="it-IT" err="1">
                <a:ea typeface="+mn-lt"/>
                <a:cs typeface="+mn-lt"/>
              </a:rPr>
              <a:t>disuaguaglianze</a:t>
            </a:r>
            <a:r>
              <a:rPr lang="it-IT" dirty="0">
                <a:ea typeface="+mn-lt"/>
                <a:cs typeface="+mn-lt"/>
              </a:rPr>
              <a:t> tra tali valori e le risorse di sistema (CPU, memoria, </a:t>
            </a:r>
            <a:r>
              <a:rPr lang="it-IT" err="1">
                <a:ea typeface="+mn-lt"/>
                <a:cs typeface="+mn-lt"/>
              </a:rPr>
              <a:t>ecc</a:t>
            </a:r>
            <a:r>
              <a:rPr lang="it-IT" dirty="0">
                <a:ea typeface="+mn-lt"/>
                <a:cs typeface="+mn-lt"/>
              </a:rPr>
              <a:t> ), quando deve essere fatto l’</a:t>
            </a:r>
            <a:r>
              <a:rPr lang="it-IT" err="1">
                <a:ea typeface="+mn-lt"/>
                <a:cs typeface="+mn-lt"/>
              </a:rPr>
              <a:t>offloading</a:t>
            </a:r>
            <a:r>
              <a:rPr lang="it-IT" dirty="0">
                <a:ea typeface="+mn-lt"/>
                <a:cs typeface="+mn-lt"/>
              </a:rPr>
              <a:t> sul servizio cloud AWS Lambda.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966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E0FB2-E131-2083-55C8-26B93792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Cold</a:t>
            </a:r>
            <a:r>
              <a:rPr lang="it-IT" dirty="0"/>
              <a:t> start </a:t>
            </a:r>
            <a:r>
              <a:rPr lang="it-IT" dirty="0" err="1"/>
              <a:t>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59730-B767-F709-998B-2E71F5D3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Per affrontare questo problema, è stato implementato una soluzione che mantiene il container inattivo per un determinato periodo di tempo, prima di rimuoverlo.</a:t>
            </a:r>
          </a:p>
          <a:p>
            <a:r>
              <a:rPr lang="it-IT" dirty="0">
                <a:ea typeface="+mn-lt"/>
                <a:cs typeface="+mn-lt"/>
              </a:rPr>
              <a:t>Tale periodo di tempo che rappresenta è un intervallo di inattività del container, configurabile nel codice sorgente della applicazione.  </a:t>
            </a:r>
          </a:p>
        </p:txBody>
      </p:sp>
    </p:spTree>
    <p:extLst>
      <p:ext uri="{BB962C8B-B14F-4D97-AF65-F5344CB8AC3E}">
        <p14:creationId xmlns:p14="http://schemas.microsoft.com/office/powerpoint/2010/main" val="9016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Facet</vt:lpstr>
      <vt:lpstr>Progetto Sistemi Distribuiti e Cloud Computing: Faas Management </vt:lpstr>
      <vt:lpstr>obiettivi</vt:lpstr>
      <vt:lpstr>Architettura FaaS</vt:lpstr>
      <vt:lpstr>Funzioni</vt:lpstr>
      <vt:lpstr>Fastest sorting alghoritm</vt:lpstr>
      <vt:lpstr>Knapsack problem</vt:lpstr>
      <vt:lpstr>Subset sum problem</vt:lpstr>
      <vt:lpstr>Politica di offloading</vt:lpstr>
      <vt:lpstr>Cold start problem</vt:lpstr>
      <vt:lpstr>Container redis</vt:lpstr>
      <vt:lpstr>AWS Lambda</vt:lpstr>
      <vt:lpstr>Configurazione</vt:lpstr>
      <vt:lpstr>Librerie dell'applicazione</vt:lpstr>
      <vt:lpstr>Grazie per l'attenzione!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464</cp:revision>
  <dcterms:created xsi:type="dcterms:W3CDTF">2023-10-16T15:33:41Z</dcterms:created>
  <dcterms:modified xsi:type="dcterms:W3CDTF">2023-10-29T15:42:02Z</dcterms:modified>
</cp:coreProperties>
</file>