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embeddedFontLst>
    <p:embeddedFont>
      <p:font typeface="AA Zuehlke" panose="02000503060000020004" pitchFamily="2" charset="0"/>
      <p:regular r:id="rId9"/>
      <p:italic r:id="rId10"/>
    </p:embeddedFont>
  </p:embeddedFontLst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7">
          <p15:clr>
            <a:srgbClr val="A4A3A4"/>
          </p15:clr>
        </p15:guide>
        <p15:guide id="2" orient="horz" pos="4136">
          <p15:clr>
            <a:srgbClr val="A4A3A4"/>
          </p15:clr>
        </p15:guide>
        <p15:guide id="3" orient="horz" pos="588">
          <p15:clr>
            <a:srgbClr val="A4A3A4"/>
          </p15:clr>
        </p15:guide>
        <p15:guide id="4" orient="horz" pos="139">
          <p15:clr>
            <a:srgbClr val="A4A3A4"/>
          </p15:clr>
        </p15:guide>
        <p15:guide id="5" pos="365">
          <p15:clr>
            <a:srgbClr val="A4A3A4"/>
          </p15:clr>
        </p15:guide>
        <p15:guide id="6" pos="5664">
          <p15:clr>
            <a:srgbClr val="A4A3A4"/>
          </p15:clr>
        </p15:guide>
        <p15:guide id="7" pos="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6710EB-4081-4327-87A8-A6E326B6FCDB}">
  <a:tblStyle styleId="{556710EB-4081-4327-87A8-A6E326B6FCDB}" styleName="Zuehlke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>
        <a:fontRef idx="maj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>
        <a:fontRef idx="maj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89" d="100"/>
          <a:sy n="89" d="100"/>
        </p:scale>
        <p:origin x="1219" y="77"/>
      </p:cViewPr>
      <p:guideLst>
        <p:guide orient="horz" pos="1127"/>
        <p:guide orient="horz" pos="4136"/>
        <p:guide orient="horz" pos="588"/>
        <p:guide orient="horz" pos="139"/>
        <p:guide pos="365"/>
        <p:guide pos="5664"/>
        <p:guide pos="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A Zuehlk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189A0-0A58-4992-87A6-55AC822E6B9B}" type="datetimeFigureOut">
              <a:rPr lang="de-DE" smtClean="0">
                <a:latin typeface="AA Zuehlke" pitchFamily="2" charset="0"/>
              </a:rPr>
              <a:t>15.10.2015</a:t>
            </a:fld>
            <a:endParaRPr lang="de-DE">
              <a:latin typeface="AA Zuehlk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A Zuehlke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6F6C-8E1B-4498-9594-4C11B1F32799}" type="slidenum">
              <a:rPr lang="de-DE" smtClean="0">
                <a:latin typeface="AA Zuehlke" pitchFamily="2" charset="0"/>
              </a:rPr>
              <a:t>‹#›</a:t>
            </a:fld>
            <a:endParaRPr lang="de-DE">
              <a:latin typeface="AA Zuehlk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4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A6966AE6-B72D-4967-9CA3-8469D2863705}" type="datetimeFigureOut">
              <a:rPr lang="en-US" smtClean="0"/>
              <a:pPr/>
              <a:t>10/15/2015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A Zuehlke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A Zuehlke" pitchFamily="2" charset="0"/>
              </a:defRPr>
            </a:lvl1pPr>
          </a:lstStyle>
          <a:p>
            <a:fld id="{04E102C5-3B9C-48EE-BFF0-2E7AF2F2A1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A Zuehlk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4926069"/>
            <a:ext cx="8412161" cy="128320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C06E44B2-BD6C-4DA2-8D4D-19040CDF731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79438" y="1789112"/>
            <a:ext cx="7128000" cy="270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514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 with Logo" preserve="1" userDrawn="1">
  <p:cSld name="Text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5845174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5845175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9857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438" y="5211225"/>
            <a:ext cx="8412162" cy="1354675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4400">
                <a:solidFill>
                  <a:srgbClr val="4D4D4D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B3F41FCD-513D-40EA-B2D4-A978059713D2}" type="slidenum">
              <a:rPr smtClean="0"/>
              <a:pPr/>
              <a:t>‹#›</a:t>
            </a:fld>
            <a:endParaRPr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9438" y="292100"/>
            <a:ext cx="4680000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66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3"/>
            <a:ext cx="8412161" cy="477678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3DFB11C1-6792-4736-962D-36F8C3619076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04557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7525B9B-99C4-41F1-8C46-9EF044F29E3B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3"/>
            <a:ext cx="4176000" cy="4776787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303242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Boxes" preserve="1" userDrawn="1">
  <p:cSld name="Four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9" y="220993"/>
            <a:ext cx="8412162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776FBDB-37C8-449D-9C27-84FACB685590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820976" y="1789112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579438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4818111" y="4207900"/>
            <a:ext cx="4176000" cy="2358000"/>
          </a:xfrm>
        </p:spPr>
        <p:txBody>
          <a:bodyPr/>
          <a:lstStyle>
            <a:lvl1pPr>
              <a:defRPr sz="1800">
                <a:solidFill>
                  <a:srgbClr val="4D4D4D"/>
                </a:solidFill>
              </a:defRPr>
            </a:lvl1pPr>
            <a:lvl2pPr marL="180975" indent="-180975">
              <a:spcBef>
                <a:spcPts val="600"/>
              </a:spcBef>
              <a:defRPr sz="1400">
                <a:solidFill>
                  <a:srgbClr val="4D4D4D"/>
                </a:solidFill>
              </a:defRPr>
            </a:lvl2pPr>
            <a:lvl3pPr marL="355600" indent="-174625">
              <a:defRPr sz="1400">
                <a:solidFill>
                  <a:srgbClr val="4D4D4D"/>
                </a:solidFill>
              </a:defRPr>
            </a:lvl3pPr>
            <a:lvl4pPr marL="536575" indent="-180975">
              <a:defRPr sz="1400">
                <a:solidFill>
                  <a:srgbClr val="4D4D4D"/>
                </a:solidFill>
              </a:defRPr>
            </a:lvl4pPr>
            <a:lvl5pPr marL="719138" indent="-182563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059837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8" y="220662"/>
            <a:ext cx="5846076" cy="1354823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8000"/>
              </a:lnSpc>
              <a:spcBef>
                <a:spcPct val="0"/>
              </a:spcBef>
              <a:buNone/>
              <a:defRPr lang="en-US" sz="4400" kern="1200">
                <a:solidFill>
                  <a:srgbClr val="4D4D4D"/>
                </a:solidFill>
                <a:latin typeface="AA Zuehlke" panose="02000503060000020004" pitchFamily="2" charset="0"/>
                <a:ea typeface="+mj-ea"/>
                <a:cs typeface="+mj-cs"/>
              </a:defRPr>
            </a:lvl1pPr>
          </a:lstStyle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add</a:t>
            </a:r>
            <a:r>
              <a:rPr lang="de-CH" dirty="0" smtClean="0"/>
              <a:t> </a:t>
            </a:r>
            <a:r>
              <a:rPr lang="de-CH" dirty="0" err="1" smtClean="0"/>
              <a:t>chapter</a:t>
            </a:r>
            <a:r>
              <a:rPr lang="de-CH" dirty="0" smtClean="0"/>
              <a:t> title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7" y="1789355"/>
            <a:ext cx="8412163" cy="784179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8000"/>
              </a:lnSpc>
              <a:spcBef>
                <a:spcPts val="1320"/>
              </a:spcBef>
              <a:buFontTx/>
              <a:buNone/>
              <a:defRPr lang="en-US" sz="2200" kern="1200" smtClean="0">
                <a:solidFill>
                  <a:srgbClr val="4D4D4D"/>
                </a:solidFill>
                <a:latin typeface="AA Zuehlke" panose="02000503060000020004" pitchFamily="2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4214B12-86AA-4FE5-9CD7-0308C5AF7569}" type="slidenum">
              <a:rPr smtClean="0"/>
              <a:pPr/>
              <a:t>‹#›</a:t>
            </a:fld>
            <a:endParaRPr dirty="0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399" y="2965902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133019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113638" y="2965900"/>
            <a:ext cx="2880000" cy="360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92100"/>
            <a:ext cx="1141413" cy="1141413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hree Images" preserve="1" userDrawn="1">
  <p:cSld name="Text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220994"/>
            <a:ext cx="8412161" cy="712892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891C5DA7-2434-449D-B57B-A7E0219CC3ED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79438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15519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79438" y="1789352"/>
            <a:ext cx="8412161" cy="2209959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803454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Two Images" preserve="1" userDrawn="1">
  <p:cSld name="Text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789353"/>
            <a:ext cx="5703498" cy="4776547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5C732B32-4749-415B-A53E-265B03DCA5AA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9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651600" y="1791867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6651600" y="4225900"/>
            <a:ext cx="2340000" cy="234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3642835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Text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8061" y="1789112"/>
            <a:ext cx="3493539" cy="4680000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013CB7B8-58F9-4E07-A544-DB42A3781F42}" type="slidenum">
              <a:rPr smtClean="0"/>
              <a:pPr/>
              <a:t>‹#›</a:t>
            </a:fld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579438" y="930330"/>
            <a:ext cx="8412161" cy="645156"/>
          </a:xfrm>
        </p:spPr>
        <p:txBody>
          <a:bodyPr/>
          <a:lstStyle>
            <a:lvl1pPr>
              <a:spcBef>
                <a:spcPts val="0"/>
              </a:spcBef>
              <a:buFontTx/>
              <a:buNone/>
              <a:defRPr sz="2200"/>
            </a:lvl1pPr>
            <a:lvl2pPr marL="0" indent="0">
              <a:spcBef>
                <a:spcPts val="0"/>
              </a:spcBef>
              <a:buFontTx/>
              <a:buNone/>
              <a:defRPr sz="2200"/>
            </a:lvl2pPr>
            <a:lvl3pPr marL="265113" indent="0">
              <a:spcBef>
                <a:spcPts val="0"/>
              </a:spcBef>
              <a:buFontTx/>
              <a:buNone/>
              <a:defRPr sz="2200"/>
            </a:lvl3pPr>
            <a:lvl4pPr marL="538162" indent="0">
              <a:spcBef>
                <a:spcPts val="0"/>
              </a:spcBef>
              <a:buFontTx/>
              <a:buNone/>
              <a:defRPr sz="2200"/>
            </a:lvl4pPr>
            <a:lvl5pPr marL="803275" indent="0">
              <a:spcBef>
                <a:spcPts val="0"/>
              </a:spcBef>
              <a:buFontTx/>
              <a:buNone/>
              <a:defRPr sz="2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9438" y="1789112"/>
            <a:ext cx="4680000" cy="4680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62446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Slide </a:t>
            </a:r>
            <a:fld id="{219D948D-552F-4656-9889-D73A2D2A4A40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79439" y="220994"/>
            <a:ext cx="8412162" cy="7128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438" y="1789353"/>
            <a:ext cx="8412163" cy="4776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47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en-US" sz="700" noProof="1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438" y="6673221"/>
            <a:ext cx="456247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dirty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67488" y="6673221"/>
            <a:ext cx="1139825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>
            <a:lvl1pPr>
              <a:defRPr lang="de-CH" sz="700" smtClean="0">
                <a:solidFill>
                  <a:srgbClr val="4D4D4D"/>
                </a:solidFill>
                <a:latin typeface="AA Zuehlke" pitchFamily="2" charset="0"/>
              </a:defRPr>
            </a:lvl1pPr>
          </a:lstStyle>
          <a:p>
            <a:r>
              <a:rPr lang="en-US" smtClean="0"/>
              <a:t>Slide </a:t>
            </a:r>
            <a:fld id="{DB66B75E-4E5F-453D-B09A-484D7D022487}" type="slidenum">
              <a:rPr smtClean="0"/>
              <a:pPr/>
              <a:t>‹#›</a:t>
            </a:fld>
            <a:endParaRPr dirty="0"/>
          </a:p>
        </p:txBody>
      </p:sp>
      <p:sp>
        <p:nvSpPr>
          <p:cNvPr id="46" name="TextBox 45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7851775" y="6673221"/>
            <a:ext cx="1150937" cy="106362"/>
          </a:xfrm>
          <a:prstGeom prst="rect">
            <a:avLst/>
          </a:prstGeom>
        </p:spPr>
        <p:txBody>
          <a:bodyPr vert="horz" wrap="square" lIns="0" tIns="0" rIns="0" bIns="0" rtlCol="0" anchor="t" anchorCtr="0"/>
          <a:lstStyle/>
          <a:p>
            <a:pPr marL="0" algn="l" defTabSz="914400" rtl="0" eaLnBrk="1" latinLnBrk="0" hangingPunct="1"/>
            <a:r>
              <a:rPr lang="de-CH" sz="700" kern="1200" noProof="1" smtClean="0">
                <a:solidFill>
                  <a:srgbClr val="4D4D4D"/>
                </a:solidFill>
                <a:latin typeface="AA Zuehlke" pitchFamily="2" charset="0"/>
                <a:ea typeface="+mn-ea"/>
                <a:cs typeface="+mn-cs"/>
              </a:rPr>
              <a:t>© Zühlke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9" r:id="rId3"/>
    <p:sldLayoutId id="2147483680" r:id="rId4"/>
    <p:sldLayoutId id="2147483651" r:id="rId5"/>
    <p:sldLayoutId id="2147483673" r:id="rId6"/>
    <p:sldLayoutId id="2147483675" r:id="rId7"/>
    <p:sldLayoutId id="2147483674" r:id="rId8"/>
    <p:sldLayoutId id="2147483654" r:id="rId9"/>
    <p:sldLayoutId id="2147483678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8000"/>
        </a:lnSpc>
        <a:spcBef>
          <a:spcPct val="0"/>
        </a:spcBef>
        <a:buNone/>
        <a:defRPr sz="3200" kern="1200">
          <a:solidFill>
            <a:srgbClr val="4D4D4D"/>
          </a:solidFill>
          <a:latin typeface="AA Zuehlke" panose="0200050306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8000"/>
        </a:lnSpc>
        <a:spcBef>
          <a:spcPts val="1320"/>
        </a:spcBef>
        <a:buFontTx/>
        <a:buNone/>
        <a:defRPr sz="2200" kern="1200">
          <a:solidFill>
            <a:srgbClr val="4D4D4D"/>
          </a:solidFill>
          <a:latin typeface="AA Zuehlke" panose="02000503060000020004" pitchFamily="2" charset="0"/>
          <a:ea typeface="+mn-ea"/>
          <a:cs typeface="+mn-cs"/>
        </a:defRPr>
      </a:lvl1pPr>
      <a:lvl2pPr marL="265113" indent="-265113" algn="l" defTabSz="914400" rtl="0" eaLnBrk="1" latinLnBrk="0" hangingPunct="1">
        <a:lnSpc>
          <a:spcPct val="98000"/>
        </a:lnSpc>
        <a:spcBef>
          <a:spcPts val="1320"/>
        </a:spcBef>
        <a:buClr>
          <a:srgbClr val="4D4D4D"/>
        </a:buClr>
        <a:buSzPct val="75000"/>
        <a:buFont typeface="AA Zuehlke" pitchFamily="2" charset="0"/>
        <a:buChar char="•"/>
        <a:defRPr sz="22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2pPr>
      <a:lvl3pPr marL="538163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3pPr>
      <a:lvl4pPr marL="803275" indent="-265113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4pPr>
      <a:lvl5pPr marL="1076325" indent="-273050" algn="l" defTabSz="914400" rtl="0" eaLnBrk="1" latinLnBrk="0" hangingPunct="1">
        <a:lnSpc>
          <a:spcPct val="98000"/>
        </a:lnSpc>
        <a:spcBef>
          <a:spcPts val="0"/>
        </a:spcBef>
        <a:buClr>
          <a:srgbClr val="4D4D4D"/>
        </a:buClr>
        <a:buFont typeface="AA Zuehlke" pitchFamily="2" charset="0"/>
        <a:buChar char="–"/>
        <a:defRPr sz="1800" kern="1200">
          <a:solidFill>
            <a:srgbClr val="4D4D4D"/>
          </a:solidFill>
          <a:latin typeface="AA Zuehlk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hyperlink" Target="https://github.com/Zuehlke/ZRS-Angular-Worksh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Page Applications </a:t>
            </a:r>
            <a:br>
              <a:rPr lang="en-US" dirty="0" smtClean="0"/>
            </a:br>
            <a:r>
              <a:rPr lang="en-US" dirty="0" smtClean="0"/>
              <a:t>with AngularJS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38B93E3C-4262-4330-97DD-8C548FADE03D}" type="slidenum">
              <a:rPr lang="de-CH" smtClean="0"/>
              <a:t>1</a:t>
            </a:fld>
            <a:endParaRPr lang="de-CH" dirty="0"/>
          </a:p>
        </p:txBody>
      </p:sp>
      <p:grpSp>
        <p:nvGrpSpPr>
          <p:cNvPr id="16" name="Group 15"/>
          <p:cNvGrpSpPr/>
          <p:nvPr/>
        </p:nvGrpSpPr>
        <p:grpSpPr>
          <a:xfrm>
            <a:off x="389562" y="1981200"/>
            <a:ext cx="8564562" cy="2148916"/>
            <a:chOff x="579438" y="2313203"/>
            <a:chExt cx="8564562" cy="214891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674" y="2313203"/>
              <a:ext cx="2865221" cy="21489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8" y="2618003"/>
              <a:ext cx="1524000" cy="1524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414" y="2438400"/>
              <a:ext cx="2773586" cy="1808378"/>
            </a:xfrm>
            <a:prstGeom prst="rect">
              <a:avLst/>
            </a:prstGeom>
          </p:spPr>
        </p:pic>
        <p:sp>
          <p:nvSpPr>
            <p:cNvPr id="14" name="Plus 13"/>
            <p:cNvSpPr/>
            <p:nvPr/>
          </p:nvSpPr>
          <p:spPr>
            <a:xfrm>
              <a:off x="2286000" y="3200400"/>
              <a:ext cx="381000" cy="381000"/>
            </a:xfrm>
            <a:prstGeom prst="mathPlu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5" name="Equal 14"/>
            <p:cNvSpPr/>
            <p:nvPr/>
          </p:nvSpPr>
          <p:spPr>
            <a:xfrm>
              <a:off x="5791200" y="3226633"/>
              <a:ext cx="394981" cy="381000"/>
            </a:xfrm>
            <a:prstGeom prst="mathEqual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00" dirty="0" err="1" smtClean="0">
                <a:solidFill>
                  <a:schemeClr val="tx1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33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89" y="609600"/>
            <a:ext cx="5845174" cy="712892"/>
          </a:xfrm>
        </p:spPr>
        <p:txBody>
          <a:bodyPr/>
          <a:lstStyle/>
          <a:p>
            <a:r>
              <a:rPr lang="sr-Latn-RS" dirty="0" smtClean="0"/>
              <a:t>Šta je to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89" y="1524000"/>
            <a:ext cx="8412161" cy="47767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Single</a:t>
            </a:r>
            <a:r>
              <a:rPr lang="sr-Latn-RS" b="1" dirty="0"/>
              <a:t>-</a:t>
            </a:r>
            <a:r>
              <a:rPr lang="en-GB" b="1" dirty="0" smtClean="0"/>
              <a:t>Page Application</a:t>
            </a:r>
            <a:r>
              <a:rPr lang="sr-Latn-RS" b="1" dirty="0" smtClean="0"/>
              <a:t> (SPA)</a:t>
            </a:r>
            <a:endParaRPr lang="en-GB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Jednostranična aplikacija (interfejs) je veb aplikacija/sajt čiji je sadržaj  smešten u okviru jedne stranice sa ciljem pružanja lakše interakcije korisniku, kao kod računara bez internet konekcije. 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AngularJS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Angular je Google-ov open-source framework koji olakšava pravljenje korisničkih interfejsa i njihovo povezivanje sa logičkim komponentama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Bootstrap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P</a:t>
            </a:r>
            <a:r>
              <a:rPr lang="en-GB" i="1" dirty="0" err="1" smtClean="0"/>
              <a:t>redstavlja</a:t>
            </a:r>
            <a:r>
              <a:rPr lang="en-GB" i="1" dirty="0" smtClean="0"/>
              <a:t> </a:t>
            </a:r>
            <a:r>
              <a:rPr lang="en-GB" i="1" dirty="0" err="1" smtClean="0"/>
              <a:t>skup</a:t>
            </a:r>
            <a:r>
              <a:rPr lang="en-GB" i="1" dirty="0" smtClean="0"/>
              <a:t> </a:t>
            </a:r>
            <a:r>
              <a:rPr lang="en-GB" i="1" dirty="0" err="1"/>
              <a:t>alata</a:t>
            </a:r>
            <a:r>
              <a:rPr lang="en-GB" i="1" dirty="0"/>
              <a:t> </a:t>
            </a:r>
            <a:r>
              <a:rPr lang="en-GB" i="1" dirty="0" err="1"/>
              <a:t>za</a:t>
            </a:r>
            <a:r>
              <a:rPr lang="en-GB" i="1" dirty="0"/>
              <a:t> </a:t>
            </a:r>
            <a:r>
              <a:rPr lang="en-GB" i="1" dirty="0" err="1"/>
              <a:t>kreiranje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sajtova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veb</a:t>
            </a:r>
            <a:r>
              <a:rPr lang="en-GB" i="1" dirty="0"/>
              <a:t> </a:t>
            </a:r>
            <a:r>
              <a:rPr lang="en-GB" i="1" dirty="0" err="1"/>
              <a:t>aplikacija</a:t>
            </a:r>
            <a:r>
              <a:rPr lang="en-GB" i="1" dirty="0"/>
              <a:t>. </a:t>
            </a:r>
            <a:r>
              <a:rPr lang="en-GB" i="1" dirty="0" err="1"/>
              <a:t>Baziran</a:t>
            </a:r>
            <a:r>
              <a:rPr lang="en-GB" i="1" dirty="0"/>
              <a:t> </a:t>
            </a:r>
            <a:r>
              <a:rPr lang="en-GB" i="1" dirty="0" smtClean="0"/>
              <a:t>je</a:t>
            </a:r>
            <a:r>
              <a:rPr lang="sr-Latn-RS" i="1" dirty="0" smtClean="0"/>
              <a:t> na predefinisanim</a:t>
            </a:r>
            <a:r>
              <a:rPr lang="en-GB" i="1" dirty="0" smtClean="0"/>
              <a:t> </a:t>
            </a:r>
            <a:r>
              <a:rPr lang="en-GB" i="1" dirty="0"/>
              <a:t>HTML </a:t>
            </a:r>
            <a:r>
              <a:rPr lang="en-GB" i="1" dirty="0" err="1"/>
              <a:t>i</a:t>
            </a:r>
            <a:r>
              <a:rPr lang="en-GB" i="1" dirty="0"/>
              <a:t> CSS </a:t>
            </a:r>
            <a:r>
              <a:rPr lang="en-GB" i="1" dirty="0" err="1" smtClean="0"/>
              <a:t>šablonima</a:t>
            </a:r>
            <a:r>
              <a:rPr lang="sr-Latn-RS" i="1" dirty="0" smtClean="0"/>
              <a:t> povezanim JavaScript komponentama.</a:t>
            </a:r>
            <a:endParaRPr lang="en-GB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CH" smtClean="0"/>
              <a:t>Slide </a:t>
            </a:r>
            <a:fld id="{676DF148-50F2-44BF-8E58-DDCB060223B2}" type="slidenum">
              <a:rPr lang="de-CH" smtClean="0"/>
              <a:t>2</a:t>
            </a:fld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" y="2145599"/>
            <a:ext cx="671513" cy="902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7" y="3733800"/>
            <a:ext cx="755136" cy="77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3" y="5386867"/>
            <a:ext cx="7524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690" y="457200"/>
            <a:ext cx="5845174" cy="712892"/>
          </a:xfrm>
        </p:spPr>
        <p:txBody>
          <a:bodyPr/>
          <a:lstStyle/>
          <a:p>
            <a:r>
              <a:rPr lang="en-GB" dirty="0" smtClean="0"/>
              <a:t>AngularJS </a:t>
            </a:r>
            <a:r>
              <a:rPr lang="sr-Latn-RS" dirty="0" smtClean="0"/>
              <a:t>osnovni koncepti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Two-way d</a:t>
            </a:r>
            <a:r>
              <a:rPr lang="en-GB" b="1" dirty="0" err="1" smtClean="0"/>
              <a:t>ata</a:t>
            </a:r>
            <a:r>
              <a:rPr lang="en-GB" b="1" dirty="0" smtClean="0"/>
              <a:t> binding</a:t>
            </a:r>
            <a:r>
              <a:rPr lang="sr-Latn-RS" b="1" dirty="0"/>
              <a:t>:</a:t>
            </a:r>
            <a:endParaRPr lang="sr-Latn-RS" b="1" dirty="0" smtClean="0"/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/>
              <a:t>&lt;h1&gt;{{</a:t>
            </a:r>
            <a:r>
              <a:rPr lang="en-GB" i="1" dirty="0" err="1"/>
              <a:t>game.title</a:t>
            </a:r>
            <a:r>
              <a:rPr lang="en-GB" i="1" dirty="0"/>
              <a:t>}}&lt;/h1</a:t>
            </a:r>
            <a:r>
              <a:rPr lang="en-GB" i="1" dirty="0" smtClean="0"/>
              <a:t>&gt;</a:t>
            </a:r>
            <a:r>
              <a:rPr lang="sr-Latn-RS" i="1" dirty="0"/>
              <a:t> </a:t>
            </a:r>
            <a:r>
              <a:rPr lang="sr-Latn-RS" i="1" dirty="0" smtClean="0"/>
              <a:t>        $scope.title </a:t>
            </a:r>
            <a:r>
              <a:rPr lang="sr-Latn-RS" i="1" dirty="0"/>
              <a:t>= 'Rock Paper Scissors';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Modules / Controllers / Services</a:t>
            </a:r>
            <a:r>
              <a:rPr lang="sr-Latn-RS" b="1" dirty="0" smtClean="0"/>
              <a:t>: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Modularni MVC koncept na frontend-u?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Scope</a:t>
            </a:r>
            <a:r>
              <a:rPr lang="sr-Latn-RS" b="1" dirty="0" smtClean="0"/>
              <a:t> ($scope) 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sr-Latn-RS" i="1" dirty="0" smtClean="0"/>
              <a:t>Opseg dostupnosti promenjivih u kontrolerima/servisima/na stranici..</a:t>
            </a:r>
            <a:endParaRPr lang="en-GB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b="1" dirty="0" smtClean="0"/>
              <a:t>Karakteristične Angular direktive: </a:t>
            </a:r>
          </a:p>
          <a:p>
            <a:pPr marL="608013" lvl="1" indent="-342900">
              <a:buFont typeface="Arial" panose="020B0604020202020204" pitchFamily="34" charset="0"/>
              <a:buChar char="•"/>
            </a:pPr>
            <a:r>
              <a:rPr lang="en-GB" i="1" dirty="0" smtClean="0"/>
              <a:t>ng-show, ng-repeat, ng-click, ng-</a:t>
            </a:r>
            <a:r>
              <a:rPr lang="en-GB" i="1" dirty="0" err="1" smtClean="0"/>
              <a:t>src</a:t>
            </a:r>
            <a:r>
              <a:rPr lang="en-GB" i="1" dirty="0" smtClean="0"/>
              <a:t>… </a:t>
            </a:r>
            <a:endParaRPr lang="en-GB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3</a:t>
            </a:fld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038600" y="2438400"/>
            <a:ext cx="457200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2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 Paper Scissors with Angular?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79438" y="823138"/>
            <a:ext cx="5845175" cy="645156"/>
          </a:xfrm>
        </p:spPr>
        <p:txBody>
          <a:bodyPr/>
          <a:lstStyle/>
          <a:p>
            <a:r>
              <a:rPr lang="sr-Latn-RS" dirty="0" smtClean="0"/>
              <a:t>Dijagram toka aplikacije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4</a:t>
            </a:fld>
            <a:endParaRPr dirty="0"/>
          </a:p>
        </p:txBody>
      </p:sp>
      <p:grpSp>
        <p:nvGrpSpPr>
          <p:cNvPr id="41" name="Group 40"/>
          <p:cNvGrpSpPr/>
          <p:nvPr/>
        </p:nvGrpSpPr>
        <p:grpSpPr>
          <a:xfrm>
            <a:off x="457201" y="1918039"/>
            <a:ext cx="7531100" cy="3873161"/>
            <a:chOff x="457201" y="1918039"/>
            <a:chExt cx="7531100" cy="3873161"/>
          </a:xfrm>
        </p:grpSpPr>
        <p:sp>
          <p:nvSpPr>
            <p:cNvPr id="10" name="Flowchart: Process 9"/>
            <p:cNvSpPr/>
            <p:nvPr/>
          </p:nvSpPr>
          <p:spPr>
            <a:xfrm>
              <a:off x="1447800" y="1918039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Entry Screen / Scoreboard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1447799" y="4129128"/>
              <a:ext cx="2767013" cy="762000"/>
            </a:xfrm>
            <a:prstGeom prst="flowChartProcess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Game Round</a:t>
              </a:r>
              <a:endParaRPr lang="en-GB" sz="2200" dirty="0" err="1" smtClean="0">
                <a:latin typeface="AA Zuehlke" pitchFamily="2" charset="0"/>
              </a:endParaRPr>
            </a:p>
          </p:txBody>
        </p:sp>
        <p:sp>
          <p:nvSpPr>
            <p:cNvPr id="12" name="Flowchart: Decision 11"/>
            <p:cNvSpPr/>
            <p:nvPr/>
          </p:nvSpPr>
          <p:spPr>
            <a:xfrm>
              <a:off x="5854700" y="3798338"/>
              <a:ext cx="2133601" cy="1371600"/>
            </a:xfrm>
            <a:prstGeom prst="flowChartDecision">
              <a:avLst/>
            </a:prstGeom>
            <a:solidFill>
              <a:srgbClr val="FF820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r-Latn-RS" sz="2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A Zuehlke" pitchFamily="2" charset="0"/>
                </a:rPr>
                <a:t>Lose?</a:t>
              </a:r>
              <a:endParaRPr lang="en-GB" sz="2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A Zuehlke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0" idx="2"/>
              <a:endCxn id="11" idx="0"/>
            </p:cNvCxnSpPr>
            <p:nvPr/>
          </p:nvCxnSpPr>
          <p:spPr>
            <a:xfrm flipH="1">
              <a:off x="2831306" y="2680039"/>
              <a:ext cx="1" cy="144908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  <a:endCxn id="12" idx="1"/>
            </p:cNvCxnSpPr>
            <p:nvPr/>
          </p:nvCxnSpPr>
          <p:spPr>
            <a:xfrm flipV="1">
              <a:off x="4214812" y="4484138"/>
              <a:ext cx="1639888" cy="259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2" idx="0"/>
              <a:endCxn id="10" idx="3"/>
            </p:cNvCxnSpPr>
            <p:nvPr/>
          </p:nvCxnSpPr>
          <p:spPr>
            <a:xfrm rot="16200000" flipV="1">
              <a:off x="4818508" y="1695345"/>
              <a:ext cx="1499299" cy="2706688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12" idx="2"/>
              <a:endCxn id="11" idx="2"/>
            </p:cNvCxnSpPr>
            <p:nvPr/>
          </p:nvCxnSpPr>
          <p:spPr>
            <a:xfrm rot="5400000" flipH="1">
              <a:off x="4736999" y="2985436"/>
              <a:ext cx="278810" cy="4090195"/>
            </a:xfrm>
            <a:prstGeom prst="bentConnector3">
              <a:avLst>
                <a:gd name="adj1" fmla="val -81991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57201" y="3283120"/>
              <a:ext cx="2209800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RegisterAndStartGame()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66080" y="4139001"/>
              <a:ext cx="1151665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RoundEnd()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21500" y="5129672"/>
              <a:ext cx="442086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92D050"/>
                  </a:solidFill>
                  <a:latin typeface="AA Zuehlke" pitchFamily="2" charset="0"/>
                </a:rPr>
                <a:t>No</a:t>
              </a:r>
              <a:endParaRPr lang="en-GB" sz="1600" i="1" dirty="0" err="1" smtClean="0">
                <a:solidFill>
                  <a:srgbClr val="92D050"/>
                </a:solidFill>
                <a:latin typeface="AA Zuehlke" pitchFamily="2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08076" y="5435306"/>
              <a:ext cx="1246624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NewRound()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379118" y="2457850"/>
              <a:ext cx="2402682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dirty="0" smtClean="0">
                  <a:latin typeface="AA Zuehlke" pitchFamily="2" charset="0"/>
                </a:rPr>
                <a:t>EndGameAndShowScore()</a:t>
              </a:r>
              <a:endParaRPr lang="en-GB" sz="1600" dirty="0" err="1" smtClean="0">
                <a:latin typeface="AA Zuehlke" pitchFamily="2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16356" y="3514211"/>
              <a:ext cx="551243" cy="3558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sr-Latn-RS" sz="1600" i="1" dirty="0" smtClean="0">
                  <a:solidFill>
                    <a:srgbClr val="FF0000"/>
                  </a:solidFill>
                  <a:latin typeface="AA Zuehlke" pitchFamily="2" charset="0"/>
                </a:rPr>
                <a:t>Yes</a:t>
              </a:r>
              <a:endParaRPr lang="en-GB" sz="1600" i="1" dirty="0" err="1" smtClean="0">
                <a:solidFill>
                  <a:srgbClr val="FF0000"/>
                </a:solidFill>
                <a:latin typeface="AA Zuehlk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0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38" y="533400"/>
            <a:ext cx="5845175" cy="712892"/>
          </a:xfrm>
        </p:spPr>
        <p:txBody>
          <a:bodyPr/>
          <a:lstStyle/>
          <a:p>
            <a:r>
              <a:rPr lang="sr-Latn-RS" dirty="0" smtClean="0"/>
              <a:t>Hvala na pažnji! Pitanja? </a:t>
            </a:r>
            <a:r>
              <a:rPr lang="sr-Latn-RS" dirty="0" smtClean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8" y="1524000"/>
            <a:ext cx="7840666" cy="2209800"/>
          </a:xfrm>
        </p:spPr>
        <p:txBody>
          <a:bodyPr/>
          <a:lstStyle/>
          <a:p>
            <a:r>
              <a:rPr lang="en-GB" dirty="0" smtClean="0"/>
              <a:t>-</a:t>
            </a:r>
            <a:r>
              <a:rPr lang="sr-Latn-RS" dirty="0" smtClean="0"/>
              <a:t> AngularJS:</a:t>
            </a:r>
            <a:r>
              <a:rPr lang="en-GB" dirty="0" smtClean="0"/>
              <a:t> </a:t>
            </a:r>
            <a:r>
              <a:rPr lang="en-GB" dirty="0">
                <a:hlinkClick r:id="rId2"/>
              </a:rPr>
              <a:t>https://angularjs.org</a:t>
            </a:r>
            <a:r>
              <a:rPr lang="en-GB" dirty="0" smtClean="0">
                <a:hlinkClick r:id="rId2"/>
              </a:rPr>
              <a:t>/</a:t>
            </a:r>
            <a:r>
              <a:rPr lang="sr-Latn-RS" dirty="0" smtClean="0"/>
              <a:t> </a:t>
            </a:r>
          </a:p>
          <a:p>
            <a:r>
              <a:rPr lang="sr-Latn-RS" dirty="0" smtClean="0"/>
              <a:t>- Bootstrap: </a:t>
            </a:r>
            <a:r>
              <a:rPr lang="sr-Latn-RS" dirty="0">
                <a:hlinkClick r:id="rId3"/>
              </a:rPr>
              <a:t>http://getbootstrap.com</a:t>
            </a:r>
            <a:r>
              <a:rPr lang="sr-Latn-RS" dirty="0" smtClean="0">
                <a:hlinkClick r:id="rId3"/>
              </a:rPr>
              <a:t>/</a:t>
            </a:r>
            <a:r>
              <a:rPr lang="sr-Latn-RS" dirty="0" smtClean="0"/>
              <a:t> </a:t>
            </a:r>
          </a:p>
          <a:p>
            <a:r>
              <a:rPr lang="en-GB" smtClean="0"/>
              <a:t>- </a:t>
            </a:r>
            <a:r>
              <a:rPr lang="en-GB"/>
              <a:t>GitHub: </a:t>
            </a:r>
            <a:r>
              <a:rPr lang="en-GB">
                <a:hlinkClick r:id="rId4"/>
              </a:rPr>
              <a:t>https</a:t>
            </a:r>
            <a:r>
              <a:rPr lang="en-GB">
                <a:hlinkClick r:id="rId4"/>
              </a:rPr>
              <a:t>://</a:t>
            </a:r>
            <a:r>
              <a:rPr lang="en-GB" smtClean="0">
                <a:hlinkClick r:id="rId4"/>
              </a:rPr>
              <a:t>github.com/Zuehlke/ZRS-Angular-Workshop</a:t>
            </a:r>
            <a:r>
              <a:rPr lang="en-GB" smtClean="0"/>
              <a:t> 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mtClean="0"/>
              <a:t>8. October 2015</a:t>
            </a:r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Single Page Applications with AngularJS | ivma &amp; vifi</a:t>
            </a:r>
            <a:endParaRPr lang="de-C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343400"/>
            <a:ext cx="7886705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97874E9-52F9-4CA8-B2B2-3B508CB1B8B9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ZE2105"/>
  <p:tag name="LANGUAGE" val="2057"/>
  <p:tag name="AUTHOR" val="ivma &amp; vifi"/>
  <p:tag name="BRAN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pyrigh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Zuehlke">
  <a:themeElements>
    <a:clrScheme name="Zuehlke">
      <a:dk1>
        <a:srgbClr val="4D4D4D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820A"/>
        </a:solidFill>
        <a:ln w="12700">
          <a:noFill/>
        </a:ln>
      </a:spPr>
      <a:bodyPr rtlCol="0" anchor="ctr"/>
      <a:lstStyle>
        <a:defPPr algn="ctr">
          <a:defRPr sz="2200" dirty="0" err="1" smtClean="0">
            <a:latin typeface="AA Zuehlke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>
          <a:defRPr sz="2200" dirty="0" err="1" smtClean="0">
            <a:latin typeface="AA Zuehlke" pitchFamily="2" charset="0"/>
          </a:defRPr>
        </a:defPPr>
      </a:lstStyle>
    </a:txDef>
  </a:objectDefaults>
  <a:extraClrSchemeLst>
    <a:extraClrScheme>
      <a:clrScheme name="Zuehlke">
        <a:dk1>
          <a:srgbClr val="4D4D4D"/>
        </a:dk1>
        <a:lt1>
          <a:srgbClr val="FFFFFF"/>
        </a:lt1>
        <a:dk2>
          <a:srgbClr val="4D4D4D"/>
        </a:dk2>
        <a:lt2>
          <a:srgbClr val="E6E6E6"/>
        </a:lt2>
        <a:accent1>
          <a:srgbClr val="FF820A"/>
        </a:accent1>
        <a:accent2>
          <a:srgbClr val="FEE840"/>
        </a:accent2>
        <a:accent3>
          <a:srgbClr val="90CB33"/>
        </a:accent3>
        <a:accent4>
          <a:srgbClr val="73B1FE"/>
        </a:accent4>
        <a:accent5>
          <a:srgbClr val="C0C0C0"/>
        </a:accent5>
        <a:accent6>
          <a:srgbClr val="FEB080"/>
        </a:accent6>
        <a:hlink>
          <a:srgbClr val="4095FE"/>
        </a:hlink>
        <a:folHlink>
          <a:srgbClr val="4095FE"/>
        </a:folHlink>
      </a:clrScheme>
    </a:extraClrScheme>
  </a:extraClrSchemeLst>
  <a:extLst>
    <a:ext uri="{05A4C25C-085E-4340-85A3-A5531E510DB2}">
      <thm15:themeFamily xmlns:thm15="http://schemas.microsoft.com/office/thememl/2012/main" name="Zuehlke_20141008(1).potx" id="{773D416B-06C8-4CB5-9932-A6419686C282}" vid="{28D3B6A4-4EF7-4035-A286-E8F857C163F9}"/>
    </a:ext>
  </a:extLst>
</a:theme>
</file>

<file path=ppt/theme/theme2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uehlke">
      <a:dk1>
        <a:srgbClr val="000000"/>
      </a:dk1>
      <a:lt1>
        <a:srgbClr val="FFFFFF"/>
      </a:lt1>
      <a:dk2>
        <a:srgbClr val="4D4D4D"/>
      </a:dk2>
      <a:lt2>
        <a:srgbClr val="E6E6E6"/>
      </a:lt2>
      <a:accent1>
        <a:srgbClr val="FF820A"/>
      </a:accent1>
      <a:accent2>
        <a:srgbClr val="FEE840"/>
      </a:accent2>
      <a:accent3>
        <a:srgbClr val="90CB33"/>
      </a:accent3>
      <a:accent4>
        <a:srgbClr val="73B1FE"/>
      </a:accent4>
      <a:accent5>
        <a:srgbClr val="C0C0C0"/>
      </a:accent5>
      <a:accent6>
        <a:srgbClr val="FEB080"/>
      </a:accent6>
      <a:hlink>
        <a:srgbClr val="4095FE"/>
      </a:hlink>
      <a:folHlink>
        <a:srgbClr val="4095FE"/>
      </a:folHlink>
    </a:clrScheme>
    <a:fontScheme name="Zuehlke">
      <a:majorFont>
        <a:latin typeface="AA Zuehlke"/>
        <a:ea typeface=""/>
        <a:cs typeface=""/>
      </a:majorFont>
      <a:minorFont>
        <a:latin typeface="AA Zuehlk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Zuehlke</Template>
  <TotalTime>0</TotalTime>
  <Words>273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AA Zuehlke</vt:lpstr>
      <vt:lpstr>Arial</vt:lpstr>
      <vt:lpstr>Wingdings</vt:lpstr>
      <vt:lpstr>Zuehlke</vt:lpstr>
      <vt:lpstr>Single Page Applications  with AngularJS</vt:lpstr>
      <vt:lpstr>Šta je to…</vt:lpstr>
      <vt:lpstr>AngularJS osnovni koncepti</vt:lpstr>
      <vt:lpstr>Rock Paper Scissors with Angular?</vt:lpstr>
      <vt:lpstr>Hvala na pažnji! Pitanja? </vt:lpstr>
    </vt:vector>
  </TitlesOfParts>
  <Company>Zühlke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 with AngularJS</dc:title>
  <dc:creator>vifi</dc:creator>
  <cp:lastModifiedBy>Filipovic, Viktorija</cp:lastModifiedBy>
  <cp:revision>29</cp:revision>
  <dcterms:created xsi:type="dcterms:W3CDTF">2015-10-08T14:04:45Z</dcterms:created>
  <dcterms:modified xsi:type="dcterms:W3CDTF">2015-10-15T12:49:05Z</dcterms:modified>
</cp:coreProperties>
</file>