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9"/>
      <p:italic r:id="rId10"/>
    </p:embeddedFont>
  </p:embeddedFontLst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336" y="62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13.10.2015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06E44B2-BD6C-4DA2-8D4D-19040CDF731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Slide </a:t>
            </a:r>
            <a:fld id="{B3F41FCD-513D-40EA-B2D4-A978059713D2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3DFB11C1-6792-4736-962D-36F8C3619076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87525B9B-99C4-41F1-8C46-9EF044F29E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0776FBDB-37C8-449D-9C27-84FACB685590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Slide </a:t>
            </a:r>
            <a:fld id="{D4214B12-86AA-4FE5-9CD7-0308C5AF7569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891C5DA7-2434-449D-B57B-A7E0219CC3ED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5C732B32-4749-415B-A53E-265B03DCA5AA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013CB7B8-58F9-4E07-A544-DB42A3781F4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219D948D-552F-4656-9889-D73A2D2A4A40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Slide </a:t>
            </a:r>
            <a:fld id="{DB66B75E-4E5F-453D-B09A-484D7D022487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Page Applications </a:t>
            </a:r>
            <a:br>
              <a:rPr lang="en-US" dirty="0" smtClean="0"/>
            </a:br>
            <a:r>
              <a:rPr lang="en-US" dirty="0" smtClean="0"/>
              <a:t>with AngularJS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8B93E3C-4262-4330-97DD-8C548FADE03D}" type="slidenum">
              <a:rPr lang="de-CH" smtClean="0"/>
              <a:t>1</a:t>
            </a:fld>
            <a:endParaRPr lang="de-CH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9562" y="1981200"/>
            <a:ext cx="8564562" cy="2148916"/>
            <a:chOff x="579438" y="2313203"/>
            <a:chExt cx="8564562" cy="21489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74" y="2313203"/>
              <a:ext cx="2865221" cy="21489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38" y="2618003"/>
              <a:ext cx="1524000" cy="1524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414" y="2438400"/>
              <a:ext cx="2773586" cy="1808378"/>
            </a:xfrm>
            <a:prstGeom prst="rect">
              <a:avLst/>
            </a:prstGeom>
          </p:spPr>
        </p:pic>
        <p:sp>
          <p:nvSpPr>
            <p:cNvPr id="14" name="Plus 13"/>
            <p:cNvSpPr/>
            <p:nvPr/>
          </p:nvSpPr>
          <p:spPr>
            <a:xfrm>
              <a:off x="2286000" y="3200400"/>
              <a:ext cx="381000" cy="381000"/>
            </a:xfrm>
            <a:prstGeom prst="mathPlus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 dirty="0" err="1" smtClean="0">
                <a:latin typeface="AA Zuehlke" pitchFamily="2" charset="0"/>
              </a:endParaRPr>
            </a:p>
          </p:txBody>
        </p:sp>
        <p:sp>
          <p:nvSpPr>
            <p:cNvPr id="15" name="Equal 14"/>
            <p:cNvSpPr/>
            <p:nvPr/>
          </p:nvSpPr>
          <p:spPr>
            <a:xfrm>
              <a:off x="5791200" y="3226633"/>
              <a:ext cx="394981" cy="381000"/>
            </a:xfrm>
            <a:prstGeom prst="mathEqual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 dirty="0" err="1" smtClean="0">
                <a:solidFill>
                  <a:schemeClr val="tx1"/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89" y="609600"/>
            <a:ext cx="5845174" cy="712892"/>
          </a:xfrm>
        </p:spPr>
        <p:txBody>
          <a:bodyPr/>
          <a:lstStyle/>
          <a:p>
            <a:r>
              <a:rPr lang="sr-Latn-RS" dirty="0" smtClean="0"/>
              <a:t>Šta je to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89" y="1524000"/>
            <a:ext cx="8412161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Single</a:t>
            </a:r>
            <a:r>
              <a:rPr lang="sr-Latn-RS" b="1" dirty="0"/>
              <a:t>-</a:t>
            </a:r>
            <a:r>
              <a:rPr lang="en-GB" b="1" dirty="0" smtClean="0"/>
              <a:t>Page Application</a:t>
            </a:r>
            <a:r>
              <a:rPr lang="sr-Latn-RS" b="1" dirty="0" smtClean="0"/>
              <a:t> (SPA)</a:t>
            </a:r>
            <a:endParaRPr lang="en-GB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Jednostranična aplikacija (interfejs) je veb aplikacija/sajt čiji je sadržaj  smešten u okviru jedne stranice sa ciljem pružanja lakše interakcije korisniku, kao kod računara bez internet konekcije. 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AngularJS</a:t>
            </a:r>
            <a:endParaRPr lang="en-GB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Angular je Google-ov open-source framework koji olakšava pravljenje korisničkih interfejsa i njihovo povezivanje sa logičkim komponentama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Bootstrap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P</a:t>
            </a:r>
            <a:r>
              <a:rPr lang="en-GB" i="1" dirty="0" err="1" smtClean="0"/>
              <a:t>redstavlja</a:t>
            </a:r>
            <a:r>
              <a:rPr lang="en-GB" i="1" dirty="0" smtClean="0"/>
              <a:t> </a:t>
            </a:r>
            <a:r>
              <a:rPr lang="en-GB" i="1" dirty="0" err="1" smtClean="0"/>
              <a:t>skup</a:t>
            </a:r>
            <a:r>
              <a:rPr lang="en-GB" i="1" dirty="0" smtClean="0"/>
              <a:t> </a:t>
            </a:r>
            <a:r>
              <a:rPr lang="en-GB" i="1" dirty="0" err="1"/>
              <a:t>alata</a:t>
            </a:r>
            <a:r>
              <a:rPr lang="en-GB" i="1" dirty="0"/>
              <a:t> </a:t>
            </a:r>
            <a:r>
              <a:rPr lang="en-GB" i="1" dirty="0" err="1"/>
              <a:t>za</a:t>
            </a:r>
            <a:r>
              <a:rPr lang="en-GB" i="1" dirty="0"/>
              <a:t> </a:t>
            </a:r>
            <a:r>
              <a:rPr lang="en-GB" i="1" dirty="0" err="1"/>
              <a:t>kreiranje</a:t>
            </a:r>
            <a:r>
              <a:rPr lang="en-GB" i="1" dirty="0"/>
              <a:t> </a:t>
            </a:r>
            <a:r>
              <a:rPr lang="en-GB" i="1" dirty="0" err="1"/>
              <a:t>veb</a:t>
            </a:r>
            <a:r>
              <a:rPr lang="en-GB" i="1" dirty="0"/>
              <a:t> </a:t>
            </a:r>
            <a:r>
              <a:rPr lang="en-GB" i="1" dirty="0" err="1"/>
              <a:t>sajtova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i="1" dirty="0" err="1"/>
              <a:t>veb</a:t>
            </a:r>
            <a:r>
              <a:rPr lang="en-GB" i="1" dirty="0"/>
              <a:t> </a:t>
            </a:r>
            <a:r>
              <a:rPr lang="en-GB" i="1" dirty="0" err="1"/>
              <a:t>aplikacija</a:t>
            </a:r>
            <a:r>
              <a:rPr lang="en-GB" i="1" dirty="0"/>
              <a:t>. </a:t>
            </a:r>
            <a:r>
              <a:rPr lang="en-GB" i="1" dirty="0" err="1"/>
              <a:t>Baziran</a:t>
            </a:r>
            <a:r>
              <a:rPr lang="en-GB" i="1" dirty="0"/>
              <a:t> </a:t>
            </a:r>
            <a:r>
              <a:rPr lang="en-GB" i="1" dirty="0" smtClean="0"/>
              <a:t>je</a:t>
            </a:r>
            <a:r>
              <a:rPr lang="sr-Latn-RS" i="1" dirty="0" smtClean="0"/>
              <a:t> na predefinisanim</a:t>
            </a:r>
            <a:r>
              <a:rPr lang="en-GB" i="1" dirty="0" smtClean="0"/>
              <a:t> </a:t>
            </a:r>
            <a:r>
              <a:rPr lang="en-GB" i="1" dirty="0"/>
              <a:t>HTML </a:t>
            </a:r>
            <a:r>
              <a:rPr lang="en-GB" i="1" dirty="0" err="1"/>
              <a:t>i</a:t>
            </a:r>
            <a:r>
              <a:rPr lang="en-GB" i="1" dirty="0"/>
              <a:t> CSS </a:t>
            </a:r>
            <a:r>
              <a:rPr lang="en-GB" i="1" dirty="0" err="1" smtClean="0"/>
              <a:t>šablonima</a:t>
            </a:r>
            <a:r>
              <a:rPr lang="sr-Latn-RS" i="1" dirty="0" smtClean="0"/>
              <a:t> povezanim JavaScript komponentama.</a:t>
            </a:r>
            <a:endParaRPr lang="en-GB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76DF148-50F2-44BF-8E58-DDCB060223B2}" type="slidenum">
              <a:rPr lang="de-CH" smtClean="0"/>
              <a:t>2</a:t>
            </a:fld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" y="2145599"/>
            <a:ext cx="671513" cy="902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7" y="3733800"/>
            <a:ext cx="755136" cy="77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3" y="5386867"/>
            <a:ext cx="7524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90" y="457200"/>
            <a:ext cx="5845174" cy="712892"/>
          </a:xfrm>
        </p:spPr>
        <p:txBody>
          <a:bodyPr/>
          <a:lstStyle/>
          <a:p>
            <a:r>
              <a:rPr lang="en-GB" dirty="0" smtClean="0"/>
              <a:t>AngularJS </a:t>
            </a:r>
            <a:r>
              <a:rPr lang="sr-Latn-RS" dirty="0" smtClean="0"/>
              <a:t>osnovni koncepti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b="1" dirty="0" smtClean="0"/>
              <a:t>Two-way d</a:t>
            </a:r>
            <a:r>
              <a:rPr lang="en-GB" b="1" dirty="0" err="1" smtClean="0"/>
              <a:t>ata</a:t>
            </a:r>
            <a:r>
              <a:rPr lang="en-GB" b="1" dirty="0" smtClean="0"/>
              <a:t> binding</a:t>
            </a:r>
            <a:r>
              <a:rPr lang="sr-Latn-RS" b="1" dirty="0"/>
              <a:t>:</a:t>
            </a:r>
            <a:endParaRPr lang="sr-Latn-RS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i="1" dirty="0"/>
              <a:t>&lt;h1&gt;{{</a:t>
            </a:r>
            <a:r>
              <a:rPr lang="en-GB" i="1" dirty="0" err="1"/>
              <a:t>game.title</a:t>
            </a:r>
            <a:r>
              <a:rPr lang="en-GB" i="1" dirty="0"/>
              <a:t>}}&lt;/h1</a:t>
            </a:r>
            <a:r>
              <a:rPr lang="en-GB" i="1" dirty="0" smtClean="0"/>
              <a:t>&gt;</a:t>
            </a:r>
            <a:r>
              <a:rPr lang="sr-Latn-RS" i="1" dirty="0"/>
              <a:t> </a:t>
            </a:r>
            <a:r>
              <a:rPr lang="sr-Latn-RS" i="1" dirty="0" smtClean="0"/>
              <a:t>        $scope.title </a:t>
            </a:r>
            <a:r>
              <a:rPr lang="sr-Latn-RS" i="1" dirty="0"/>
              <a:t>= 'Rock Paper Scissors';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Modules / Controllers / </a:t>
            </a:r>
            <a:r>
              <a:rPr lang="en-GB" b="1" dirty="0" smtClean="0"/>
              <a:t>Services</a:t>
            </a:r>
            <a:r>
              <a:rPr lang="sr-Latn-RS" b="1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Modularni MVC koncept na frontend-u?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Scope</a:t>
            </a:r>
            <a:r>
              <a:rPr lang="sr-Latn-RS" b="1" dirty="0" smtClean="0"/>
              <a:t> ($scope) :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Opseg dostupnosti promenjivih u kontrolerima/servisima/na stranici..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b="1" dirty="0" smtClean="0"/>
              <a:t>Karakteristične Angular direktive: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i="1" dirty="0" smtClean="0"/>
              <a:t>ng-show</a:t>
            </a:r>
            <a:r>
              <a:rPr lang="en-GB" i="1" dirty="0" smtClean="0"/>
              <a:t>, ng-repeat, ng-click, ng-</a:t>
            </a:r>
            <a:r>
              <a:rPr lang="en-GB" i="1" dirty="0" err="1" smtClean="0"/>
              <a:t>src</a:t>
            </a:r>
            <a:r>
              <a:rPr lang="en-GB" i="1" dirty="0" smtClean="0"/>
              <a:t>… 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3</a:t>
            </a:fld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8600" y="2438400"/>
            <a:ext cx="4572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Rock Paper Scissors with Angular?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9438" y="823138"/>
            <a:ext cx="5845175" cy="645156"/>
          </a:xfrm>
        </p:spPr>
        <p:txBody>
          <a:bodyPr/>
          <a:lstStyle/>
          <a:p>
            <a:r>
              <a:rPr lang="sr-Latn-RS" dirty="0" smtClean="0"/>
              <a:t>Dijagram toka aplikacije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4</a:t>
            </a:fld>
            <a:endParaRPr dirty="0"/>
          </a:p>
        </p:txBody>
      </p:sp>
      <p:grpSp>
        <p:nvGrpSpPr>
          <p:cNvPr id="41" name="Group 40"/>
          <p:cNvGrpSpPr/>
          <p:nvPr/>
        </p:nvGrpSpPr>
        <p:grpSpPr>
          <a:xfrm>
            <a:off x="457201" y="1918039"/>
            <a:ext cx="7531100" cy="3873161"/>
            <a:chOff x="457201" y="1918039"/>
            <a:chExt cx="7531100" cy="3873161"/>
          </a:xfrm>
        </p:grpSpPr>
        <p:sp>
          <p:nvSpPr>
            <p:cNvPr id="10" name="Flowchart: Process 9"/>
            <p:cNvSpPr/>
            <p:nvPr/>
          </p:nvSpPr>
          <p:spPr>
            <a:xfrm>
              <a:off x="1447800" y="1918039"/>
              <a:ext cx="2767013" cy="762000"/>
            </a:xfrm>
            <a:prstGeom prst="flowChartProcess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A Zuehlke" pitchFamily="2" charset="0"/>
                </a:rPr>
                <a:t>Entry Screen / Scoreboard</a:t>
              </a:r>
              <a:endParaRPr lang="en-GB" sz="2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447799" y="4129128"/>
              <a:ext cx="2767013" cy="762000"/>
            </a:xfrm>
            <a:prstGeom prst="flowChartProcess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A Zuehlke" pitchFamily="2" charset="0"/>
                </a:rPr>
                <a:t>Game Round</a:t>
              </a:r>
              <a:endParaRPr lang="en-GB" sz="2200" dirty="0" err="1" smtClean="0">
                <a:latin typeface="AA Zuehlke" pitchFamily="2" charset="0"/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5854700" y="3798338"/>
              <a:ext cx="2133601" cy="1371600"/>
            </a:xfrm>
            <a:prstGeom prst="flowChartDecision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A Zuehlke" pitchFamily="2" charset="0"/>
                </a:rPr>
                <a:t>Lose?</a:t>
              </a:r>
              <a:endParaRPr lang="en-GB" sz="2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0" idx="2"/>
              <a:endCxn id="11" idx="0"/>
            </p:cNvCxnSpPr>
            <p:nvPr/>
          </p:nvCxnSpPr>
          <p:spPr>
            <a:xfrm flipH="1">
              <a:off x="2831306" y="2680039"/>
              <a:ext cx="1" cy="14490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 flipV="1">
              <a:off x="4214812" y="4484138"/>
              <a:ext cx="1639888" cy="259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2" idx="0"/>
              <a:endCxn id="10" idx="3"/>
            </p:cNvCxnSpPr>
            <p:nvPr/>
          </p:nvCxnSpPr>
          <p:spPr>
            <a:xfrm rot="16200000" flipV="1">
              <a:off x="4818508" y="1695345"/>
              <a:ext cx="1499299" cy="2706688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2" idx="2"/>
              <a:endCxn id="11" idx="2"/>
            </p:cNvCxnSpPr>
            <p:nvPr/>
          </p:nvCxnSpPr>
          <p:spPr>
            <a:xfrm rot="5400000" flipH="1">
              <a:off x="4736999" y="2985436"/>
              <a:ext cx="278810" cy="4090195"/>
            </a:xfrm>
            <a:prstGeom prst="bentConnector3">
              <a:avLst>
                <a:gd name="adj1" fmla="val -8199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7201" y="3283120"/>
              <a:ext cx="2209800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RegisterAndStartGame()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66080" y="4139001"/>
              <a:ext cx="1151665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RoundEnd()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21500" y="5129672"/>
              <a:ext cx="442086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i="1" dirty="0" smtClean="0">
                  <a:solidFill>
                    <a:srgbClr val="92D050"/>
                  </a:solidFill>
                  <a:latin typeface="AA Zuehlke" pitchFamily="2" charset="0"/>
                </a:rPr>
                <a:t>No</a:t>
              </a:r>
              <a:endParaRPr lang="en-GB" sz="1600" i="1" dirty="0" err="1" smtClean="0">
                <a:solidFill>
                  <a:srgbClr val="92D050"/>
                </a:solidFill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08076" y="5435306"/>
              <a:ext cx="1246624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NewRound()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79118" y="2457850"/>
              <a:ext cx="2402682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EndGameAndShowScore()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16356" y="3514211"/>
              <a:ext cx="551243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i="1" dirty="0" smtClean="0">
                  <a:solidFill>
                    <a:srgbClr val="FF0000"/>
                  </a:solidFill>
                  <a:latin typeface="AA Zuehlke" pitchFamily="2" charset="0"/>
                </a:rPr>
                <a:t>Yes</a:t>
              </a:r>
              <a:endParaRPr lang="en-GB" sz="1600" i="1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0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533400"/>
            <a:ext cx="5845175" cy="712892"/>
          </a:xfrm>
        </p:spPr>
        <p:txBody>
          <a:bodyPr/>
          <a:lstStyle/>
          <a:p>
            <a:r>
              <a:rPr lang="sr-Latn-RS" dirty="0" smtClean="0"/>
              <a:t>Hvala na pažnji! Pitanja? </a:t>
            </a:r>
            <a:r>
              <a:rPr lang="sr-Latn-RS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24000"/>
            <a:ext cx="7840666" cy="2209800"/>
          </a:xfrm>
        </p:spPr>
        <p:txBody>
          <a:bodyPr/>
          <a:lstStyle/>
          <a:p>
            <a:r>
              <a:rPr lang="en-GB" dirty="0" smtClean="0"/>
              <a:t>-</a:t>
            </a:r>
            <a:r>
              <a:rPr lang="sr-Latn-RS" dirty="0" smtClean="0"/>
              <a:t> AngularJS:</a:t>
            </a:r>
            <a:r>
              <a:rPr lang="en-GB" dirty="0" smtClean="0"/>
              <a:t> </a:t>
            </a:r>
            <a:r>
              <a:rPr lang="en-GB" dirty="0">
                <a:hlinkClick r:id="rId2"/>
              </a:rPr>
              <a:t>https://angularjs.org</a:t>
            </a:r>
            <a:r>
              <a:rPr lang="en-GB" dirty="0" smtClean="0">
                <a:hlinkClick r:id="rId2"/>
              </a:rPr>
              <a:t>/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- Bootstrap: </a:t>
            </a:r>
            <a:r>
              <a:rPr lang="sr-Latn-RS" dirty="0">
                <a:hlinkClick r:id="rId3"/>
              </a:rPr>
              <a:t>http://getbootstrap.com</a:t>
            </a:r>
            <a:r>
              <a:rPr lang="sr-Latn-RS" dirty="0" smtClean="0">
                <a:hlinkClick r:id="rId3"/>
              </a:rPr>
              <a:t>/</a:t>
            </a:r>
            <a:r>
              <a:rPr lang="sr-Latn-RS" dirty="0" smtClean="0"/>
              <a:t> </a:t>
            </a:r>
          </a:p>
          <a:p>
            <a:r>
              <a:rPr lang="en-GB" dirty="0" smtClean="0"/>
              <a:t>- </a:t>
            </a:r>
            <a:r>
              <a:rPr lang="en-GB" dirty="0" smtClean="0"/>
              <a:t>link 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 smtClean="0"/>
              <a:t>nasem</a:t>
            </a:r>
            <a:r>
              <a:rPr lang="en-GB" dirty="0" smtClean="0"/>
              <a:t> </a:t>
            </a:r>
            <a:r>
              <a:rPr lang="en-GB" dirty="0" err="1" smtClean="0"/>
              <a:t>zuhlke</a:t>
            </a:r>
            <a:r>
              <a:rPr lang="en-GB" dirty="0" smtClean="0"/>
              <a:t> repo </a:t>
            </a:r>
            <a:r>
              <a:rPr lang="en-GB" dirty="0" err="1" smtClean="0"/>
              <a:t>sa</a:t>
            </a:r>
            <a:r>
              <a:rPr lang="en-GB" dirty="0" smtClean="0"/>
              <a:t> </a:t>
            </a:r>
            <a:r>
              <a:rPr lang="en-GB" dirty="0" err="1" smtClean="0"/>
              <a:t>kodom</a:t>
            </a:r>
            <a:r>
              <a:rPr lang="en-GB" dirty="0" smtClean="0"/>
              <a:t>?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343400"/>
            <a:ext cx="788670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4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ivma &amp; vifi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276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AA Zuehlke</vt:lpstr>
      <vt:lpstr>Wingdings</vt:lpstr>
      <vt:lpstr>Arial</vt:lpstr>
      <vt:lpstr>Zuehlke</vt:lpstr>
      <vt:lpstr>Single Page Applications  with AngularJS</vt:lpstr>
      <vt:lpstr>Šta je to…</vt:lpstr>
      <vt:lpstr>AngularJS osnovni koncepti</vt:lpstr>
      <vt:lpstr>Rock Paper Scissors with Angular?</vt:lpstr>
      <vt:lpstr>Hvala na pažnji! Pitanja? 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 with AngularJS</dc:title>
  <dc:creator>vifi</dc:creator>
  <cp:lastModifiedBy>Filipovic, Viktorija</cp:lastModifiedBy>
  <cp:revision>28</cp:revision>
  <dcterms:created xsi:type="dcterms:W3CDTF">2015-10-08T14:04:45Z</dcterms:created>
  <dcterms:modified xsi:type="dcterms:W3CDTF">2015-10-13T14:55:11Z</dcterms:modified>
</cp:coreProperties>
</file>