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66" r:id="rId3"/>
    <p:sldId id="331" r:id="rId4"/>
    <p:sldId id="268" r:id="rId5"/>
    <p:sldId id="272" r:id="rId6"/>
    <p:sldId id="343" r:id="rId7"/>
    <p:sldId id="332" r:id="rId8"/>
    <p:sldId id="349" r:id="rId9"/>
    <p:sldId id="352" r:id="rId10"/>
    <p:sldId id="351" r:id="rId11"/>
    <p:sldId id="353" r:id="rId12"/>
    <p:sldId id="354" r:id="rId13"/>
    <p:sldId id="345" r:id="rId14"/>
    <p:sldId id="271" r:id="rId15"/>
    <p:sldId id="355" r:id="rId16"/>
    <p:sldId id="334" r:id="rId17"/>
    <p:sldId id="274" r:id="rId18"/>
    <p:sldId id="356" r:id="rId19"/>
    <p:sldId id="329" r:id="rId20"/>
    <p:sldId id="275" r:id="rId21"/>
    <p:sldId id="270" r:id="rId22"/>
    <p:sldId id="346" r:id="rId23"/>
    <p:sldId id="305" r:id="rId24"/>
    <p:sldId id="348" r:id="rId25"/>
    <p:sldId id="337" r:id="rId26"/>
    <p:sldId id="357" r:id="rId27"/>
    <p:sldId id="365" r:id="rId28"/>
    <p:sldId id="338" r:id="rId29"/>
    <p:sldId id="358" r:id="rId30"/>
    <p:sldId id="296" r:id="rId31"/>
    <p:sldId id="359" r:id="rId32"/>
    <p:sldId id="310" r:id="rId33"/>
    <p:sldId id="312" r:id="rId34"/>
    <p:sldId id="314" r:id="rId35"/>
    <p:sldId id="281" r:id="rId36"/>
    <p:sldId id="335" r:id="rId37"/>
    <p:sldId id="341" r:id="rId38"/>
    <p:sldId id="366" r:id="rId39"/>
    <p:sldId id="291" r:id="rId40"/>
    <p:sldId id="277" r:id="rId41"/>
    <p:sldId id="284" r:id="rId42"/>
    <p:sldId id="257" r:id="rId43"/>
    <p:sldId id="258" r:id="rId44"/>
    <p:sldId id="308" r:id="rId45"/>
    <p:sldId id="361" r:id="rId46"/>
    <p:sldId id="292" r:id="rId47"/>
    <p:sldId id="282" r:id="rId48"/>
    <p:sldId id="340" r:id="rId49"/>
    <p:sldId id="363" r:id="rId50"/>
    <p:sldId id="362" r:id="rId51"/>
    <p:sldId id="360" r:id="rId52"/>
    <p:sldId id="364" r:id="rId53"/>
    <p:sldId id="285" r:id="rId54"/>
    <p:sldId id="309" r:id="rId55"/>
    <p:sldId id="311" r:id="rId56"/>
    <p:sldId id="260" r:id="rId57"/>
    <p:sldId id="313" r:id="rId58"/>
    <p:sldId id="367" r:id="rId59"/>
    <p:sldId id="263" r:id="rId60"/>
    <p:sldId id="368" r:id="rId61"/>
    <p:sldId id="262" r:id="rId62"/>
    <p:sldId id="261" r:id="rId63"/>
    <p:sldId id="369" r:id="rId64"/>
    <p:sldId id="264" r:id="rId65"/>
    <p:sldId id="293" r:id="rId66"/>
    <p:sldId id="283" r:id="rId67"/>
    <p:sldId id="280" r:id="rId68"/>
    <p:sldId id="316" r:id="rId69"/>
    <p:sldId id="317" r:id="rId70"/>
    <p:sldId id="318" r:id="rId71"/>
    <p:sldId id="319" r:id="rId72"/>
    <p:sldId id="315" r:id="rId73"/>
    <p:sldId id="300" r:id="rId74"/>
    <p:sldId id="301" r:id="rId75"/>
    <p:sldId id="286" r:id="rId76"/>
    <p:sldId id="302" r:id="rId77"/>
    <p:sldId id="320" r:id="rId78"/>
    <p:sldId id="303" r:id="rId79"/>
    <p:sldId id="321" r:id="rId80"/>
    <p:sldId id="299" r:id="rId81"/>
    <p:sldId id="294" r:id="rId82"/>
    <p:sldId id="287" r:id="rId83"/>
    <p:sldId id="288" r:id="rId84"/>
    <p:sldId id="322" r:id="rId85"/>
    <p:sldId id="289" r:id="rId86"/>
    <p:sldId id="324" r:id="rId87"/>
    <p:sldId id="325" r:id="rId88"/>
    <p:sldId id="326" r:id="rId89"/>
    <p:sldId id="327" r:id="rId90"/>
    <p:sldId id="328" r:id="rId9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DFFB87A-C8F3-4F81-9AAA-C9BAC574B4B0}">
          <p14:sldIdLst>
            <p14:sldId id="256"/>
            <p14:sldId id="266"/>
            <p14:sldId id="331"/>
          </p14:sldIdLst>
        </p14:section>
        <p14:section name="Theory" id="{E364B819-AA29-4894-BFAC-23BAC255AC08}">
          <p14:sldIdLst>
            <p14:sldId id="268"/>
            <p14:sldId id="272"/>
            <p14:sldId id="343"/>
            <p14:sldId id="332"/>
            <p14:sldId id="349"/>
            <p14:sldId id="352"/>
            <p14:sldId id="351"/>
            <p14:sldId id="353"/>
            <p14:sldId id="354"/>
            <p14:sldId id="345"/>
            <p14:sldId id="271"/>
            <p14:sldId id="355"/>
            <p14:sldId id="334"/>
          </p14:sldIdLst>
        </p14:section>
        <p14:section name="RavenDB" id="{C7B9D4CC-CE84-4F24-9730-70189698E67B}">
          <p14:sldIdLst>
            <p14:sldId id="274"/>
            <p14:sldId id="356"/>
            <p14:sldId id="329"/>
            <p14:sldId id="275"/>
            <p14:sldId id="270"/>
            <p14:sldId id="346"/>
            <p14:sldId id="305"/>
            <p14:sldId id="348"/>
            <p14:sldId id="337"/>
            <p14:sldId id="357"/>
            <p14:sldId id="365"/>
            <p14:sldId id="338"/>
            <p14:sldId id="358"/>
            <p14:sldId id="296"/>
            <p14:sldId id="359"/>
            <p14:sldId id="310"/>
            <p14:sldId id="312"/>
            <p14:sldId id="314"/>
            <p14:sldId id="281"/>
          </p14:sldIdLst>
        </p14:section>
        <p14:section name="Operations" id="{63695011-04D4-4E10-B26E-EC3E6BBFB99C}">
          <p14:sldIdLst>
            <p14:sldId id="335"/>
            <p14:sldId id="341"/>
          </p14:sldIdLst>
        </p14:section>
        <p14:section name="RavenDB Basics" id="{7F1438B2-7FB1-44D3-9114-114CBEB04C4E}">
          <p14:sldIdLst>
            <p14:sldId id="366"/>
            <p14:sldId id="291"/>
            <p14:sldId id="277"/>
            <p14:sldId id="284"/>
            <p14:sldId id="257"/>
            <p14:sldId id="258"/>
            <p14:sldId id="308"/>
            <p14:sldId id="361"/>
          </p14:sldIdLst>
        </p14:section>
        <p14:section name="Indexes Single Documents" id="{B85289CA-A4B5-4469-9E8F-0B6C3B9551B8}">
          <p14:sldIdLst>
            <p14:sldId id="292"/>
            <p14:sldId id="282"/>
            <p14:sldId id="340"/>
            <p14:sldId id="363"/>
            <p14:sldId id="362"/>
            <p14:sldId id="360"/>
            <p14:sldId id="364"/>
            <p14:sldId id="285"/>
            <p14:sldId id="309"/>
            <p14:sldId id="311"/>
            <p14:sldId id="260"/>
            <p14:sldId id="313"/>
          </p14:sldIdLst>
        </p14:section>
        <p14:section name="Projection" id="{2CF1DBD6-266C-4AC5-9BB3-F5C049A94215}">
          <p14:sldIdLst>
            <p14:sldId id="367"/>
            <p14:sldId id="263"/>
            <p14:sldId id="368"/>
            <p14:sldId id="262"/>
            <p14:sldId id="261"/>
            <p14:sldId id="369"/>
            <p14:sldId id="264"/>
          </p14:sldIdLst>
        </p14:section>
        <p14:section name="Modelling" id="{4D01BD29-F0AD-4DE6-8CFB-DD916574D4D8}">
          <p14:sldIdLst>
            <p14:sldId id="293"/>
            <p14:sldId id="283"/>
            <p14:sldId id="280"/>
            <p14:sldId id="316"/>
            <p14:sldId id="317"/>
            <p14:sldId id="318"/>
            <p14:sldId id="319"/>
            <p14:sldId id="315"/>
            <p14:sldId id="300"/>
            <p14:sldId id="301"/>
            <p14:sldId id="286"/>
            <p14:sldId id="302"/>
            <p14:sldId id="320"/>
            <p14:sldId id="303"/>
            <p14:sldId id="321"/>
            <p14:sldId id="299"/>
          </p14:sldIdLst>
        </p14:section>
        <p14:section name="Aggregations" id="{DD0793ED-228B-4593-8414-1BA5E41707F8}">
          <p14:sldIdLst>
            <p14:sldId id="294"/>
            <p14:sldId id="287"/>
            <p14:sldId id="288"/>
            <p14:sldId id="322"/>
          </p14:sldIdLst>
        </p14:section>
        <p14:section name="Additional Concepts" id="{598CB5F2-4062-4F1F-BABA-747AE7716C2B}">
          <p14:sldIdLst>
            <p14:sldId id="289"/>
          </p14:sldIdLst>
        </p14:section>
        <p14:section name="Faceted Search" id="{E8436F05-7B9B-476A-AA90-4790B21CB67E}">
          <p14:sldIdLst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7697" autoAdjust="0"/>
  </p:normalViewPr>
  <p:slideViewPr>
    <p:cSldViewPr snapToGrid="0">
      <p:cViewPr varScale="1">
        <p:scale>
          <a:sx n="73" d="100"/>
          <a:sy n="73" d="100"/>
        </p:scale>
        <p:origin x="9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99B36-CE55-491D-8EDF-E741BA49C188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AC3FD-7020-4733-9AC6-BD59C358F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6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Referential Integrity</a:t>
            </a:r>
          </a:p>
          <a:p>
            <a:r>
              <a:rPr lang="en-GB" dirty="0" smtClean="0"/>
              <a:t>JOINs</a:t>
            </a:r>
          </a:p>
          <a:p>
            <a:r>
              <a:rPr lang="en-GB" dirty="0" err="1" smtClean="0"/>
              <a:t>Denormalization</a:t>
            </a:r>
            <a:r>
              <a:rPr lang="en-GB" dirty="0" smtClean="0"/>
              <a:t> / Duplication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26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9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r>
              <a:rPr lang="en-GB" baseline="0" dirty="0" smtClean="0"/>
              <a:t> &amp;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client library there, but not as far as .NET (-&gt; future)</a:t>
            </a:r>
          </a:p>
          <a:p>
            <a:r>
              <a:rPr lang="en-GB" baseline="0" dirty="0" err="1" smtClean="0"/>
              <a:t>Voron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linux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80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4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64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32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82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8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C3FD-7020-4733-9AC6-BD59C358F579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1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8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74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23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8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4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4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4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7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64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3051-00C6-418B-B748-5649A6F13CD2}" type="datetimeFigureOut">
              <a:rPr lang="en-GB" smtClean="0"/>
              <a:t>18/03/2017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CA36-D772-4500-B3F3-7A3C6A7FD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5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1" y="699799"/>
            <a:ext cx="7056413" cy="49467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31" y="65317"/>
            <a:ext cx="9951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You need to </a:t>
            </a:r>
            <a:r>
              <a:rPr lang="en-US" sz="2400" b="1" dirty="0" smtClean="0">
                <a:solidFill>
                  <a:srgbClr val="4D4D4D"/>
                </a:solidFill>
              </a:rPr>
              <a:t>get comfortable</a:t>
            </a:r>
            <a:r>
              <a:rPr lang="en-US" sz="2400" dirty="0" smtClean="0">
                <a:solidFill>
                  <a:srgbClr val="4D4D4D"/>
                </a:solidFill>
              </a:rPr>
              <a:t> with the concept of </a:t>
            </a:r>
            <a:r>
              <a:rPr lang="en-US" sz="2400" b="1" dirty="0" err="1" smtClean="0">
                <a:solidFill>
                  <a:srgbClr val="4D4D4D"/>
                </a:solidFill>
              </a:rPr>
              <a:t>denormalization</a:t>
            </a:r>
            <a:r>
              <a:rPr lang="en-US" sz="2400" dirty="0" smtClean="0">
                <a:solidFill>
                  <a:srgbClr val="4D4D4D"/>
                </a:solidFill>
              </a:rPr>
              <a:t> and </a:t>
            </a:r>
            <a:r>
              <a:rPr lang="en-US" sz="2400" b="1" dirty="0" smtClean="0">
                <a:solidFill>
                  <a:srgbClr val="4D4D4D"/>
                </a:solidFill>
              </a:rPr>
              <a:t>duplicated data</a:t>
            </a:r>
            <a:r>
              <a:rPr lang="en-US" sz="2400" dirty="0" smtClean="0">
                <a:solidFill>
                  <a:srgbClr val="4D4D4D"/>
                </a:solidFill>
              </a:rPr>
              <a:t>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You need to make sure that data is </a:t>
            </a:r>
            <a:r>
              <a:rPr lang="en-US" sz="2400" b="1" dirty="0" smtClean="0">
                <a:solidFill>
                  <a:srgbClr val="4D4D4D"/>
                </a:solidFill>
              </a:rPr>
              <a:t>correctly </a:t>
            </a:r>
            <a:r>
              <a:rPr lang="en-US" sz="2400" b="1" dirty="0" err="1" smtClean="0">
                <a:solidFill>
                  <a:srgbClr val="4D4D4D"/>
                </a:solidFill>
              </a:rPr>
              <a:t>denormalized</a:t>
            </a:r>
            <a:r>
              <a:rPr lang="en-US" sz="2400" dirty="0" smtClean="0">
                <a:solidFill>
                  <a:srgbClr val="4D4D4D"/>
                </a:solidFill>
              </a:rPr>
              <a:t> and </a:t>
            </a:r>
            <a:r>
              <a:rPr lang="en-US" sz="2400" b="1" dirty="0" smtClean="0">
                <a:solidFill>
                  <a:srgbClr val="4D4D4D"/>
                </a:solidFill>
              </a:rPr>
              <a:t>kept up to date</a:t>
            </a:r>
            <a:r>
              <a:rPr lang="en-US" sz="2400" dirty="0" smtClean="0">
                <a:solidFill>
                  <a:srgbClr val="4D4D4D"/>
                </a:solidFill>
              </a:rPr>
              <a:t> (if it is no historical snapshot).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When optimizing for several access paths, your documents </a:t>
            </a:r>
            <a:r>
              <a:rPr lang="en-US" sz="2400" b="1" dirty="0" smtClean="0">
                <a:solidFill>
                  <a:srgbClr val="4D4D4D"/>
                </a:solidFill>
              </a:rPr>
              <a:t>can grow very large</a:t>
            </a:r>
            <a:r>
              <a:rPr lang="en-US" sz="2400" dirty="0" smtClean="0">
                <a:solidFill>
                  <a:srgbClr val="4D4D4D"/>
                </a:solidFill>
              </a:rPr>
              <a:t>.</a:t>
            </a: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You </a:t>
            </a:r>
            <a:r>
              <a:rPr lang="en-US" sz="2400" b="1" dirty="0" smtClean="0">
                <a:solidFill>
                  <a:srgbClr val="4D4D4D"/>
                </a:solidFill>
              </a:rPr>
              <a:t>pay the price</a:t>
            </a:r>
            <a:r>
              <a:rPr lang="en-US" sz="2400" dirty="0" smtClean="0">
                <a:solidFill>
                  <a:srgbClr val="4D4D4D"/>
                </a:solidFill>
              </a:rPr>
              <a:t> of </a:t>
            </a:r>
            <a:r>
              <a:rPr lang="en-US" sz="2400" dirty="0" err="1" smtClean="0">
                <a:solidFill>
                  <a:srgbClr val="4D4D4D"/>
                </a:solidFill>
              </a:rPr>
              <a:t>denormalization</a:t>
            </a:r>
            <a:r>
              <a:rPr lang="en-US" sz="2400" dirty="0" smtClean="0">
                <a:solidFill>
                  <a:srgbClr val="4D4D4D"/>
                </a:solidFill>
              </a:rPr>
              <a:t> </a:t>
            </a:r>
            <a:r>
              <a:rPr lang="en-US" sz="2400" b="1" dirty="0" smtClean="0">
                <a:solidFill>
                  <a:srgbClr val="4D4D4D"/>
                </a:solidFill>
              </a:rPr>
              <a:t>at write time</a:t>
            </a:r>
            <a:r>
              <a:rPr lang="en-US" sz="2400" dirty="0" smtClean="0">
                <a:solidFill>
                  <a:srgbClr val="4D4D4D"/>
                </a:solidFill>
              </a:rPr>
              <a:t>, so your writes can take a bit longer.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What are the disadvantages of this approach 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0209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Fear not !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All document databases have the possibility of </a:t>
            </a:r>
            <a:r>
              <a:rPr lang="en-US" sz="2400" b="1" dirty="0" smtClean="0">
                <a:solidFill>
                  <a:srgbClr val="4D4D4D"/>
                </a:solidFill>
              </a:rPr>
              <a:t>modelling relations/references</a:t>
            </a:r>
            <a:r>
              <a:rPr lang="en-US" sz="2400" dirty="0" smtClean="0">
                <a:solidFill>
                  <a:srgbClr val="4D4D4D"/>
                </a:solidFill>
              </a:rPr>
              <a:t> similar to what you are used to in relational databases.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You can </a:t>
            </a:r>
            <a:r>
              <a:rPr lang="en-US" sz="2400" b="1" dirty="0" smtClean="0">
                <a:solidFill>
                  <a:srgbClr val="4D4D4D"/>
                </a:solidFill>
              </a:rPr>
              <a:t>reference other documents by key</a:t>
            </a:r>
            <a:r>
              <a:rPr lang="en-US" sz="2400" dirty="0" smtClean="0">
                <a:solidFill>
                  <a:srgbClr val="4D4D4D"/>
                </a:solidFill>
              </a:rPr>
              <a:t> and </a:t>
            </a:r>
            <a:r>
              <a:rPr lang="en-US" sz="2400" b="1" dirty="0" smtClean="0">
                <a:solidFill>
                  <a:srgbClr val="4D4D4D"/>
                </a:solidFill>
              </a:rPr>
              <a:t>resolve these references</a:t>
            </a:r>
            <a:r>
              <a:rPr lang="en-US" sz="2400" dirty="0" smtClean="0">
                <a:solidFill>
                  <a:srgbClr val="4D4D4D"/>
                </a:solidFill>
              </a:rPr>
              <a:t> at </a:t>
            </a:r>
            <a:r>
              <a:rPr lang="en-US" sz="2400" b="1" dirty="0" smtClean="0">
                <a:solidFill>
                  <a:srgbClr val="4D4D4D"/>
                </a:solidFill>
              </a:rPr>
              <a:t>index</a:t>
            </a:r>
            <a:r>
              <a:rPr lang="en-US" sz="2400" dirty="0" smtClean="0">
                <a:solidFill>
                  <a:srgbClr val="4D4D4D"/>
                </a:solidFill>
              </a:rPr>
              <a:t> or </a:t>
            </a:r>
            <a:r>
              <a:rPr lang="en-US" sz="2400" b="1" dirty="0" smtClean="0">
                <a:solidFill>
                  <a:srgbClr val="4D4D4D"/>
                </a:solidFill>
              </a:rPr>
              <a:t>query time</a:t>
            </a:r>
            <a:r>
              <a:rPr lang="en-US" sz="2400" dirty="0" smtClean="0">
                <a:solidFill>
                  <a:srgbClr val="4D4D4D"/>
                </a:solidFill>
              </a:rPr>
              <a:t> (i.e. use a JOIN-like operation).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Those references (</a:t>
            </a:r>
            <a:r>
              <a:rPr lang="en-US" sz="2400" b="1" dirty="0" smtClean="0">
                <a:solidFill>
                  <a:srgbClr val="4D4D4D"/>
                </a:solidFill>
              </a:rPr>
              <a:t>unlike foreign keys</a:t>
            </a:r>
            <a:r>
              <a:rPr lang="en-US" sz="2400" dirty="0" smtClean="0">
                <a:solidFill>
                  <a:srgbClr val="4D4D4D"/>
                </a:solidFill>
              </a:rPr>
              <a:t>) are however </a:t>
            </a:r>
            <a:r>
              <a:rPr lang="en-US" sz="2400" b="1" dirty="0" smtClean="0">
                <a:solidFill>
                  <a:srgbClr val="4D4D4D"/>
                </a:solidFill>
              </a:rPr>
              <a:t>not checked for integrity</a:t>
            </a:r>
            <a:r>
              <a:rPr lang="en-US" sz="2400" dirty="0" smtClean="0">
                <a:solidFill>
                  <a:srgbClr val="4D4D4D"/>
                </a:solidFill>
              </a:rPr>
              <a:t> by the database, so you </a:t>
            </a:r>
            <a:r>
              <a:rPr lang="en-US" sz="2400" b="1" dirty="0" smtClean="0">
                <a:solidFill>
                  <a:srgbClr val="4D4D4D"/>
                </a:solidFill>
              </a:rPr>
              <a:t>don’t have any constraints</a:t>
            </a:r>
            <a:r>
              <a:rPr lang="en-US" sz="2400" dirty="0" smtClean="0">
                <a:solidFill>
                  <a:srgbClr val="4D4D4D"/>
                </a:solidFill>
              </a:rPr>
              <a:t>, e.g. when deleting a reference.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What if I don’t want to go full-blown </a:t>
            </a:r>
            <a:r>
              <a:rPr lang="en-GB" sz="2800" dirty="0" err="1" smtClean="0"/>
              <a:t>denormalized</a:t>
            </a:r>
            <a:r>
              <a:rPr lang="en-GB" sz="2800" dirty="0" smtClean="0"/>
              <a:t> 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2697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4D4D4D"/>
                </a:solidFill>
              </a:rPr>
              <a:t>Very seldom</a:t>
            </a:r>
            <a:r>
              <a:rPr lang="en-US" sz="2400" dirty="0" smtClean="0">
                <a:solidFill>
                  <a:srgbClr val="4D4D4D"/>
                </a:solidFill>
              </a:rPr>
              <a:t> are you going to model your data either </a:t>
            </a:r>
            <a:r>
              <a:rPr lang="en-US" sz="2400" b="1" dirty="0" smtClean="0">
                <a:solidFill>
                  <a:srgbClr val="4D4D4D"/>
                </a:solidFill>
              </a:rPr>
              <a:t>entirely </a:t>
            </a:r>
            <a:r>
              <a:rPr lang="en-US" sz="2400" b="1" dirty="0" err="1" smtClean="0">
                <a:solidFill>
                  <a:srgbClr val="4D4D4D"/>
                </a:solidFill>
              </a:rPr>
              <a:t>denormalized</a:t>
            </a:r>
            <a:r>
              <a:rPr lang="en-US" sz="2400" dirty="0" smtClean="0">
                <a:solidFill>
                  <a:srgbClr val="4D4D4D"/>
                </a:solidFill>
              </a:rPr>
              <a:t> or </a:t>
            </a:r>
            <a:r>
              <a:rPr lang="en-US" sz="2400" b="1" dirty="0" smtClean="0">
                <a:solidFill>
                  <a:srgbClr val="4D4D4D"/>
                </a:solidFill>
              </a:rPr>
              <a:t>entirely normalized</a:t>
            </a:r>
            <a:r>
              <a:rPr lang="en-US" sz="2400" dirty="0" smtClean="0">
                <a:solidFill>
                  <a:srgbClr val="4D4D4D"/>
                </a:solidFill>
              </a:rPr>
              <a:t>. The </a:t>
            </a:r>
            <a:r>
              <a:rPr lang="en-US" sz="2400" b="1" dirty="0" smtClean="0">
                <a:solidFill>
                  <a:srgbClr val="4D4D4D"/>
                </a:solidFill>
              </a:rPr>
              <a:t>truth</a:t>
            </a:r>
            <a:r>
              <a:rPr lang="en-US" sz="2400" dirty="0" smtClean="0">
                <a:solidFill>
                  <a:srgbClr val="4D4D4D"/>
                </a:solidFill>
              </a:rPr>
              <a:t> (as always) lays </a:t>
            </a:r>
            <a:r>
              <a:rPr lang="en-US" sz="2400" b="1" dirty="0" smtClean="0">
                <a:solidFill>
                  <a:srgbClr val="4D4D4D"/>
                </a:solidFill>
              </a:rPr>
              <a:t>somewhere in-between</a:t>
            </a:r>
            <a:r>
              <a:rPr lang="en-US" sz="2400" dirty="0" smtClean="0">
                <a:solidFill>
                  <a:srgbClr val="4D4D4D"/>
                </a:solidFill>
              </a:rPr>
              <a:t>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Yet, in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</a:t>
            </a:r>
            <a:r>
              <a:rPr lang="en-US" sz="2400" dirty="0" smtClean="0">
                <a:solidFill>
                  <a:srgbClr val="4D4D4D"/>
                </a:solidFill>
              </a:rPr>
              <a:t> to a relational database you have </a:t>
            </a:r>
            <a:r>
              <a:rPr lang="en-US" sz="2400" b="1" dirty="0" smtClean="0">
                <a:solidFill>
                  <a:srgbClr val="4D4D4D"/>
                </a:solidFill>
              </a:rPr>
              <a:t>more modelling choices</a:t>
            </a:r>
            <a:r>
              <a:rPr lang="en-US" sz="2400" dirty="0" smtClean="0">
                <a:solidFill>
                  <a:srgbClr val="4D4D4D"/>
                </a:solidFill>
              </a:rPr>
              <a:t>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4D4D4D"/>
                </a:solidFill>
              </a:rPr>
              <a:t>Depending on the use case</a:t>
            </a:r>
            <a:r>
              <a:rPr lang="en-US" sz="2400" dirty="0">
                <a:solidFill>
                  <a:srgbClr val="4D4D4D"/>
                </a:solidFill>
              </a:rPr>
              <a:t>, you can now </a:t>
            </a:r>
            <a:r>
              <a:rPr lang="en-US" sz="2400" b="1" dirty="0">
                <a:solidFill>
                  <a:srgbClr val="4D4D4D"/>
                </a:solidFill>
              </a:rPr>
              <a:t>decide yourself</a:t>
            </a:r>
            <a:r>
              <a:rPr lang="en-US" sz="2400" dirty="0">
                <a:solidFill>
                  <a:srgbClr val="4D4D4D"/>
                </a:solidFill>
              </a:rPr>
              <a:t> how you want to </a:t>
            </a:r>
            <a:r>
              <a:rPr lang="en-US" sz="2400" b="1" dirty="0">
                <a:solidFill>
                  <a:srgbClr val="4D4D4D"/>
                </a:solidFill>
              </a:rPr>
              <a:t>store</a:t>
            </a:r>
            <a:r>
              <a:rPr lang="en-US" sz="2400" dirty="0">
                <a:solidFill>
                  <a:srgbClr val="4D4D4D"/>
                </a:solidFill>
              </a:rPr>
              <a:t> and </a:t>
            </a:r>
            <a:r>
              <a:rPr lang="en-US" sz="2400" b="1" dirty="0">
                <a:solidFill>
                  <a:srgbClr val="4D4D4D"/>
                </a:solidFill>
              </a:rPr>
              <a:t>access</a:t>
            </a:r>
            <a:r>
              <a:rPr lang="en-US" sz="2400" dirty="0">
                <a:solidFill>
                  <a:srgbClr val="4D4D4D"/>
                </a:solidFill>
              </a:rPr>
              <a:t> your data</a:t>
            </a:r>
            <a:r>
              <a:rPr lang="en-US" sz="2400" dirty="0" smtClean="0">
                <a:solidFill>
                  <a:srgbClr val="4D4D4D"/>
                </a:solidFill>
              </a:rPr>
              <a:t>.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database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impose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schema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onto the 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data. The database has an </a:t>
            </a:r>
            <a:r>
              <a:rPr lang="en-GB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schema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but it is not </a:t>
            </a:r>
            <a:r>
              <a:rPr lang="en-GB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schemaless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Data Modelling real world problems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3969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So what do you get 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Increased Developer </a:t>
            </a:r>
            <a:r>
              <a:rPr lang="en-GB" sz="2400" dirty="0" smtClean="0"/>
              <a:t>Productivity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/>
              <a:t>Your mental model, your in-memory object model and your persistence model are aligned. You don’t need to translate between those models.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Incredible Performance Gains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Optimized for reads instead of </a:t>
            </a:r>
            <a:r>
              <a:rPr lang="en-GB" sz="2000" dirty="0" smtClean="0"/>
              <a:t>writes, because </a:t>
            </a:r>
            <a:r>
              <a:rPr lang="en-GB" sz="2000" dirty="0"/>
              <a:t>that’s what we do most of the </a:t>
            </a:r>
            <a:r>
              <a:rPr lang="en-GB" sz="2000" dirty="0" smtClean="0"/>
              <a:t>time.</a:t>
            </a:r>
            <a:endParaRPr lang="en-GB" sz="2000" dirty="0"/>
          </a:p>
          <a:p>
            <a:pPr marL="0" indent="0">
              <a:lnSpc>
                <a:spcPct val="100000"/>
              </a:lnSpc>
              <a:buNone/>
            </a:pPr>
            <a:endParaRPr lang="en-GB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Flexibility and </a:t>
            </a:r>
            <a:r>
              <a:rPr lang="en-GB" sz="2400" dirty="0" smtClean="0"/>
              <a:t>freedom </a:t>
            </a:r>
            <a:r>
              <a:rPr lang="en-GB" sz="2400" dirty="0"/>
              <a:t>to model the </a:t>
            </a:r>
            <a:r>
              <a:rPr lang="en-GB" sz="2400" dirty="0" smtClean="0"/>
              <a:t>data any way you need 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/>
              <a:t>And additional </a:t>
            </a:r>
            <a:r>
              <a:rPr lang="en-GB" sz="2000" dirty="0"/>
              <a:t>d</a:t>
            </a:r>
            <a:r>
              <a:rPr lang="en-GB" sz="2000" dirty="0" smtClean="0"/>
              <a:t>ata </a:t>
            </a:r>
            <a:r>
              <a:rPr lang="en-GB" sz="2000" dirty="0"/>
              <a:t>m</a:t>
            </a:r>
            <a:r>
              <a:rPr lang="en-GB" sz="2000" dirty="0" smtClean="0"/>
              <a:t>odelling options</a:t>
            </a:r>
            <a:r>
              <a:rPr lang="en-GB" sz="2400" dirty="0"/>
              <a:t> </a:t>
            </a:r>
            <a:r>
              <a:rPr lang="en-GB" sz="2000" dirty="0" smtClean="0"/>
              <a:t>that didn’t exist in the relational world or were very hard to implement</a:t>
            </a:r>
          </a:p>
        </p:txBody>
      </p:sp>
    </p:spTree>
    <p:extLst>
      <p:ext uri="{BB962C8B-B14F-4D97-AF65-F5344CB8AC3E}">
        <p14:creationId xmlns:p14="http://schemas.microsoft.com/office/powerpoint/2010/main" val="26931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It’s all about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tradeoffs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54273" cy="4351338"/>
          </a:xfrm>
        </p:spPr>
        <p:txBody>
          <a:bodyPr/>
          <a:lstStyle/>
          <a:p>
            <a:pPr marL="0" indent="0">
              <a:buNone/>
              <a:tabLst>
                <a:tab pos="1974850" algn="l"/>
                <a:tab pos="5648325" algn="l"/>
                <a:tab pos="7623175" algn="l"/>
              </a:tabLst>
            </a:pPr>
            <a:r>
              <a:rPr lang="en-GB" dirty="0" smtClean="0"/>
              <a:t>We trade off	</a:t>
            </a:r>
            <a:r>
              <a:rPr lang="en-GB" dirty="0" smtClean="0">
                <a:solidFill>
                  <a:schemeClr val="accent2"/>
                </a:solidFill>
              </a:rPr>
              <a:t>safety-nets</a:t>
            </a:r>
            <a:r>
              <a:rPr lang="en-GB" dirty="0"/>
              <a:t>	</a:t>
            </a:r>
            <a:r>
              <a:rPr lang="en-GB" dirty="0" smtClean="0"/>
              <a:t>against	</a:t>
            </a:r>
            <a:r>
              <a:rPr lang="en-GB" dirty="0" smtClean="0">
                <a:solidFill>
                  <a:schemeClr val="accent5"/>
                </a:solidFill>
              </a:rPr>
              <a:t>flexibility</a:t>
            </a:r>
            <a:endParaRPr lang="en-GB" sz="2400" dirty="0" smtClean="0">
              <a:solidFill>
                <a:schemeClr val="accent2"/>
              </a:solidFill>
            </a:endParaRPr>
          </a:p>
          <a:p>
            <a:pPr marL="0" indent="0">
              <a:buNone/>
              <a:tabLst>
                <a:tab pos="1974850" algn="l"/>
                <a:tab pos="5648325" algn="l"/>
                <a:tab pos="7623175" algn="l"/>
              </a:tabLst>
            </a:pPr>
            <a:r>
              <a:rPr lang="en-GB" sz="2400" dirty="0" smtClean="0">
                <a:solidFill>
                  <a:schemeClr val="accent2"/>
                </a:solidFill>
              </a:rPr>
              <a:t>	referential integrity 		</a:t>
            </a:r>
            <a:r>
              <a:rPr lang="en-GB" sz="2400" dirty="0" smtClean="0">
                <a:solidFill>
                  <a:schemeClr val="accent5"/>
                </a:solidFill>
              </a:rPr>
              <a:t>store anything </a:t>
            </a:r>
            <a:endParaRPr lang="en-GB" sz="2400" dirty="0" smtClean="0">
              <a:solidFill>
                <a:schemeClr val="accent2"/>
              </a:solidFill>
            </a:endParaRPr>
          </a:p>
          <a:p>
            <a:pPr marL="0" indent="0">
              <a:buNone/>
              <a:tabLst>
                <a:tab pos="1974850" algn="l"/>
                <a:tab pos="5648325" algn="l"/>
                <a:tab pos="7623175" algn="l"/>
              </a:tabLst>
            </a:pPr>
            <a:r>
              <a:rPr lang="en-GB" sz="2400" dirty="0" smtClean="0">
                <a:solidFill>
                  <a:schemeClr val="accent2"/>
                </a:solidFill>
              </a:rPr>
              <a:t>	schema checks		</a:t>
            </a:r>
            <a:r>
              <a:rPr lang="en-GB" sz="2400" dirty="0" smtClean="0">
                <a:solidFill>
                  <a:schemeClr val="accent5"/>
                </a:solidFill>
              </a:rPr>
              <a:t>modelling choices</a:t>
            </a:r>
          </a:p>
          <a:p>
            <a:pPr marL="0" indent="0">
              <a:buNone/>
              <a:tabLst>
                <a:tab pos="1974850" algn="l"/>
                <a:tab pos="5648325" algn="l"/>
                <a:tab pos="7623175" algn="l"/>
              </a:tabLst>
            </a:pPr>
            <a:r>
              <a:rPr lang="en-GB" sz="2400" dirty="0">
                <a:solidFill>
                  <a:schemeClr val="accent5"/>
                </a:solidFill>
              </a:rPr>
              <a:t>	</a:t>
            </a:r>
            <a:r>
              <a:rPr lang="en-GB" sz="2400" dirty="0" smtClean="0">
                <a:solidFill>
                  <a:schemeClr val="accent2"/>
                </a:solidFill>
              </a:rPr>
              <a:t>constraints		</a:t>
            </a:r>
            <a:r>
              <a:rPr lang="en-GB" sz="2400" dirty="0" smtClean="0">
                <a:solidFill>
                  <a:schemeClr val="accent5"/>
                </a:solidFill>
              </a:rPr>
              <a:t>easy </a:t>
            </a:r>
            <a:r>
              <a:rPr lang="en-GB" sz="2400" dirty="0">
                <a:solidFill>
                  <a:schemeClr val="accent5"/>
                </a:solidFill>
              </a:rPr>
              <a:t>schema changes</a:t>
            </a:r>
            <a:endParaRPr lang="en-GB" sz="2400" dirty="0" smtClean="0">
              <a:solidFill>
                <a:schemeClr val="accent2"/>
              </a:solidFill>
            </a:endParaRPr>
          </a:p>
          <a:p>
            <a:pPr marL="0" indent="0">
              <a:buNone/>
              <a:tabLst>
                <a:tab pos="1974850" algn="l"/>
                <a:tab pos="5648325" algn="l"/>
                <a:tab pos="7623175" algn="l"/>
              </a:tabLst>
            </a:pPr>
            <a:endParaRPr lang="en-GB" sz="2400" dirty="0" smtClean="0">
              <a:solidFill>
                <a:schemeClr val="accent5"/>
              </a:solidFill>
            </a:endParaRPr>
          </a:p>
          <a:p>
            <a:pPr marL="0" indent="0">
              <a:buNone/>
              <a:tabLst>
                <a:tab pos="1974850" algn="l"/>
                <a:tab pos="5648325" algn="l"/>
                <a:tab pos="7623175" algn="l"/>
              </a:tabLst>
            </a:pPr>
            <a:r>
              <a:rPr lang="en-GB" dirty="0" smtClean="0"/>
              <a:t>We do more 	</a:t>
            </a:r>
            <a:r>
              <a:rPr lang="en-GB" dirty="0" smtClean="0">
                <a:solidFill>
                  <a:schemeClr val="accent2"/>
                </a:solidFill>
              </a:rPr>
              <a:t>maintenance</a:t>
            </a:r>
            <a:r>
              <a:rPr lang="en-GB" dirty="0" smtClean="0"/>
              <a:t> 	to get better 	</a:t>
            </a:r>
            <a:r>
              <a:rPr lang="en-GB" dirty="0" smtClean="0">
                <a:solidFill>
                  <a:schemeClr val="accent5"/>
                </a:solidFill>
              </a:rPr>
              <a:t>performance</a:t>
            </a:r>
            <a:endParaRPr lang="en-GB" sz="2400" dirty="0" smtClean="0">
              <a:solidFill>
                <a:schemeClr val="accent2"/>
              </a:solidFill>
            </a:endParaRPr>
          </a:p>
          <a:p>
            <a:pPr marL="0" indent="0">
              <a:buNone/>
              <a:tabLst>
                <a:tab pos="1974850" algn="l"/>
                <a:tab pos="5648325" algn="l"/>
                <a:tab pos="7623175" algn="l"/>
              </a:tabLst>
            </a:pPr>
            <a:r>
              <a:rPr lang="en-GB" sz="2400" dirty="0" smtClean="0">
                <a:solidFill>
                  <a:schemeClr val="accent2"/>
                </a:solidFill>
              </a:rPr>
              <a:t>	create and maintain indexes 		</a:t>
            </a:r>
            <a:r>
              <a:rPr lang="en-GB" sz="2400" dirty="0" smtClean="0">
                <a:solidFill>
                  <a:schemeClr val="accent5"/>
                </a:solidFill>
              </a:rPr>
              <a:t>fast queries</a:t>
            </a:r>
          </a:p>
          <a:p>
            <a:pPr marL="0" indent="0">
              <a:buNone/>
              <a:tabLst>
                <a:tab pos="1974850" algn="l"/>
                <a:tab pos="5648325" algn="l"/>
                <a:tab pos="7623175" algn="l"/>
              </a:tabLst>
            </a:pPr>
            <a:r>
              <a:rPr lang="en-GB" sz="2400" dirty="0">
                <a:solidFill>
                  <a:schemeClr val="accent2"/>
                </a:solidFill>
              </a:rPr>
              <a:t>	</a:t>
            </a:r>
            <a:r>
              <a:rPr lang="en-GB" sz="2400" dirty="0" err="1" smtClean="0">
                <a:solidFill>
                  <a:schemeClr val="accent2"/>
                </a:solidFill>
              </a:rPr>
              <a:t>denormalization</a:t>
            </a:r>
            <a:r>
              <a:rPr lang="en-GB" sz="2400" dirty="0" smtClean="0">
                <a:solidFill>
                  <a:schemeClr val="accent2"/>
                </a:solidFill>
              </a:rPr>
              <a:t> overhead		</a:t>
            </a:r>
            <a:r>
              <a:rPr lang="en-GB" sz="2400" dirty="0" smtClean="0">
                <a:solidFill>
                  <a:schemeClr val="accent5"/>
                </a:solidFill>
              </a:rPr>
              <a:t>less joins</a:t>
            </a:r>
            <a:endParaRPr lang="en-GB" sz="2400" dirty="0" smtClean="0">
              <a:solidFill>
                <a:schemeClr val="accent2"/>
              </a:solidFill>
            </a:endParaRPr>
          </a:p>
          <a:p>
            <a:pPr marL="0" indent="0">
              <a:buNone/>
              <a:tabLst>
                <a:tab pos="1974850" algn="l"/>
                <a:tab pos="5648325" algn="l"/>
                <a:tab pos="7623175" algn="l"/>
              </a:tabLst>
            </a:pPr>
            <a:r>
              <a:rPr lang="en-GB" sz="2400" dirty="0" smtClean="0">
                <a:solidFill>
                  <a:schemeClr val="accent2"/>
                </a:solidFill>
              </a:rPr>
              <a:t>	manual consistency checks		</a:t>
            </a:r>
            <a:r>
              <a:rPr lang="en-GB" sz="2400" dirty="0" smtClean="0">
                <a:solidFill>
                  <a:schemeClr val="accent5"/>
                </a:solidFill>
              </a:rPr>
              <a:t>less query time lookups</a:t>
            </a:r>
            <a:endParaRPr lang="en-GB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The main conceptual differences to relational databases</a:t>
            </a:r>
            <a:endParaRPr lang="en-GB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634825"/>
              </p:ext>
            </p:extLst>
          </p:nvPr>
        </p:nvGraphicFramePr>
        <p:xfrm>
          <a:off x="838196" y="1825625"/>
          <a:ext cx="1051560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2">
                  <a:extLst>
                    <a:ext uri="{9D8B030D-6E8A-4147-A177-3AD203B41FA5}">
                      <a16:colId xmlns:a16="http://schemas.microsoft.com/office/drawing/2014/main" val="2439908818"/>
                    </a:ext>
                  </a:extLst>
                </a:gridCol>
                <a:gridCol w="5257802">
                  <a:extLst>
                    <a:ext uri="{9D8B030D-6E8A-4147-A177-3AD203B41FA5}">
                      <a16:colId xmlns:a16="http://schemas.microsoft.com/office/drawing/2014/main" val="239916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Relational</a:t>
                      </a:r>
                      <a:r>
                        <a:rPr lang="de-CH" baseline="0" dirty="0" smtClean="0"/>
                        <a:t> Database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Document</a:t>
                      </a:r>
                      <a:r>
                        <a:rPr lang="de-CH" dirty="0" smtClean="0"/>
                        <a:t> Database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Optimized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writes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Optimized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reads</a:t>
                      </a:r>
                      <a:r>
                        <a:rPr lang="de-CH" dirty="0" smtClean="0"/>
                        <a:t>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8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Access </a:t>
                      </a:r>
                      <a:r>
                        <a:rPr lang="de-CH" dirty="0" err="1" smtClean="0"/>
                        <a:t>paths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are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ignored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Data</a:t>
                      </a:r>
                      <a:r>
                        <a:rPr lang="de-CH" baseline="0" dirty="0" smtClean="0"/>
                        <a:t> Model </a:t>
                      </a:r>
                      <a:r>
                        <a:rPr lang="de-CH" baseline="0" dirty="0" err="1" smtClean="0"/>
                        <a:t>is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optimized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for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a</a:t>
                      </a:r>
                      <a:r>
                        <a:rPr lang="de-CH" dirty="0" err="1" smtClean="0"/>
                        <a:t>ccess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paths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0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Anomalies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are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avoided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Anomalies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are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accepted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0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Transactional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consistency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and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durability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guaranteed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Transactional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consistency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and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durability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guaranteed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document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writes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and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loads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Personal </a:t>
                      </a:r>
                      <a:r>
                        <a:rPr lang="de-CH" dirty="0" err="1" smtClean="0"/>
                        <a:t>and</a:t>
                      </a:r>
                      <a:r>
                        <a:rPr lang="de-CH" dirty="0" smtClean="0"/>
                        <a:t> global </a:t>
                      </a:r>
                      <a:r>
                        <a:rPr lang="de-CH" dirty="0" err="1" smtClean="0"/>
                        <a:t>consistency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guaranteed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Personal </a:t>
                      </a:r>
                      <a:r>
                        <a:rPr lang="de-CH" dirty="0" err="1" smtClean="0"/>
                        <a:t>and</a:t>
                      </a:r>
                      <a:r>
                        <a:rPr lang="de-CH" dirty="0" smtClean="0"/>
                        <a:t> global </a:t>
                      </a:r>
                      <a:r>
                        <a:rPr lang="de-CH" dirty="0" err="1" smtClean="0"/>
                        <a:t>consistency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guaranteed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document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writes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and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loads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2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Explicit </a:t>
                      </a:r>
                      <a:r>
                        <a:rPr lang="de-CH" dirty="0" err="1" smtClean="0"/>
                        <a:t>and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enforced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schema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Implicit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schema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that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not </a:t>
                      </a:r>
                      <a:r>
                        <a:rPr lang="de-CH" dirty="0" err="1" smtClean="0"/>
                        <a:t>enforced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9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7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How to choose </a:t>
            </a:r>
            <a:r>
              <a:rPr lang="en-GB" strike="sngStrike" dirty="0" smtClean="0">
                <a:solidFill>
                  <a:schemeClr val="bg1">
                    <a:lumMod val="65000"/>
                  </a:schemeClr>
                </a:solidFill>
              </a:rPr>
              <a:t>a NoSQL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any database?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395"/>
            <a:ext cx="10515600" cy="5271461"/>
          </a:xfrm>
        </p:spPr>
        <p:txBody>
          <a:bodyPr/>
          <a:lstStyle/>
          <a:p>
            <a:pPr marL="0" lvl="0" indent="0" defTabSz="868680">
              <a:spcBef>
                <a:spcPts val="1200"/>
              </a:spcBef>
              <a:buSzPct val="100000"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Answer these questions</a:t>
            </a:r>
            <a:endParaRPr lang="en-US" sz="2280" dirty="0">
              <a:solidFill>
                <a:srgbClr val="4D4D4D"/>
              </a:solidFill>
            </a:endParaRPr>
          </a:p>
          <a:p>
            <a:pPr marL="610791" lvl="1" indent="-271462" defTabSz="868680">
              <a:lnSpc>
                <a:spcPct val="150000"/>
              </a:lnSpc>
              <a:spcBef>
                <a:spcPts val="1200"/>
              </a:spcBef>
              <a:buClr>
                <a:srgbClr val="4D4D4D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4D4D4D"/>
                </a:solidFill>
              </a:rPr>
              <a:t>How will you </a:t>
            </a:r>
            <a:r>
              <a:rPr lang="en-US" sz="2000" b="1" dirty="0">
                <a:solidFill>
                  <a:srgbClr val="4D4D4D"/>
                </a:solidFill>
              </a:rPr>
              <a:t>write</a:t>
            </a:r>
            <a:r>
              <a:rPr lang="en-US" sz="2000" dirty="0">
                <a:solidFill>
                  <a:srgbClr val="4D4D4D"/>
                </a:solidFill>
              </a:rPr>
              <a:t> </a:t>
            </a:r>
            <a:r>
              <a:rPr lang="en-US" sz="2000" dirty="0" smtClean="0">
                <a:solidFill>
                  <a:srgbClr val="4D4D4D"/>
                </a:solidFill>
              </a:rPr>
              <a:t>data</a:t>
            </a:r>
            <a:r>
              <a:rPr lang="en-US" sz="2000" dirty="0">
                <a:solidFill>
                  <a:srgbClr val="4D4D4D"/>
                </a:solidFill>
              </a:rPr>
              <a:t>?</a:t>
            </a:r>
            <a:r>
              <a:rPr lang="en-US" sz="2000" dirty="0" smtClean="0">
                <a:solidFill>
                  <a:srgbClr val="4D4D4D"/>
                </a:solidFill>
              </a:rPr>
              <a:t> How </a:t>
            </a:r>
            <a:r>
              <a:rPr lang="en-US" sz="2000" b="1" dirty="0">
                <a:solidFill>
                  <a:srgbClr val="4D4D4D"/>
                </a:solidFill>
              </a:rPr>
              <a:t>frequently</a:t>
            </a:r>
            <a:r>
              <a:rPr lang="en-US" sz="2000" dirty="0">
                <a:solidFill>
                  <a:srgbClr val="4D4D4D"/>
                </a:solidFill>
              </a:rPr>
              <a:t> will it be </a:t>
            </a:r>
            <a:r>
              <a:rPr lang="en-US" sz="2000" dirty="0" smtClean="0">
                <a:solidFill>
                  <a:srgbClr val="4D4D4D"/>
                </a:solidFill>
              </a:rPr>
              <a:t>changed? How </a:t>
            </a:r>
            <a:r>
              <a:rPr lang="en-US" sz="2000" dirty="0">
                <a:solidFill>
                  <a:srgbClr val="4D4D4D"/>
                </a:solidFill>
              </a:rPr>
              <a:t>important is </a:t>
            </a:r>
            <a:r>
              <a:rPr lang="en-US" sz="2000" dirty="0" smtClean="0">
                <a:solidFill>
                  <a:srgbClr val="4D4D4D"/>
                </a:solidFill>
              </a:rPr>
              <a:t>write </a:t>
            </a:r>
            <a:r>
              <a:rPr lang="en-US" sz="2000" b="1" dirty="0" smtClean="0">
                <a:solidFill>
                  <a:srgbClr val="4D4D4D"/>
                </a:solidFill>
              </a:rPr>
              <a:t>latency </a:t>
            </a:r>
            <a:r>
              <a:rPr lang="en-US" sz="2000" dirty="0" smtClean="0">
                <a:solidFill>
                  <a:srgbClr val="4D4D4D"/>
                </a:solidFill>
              </a:rPr>
              <a:t>?</a:t>
            </a:r>
            <a:endParaRPr lang="en-US" sz="2000" dirty="0">
              <a:solidFill>
                <a:srgbClr val="4D4D4D"/>
              </a:solidFill>
            </a:endParaRPr>
          </a:p>
          <a:p>
            <a:pPr marL="610791" lvl="1" indent="-271462" defTabSz="868680">
              <a:lnSpc>
                <a:spcPct val="150000"/>
              </a:lnSpc>
              <a:spcBef>
                <a:spcPts val="1200"/>
              </a:spcBef>
              <a:buClr>
                <a:srgbClr val="4D4D4D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4D4D4D"/>
                </a:solidFill>
              </a:rPr>
              <a:t>How will you </a:t>
            </a:r>
            <a:r>
              <a:rPr lang="en-US" sz="2000" b="1" dirty="0">
                <a:solidFill>
                  <a:srgbClr val="4D4D4D"/>
                </a:solidFill>
              </a:rPr>
              <a:t>read</a:t>
            </a:r>
            <a:r>
              <a:rPr lang="en-US" sz="2000" dirty="0">
                <a:solidFill>
                  <a:srgbClr val="4D4D4D"/>
                </a:solidFill>
              </a:rPr>
              <a:t> </a:t>
            </a:r>
            <a:r>
              <a:rPr lang="en-US" sz="2000" dirty="0" smtClean="0">
                <a:solidFill>
                  <a:srgbClr val="4D4D4D"/>
                </a:solidFill>
              </a:rPr>
              <a:t>data</a:t>
            </a:r>
            <a:r>
              <a:rPr lang="en-US" sz="2000" dirty="0">
                <a:solidFill>
                  <a:srgbClr val="4D4D4D"/>
                </a:solidFill>
              </a:rPr>
              <a:t>? </a:t>
            </a:r>
            <a:r>
              <a:rPr lang="en-US" sz="2000" dirty="0" smtClean="0">
                <a:solidFill>
                  <a:srgbClr val="4D4D4D"/>
                </a:solidFill>
              </a:rPr>
              <a:t>Do you read </a:t>
            </a:r>
            <a:r>
              <a:rPr lang="en-US" sz="2000" b="1" dirty="0">
                <a:solidFill>
                  <a:srgbClr val="4D4D4D"/>
                </a:solidFill>
              </a:rPr>
              <a:t>i</a:t>
            </a:r>
            <a:r>
              <a:rPr lang="en-US" sz="2000" b="1" dirty="0" smtClean="0">
                <a:solidFill>
                  <a:srgbClr val="4D4D4D"/>
                </a:solidFill>
              </a:rPr>
              <a:t>ndividual</a:t>
            </a:r>
            <a:r>
              <a:rPr lang="en-US" sz="2000" dirty="0" smtClean="0">
                <a:solidFill>
                  <a:srgbClr val="4D4D4D"/>
                </a:solidFill>
              </a:rPr>
              <a:t> </a:t>
            </a:r>
            <a:r>
              <a:rPr lang="en-US" sz="2000" dirty="0">
                <a:solidFill>
                  <a:srgbClr val="4D4D4D"/>
                </a:solidFill>
              </a:rPr>
              <a:t>data items or </a:t>
            </a:r>
            <a:r>
              <a:rPr lang="en-US" sz="2000" b="1" dirty="0">
                <a:solidFill>
                  <a:srgbClr val="4D4D4D"/>
                </a:solidFill>
              </a:rPr>
              <a:t>several related</a:t>
            </a:r>
            <a:r>
              <a:rPr lang="en-US" sz="2000" dirty="0">
                <a:solidFill>
                  <a:srgbClr val="4D4D4D"/>
                </a:solidFill>
              </a:rPr>
              <a:t> items </a:t>
            </a:r>
            <a:r>
              <a:rPr lang="en-US" sz="2000" dirty="0" smtClean="0">
                <a:solidFill>
                  <a:srgbClr val="4D4D4D"/>
                </a:solidFill>
              </a:rPr>
              <a:t>?</a:t>
            </a:r>
            <a:endParaRPr lang="en-US" sz="2000" dirty="0">
              <a:solidFill>
                <a:srgbClr val="4D4D4D"/>
              </a:solidFill>
            </a:endParaRPr>
          </a:p>
          <a:p>
            <a:pPr marL="610791" lvl="1" indent="-271462" defTabSz="868680">
              <a:lnSpc>
                <a:spcPct val="150000"/>
              </a:lnSpc>
              <a:spcBef>
                <a:spcPts val="1200"/>
              </a:spcBef>
              <a:buClr>
                <a:srgbClr val="4D4D4D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4D4D4D"/>
                </a:solidFill>
              </a:rPr>
              <a:t>What will be </a:t>
            </a:r>
            <a:r>
              <a:rPr lang="en-US" sz="2000" dirty="0" smtClean="0">
                <a:solidFill>
                  <a:srgbClr val="4D4D4D"/>
                </a:solidFill>
              </a:rPr>
              <a:t>tolerable read </a:t>
            </a:r>
            <a:r>
              <a:rPr lang="en-US" sz="2000" b="1" dirty="0">
                <a:solidFill>
                  <a:srgbClr val="4D4D4D"/>
                </a:solidFill>
              </a:rPr>
              <a:t>latency</a:t>
            </a:r>
            <a:r>
              <a:rPr lang="en-US" sz="2000" dirty="0">
                <a:solidFill>
                  <a:srgbClr val="4D4D4D"/>
                </a:solidFill>
              </a:rPr>
              <a:t>? How many </a:t>
            </a:r>
            <a:r>
              <a:rPr lang="en-US" sz="2000" b="1" dirty="0">
                <a:solidFill>
                  <a:srgbClr val="4D4D4D"/>
                </a:solidFill>
              </a:rPr>
              <a:t>concurrent requests</a:t>
            </a:r>
            <a:r>
              <a:rPr lang="en-US" sz="2000" dirty="0">
                <a:solidFill>
                  <a:srgbClr val="4D4D4D"/>
                </a:solidFill>
              </a:rPr>
              <a:t> </a:t>
            </a:r>
            <a:r>
              <a:rPr lang="en-US" sz="2000" dirty="0" smtClean="0">
                <a:solidFill>
                  <a:srgbClr val="4D4D4D"/>
                </a:solidFill>
              </a:rPr>
              <a:t>do you have?</a:t>
            </a:r>
            <a:endParaRPr lang="en-US" sz="2000" dirty="0">
              <a:solidFill>
                <a:srgbClr val="4D4D4D"/>
              </a:solidFill>
            </a:endParaRPr>
          </a:p>
          <a:p>
            <a:pPr marL="610791" lvl="1" indent="-271462" defTabSz="868680">
              <a:lnSpc>
                <a:spcPct val="150000"/>
              </a:lnSpc>
              <a:spcBef>
                <a:spcPts val="1200"/>
              </a:spcBef>
              <a:buClr>
                <a:srgbClr val="4D4D4D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4D4D4D"/>
                </a:solidFill>
              </a:rPr>
              <a:t>What </a:t>
            </a:r>
            <a:r>
              <a:rPr lang="en-US" sz="2000" b="1" dirty="0">
                <a:solidFill>
                  <a:srgbClr val="4D4D4D"/>
                </a:solidFill>
              </a:rPr>
              <a:t>consistency</a:t>
            </a:r>
            <a:r>
              <a:rPr lang="en-US" sz="2000" dirty="0">
                <a:solidFill>
                  <a:srgbClr val="4D4D4D"/>
                </a:solidFill>
              </a:rPr>
              <a:t> is needed between reads and your own </a:t>
            </a:r>
            <a:r>
              <a:rPr lang="en-US" sz="2000" dirty="0" smtClean="0">
                <a:solidFill>
                  <a:srgbClr val="4D4D4D"/>
                </a:solidFill>
              </a:rPr>
              <a:t>writes (</a:t>
            </a:r>
            <a:r>
              <a:rPr lang="en-US" sz="2000" b="1" dirty="0" smtClean="0">
                <a:solidFill>
                  <a:srgbClr val="4D4D4D"/>
                </a:solidFill>
              </a:rPr>
              <a:t>personal consistency</a:t>
            </a:r>
            <a:r>
              <a:rPr lang="en-US" sz="2000" dirty="0" smtClean="0">
                <a:solidFill>
                  <a:srgbClr val="4D4D4D"/>
                </a:solidFill>
              </a:rPr>
              <a:t>) ?</a:t>
            </a:r>
          </a:p>
          <a:p>
            <a:pPr marL="610791" lvl="1" indent="-271462" defTabSz="868680">
              <a:lnSpc>
                <a:spcPct val="150000"/>
              </a:lnSpc>
              <a:spcBef>
                <a:spcPts val="1200"/>
              </a:spcBef>
              <a:buClr>
                <a:srgbClr val="4D4D4D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4D4D4D"/>
                </a:solidFill>
              </a:rPr>
              <a:t>What </a:t>
            </a:r>
            <a:r>
              <a:rPr lang="en-US" sz="2000" b="1" dirty="0">
                <a:solidFill>
                  <a:srgbClr val="4D4D4D"/>
                </a:solidFill>
              </a:rPr>
              <a:t>consistency</a:t>
            </a:r>
            <a:r>
              <a:rPr lang="en-US" sz="2000" dirty="0">
                <a:solidFill>
                  <a:srgbClr val="4D4D4D"/>
                </a:solidFill>
              </a:rPr>
              <a:t> between writes of relatively </a:t>
            </a:r>
            <a:r>
              <a:rPr lang="en-US" sz="2000" b="1" dirty="0">
                <a:solidFill>
                  <a:srgbClr val="4D4D4D"/>
                </a:solidFill>
              </a:rPr>
              <a:t>unrelated</a:t>
            </a:r>
            <a:r>
              <a:rPr lang="en-US" sz="2000" dirty="0">
                <a:solidFill>
                  <a:srgbClr val="4D4D4D"/>
                </a:solidFill>
              </a:rPr>
              <a:t> items?</a:t>
            </a:r>
          </a:p>
          <a:p>
            <a:pPr marL="610791" lvl="1" indent="-271462" defTabSz="868680">
              <a:lnSpc>
                <a:spcPct val="150000"/>
              </a:lnSpc>
              <a:spcBef>
                <a:spcPts val="1200"/>
              </a:spcBef>
              <a:buClr>
                <a:srgbClr val="4D4D4D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4D4D4D"/>
                </a:solidFill>
              </a:rPr>
              <a:t>What </a:t>
            </a:r>
            <a:r>
              <a:rPr lang="en-US" sz="2000" dirty="0">
                <a:solidFill>
                  <a:srgbClr val="4D4D4D"/>
                </a:solidFill>
              </a:rPr>
              <a:t>does the database need to know about the </a:t>
            </a:r>
            <a:r>
              <a:rPr lang="en-US" sz="2000" b="1" dirty="0">
                <a:solidFill>
                  <a:srgbClr val="4D4D4D"/>
                </a:solidFill>
              </a:rPr>
              <a:t>internal structure</a:t>
            </a:r>
            <a:r>
              <a:rPr lang="en-US" sz="2000" dirty="0">
                <a:solidFill>
                  <a:srgbClr val="4D4D4D"/>
                </a:solidFill>
              </a:rPr>
              <a:t> of the </a:t>
            </a:r>
            <a:r>
              <a:rPr lang="en-US" sz="2000" dirty="0" smtClean="0">
                <a:solidFill>
                  <a:srgbClr val="4D4D4D"/>
                </a:solidFill>
              </a:rPr>
              <a:t>data?</a:t>
            </a:r>
            <a:endParaRPr lang="en-US" sz="2000" dirty="0">
              <a:solidFill>
                <a:srgbClr val="4D4D4D"/>
              </a:solidFill>
            </a:endParaRPr>
          </a:p>
          <a:p>
            <a:pPr marL="610791" lvl="1" indent="-271462" defTabSz="868680">
              <a:lnSpc>
                <a:spcPct val="150000"/>
              </a:lnSpc>
              <a:spcBef>
                <a:spcPts val="1200"/>
              </a:spcBef>
              <a:buClr>
                <a:srgbClr val="4D4D4D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4D4D4D"/>
                </a:solidFill>
              </a:rPr>
              <a:t>What’s </a:t>
            </a:r>
            <a:r>
              <a:rPr lang="en-US" sz="2000" dirty="0">
                <a:solidFill>
                  <a:srgbClr val="4D4D4D"/>
                </a:solidFill>
              </a:rPr>
              <a:t>your preferred </a:t>
            </a:r>
            <a:r>
              <a:rPr lang="en-US" sz="2000" b="1" dirty="0">
                <a:solidFill>
                  <a:srgbClr val="4D4D4D"/>
                </a:solidFill>
              </a:rPr>
              <a:t>programming language </a:t>
            </a:r>
            <a:r>
              <a:rPr lang="en-US" sz="2000" dirty="0">
                <a:solidFill>
                  <a:srgbClr val="4D4D4D"/>
                </a:solidFill>
              </a:rPr>
              <a:t>and runtime environment</a:t>
            </a:r>
            <a:r>
              <a:rPr lang="en-US" sz="2000" dirty="0" smtClean="0">
                <a:solidFill>
                  <a:srgbClr val="4D4D4D"/>
                </a:solidFill>
              </a:rPr>
              <a:t>?</a:t>
            </a:r>
            <a:endParaRPr lang="en-US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RavenDB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Characteristics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Document Database written in .NET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First class .</a:t>
            </a:r>
            <a:r>
              <a:rPr lang="en-GB" dirty="0"/>
              <a:t>NET Clients but everything runs over </a:t>
            </a:r>
            <a:r>
              <a:rPr lang="en-GB" dirty="0" smtClean="0"/>
              <a:t>REST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Web-based Management UI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Embeddable </a:t>
            </a:r>
            <a:r>
              <a:rPr lang="en-GB" dirty="0"/>
              <a:t>in </a:t>
            </a:r>
            <a:r>
              <a:rPr lang="en-GB" dirty="0" smtClean="0"/>
              <a:t>client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Can </a:t>
            </a:r>
            <a:r>
              <a:rPr lang="en-GB" dirty="0"/>
              <a:t>run in-memory (e.g. for testing)</a:t>
            </a:r>
            <a:endParaRPr lang="en-GB" dirty="0" smtClean="0"/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Based on proven existing technologies</a:t>
            </a:r>
          </a:p>
          <a:p>
            <a:pPr lvl="1"/>
            <a:r>
              <a:rPr lang="en-GB" sz="2000" dirty="0" smtClean="0"/>
              <a:t>ESENT (storage layer of Exchange Server and Active Directory)</a:t>
            </a:r>
          </a:p>
          <a:p>
            <a:pPr lvl="1"/>
            <a:r>
              <a:rPr lang="en-GB" sz="2000" dirty="0" smtClean="0"/>
              <a:t>Lucene.NET (.NET port of Apache </a:t>
            </a:r>
            <a:r>
              <a:rPr lang="en-GB" sz="2000" dirty="0" err="1" smtClean="0"/>
              <a:t>Lucene</a:t>
            </a:r>
            <a:r>
              <a:rPr lang="en-GB" sz="2000" dirty="0" smtClean="0"/>
              <a:t> Indexing Technology known from </a:t>
            </a:r>
            <a:r>
              <a:rPr lang="en-GB" sz="2000" dirty="0" err="1" smtClean="0"/>
              <a:t>ElasticSearch</a:t>
            </a:r>
            <a:r>
              <a:rPr lang="en-GB" sz="2000" dirty="0"/>
              <a:t> </a:t>
            </a:r>
            <a:r>
              <a:rPr lang="en-GB" sz="2000" dirty="0" smtClean="0"/>
              <a:t>and Apache SOLR)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74" y="456604"/>
            <a:ext cx="1727718" cy="12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RavenDB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Built-in Features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spcBef>
                <a:spcPts val="2000"/>
              </a:spcBef>
              <a:buNone/>
            </a:pPr>
            <a:r>
              <a:rPr lang="en-GB" dirty="0" smtClean="0"/>
              <a:t>Search Features</a:t>
            </a:r>
            <a:endParaRPr lang="en-GB" dirty="0" smtClean="0"/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Full </a:t>
            </a:r>
            <a:r>
              <a:rPr lang="en-GB" dirty="0" smtClean="0"/>
              <a:t>Text Search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Spatial Search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Faceted Search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Suggestions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More </a:t>
            </a:r>
            <a:r>
              <a:rPr lang="en-GB" dirty="0" smtClean="0"/>
              <a:t>Like This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endParaRPr lang="en-GB" dirty="0" smtClean="0"/>
          </a:p>
          <a:p>
            <a:pPr marL="0" indent="0">
              <a:spcBef>
                <a:spcPts val="2000"/>
              </a:spcBef>
              <a:buNone/>
            </a:pPr>
            <a:r>
              <a:rPr lang="en-GB" dirty="0" smtClean="0"/>
              <a:t>Operational Features</a:t>
            </a:r>
            <a:endParaRPr lang="en-GB" dirty="0"/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/>
              <a:t>Change Tracking &amp; Subscriptions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err="1" smtClean="0"/>
              <a:t>Sharding</a:t>
            </a:r>
            <a:endParaRPr lang="en-GB" dirty="0"/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Backups</a:t>
            </a:r>
            <a:endParaRPr lang="en-GB" dirty="0" smtClean="0"/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Windows </a:t>
            </a:r>
            <a:r>
              <a:rPr lang="en-GB" dirty="0" smtClean="0"/>
              <a:t>Authentication</a:t>
            </a:r>
          </a:p>
          <a:p>
            <a:pPr marL="361950" indent="-361950">
              <a:spcBef>
                <a:spcPts val="2000"/>
              </a:spcBef>
              <a:buBlip>
                <a:blip r:embed="rId3"/>
              </a:buBlip>
            </a:pPr>
            <a:r>
              <a:rPr lang="en-GB" dirty="0" smtClean="0"/>
              <a:t>SSL</a:t>
            </a:r>
            <a:r>
              <a:rPr lang="en-GB" dirty="0"/>
              <a:t> </a:t>
            </a:r>
            <a:r>
              <a:rPr lang="en-GB" dirty="0" smtClean="0"/>
              <a:t>Support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74" y="456604"/>
            <a:ext cx="1727718" cy="12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0" y="2079625"/>
            <a:ext cx="3911600" cy="4351338"/>
          </a:xfrm>
        </p:spPr>
        <p:txBody>
          <a:bodyPr/>
          <a:lstStyle/>
          <a:p>
            <a:r>
              <a:rPr lang="en-GB" dirty="0" smtClean="0"/>
              <a:t>SQL Replication</a:t>
            </a:r>
          </a:p>
          <a:p>
            <a:r>
              <a:rPr lang="en-GB" b="1" dirty="0" smtClean="0"/>
              <a:t>Unique Constraints</a:t>
            </a:r>
          </a:p>
          <a:p>
            <a:r>
              <a:rPr lang="en-GB" b="1" dirty="0" smtClean="0"/>
              <a:t>Versioning</a:t>
            </a:r>
          </a:p>
          <a:p>
            <a:r>
              <a:rPr lang="en-GB" dirty="0" smtClean="0"/>
              <a:t>Cluster &amp; Replication</a:t>
            </a:r>
            <a:endParaRPr lang="en-GB" dirty="0" smtClean="0"/>
          </a:p>
          <a:p>
            <a:r>
              <a:rPr lang="en-GB" dirty="0" smtClean="0"/>
              <a:t>Quotas</a:t>
            </a:r>
          </a:p>
          <a:p>
            <a:r>
              <a:rPr lang="en-GB" dirty="0"/>
              <a:t>Temporal Versioning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079625"/>
            <a:ext cx="391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Authorization</a:t>
            </a:r>
          </a:p>
          <a:p>
            <a:r>
              <a:rPr lang="en-GB" dirty="0" smtClean="0"/>
              <a:t>Cascade Delete</a:t>
            </a:r>
          </a:p>
          <a:p>
            <a:r>
              <a:rPr lang="en-GB" dirty="0" smtClean="0"/>
              <a:t>Compression</a:t>
            </a:r>
          </a:p>
          <a:p>
            <a:r>
              <a:rPr lang="en-GB" b="1" dirty="0" smtClean="0"/>
              <a:t>Encryption</a:t>
            </a:r>
          </a:p>
          <a:p>
            <a:r>
              <a:rPr lang="en-GB" dirty="0" smtClean="0"/>
              <a:t>Expiration</a:t>
            </a:r>
          </a:p>
          <a:p>
            <a:r>
              <a:rPr lang="en-GB" b="1" dirty="0" smtClean="0"/>
              <a:t>Periodic </a:t>
            </a:r>
            <a:r>
              <a:rPr lang="en-GB" b="1" dirty="0" smtClean="0"/>
              <a:t>Export</a:t>
            </a:r>
          </a:p>
          <a:p>
            <a:r>
              <a:rPr lang="en-GB" dirty="0" err="1" smtClean="0"/>
              <a:t>NodaTime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6061631"/>
            <a:ext cx="1030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http://ravendb.net/docs/article-page/3.0/csharp/server/bundles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RavenDB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Bundles &amp; Plugins</a:t>
            </a:r>
            <a:endParaRPr lang="en-GB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74" y="456604"/>
            <a:ext cx="1727718" cy="12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What can you expect ?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Workshop about			</a:t>
            </a:r>
            <a:r>
              <a:rPr lang="en-GB" dirty="0"/>
              <a:t> </a:t>
            </a:r>
            <a:r>
              <a:rPr lang="en-GB" dirty="0" smtClean="0"/>
              <a:t>       with…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…a bit of theory about Document</a:t>
            </a:r>
            <a:br>
              <a:rPr lang="en-GB" dirty="0" smtClean="0"/>
            </a:br>
            <a:r>
              <a:rPr lang="en-GB" dirty="0" smtClean="0"/>
              <a:t>   Databases and </a:t>
            </a:r>
            <a:r>
              <a:rPr lang="en-GB" dirty="0" err="1" smtClean="0"/>
              <a:t>RavenDB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…a decent amount of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33614"/>
          <a:stretch/>
        </p:blipFill>
        <p:spPr>
          <a:xfrm>
            <a:off x="3419985" y="1547122"/>
            <a:ext cx="2667000" cy="7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71" y="4769071"/>
            <a:ext cx="2701881" cy="1220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8"/>
          <a:stretch/>
        </p:blipFill>
        <p:spPr>
          <a:xfrm>
            <a:off x="6526008" y="2751589"/>
            <a:ext cx="3062608" cy="9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RavenDB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Concepts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2 stores</a:t>
            </a:r>
            <a:endParaRPr lang="en-GB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40474" y="3550449"/>
            <a:ext cx="3648547" cy="2754019"/>
            <a:chOff x="606582" y="2679824"/>
            <a:chExt cx="4689696" cy="3539906"/>
          </a:xfrm>
        </p:grpSpPr>
        <p:sp>
          <p:nvSpPr>
            <p:cNvPr id="5" name="Flowchart: Internal Storage 4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6" name="Flowchart: Multidocument 5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17609" y="3537471"/>
            <a:ext cx="3739082" cy="2766997"/>
            <a:chOff x="6824804" y="2679824"/>
            <a:chExt cx="4790793" cy="3545282"/>
          </a:xfrm>
        </p:grpSpPr>
        <p:sp>
          <p:nvSpPr>
            <p:cNvPr id="8" name="Flowchart: Internal Storage 7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Flowchart: Alternate Process 9"/>
          <p:cNvSpPr/>
          <p:nvPr/>
        </p:nvSpPr>
        <p:spPr>
          <a:xfrm>
            <a:off x="4348065" y="1362269"/>
            <a:ext cx="3153747" cy="98886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20264" y="235113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3815" y="307532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11007" y="235113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9777" y="254682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7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RavenDB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Concepts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 smtClean="0"/>
              <a:t>Document Store vs. Index Store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49941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Document store </a:t>
            </a:r>
            <a:r>
              <a:rPr lang="en-GB" sz="2400" b="1" dirty="0" smtClean="0"/>
              <a:t>stores documents</a:t>
            </a:r>
            <a:r>
              <a:rPr lang="en-GB" sz="2400" dirty="0" smtClean="0"/>
              <a:t> as serialized JSON on disk.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Index store </a:t>
            </a:r>
            <a:r>
              <a:rPr lang="en-GB" sz="2400" b="1" dirty="0" smtClean="0"/>
              <a:t>does not store documents</a:t>
            </a:r>
            <a:r>
              <a:rPr lang="en-GB" sz="2400" dirty="0" smtClean="0"/>
              <a:t>, but only </a:t>
            </a:r>
            <a:r>
              <a:rPr lang="en-GB" sz="2400" b="1" dirty="0" smtClean="0"/>
              <a:t>pointers to documents </a:t>
            </a:r>
            <a:r>
              <a:rPr lang="en-GB" sz="2400" dirty="0" smtClean="0"/>
              <a:t>(index entries).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As a developer you </a:t>
            </a:r>
            <a:r>
              <a:rPr lang="en-GB" sz="2400" b="1" dirty="0" smtClean="0"/>
              <a:t>interact with both stores</a:t>
            </a:r>
            <a:r>
              <a:rPr lang="en-GB" sz="2400" dirty="0" smtClean="0"/>
              <a:t> through different APIs.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863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Document Store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has ACID characteristics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/>
              <a:t>Write transactions are </a:t>
            </a:r>
            <a:r>
              <a:rPr lang="en-GB" sz="2800" b="1" dirty="0"/>
              <a:t>A</a:t>
            </a:r>
            <a:r>
              <a:rPr lang="en-GB" sz="2800" dirty="0"/>
              <a:t>tomic, </a:t>
            </a:r>
            <a:r>
              <a:rPr lang="en-GB" sz="2800" b="1" dirty="0"/>
              <a:t>C</a:t>
            </a:r>
            <a:r>
              <a:rPr lang="en-GB" sz="2800" dirty="0"/>
              <a:t>onsistent, </a:t>
            </a:r>
            <a:r>
              <a:rPr lang="en-GB" sz="2800" b="1" dirty="0"/>
              <a:t>I</a:t>
            </a:r>
            <a:r>
              <a:rPr lang="en-GB" sz="2800" dirty="0"/>
              <a:t>solated and </a:t>
            </a:r>
            <a:r>
              <a:rPr lang="en-GB" sz="2800" b="1" dirty="0"/>
              <a:t>D</a:t>
            </a:r>
            <a:r>
              <a:rPr lang="en-GB" sz="2800" dirty="0"/>
              <a:t>urable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49941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Document Store API follows the </a:t>
            </a:r>
            <a:r>
              <a:rPr lang="en-GB" sz="2400" b="1" dirty="0" smtClean="0"/>
              <a:t>Unit of Work</a:t>
            </a:r>
            <a:r>
              <a:rPr lang="en-GB" sz="2400" dirty="0" smtClean="0"/>
              <a:t> (transaction) pattern.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Documents </a:t>
            </a:r>
            <a:r>
              <a:rPr lang="en-GB" sz="2400" dirty="0"/>
              <a:t>are </a:t>
            </a:r>
            <a:r>
              <a:rPr lang="en-GB" sz="2400" b="1" dirty="0"/>
              <a:t>persisted on disk</a:t>
            </a:r>
            <a:r>
              <a:rPr lang="en-GB" sz="2400" dirty="0"/>
              <a:t> and </a:t>
            </a:r>
            <a:r>
              <a:rPr lang="en-GB" sz="2400" b="1" dirty="0"/>
              <a:t>retrieved from </a:t>
            </a:r>
            <a:r>
              <a:rPr lang="en-GB" sz="2400" b="1" dirty="0" smtClean="0"/>
              <a:t>disk</a:t>
            </a:r>
            <a:r>
              <a:rPr lang="en-GB" sz="2400" dirty="0" smtClean="0"/>
              <a:t>.</a:t>
            </a:r>
            <a:r>
              <a:rPr lang="en-GB" sz="2400" dirty="0"/>
              <a:t> </a:t>
            </a:r>
            <a:r>
              <a:rPr lang="en-GB" sz="2400" dirty="0" smtClean="0">
                <a:sym typeface="Wingdings" panose="05000000000000000000" pitchFamily="2" charset="2"/>
              </a:rPr>
              <a:t>Disk </a:t>
            </a:r>
            <a:r>
              <a:rPr lang="en-GB" sz="2400" dirty="0">
                <a:sym typeface="Wingdings" panose="05000000000000000000" pitchFamily="2" charset="2"/>
              </a:rPr>
              <a:t>performance is </a:t>
            </a:r>
            <a:r>
              <a:rPr lang="en-GB" sz="2400" b="1" dirty="0">
                <a:sym typeface="Wingdings" panose="05000000000000000000" pitchFamily="2" charset="2"/>
              </a:rPr>
              <a:t>extremely </a:t>
            </a:r>
            <a:r>
              <a:rPr lang="en-GB" sz="2400" b="1" dirty="0" smtClean="0">
                <a:sym typeface="Wingdings" panose="05000000000000000000" pitchFamily="2" charset="2"/>
              </a:rPr>
              <a:t>critical</a:t>
            </a:r>
            <a:r>
              <a:rPr lang="en-GB" sz="2400" dirty="0" smtClean="0">
                <a:sym typeface="Wingdings" panose="05000000000000000000" pitchFamily="2" charset="2"/>
              </a:rPr>
              <a:t>.</a:t>
            </a: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Documents are stored </a:t>
            </a:r>
            <a:r>
              <a:rPr lang="en-GB" sz="2400" b="1" dirty="0"/>
              <a:t>as </a:t>
            </a:r>
            <a:r>
              <a:rPr lang="en-GB" sz="2400" b="1" dirty="0" smtClean="0"/>
              <a:t>JSON</a:t>
            </a:r>
            <a:r>
              <a:rPr lang="en-GB" sz="2400" dirty="0" smtClean="0"/>
              <a:t> whose structure is </a:t>
            </a:r>
            <a:r>
              <a:rPr lang="en-GB" sz="2400" b="1" dirty="0" smtClean="0"/>
              <a:t>chosen by the client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Documents can </a:t>
            </a:r>
            <a:r>
              <a:rPr lang="en-GB" sz="2400" b="1" dirty="0" smtClean="0"/>
              <a:t>only be retrieved</a:t>
            </a:r>
            <a:r>
              <a:rPr lang="en-GB" sz="2400" dirty="0" smtClean="0"/>
              <a:t> (loaded) </a:t>
            </a:r>
            <a:r>
              <a:rPr lang="en-GB" sz="2400" b="1" dirty="0" smtClean="0"/>
              <a:t>by key</a:t>
            </a:r>
            <a:r>
              <a:rPr lang="en-GB" sz="2400" dirty="0" smtClean="0"/>
              <a:t> (or key prefix</a:t>
            </a:r>
            <a:r>
              <a:rPr lang="en-GB" sz="2400" dirty="0" smtClean="0"/>
              <a:t>).</a:t>
            </a:r>
            <a:endParaRPr lang="en-GB" sz="24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400" dirty="0"/>
              <a:t>P</a:t>
            </a:r>
            <a:r>
              <a:rPr lang="en-GB" sz="2400" dirty="0" smtClean="0"/>
              <a:t>erformance characteristics of a </a:t>
            </a:r>
            <a:r>
              <a:rPr lang="en-GB" sz="2400" b="1" dirty="0" err="1" smtClean="0"/>
              <a:t>hashtable</a:t>
            </a:r>
            <a:r>
              <a:rPr lang="en-GB" sz="2400" dirty="0" smtClean="0"/>
              <a:t> or dictionary: O(1)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0991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Index Store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has BASE characteristics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 smtClean="0"/>
              <a:t>Lucene</a:t>
            </a:r>
            <a:r>
              <a:rPr lang="en-GB" sz="2400" dirty="0" smtClean="0"/>
              <a:t> indexes </a:t>
            </a:r>
            <a:r>
              <a:rPr lang="en-GB" sz="2400" dirty="0"/>
              <a:t>are </a:t>
            </a:r>
            <a:r>
              <a:rPr lang="en-GB" sz="2400" b="1" dirty="0"/>
              <a:t>separate auxiliary data structures</a:t>
            </a:r>
            <a:r>
              <a:rPr lang="en-GB" sz="2400" dirty="0"/>
              <a:t> </a:t>
            </a:r>
            <a:r>
              <a:rPr lang="en-GB" sz="2400" dirty="0" smtClean="0"/>
              <a:t>that </a:t>
            </a:r>
            <a:r>
              <a:rPr lang="en-GB" sz="2400" dirty="0"/>
              <a:t>help us </a:t>
            </a:r>
            <a:r>
              <a:rPr lang="en-GB" sz="2400" b="1" dirty="0"/>
              <a:t>find </a:t>
            </a:r>
            <a:r>
              <a:rPr lang="en-GB" sz="2400" b="1" dirty="0" smtClean="0"/>
              <a:t>documents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err="1" smtClean="0"/>
              <a:t>Lucene</a:t>
            </a:r>
            <a:r>
              <a:rPr lang="en-GB" sz="2400" dirty="0" smtClean="0"/>
              <a:t> queries are </a:t>
            </a:r>
            <a:r>
              <a:rPr lang="en-GB" sz="2400" b="1" dirty="0" smtClean="0"/>
              <a:t>the only way</a:t>
            </a:r>
            <a:r>
              <a:rPr lang="en-GB" sz="2400" dirty="0" smtClean="0"/>
              <a:t> to </a:t>
            </a:r>
            <a:r>
              <a:rPr lang="en-GB" sz="2400" b="1" dirty="0" smtClean="0"/>
              <a:t>query for documents</a:t>
            </a:r>
            <a:r>
              <a:rPr lang="en-GB" sz="2400" dirty="0" smtClean="0"/>
              <a:t> based on their content.</a:t>
            </a:r>
            <a:endParaRPr lang="en-GB" sz="20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dirty="0"/>
              <a:t>asic </a:t>
            </a:r>
            <a:r>
              <a:rPr lang="en-GB" sz="2400" b="1" dirty="0" smtClean="0"/>
              <a:t>A</a:t>
            </a:r>
            <a:r>
              <a:rPr lang="en-GB" sz="2400" dirty="0" smtClean="0"/>
              <a:t>vailability, </a:t>
            </a:r>
            <a:r>
              <a:rPr lang="en-GB" sz="2400" b="1" dirty="0">
                <a:sym typeface="Wingdings" panose="05000000000000000000" pitchFamily="2" charset="2"/>
              </a:rPr>
              <a:t>S</a:t>
            </a:r>
            <a:r>
              <a:rPr lang="en-GB" sz="2400" dirty="0">
                <a:sym typeface="Wingdings" panose="05000000000000000000" pitchFamily="2" charset="2"/>
              </a:rPr>
              <a:t>oft state</a:t>
            </a:r>
            <a:endParaRPr lang="en-GB" sz="2400" dirty="0"/>
          </a:p>
          <a:p>
            <a:pPr marL="0" indent="0">
              <a:buNone/>
            </a:pPr>
            <a:r>
              <a:rPr lang="en-GB" sz="2000" dirty="0" smtClean="0"/>
              <a:t>Index store </a:t>
            </a:r>
            <a:r>
              <a:rPr lang="en-GB" sz="2000" b="1" dirty="0" smtClean="0"/>
              <a:t>always returns</a:t>
            </a:r>
            <a:r>
              <a:rPr lang="en-GB" sz="2000" dirty="0" smtClean="0"/>
              <a:t> </a:t>
            </a:r>
            <a:r>
              <a:rPr lang="en-GB" sz="2000" dirty="0"/>
              <a:t>the </a:t>
            </a:r>
            <a:r>
              <a:rPr lang="en-GB" sz="2000" b="1" dirty="0"/>
              <a:t>currently available results</a:t>
            </a:r>
            <a:r>
              <a:rPr lang="en-GB" sz="2000" dirty="0"/>
              <a:t> very </a:t>
            </a:r>
            <a:r>
              <a:rPr lang="en-GB" sz="2000" dirty="0" smtClean="0"/>
              <a:t>fast (which may not be the latest results).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>
                <a:sym typeface="Wingdings" panose="05000000000000000000" pitchFamily="2" charset="2"/>
              </a:rPr>
              <a:t>E</a:t>
            </a:r>
            <a:r>
              <a:rPr lang="en-GB" sz="2400" dirty="0" smtClean="0">
                <a:sym typeface="Wingdings" panose="05000000000000000000" pitchFamily="2" charset="2"/>
              </a:rPr>
              <a:t>ventually </a:t>
            </a:r>
            <a:r>
              <a:rPr lang="en-GB" sz="2400" dirty="0">
                <a:sym typeface="Wingdings" panose="05000000000000000000" pitchFamily="2" charset="2"/>
              </a:rPr>
              <a:t>consistent</a:t>
            </a:r>
            <a:endParaRPr lang="en-GB" sz="2400" dirty="0" smtClean="0"/>
          </a:p>
          <a:p>
            <a:pPr marL="0" indent="0">
              <a:buNone/>
            </a:pPr>
            <a:r>
              <a:rPr lang="en-GB" sz="2000" dirty="0" smtClean="0"/>
              <a:t>Affected indexes are (re-)created or updated </a:t>
            </a:r>
            <a:r>
              <a:rPr lang="en-GB" sz="2000" b="1" dirty="0" smtClean="0"/>
              <a:t>asynchronously</a:t>
            </a:r>
            <a:r>
              <a:rPr lang="en-GB" sz="2000" dirty="0" smtClean="0"/>
              <a:t> after a write operation to the document store. During (re-)creation/update the index is said to be </a:t>
            </a:r>
            <a:r>
              <a:rPr lang="en-GB" sz="2000" b="1" dirty="0" smtClean="0"/>
              <a:t>stale </a:t>
            </a:r>
            <a:r>
              <a:rPr lang="en-GB" sz="2000" dirty="0" smtClean="0"/>
              <a:t>and can not yet respond with the latest document changes. It </a:t>
            </a:r>
            <a:r>
              <a:rPr lang="en-GB" sz="2000" b="1" dirty="0" smtClean="0"/>
              <a:t>will</a:t>
            </a:r>
            <a:r>
              <a:rPr lang="en-GB" sz="2000" dirty="0" smtClean="0"/>
              <a:t> respond with old or </a:t>
            </a:r>
            <a:r>
              <a:rPr lang="en-GB" sz="2000" b="1" dirty="0" smtClean="0"/>
              <a:t>stale</a:t>
            </a:r>
            <a:r>
              <a:rPr lang="en-GB" sz="2000" dirty="0" smtClean="0"/>
              <a:t> results, though.</a:t>
            </a:r>
          </a:p>
          <a:p>
            <a:pPr marL="0" indent="0">
              <a:buNone/>
            </a:pPr>
            <a:r>
              <a:rPr lang="en-GB" sz="2000" dirty="0" smtClean="0">
                <a:sym typeface="Wingdings" panose="05000000000000000000" pitchFamily="2" charset="2"/>
              </a:rPr>
              <a:t>The index will (</a:t>
            </a:r>
            <a:r>
              <a:rPr lang="en-GB" sz="2000" b="1" dirty="0" smtClean="0">
                <a:sym typeface="Wingdings" panose="05000000000000000000" pitchFamily="2" charset="2"/>
              </a:rPr>
              <a:t>eventually</a:t>
            </a:r>
            <a:r>
              <a:rPr lang="en-GB" sz="2000" dirty="0" smtClean="0">
                <a:sym typeface="Wingdings" panose="05000000000000000000" pitchFamily="2" charset="2"/>
              </a:rPr>
              <a:t>) be </a:t>
            </a:r>
            <a:r>
              <a:rPr lang="en-GB" sz="2000" b="1" dirty="0" smtClean="0">
                <a:sym typeface="Wingdings" panose="05000000000000000000" pitchFamily="2" charset="2"/>
              </a:rPr>
              <a:t>consistent</a:t>
            </a:r>
            <a:r>
              <a:rPr lang="en-GB" sz="2000" dirty="0" smtClean="0">
                <a:sym typeface="Wingdings" panose="05000000000000000000" pitchFamily="2" charset="2"/>
              </a:rPr>
              <a:t> again, after it was successfully updated.</a:t>
            </a:r>
            <a:endParaRPr lang="en-GB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57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 Consistency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 b="1" dirty="0">
                <a:sym typeface="Wingdings" panose="05000000000000000000" pitchFamily="2" charset="2"/>
              </a:rPr>
              <a:t>Query your own writes s</a:t>
            </a:r>
            <a:r>
              <a:rPr lang="en-GB" sz="2400" b="1" dirty="0" smtClean="0">
                <a:sym typeface="Wingdings" panose="05000000000000000000" pitchFamily="2" charset="2"/>
              </a:rPr>
              <a:t>cenario</a:t>
            </a:r>
            <a:r>
              <a:rPr lang="en-GB" sz="2400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GB" sz="2400" dirty="0" smtClean="0">
                <a:sym typeface="Wingdings" panose="05000000000000000000" pitchFamily="2" charset="2"/>
              </a:rPr>
              <a:t>Add </a:t>
            </a:r>
            <a:r>
              <a:rPr lang="en-GB" sz="2400" dirty="0">
                <a:sym typeface="Wingdings" panose="05000000000000000000" pitchFamily="2" charset="2"/>
              </a:rPr>
              <a:t>or manipulate a </a:t>
            </a:r>
            <a:r>
              <a:rPr lang="en-GB" sz="2400" dirty="0" smtClean="0">
                <a:sym typeface="Wingdings" panose="05000000000000000000" pitchFamily="2" charset="2"/>
              </a:rPr>
              <a:t>business object, </a:t>
            </a:r>
            <a:r>
              <a:rPr lang="en-GB" sz="2400" dirty="0">
                <a:sym typeface="Wingdings" panose="05000000000000000000" pitchFamily="2" charset="2"/>
              </a:rPr>
              <a:t>go back to the overview </a:t>
            </a:r>
            <a:r>
              <a:rPr lang="en-GB" sz="2400" dirty="0" smtClean="0">
                <a:sym typeface="Wingdings" panose="05000000000000000000" pitchFamily="2" charset="2"/>
              </a:rPr>
              <a:t>page and </a:t>
            </a:r>
            <a:r>
              <a:rPr lang="en-GB" sz="2400" dirty="0">
                <a:sym typeface="Wingdings" panose="05000000000000000000" pitchFamily="2" charset="2"/>
              </a:rPr>
              <a:t>expect the </a:t>
            </a:r>
            <a:r>
              <a:rPr lang="en-GB" sz="2400" dirty="0" smtClean="0">
                <a:sym typeface="Wingdings" panose="05000000000000000000" pitchFamily="2" charset="2"/>
              </a:rPr>
              <a:t>added object </a:t>
            </a:r>
            <a:r>
              <a:rPr lang="en-GB" sz="2400" dirty="0">
                <a:sym typeface="Wingdings" panose="05000000000000000000" pitchFamily="2" charset="2"/>
              </a:rPr>
              <a:t>(or change) to be </a:t>
            </a:r>
            <a:r>
              <a:rPr lang="en-GB" sz="2400" dirty="0" smtClean="0">
                <a:sym typeface="Wingdings" panose="05000000000000000000" pitchFamily="2" charset="2"/>
              </a:rPr>
              <a:t>there.</a:t>
            </a:r>
          </a:p>
          <a:p>
            <a:pPr marL="0" indent="0">
              <a:buNone/>
            </a:pPr>
            <a:endParaRPr lang="en-GB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 dirty="0" smtClean="0">
                <a:sym typeface="Wingdings" panose="05000000000000000000" pitchFamily="2" charset="2"/>
              </a:rPr>
              <a:t>Personal consistency can be </a:t>
            </a:r>
            <a:r>
              <a:rPr lang="en-GB" sz="2400" b="1" dirty="0" smtClean="0">
                <a:sym typeface="Wingdings" panose="05000000000000000000" pitchFamily="2" charset="2"/>
              </a:rPr>
              <a:t>compromised</a:t>
            </a:r>
            <a:r>
              <a:rPr lang="en-GB" sz="2400" dirty="0" smtClean="0">
                <a:sym typeface="Wingdings" panose="05000000000000000000" pitchFamily="2" charset="2"/>
              </a:rPr>
              <a:t> with the </a:t>
            </a:r>
            <a:r>
              <a:rPr lang="en-GB" sz="2400" b="1" dirty="0" smtClean="0">
                <a:sym typeface="Wingdings" panose="05000000000000000000" pitchFamily="2" charset="2"/>
              </a:rPr>
              <a:t>BASE characteristics</a:t>
            </a:r>
            <a:r>
              <a:rPr lang="en-GB" sz="2400" dirty="0" smtClean="0">
                <a:sym typeface="Wingdings" panose="05000000000000000000" pitchFamily="2" charset="2"/>
              </a:rPr>
              <a:t> of the index store, because </a:t>
            </a:r>
            <a:r>
              <a:rPr lang="en-GB" sz="2400" b="1" dirty="0" smtClean="0">
                <a:sym typeface="Wingdings" panose="05000000000000000000" pitchFamily="2" charset="2"/>
              </a:rPr>
              <a:t>re-indexing is asynchronous</a:t>
            </a:r>
            <a:r>
              <a:rPr lang="en-GB" sz="2400" dirty="0" smtClean="0">
                <a:sym typeface="Wingdings" panose="05000000000000000000" pitchFamily="2" charset="2"/>
              </a:rPr>
              <a:t> and might be slower than the next query (we are talking about milliseconds here).</a:t>
            </a:r>
          </a:p>
          <a:p>
            <a:pPr marL="0" indent="0">
              <a:buNone/>
            </a:pPr>
            <a:endParaRPr lang="en-GB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 dirty="0" err="1" smtClean="0">
                <a:sym typeface="Wingdings" panose="05000000000000000000" pitchFamily="2" charset="2"/>
              </a:rPr>
              <a:t>RavenDB</a:t>
            </a:r>
            <a:r>
              <a:rPr lang="en-GB" sz="2400" dirty="0" smtClean="0">
                <a:sym typeface="Wingdings" panose="05000000000000000000" pitchFamily="2" charset="2"/>
              </a:rPr>
              <a:t> has special mechanisms to deal with this problem (</a:t>
            </a:r>
            <a:r>
              <a:rPr lang="en-GB" sz="2400" dirty="0" err="1" smtClean="0">
                <a:sym typeface="Wingdings" panose="05000000000000000000" pitchFamily="2" charset="2"/>
              </a:rPr>
              <a:t>WaitForIndexing</a:t>
            </a:r>
            <a:r>
              <a:rPr lang="en-GB" sz="24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GB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400" dirty="0" smtClean="0">
                <a:sym typeface="Wingdings" panose="05000000000000000000" pitchFamily="2" charset="2"/>
              </a:rPr>
              <a:t>Consistency of </a:t>
            </a:r>
            <a:r>
              <a:rPr lang="en-GB" sz="2400" b="1" dirty="0" smtClean="0">
                <a:sym typeface="Wingdings" panose="05000000000000000000" pitchFamily="2" charset="2"/>
              </a:rPr>
              <a:t>unrelated reads and writes</a:t>
            </a:r>
            <a:r>
              <a:rPr lang="en-GB" sz="2400" dirty="0" smtClean="0">
                <a:sym typeface="Wingdings" panose="05000000000000000000" pitchFamily="2" charset="2"/>
              </a:rPr>
              <a:t> (global consistency) is usually not a problem for the user, as he does not know what others are doing.</a:t>
            </a:r>
          </a:p>
          <a:p>
            <a:pPr marL="0" indent="0">
              <a:buNone/>
            </a:pPr>
            <a:endParaRPr lang="en-GB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1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 </a:t>
            </a:r>
            <a:r>
              <a:rPr lang="en-GB" sz="2400" dirty="0" smtClean="0"/>
              <a:t>collection is a </a:t>
            </a:r>
            <a:r>
              <a:rPr lang="en-GB" sz="2400" b="1" dirty="0" smtClean="0"/>
              <a:t>virtual construct</a:t>
            </a:r>
            <a:r>
              <a:rPr lang="en-GB" sz="2400" dirty="0" smtClean="0"/>
              <a:t> that bundles together </a:t>
            </a:r>
            <a:r>
              <a:rPr lang="en-GB" sz="2400" b="1" dirty="0" smtClean="0"/>
              <a:t>similar documents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 smtClean="0"/>
              <a:t>Most documents</a:t>
            </a:r>
            <a:r>
              <a:rPr lang="en-GB" sz="2400" dirty="0" smtClean="0"/>
              <a:t> belong to </a:t>
            </a:r>
            <a:r>
              <a:rPr lang="en-GB" sz="2400" b="1" dirty="0" smtClean="0"/>
              <a:t>exactly one</a:t>
            </a:r>
            <a:r>
              <a:rPr lang="en-GB" sz="2400" dirty="0" smtClean="0"/>
              <a:t> collection. Some to none.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Conventions:</a:t>
            </a:r>
          </a:p>
          <a:p>
            <a:pPr marL="0" indent="0">
              <a:buNone/>
            </a:pPr>
            <a:r>
              <a:rPr lang="en-GB" sz="2400" dirty="0" smtClean="0"/>
              <a:t>All </a:t>
            </a:r>
            <a:r>
              <a:rPr lang="en-GB" sz="2400" dirty="0"/>
              <a:t>documents with the </a:t>
            </a:r>
            <a:r>
              <a:rPr lang="en-GB" sz="2400" b="1" dirty="0"/>
              <a:t>same collection prefix</a:t>
            </a:r>
            <a:r>
              <a:rPr lang="en-GB" sz="2400" dirty="0"/>
              <a:t> in their </a:t>
            </a:r>
            <a:r>
              <a:rPr lang="en-GB" sz="2400" b="1" dirty="0"/>
              <a:t>key</a:t>
            </a:r>
            <a:r>
              <a:rPr lang="en-GB" sz="2400" dirty="0"/>
              <a:t> belong </a:t>
            </a:r>
            <a:r>
              <a:rPr lang="en-GB" sz="2400" dirty="0" smtClean="0"/>
              <a:t>to the </a:t>
            </a:r>
            <a:r>
              <a:rPr lang="en-GB" sz="2400" dirty="0"/>
              <a:t>same </a:t>
            </a:r>
            <a:r>
              <a:rPr lang="en-GB" sz="2400" dirty="0" smtClean="0"/>
              <a:t>collection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Keys </a:t>
            </a:r>
            <a:r>
              <a:rPr lang="en-GB" sz="2400" dirty="0"/>
              <a:t>are </a:t>
            </a:r>
            <a:r>
              <a:rPr lang="en-GB" sz="2400" b="1" dirty="0"/>
              <a:t>strings</a:t>
            </a:r>
            <a:r>
              <a:rPr lang="en-GB" sz="2400" dirty="0"/>
              <a:t> composed of a </a:t>
            </a:r>
            <a:r>
              <a:rPr lang="en-GB" sz="2400" b="1" dirty="0" smtClean="0"/>
              <a:t>collection </a:t>
            </a:r>
            <a:r>
              <a:rPr lang="en-GB" sz="2400" b="1" dirty="0"/>
              <a:t>prefix</a:t>
            </a:r>
            <a:r>
              <a:rPr lang="en-GB" sz="2400" dirty="0"/>
              <a:t> and a </a:t>
            </a:r>
            <a:r>
              <a:rPr lang="en-GB" sz="2400" b="1" dirty="0" smtClean="0"/>
              <a:t>number </a:t>
            </a:r>
            <a:r>
              <a:rPr lang="en-GB" sz="2400" dirty="0" smtClean="0"/>
              <a:t>separated by a </a:t>
            </a:r>
            <a:r>
              <a:rPr lang="en-GB" sz="2400" b="1" dirty="0" smtClean="0"/>
              <a:t>slash</a:t>
            </a:r>
            <a:endParaRPr lang="en-GB" sz="2400" b="1" dirty="0"/>
          </a:p>
          <a:p>
            <a:pPr marL="0" indent="0">
              <a:buNone/>
            </a:pPr>
            <a:r>
              <a:rPr lang="en-GB" sz="2000" i="1" dirty="0" smtClean="0"/>
              <a:t>Players/1</a:t>
            </a:r>
            <a:r>
              <a:rPr lang="en-GB" sz="2000" i="1" dirty="0"/>
              <a:t>, Organizations/55, </a:t>
            </a:r>
            <a:r>
              <a:rPr lang="en-GB" sz="2000" i="1" dirty="0" smtClean="0"/>
              <a:t>Employments/17</a:t>
            </a:r>
          </a:p>
        </p:txBody>
      </p:sp>
    </p:spTree>
    <p:extLst>
      <p:ext uri="{BB962C8B-B14F-4D97-AF65-F5344CB8AC3E}">
        <p14:creationId xmlns:p14="http://schemas.microsoft.com/office/powerpoint/2010/main" val="27288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More conventions:</a:t>
            </a:r>
          </a:p>
          <a:p>
            <a:pPr marL="0" indent="0">
              <a:buNone/>
            </a:pPr>
            <a:r>
              <a:rPr lang="en-GB" sz="2400" dirty="0" smtClean="0"/>
              <a:t>The </a:t>
            </a:r>
            <a:r>
              <a:rPr lang="en-GB" sz="2400" b="1" dirty="0" smtClean="0"/>
              <a:t>collection prefix</a:t>
            </a:r>
            <a:r>
              <a:rPr lang="en-GB" sz="2400" dirty="0" smtClean="0"/>
              <a:t> is taken from the </a:t>
            </a:r>
            <a:r>
              <a:rPr lang="en-GB" sz="2400" b="1" dirty="0" smtClean="0"/>
              <a:t>pluralized type name</a:t>
            </a:r>
            <a:r>
              <a:rPr lang="en-GB" sz="2400" dirty="0" smtClean="0"/>
              <a:t> of the object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The </a:t>
            </a:r>
            <a:r>
              <a:rPr lang="en-GB" sz="2400" b="1" dirty="0" smtClean="0"/>
              <a:t>.NET Class</a:t>
            </a:r>
            <a:r>
              <a:rPr lang="en-GB" sz="2400" dirty="0" smtClean="0"/>
              <a:t> of the document’s object type is additionally stored as </a:t>
            </a:r>
            <a:r>
              <a:rPr lang="en-GB" sz="2400" b="1" dirty="0" smtClean="0"/>
              <a:t>metadata</a:t>
            </a:r>
            <a:r>
              <a:rPr lang="en-GB" sz="2400" dirty="0" smtClean="0"/>
              <a:t> in the document to </a:t>
            </a:r>
            <a:r>
              <a:rPr lang="en-GB" sz="2400" b="1" dirty="0" smtClean="0"/>
              <a:t>help the </a:t>
            </a:r>
            <a:r>
              <a:rPr lang="en-GB" sz="2400" b="1" dirty="0" err="1" smtClean="0"/>
              <a:t>serializer</a:t>
            </a:r>
            <a:r>
              <a:rPr lang="en-GB" sz="2400" dirty="0" smtClean="0"/>
              <a:t>.</a:t>
            </a:r>
            <a:endParaRPr lang="en-GB" sz="2400" b="1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For each collection we usually create </a:t>
            </a:r>
            <a:r>
              <a:rPr lang="en-GB" sz="2400" b="1" dirty="0" smtClean="0"/>
              <a:t>at least one index</a:t>
            </a:r>
            <a:r>
              <a:rPr lang="en-GB" sz="2400" dirty="0" smtClean="0"/>
              <a:t>, so that we can retrieve the documents by their properties</a:t>
            </a:r>
            <a:r>
              <a:rPr lang="en-GB" sz="2400" dirty="0" smtClean="0"/>
              <a:t>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6168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Generation Options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The </a:t>
            </a:r>
            <a:r>
              <a:rPr lang="en-GB" sz="2400" b="1" dirty="0"/>
              <a:t>key</a:t>
            </a:r>
            <a:r>
              <a:rPr lang="en-GB" sz="2400" dirty="0"/>
              <a:t> of the document is stored in </a:t>
            </a:r>
            <a:r>
              <a:rPr lang="en-GB" sz="2400" dirty="0" smtClean="0"/>
              <a:t>the </a:t>
            </a:r>
            <a:r>
              <a:rPr lang="en-GB" sz="2400" b="1" dirty="0" smtClean="0"/>
              <a:t>Id</a:t>
            </a:r>
            <a:r>
              <a:rPr lang="en-GB" sz="2400" dirty="0" smtClean="0"/>
              <a:t> property of the </a:t>
            </a:r>
            <a:r>
              <a:rPr lang="en-GB" sz="2400" dirty="0" smtClean="0"/>
              <a:t>document. Each object therefore needs to have an Id field of type </a:t>
            </a:r>
            <a:r>
              <a:rPr lang="en-GB" sz="2400" b="1" dirty="0" smtClean="0"/>
              <a:t>string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The key is either </a:t>
            </a:r>
            <a:r>
              <a:rPr lang="en-GB" sz="2400" b="1" dirty="0" smtClean="0"/>
              <a:t>set </a:t>
            </a:r>
            <a:r>
              <a:rPr lang="en-GB" sz="2400" b="1" dirty="0"/>
              <a:t>explicitly</a:t>
            </a:r>
            <a:r>
              <a:rPr lang="en-GB" sz="2400" dirty="0"/>
              <a:t> by the client, </a:t>
            </a:r>
            <a:r>
              <a:rPr lang="en-GB" sz="2400" b="1" dirty="0"/>
              <a:t>calculated</a:t>
            </a:r>
            <a:r>
              <a:rPr lang="en-GB" sz="2400" dirty="0"/>
              <a:t> via </a:t>
            </a:r>
            <a:r>
              <a:rPr lang="en-GB" sz="2400" dirty="0" smtClean="0"/>
              <a:t>a client side </a:t>
            </a:r>
            <a:r>
              <a:rPr lang="en-GB" sz="2400" b="1" dirty="0" smtClean="0"/>
              <a:t>key</a:t>
            </a:r>
            <a:r>
              <a:rPr lang="en-GB" sz="2400" dirty="0" smtClean="0"/>
              <a:t> </a:t>
            </a:r>
            <a:r>
              <a:rPr lang="en-GB" sz="2400" b="1" dirty="0" smtClean="0"/>
              <a:t>generation algorithm</a:t>
            </a:r>
            <a:r>
              <a:rPr lang="en-GB" sz="2400" dirty="0" smtClean="0"/>
              <a:t> (</a:t>
            </a:r>
            <a:r>
              <a:rPr lang="en-GB" sz="2400" dirty="0" err="1" smtClean="0"/>
              <a:t>HiLo</a:t>
            </a:r>
            <a:r>
              <a:rPr lang="en-GB" sz="2400" dirty="0" smtClean="0"/>
              <a:t>) or set by the server (to a GUID).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With </a:t>
            </a:r>
            <a:r>
              <a:rPr lang="en-GB" sz="2400" b="1" dirty="0" err="1" smtClean="0"/>
              <a:t>HiLo</a:t>
            </a:r>
            <a:r>
              <a:rPr lang="en-GB" sz="2400" dirty="0" smtClean="0"/>
              <a:t> key generation, each client can </a:t>
            </a:r>
            <a:r>
              <a:rPr lang="en-GB" sz="2400" b="1" dirty="0" smtClean="0"/>
              <a:t>use a set of keys</a:t>
            </a:r>
            <a:r>
              <a:rPr lang="en-GB" sz="2400" dirty="0" smtClean="0"/>
              <a:t> without </a:t>
            </a:r>
            <a:r>
              <a:rPr lang="en-GB" sz="2400" dirty="0"/>
              <a:t>contacting the server </a:t>
            </a:r>
            <a:r>
              <a:rPr lang="en-GB" sz="2400" dirty="0" smtClean="0"/>
              <a:t>and </a:t>
            </a:r>
            <a:r>
              <a:rPr lang="en-GB" sz="2400" b="1" dirty="0" smtClean="0"/>
              <a:t>generating conflicts</a:t>
            </a:r>
            <a:r>
              <a:rPr lang="en-GB" sz="2400" dirty="0" smtClean="0"/>
              <a:t>. There will however be </a:t>
            </a:r>
            <a:r>
              <a:rPr lang="en-GB" sz="2400" b="1" dirty="0" smtClean="0"/>
              <a:t>holes</a:t>
            </a:r>
            <a:r>
              <a:rPr lang="en-GB" sz="2400" dirty="0" smtClean="0"/>
              <a:t> in the key space and keys won’t be given out </a:t>
            </a:r>
            <a:r>
              <a:rPr lang="en-GB" sz="2400" b="1" dirty="0" smtClean="0"/>
              <a:t>sequentially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To generate keys </a:t>
            </a:r>
            <a:r>
              <a:rPr lang="en-GB" sz="2400" b="1" dirty="0" smtClean="0"/>
              <a:t>without holes</a:t>
            </a:r>
            <a:r>
              <a:rPr lang="en-GB" sz="2400" dirty="0" smtClean="0"/>
              <a:t>, you need to </a:t>
            </a:r>
            <a:r>
              <a:rPr lang="en-GB" sz="2400" b="1" dirty="0" smtClean="0"/>
              <a:t>contact the server</a:t>
            </a:r>
            <a:r>
              <a:rPr lang="en-GB" sz="2400" dirty="0" smtClean="0"/>
              <a:t> and ask for the next valid key.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82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116"/>
            <a:ext cx="10515600" cy="49425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What goes into a collection (as a separate document) ?</a:t>
            </a: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400" dirty="0" smtClean="0"/>
              <a:t>All </a:t>
            </a:r>
            <a:r>
              <a:rPr lang="en-GB" sz="2400" dirty="0"/>
              <a:t>o</a:t>
            </a:r>
            <a:r>
              <a:rPr lang="en-GB" sz="2400" dirty="0" smtClean="0"/>
              <a:t>bjects </a:t>
            </a:r>
            <a:r>
              <a:rPr lang="en-GB" sz="2400" dirty="0"/>
              <a:t>which have </a:t>
            </a:r>
            <a:r>
              <a:rPr lang="en-GB" sz="2400" b="1" dirty="0"/>
              <a:t>their </a:t>
            </a:r>
            <a:r>
              <a:rPr lang="en-GB" sz="2400" b="1" dirty="0" smtClean="0"/>
              <a:t>own explicit identity</a:t>
            </a:r>
            <a:r>
              <a:rPr lang="en-GB" sz="2400" dirty="0" smtClean="0"/>
              <a:t> within the given domain, i.e. all entities</a:t>
            </a:r>
          </a:p>
          <a:p>
            <a:pPr marL="0" indent="0">
              <a:buNone/>
            </a:pPr>
            <a:r>
              <a:rPr lang="en-GB" sz="2000" dirty="0" smtClean="0"/>
              <a:t>Correlates heavily with the </a:t>
            </a:r>
            <a:r>
              <a:rPr lang="en-GB" sz="2000" b="1" dirty="0" smtClean="0"/>
              <a:t>main objects of your domain</a:t>
            </a:r>
            <a:r>
              <a:rPr lang="en-GB" sz="2000" dirty="0" smtClean="0"/>
              <a:t>, i.e. the things you talk about when you explain your domain to somebody.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</a:t>
            </a:r>
            <a:r>
              <a:rPr lang="en-GB" sz="2400" b="1" dirty="0" smtClean="0"/>
              <a:t>Aggregate Roots</a:t>
            </a:r>
            <a:r>
              <a:rPr lang="en-GB" sz="2400" dirty="0" smtClean="0"/>
              <a:t> (if you model your domain with DDD)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</a:t>
            </a:r>
            <a:r>
              <a:rPr lang="en-GB" sz="2400" b="1" dirty="0" smtClean="0"/>
              <a:t>Relationships</a:t>
            </a:r>
            <a:r>
              <a:rPr lang="en-GB" sz="2400" dirty="0" smtClean="0"/>
              <a:t> between two entities, if you have to </a:t>
            </a:r>
            <a:r>
              <a:rPr lang="en-GB" sz="2400" b="1" dirty="0" smtClean="0"/>
              <a:t>store data</a:t>
            </a:r>
            <a:r>
              <a:rPr lang="en-GB" sz="2400" dirty="0" smtClean="0"/>
              <a:t> specific to the relationship itself or if the relationship </a:t>
            </a:r>
            <a:r>
              <a:rPr lang="en-GB" sz="2400" b="1" dirty="0" smtClean="0"/>
              <a:t>has its own identity</a:t>
            </a:r>
            <a:r>
              <a:rPr lang="en-GB" sz="2400" dirty="0" smtClean="0"/>
              <a:t> (e.g. the Employment of a Player with a Club)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5442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What does not go into a collection (as a separate document) ?</a:t>
            </a:r>
            <a:endParaRPr lang="en-GB" sz="20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things </a:t>
            </a:r>
            <a:r>
              <a:rPr lang="en-GB" sz="2400" b="1" dirty="0" smtClean="0"/>
              <a:t>without explicit identity</a:t>
            </a:r>
            <a:r>
              <a:rPr lang="en-GB" sz="2400" dirty="0" smtClean="0"/>
              <a:t> that </a:t>
            </a:r>
            <a:r>
              <a:rPr lang="en-GB" sz="2400" b="1" dirty="0" smtClean="0"/>
              <a:t>belong </a:t>
            </a:r>
            <a:r>
              <a:rPr lang="en-GB" sz="2400" b="1" dirty="0"/>
              <a:t>exclusively to one </a:t>
            </a:r>
            <a:r>
              <a:rPr lang="en-GB" sz="2400" b="1" dirty="0" smtClean="0"/>
              <a:t>entity</a:t>
            </a:r>
            <a:r>
              <a:rPr lang="en-GB" sz="2400" dirty="0" smtClean="0"/>
              <a:t> and are not shared between more entities.</a:t>
            </a:r>
            <a:endParaRPr lang="en-GB" sz="2400" dirty="0"/>
          </a:p>
          <a:p>
            <a:pPr marL="0" indent="0">
              <a:buNone/>
            </a:pPr>
            <a:r>
              <a:rPr lang="en-GB" sz="2000" dirty="0"/>
              <a:t>A</a:t>
            </a:r>
            <a:r>
              <a:rPr lang="en-GB" sz="2000" dirty="0" smtClean="0"/>
              <a:t>ll </a:t>
            </a:r>
            <a:r>
              <a:rPr lang="en-GB" sz="2000" dirty="0"/>
              <a:t>parts of an aggregate </a:t>
            </a:r>
            <a:r>
              <a:rPr lang="en-GB" sz="2000" dirty="0" smtClean="0"/>
              <a:t>root (DDD)</a:t>
            </a:r>
            <a:endParaRPr lang="en-GB" sz="2400" dirty="0" smtClean="0"/>
          </a:p>
          <a:p>
            <a:pPr marL="0" indent="0">
              <a:buNone/>
            </a:pPr>
            <a:r>
              <a:rPr lang="en-GB" sz="2000" dirty="0" smtClean="0"/>
              <a:t>All Value Objects (DDD)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000" dirty="0" smtClean="0"/>
              <a:t>Examples:</a:t>
            </a:r>
          </a:p>
          <a:p>
            <a:pPr marL="0" indent="0">
              <a:buNone/>
            </a:pPr>
            <a:r>
              <a:rPr lang="en-GB" sz="2000" dirty="0" smtClean="0"/>
              <a:t>The settings </a:t>
            </a:r>
            <a:r>
              <a:rPr lang="en-GB" sz="2000" dirty="0"/>
              <a:t>of a </a:t>
            </a:r>
            <a:r>
              <a:rPr lang="en-GB" sz="2000" dirty="0" smtClean="0"/>
              <a:t>user, the address of an organization, the order line items of an order, the tags of a blog post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36313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Opinions, Experience, Rumours, Prejudices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Let’s gather some, so we can address them later</a:t>
            </a:r>
            <a:endParaRPr lang="en-GB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Relational </a:t>
            </a:r>
            <a:r>
              <a:rPr lang="en-GB" b="1" dirty="0"/>
              <a:t>vs. Non-relational (NoSQL) Databases</a:t>
            </a:r>
            <a:endParaRPr lang="en-GB" b="1" dirty="0" smtClean="0"/>
          </a:p>
          <a:p>
            <a:pPr marL="0" lvl="1" indent="0">
              <a:buNone/>
            </a:pPr>
            <a:r>
              <a:rPr lang="en-GB" dirty="0" smtClean="0"/>
              <a:t>Anxieties</a:t>
            </a:r>
          </a:p>
          <a:p>
            <a:pPr marL="0" lvl="1" indent="0">
              <a:buNone/>
            </a:pPr>
            <a:r>
              <a:rPr lang="en-GB" dirty="0" smtClean="0"/>
              <a:t>Fears</a:t>
            </a:r>
            <a:endParaRPr lang="en-GB" dirty="0" smtClean="0"/>
          </a:p>
          <a:p>
            <a:pPr marL="0" lvl="1" indent="0">
              <a:buNone/>
            </a:pPr>
            <a:r>
              <a:rPr lang="en-GB" dirty="0" smtClean="0"/>
              <a:t>Hopes</a:t>
            </a:r>
          </a:p>
          <a:p>
            <a:pPr marL="0" lvl="1" indent="0">
              <a:buNone/>
            </a:pPr>
            <a:r>
              <a:rPr lang="en-GB" dirty="0" smtClean="0"/>
              <a:t>Known Problems</a:t>
            </a:r>
          </a:p>
          <a:p>
            <a:pPr marL="0" lvl="1" indent="0">
              <a:buNone/>
            </a:pPr>
            <a:r>
              <a:rPr lang="en-GB" dirty="0" smtClean="0"/>
              <a:t>Known Advantages</a:t>
            </a:r>
            <a:endParaRPr lang="en-GB" dirty="0"/>
          </a:p>
          <a:p>
            <a:pPr marL="0" lvl="1" indent="0">
              <a:buNone/>
            </a:pPr>
            <a:r>
              <a:rPr lang="en-GB" dirty="0" smtClean="0"/>
              <a:t>War stories</a:t>
            </a:r>
          </a:p>
        </p:txBody>
      </p:sp>
    </p:spTree>
    <p:extLst>
      <p:ext uri="{BB962C8B-B14F-4D97-AF65-F5344CB8AC3E}">
        <p14:creationId xmlns:p14="http://schemas.microsoft.com/office/powerpoint/2010/main" val="8731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Indexes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An index is an </a:t>
            </a:r>
            <a:r>
              <a:rPr lang="en-GB" sz="2400" b="1" dirty="0" smtClean="0"/>
              <a:t>auxiliary data structure</a:t>
            </a:r>
            <a:r>
              <a:rPr lang="en-GB" sz="2400" dirty="0" smtClean="0"/>
              <a:t> that is created </a:t>
            </a:r>
            <a:r>
              <a:rPr lang="en-GB" sz="2400" b="1" dirty="0" smtClean="0"/>
              <a:t>from an index definition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During index (re-)creation and index update </a:t>
            </a:r>
            <a:r>
              <a:rPr lang="en-GB" sz="2400" b="1" dirty="0" smtClean="0"/>
              <a:t>certain fields</a:t>
            </a:r>
            <a:r>
              <a:rPr lang="en-GB" sz="2400" dirty="0" smtClean="0"/>
              <a:t> of a document are </a:t>
            </a:r>
            <a:r>
              <a:rPr lang="en-GB" sz="2400" b="1" dirty="0" smtClean="0"/>
              <a:t>extracted</a:t>
            </a:r>
            <a:r>
              <a:rPr lang="en-GB" sz="2400" dirty="0" smtClean="0"/>
              <a:t> into an </a:t>
            </a:r>
            <a:r>
              <a:rPr lang="en-GB" sz="2400" b="1" dirty="0" smtClean="0"/>
              <a:t>index entry</a:t>
            </a:r>
            <a:r>
              <a:rPr lang="en-GB" sz="2400" dirty="0" smtClean="0"/>
              <a:t> object.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The index definition tells the indexer </a:t>
            </a:r>
            <a:r>
              <a:rPr lang="en-GB" sz="2400" b="1" dirty="0" smtClean="0"/>
              <a:t>which documents</a:t>
            </a:r>
            <a:r>
              <a:rPr lang="en-GB" sz="2400" dirty="0" smtClean="0"/>
              <a:t> should be indexed, </a:t>
            </a:r>
            <a:r>
              <a:rPr lang="en-GB" sz="2400" b="1" dirty="0" smtClean="0"/>
              <a:t>which of their fields</a:t>
            </a:r>
            <a:r>
              <a:rPr lang="en-GB" sz="2400" dirty="0" smtClean="0"/>
              <a:t> should be extracted and </a:t>
            </a:r>
            <a:r>
              <a:rPr lang="en-GB" sz="2400" b="1" dirty="0" smtClean="0"/>
              <a:t>how</a:t>
            </a:r>
            <a:r>
              <a:rPr lang="en-GB" sz="2400" dirty="0" smtClean="0"/>
              <a:t> those fields should be </a:t>
            </a:r>
            <a:r>
              <a:rPr lang="en-GB" sz="2400" b="1" dirty="0" smtClean="0"/>
              <a:t>stored</a:t>
            </a:r>
            <a:r>
              <a:rPr lang="en-GB" sz="2400" dirty="0" smtClean="0"/>
              <a:t> in the index entry.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Each index entry </a:t>
            </a:r>
            <a:r>
              <a:rPr lang="en-GB" sz="2400" b="1" dirty="0" smtClean="0"/>
              <a:t>points to the id of the document</a:t>
            </a:r>
            <a:r>
              <a:rPr lang="en-GB" sz="2400" dirty="0" smtClean="0"/>
              <a:t>, of which the values were extracted from (inverted index).</a:t>
            </a:r>
          </a:p>
        </p:txBody>
      </p:sp>
    </p:spTree>
    <p:extLst>
      <p:ext uri="{BB962C8B-B14F-4D97-AF65-F5344CB8AC3E}">
        <p14:creationId xmlns:p14="http://schemas.microsoft.com/office/powerpoint/2010/main" val="21866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Indexes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8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three different </a:t>
            </a:r>
            <a:r>
              <a:rPr lang="en-GB" dirty="0" smtClean="0"/>
              <a:t>index types </a:t>
            </a:r>
            <a:r>
              <a:rPr lang="en-GB" dirty="0"/>
              <a:t>in </a:t>
            </a:r>
            <a:r>
              <a:rPr lang="en-GB" dirty="0" err="1"/>
              <a:t>RavenDB</a:t>
            </a:r>
            <a:endParaRPr lang="en-GB" sz="2400" dirty="0"/>
          </a:p>
          <a:p>
            <a:pPr marL="457200" indent="-457200">
              <a:buFont typeface="+mj-lt"/>
              <a:buAutoNum type="alphaLcParenR"/>
            </a:pPr>
            <a:r>
              <a:rPr lang="en-GB" sz="2000" dirty="0" smtClean="0"/>
              <a:t>Default </a:t>
            </a:r>
            <a:r>
              <a:rPr lang="en-GB" sz="2000" dirty="0"/>
              <a:t>Map Index: For each document exactly one index entry is created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000" dirty="0"/>
              <a:t>Fan-out Map Index: For each document one or more index entries are created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000" dirty="0"/>
              <a:t>Map-Reduce Index: For a subset of documents one index entry is created (aggregates)</a:t>
            </a:r>
            <a:endParaRPr lang="en-GB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When you submit a query to </a:t>
            </a:r>
            <a:r>
              <a:rPr lang="en-GB" sz="2400" dirty="0" err="1" smtClean="0"/>
              <a:t>RavenDB</a:t>
            </a:r>
            <a:r>
              <a:rPr lang="en-GB" sz="2400" dirty="0" smtClean="0"/>
              <a:t>, you specify the index and the content of the query. </a:t>
            </a:r>
            <a:r>
              <a:rPr lang="en-GB" sz="2400" dirty="0" err="1" smtClean="0"/>
              <a:t>RavenDB</a:t>
            </a:r>
            <a:r>
              <a:rPr lang="en-GB" sz="2400" dirty="0" smtClean="0"/>
              <a:t> finds the matching index entries to your query and returns </a:t>
            </a:r>
          </a:p>
          <a:p>
            <a:pPr marL="0" indent="0">
              <a:buNone/>
            </a:pPr>
            <a:r>
              <a:rPr lang="en-GB" sz="2000" dirty="0"/>
              <a:t>a</a:t>
            </a:r>
            <a:r>
              <a:rPr lang="en-GB" sz="2000" dirty="0" smtClean="0"/>
              <a:t>) Default Map Index: one document for each index entry found</a:t>
            </a:r>
          </a:p>
          <a:p>
            <a:pPr marL="0" indent="0">
              <a:buNone/>
            </a:pPr>
            <a:r>
              <a:rPr lang="en-GB" sz="2000" dirty="0"/>
              <a:t>b</a:t>
            </a:r>
            <a:r>
              <a:rPr lang="en-GB" sz="2000" dirty="0" smtClean="0"/>
              <a:t>) Fan-out Map Index: one </a:t>
            </a:r>
            <a:r>
              <a:rPr lang="en-GB" sz="2000" dirty="0" smtClean="0"/>
              <a:t>document </a:t>
            </a:r>
            <a:r>
              <a:rPr lang="en-GB" sz="2000" dirty="0" smtClean="0"/>
              <a:t>for each index entry </a:t>
            </a:r>
            <a:r>
              <a:rPr lang="en-GB" sz="2000" dirty="0" smtClean="0"/>
              <a:t>found (with potential duplicates)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c) Map-Reduce Index: the index entries found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Index entry lookup is an O(log n) operation and document lookup an O(1) operation</a:t>
            </a:r>
            <a:endParaRPr lang="en-GB" sz="2400" dirty="0"/>
          </a:p>
          <a:p>
            <a:pPr marL="0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4547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Key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bg2">
                    <a:lumMod val="25000"/>
                  </a:schemeClr>
                </a:solidFill>
              </a:rPr>
              <a:t>Indexes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Each field of an index entry is usually optimized for a </a:t>
            </a:r>
            <a:r>
              <a:rPr lang="en-GB" sz="2400" b="1" dirty="0"/>
              <a:t>specific use </a:t>
            </a:r>
            <a:r>
              <a:rPr lang="en-GB" sz="2400" b="1" dirty="0" smtClean="0"/>
              <a:t>case</a:t>
            </a:r>
            <a:r>
              <a:rPr lang="en-GB" sz="2400" dirty="0" smtClean="0"/>
              <a:t> or </a:t>
            </a:r>
            <a:r>
              <a:rPr lang="en-GB" sz="2400" b="1" dirty="0" smtClean="0"/>
              <a:t>query need</a:t>
            </a:r>
            <a:r>
              <a:rPr lang="en-GB" sz="2400" dirty="0" smtClean="0"/>
              <a:t>, such as </a:t>
            </a:r>
            <a:r>
              <a:rPr lang="en-GB" sz="2400" b="1" dirty="0" smtClean="0"/>
              <a:t>Full </a:t>
            </a:r>
            <a:r>
              <a:rPr lang="en-GB" sz="2400" b="1" dirty="0"/>
              <a:t>Text</a:t>
            </a:r>
            <a:r>
              <a:rPr lang="en-GB" sz="2400" dirty="0"/>
              <a:t> </a:t>
            </a:r>
            <a:r>
              <a:rPr lang="en-GB" sz="2400" b="1" dirty="0" smtClean="0"/>
              <a:t>Search</a:t>
            </a:r>
            <a:r>
              <a:rPr lang="en-GB" sz="2400" dirty="0" smtClean="0"/>
              <a:t>, </a:t>
            </a:r>
            <a:r>
              <a:rPr lang="en-GB" sz="2400" b="1" dirty="0" smtClean="0"/>
              <a:t>Direct comparison</a:t>
            </a:r>
            <a:r>
              <a:rPr lang="en-GB" sz="2400" dirty="0" smtClean="0"/>
              <a:t>, </a:t>
            </a:r>
            <a:r>
              <a:rPr lang="en-GB" sz="2400" b="1" dirty="0" smtClean="0"/>
              <a:t>Sorting</a:t>
            </a:r>
            <a:r>
              <a:rPr lang="en-GB" sz="2400" dirty="0" smtClean="0"/>
              <a:t>, </a:t>
            </a:r>
            <a:r>
              <a:rPr lang="en-GB" sz="2400" b="1" dirty="0" smtClean="0"/>
              <a:t>Spatial</a:t>
            </a:r>
            <a:r>
              <a:rPr lang="en-GB" sz="2400" dirty="0" smtClean="0"/>
              <a:t> </a:t>
            </a:r>
            <a:r>
              <a:rPr lang="en-GB" sz="2400" b="1" dirty="0"/>
              <a:t>Queries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If you have </a:t>
            </a:r>
            <a:r>
              <a:rPr lang="en-GB" sz="2400" b="1" dirty="0" smtClean="0"/>
              <a:t>conflicting query needs</a:t>
            </a:r>
            <a:r>
              <a:rPr lang="en-GB" sz="2400" dirty="0" smtClean="0"/>
              <a:t> for one field (e.g. Full Text Search and Sorting) then you need to store the field </a:t>
            </a:r>
            <a:r>
              <a:rPr lang="en-GB" sz="2400" b="1" dirty="0" smtClean="0"/>
              <a:t>multiple times</a:t>
            </a:r>
            <a:r>
              <a:rPr lang="en-GB" sz="2400" dirty="0" smtClean="0"/>
              <a:t> in the </a:t>
            </a:r>
            <a:r>
              <a:rPr lang="en-GB" sz="2400" dirty="0" smtClean="0"/>
              <a:t>index entry, </a:t>
            </a:r>
            <a:r>
              <a:rPr lang="en-GB" sz="2400" dirty="0" smtClean="0"/>
              <a:t>each one </a:t>
            </a:r>
            <a:r>
              <a:rPr lang="en-GB" sz="2400" b="1" dirty="0" smtClean="0"/>
              <a:t>optimized</a:t>
            </a:r>
            <a:r>
              <a:rPr lang="en-GB" sz="2400" dirty="0" smtClean="0"/>
              <a:t> for the respective use case.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You can also store the </a:t>
            </a:r>
            <a:r>
              <a:rPr lang="en-GB" sz="2400" b="1" dirty="0" smtClean="0"/>
              <a:t>original field value unchanged</a:t>
            </a:r>
            <a:r>
              <a:rPr lang="en-GB" sz="2400" dirty="0" smtClean="0"/>
              <a:t> in an index entry to serve it from the index directly, so you don’t need to go to the document </a:t>
            </a:r>
            <a:r>
              <a:rPr lang="en-GB" sz="2400" dirty="0" smtClean="0"/>
              <a:t>store to fetch it.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56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bg2">
                    <a:lumMod val="25000"/>
                  </a:schemeClr>
                </a:solidFill>
              </a:rPr>
              <a:t>Full Text Search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Lucene</a:t>
            </a:r>
            <a:r>
              <a:rPr lang="en-US" sz="2400" dirty="0" smtClean="0"/>
              <a:t> provides rich </a:t>
            </a:r>
            <a:r>
              <a:rPr lang="en-US" sz="2400" b="1" dirty="0" smtClean="0"/>
              <a:t>full-text search capabilities</a:t>
            </a:r>
            <a:r>
              <a:rPr lang="en-US" sz="2400" dirty="0" smtClean="0"/>
              <a:t> that we can leverage in </a:t>
            </a:r>
            <a:r>
              <a:rPr lang="en-US" sz="2400" dirty="0" err="1" smtClean="0"/>
              <a:t>RavenDB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By default each indexed field is </a:t>
            </a:r>
            <a:r>
              <a:rPr lang="en-US" sz="2400" b="1" dirty="0" smtClean="0"/>
              <a:t>tokenized</a:t>
            </a:r>
            <a:r>
              <a:rPr lang="en-US" sz="2400" dirty="0" smtClean="0"/>
              <a:t> and </a:t>
            </a:r>
            <a:r>
              <a:rPr lang="en-US" sz="2400" b="1" dirty="0" smtClean="0"/>
              <a:t>transformed</a:t>
            </a:r>
            <a:r>
              <a:rPr lang="en-US" sz="2400" dirty="0" smtClean="0"/>
              <a:t> with the default </a:t>
            </a:r>
            <a:r>
              <a:rPr lang="en-US" sz="2400" dirty="0" err="1" smtClean="0"/>
              <a:t>RavenDB</a:t>
            </a:r>
            <a:r>
              <a:rPr lang="en-US" sz="2400" dirty="0" smtClean="0"/>
              <a:t> </a:t>
            </a:r>
            <a:r>
              <a:rPr lang="en-US" sz="2400" b="1" dirty="0" smtClean="0"/>
              <a:t>analyzer</a:t>
            </a:r>
            <a:r>
              <a:rPr lang="en-US" sz="2400" dirty="0" smtClean="0"/>
              <a:t> which creates </a:t>
            </a:r>
            <a:r>
              <a:rPr lang="en-US" sz="2400" b="1" dirty="0" smtClean="0"/>
              <a:t>one single lowercase token</a:t>
            </a:r>
            <a:r>
              <a:rPr lang="en-US" sz="2400" dirty="0" smtClean="0"/>
              <a:t> from the value of the field. This default token is </a:t>
            </a:r>
            <a:r>
              <a:rPr lang="en-US" sz="2400" b="1" dirty="0" smtClean="0"/>
              <a:t>not suitable</a:t>
            </a:r>
            <a:r>
              <a:rPr lang="en-US" sz="2400" dirty="0" smtClean="0"/>
              <a:t> for Full Text search, only for direct comparison.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We can tell </a:t>
            </a:r>
            <a:r>
              <a:rPr lang="en-US" sz="2400" dirty="0" err="1" smtClean="0"/>
              <a:t>RavenDB</a:t>
            </a:r>
            <a:r>
              <a:rPr lang="en-US" sz="2400" dirty="0" smtClean="0"/>
              <a:t> to use one of the other built-in </a:t>
            </a:r>
            <a:r>
              <a:rPr lang="en-US" sz="2400" b="1" dirty="0" err="1" smtClean="0"/>
              <a:t>Lucene</a:t>
            </a:r>
            <a:r>
              <a:rPr lang="en-US" sz="2400" b="1" dirty="0" smtClean="0"/>
              <a:t> analyzers</a:t>
            </a:r>
            <a:r>
              <a:rPr lang="en-US" sz="2400" dirty="0" smtClean="0"/>
              <a:t> which support full-text queries.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Those analyzers will </a:t>
            </a:r>
            <a:r>
              <a:rPr lang="en-US" sz="2400" b="1" dirty="0" smtClean="0"/>
              <a:t>tokenize</a:t>
            </a:r>
            <a:r>
              <a:rPr lang="en-US" sz="2400" dirty="0" smtClean="0"/>
              <a:t> and </a:t>
            </a:r>
            <a:r>
              <a:rPr lang="en-US" sz="2400" b="1" dirty="0" smtClean="0"/>
              <a:t>transform</a:t>
            </a:r>
            <a:r>
              <a:rPr lang="en-US" sz="2400" dirty="0" smtClean="0"/>
              <a:t> the value of the field with full-text techniques like </a:t>
            </a:r>
            <a:r>
              <a:rPr lang="en-US" sz="2400" b="1" dirty="0" smtClean="0"/>
              <a:t>stemming</a:t>
            </a:r>
            <a:r>
              <a:rPr lang="en-US" sz="2400" dirty="0" smtClean="0"/>
              <a:t>, </a:t>
            </a:r>
            <a:r>
              <a:rPr lang="en-US" sz="2400" b="1" dirty="0" smtClean="0"/>
              <a:t>stop-word removal</a:t>
            </a:r>
            <a:r>
              <a:rPr lang="en-US" sz="2400" dirty="0" smtClean="0"/>
              <a:t> and many other things.</a:t>
            </a:r>
          </a:p>
        </p:txBody>
      </p:sp>
    </p:spTree>
    <p:extLst>
      <p:ext uri="{BB962C8B-B14F-4D97-AF65-F5344CB8AC3E}">
        <p14:creationId xmlns:p14="http://schemas.microsoft.com/office/powerpoint/2010/main" val="1900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bg2">
                    <a:lumMod val="25000"/>
                  </a:schemeClr>
                </a:solidFill>
              </a:rPr>
              <a:t>Full Text Search </a:t>
            </a:r>
            <a:r>
              <a:rPr lang="en-GB" sz="2800" dirty="0" err="1" smtClean="0">
                <a:solidFill>
                  <a:schemeClr val="bg2">
                    <a:lumMod val="25000"/>
                  </a:schemeClr>
                </a:solidFill>
              </a:rPr>
              <a:t>Analyzers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500634"/>
            <a:ext cx="1029399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7254E"/>
                </a:solidFill>
              </a:rPr>
              <a:t>The quick brown fox jumped over the lazy dogs, Bob@hotmail.com 123432</a:t>
            </a:r>
            <a:r>
              <a:rPr lang="en-US" dirty="0" smtClean="0">
                <a:solidFill>
                  <a:srgbClr val="C7254E"/>
                </a:solidFill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b="1" dirty="0" smtClean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 smtClean="0">
                <a:solidFill>
                  <a:srgbClr val="555555"/>
                </a:solidFill>
              </a:rPr>
              <a:t>LowerCaseKeywordAnalyzer</a:t>
            </a:r>
            <a:r>
              <a:rPr lang="de-DE" altLang="de-DE" b="1" dirty="0" smtClean="0">
                <a:solidFill>
                  <a:srgbClr val="555555"/>
                </a:solidFill>
              </a:rPr>
              <a:t>  </a:t>
            </a:r>
            <a:r>
              <a:rPr lang="de-DE" altLang="de-DE" dirty="0" smtClean="0">
                <a:solidFill>
                  <a:srgbClr val="555555"/>
                </a:solidFill>
              </a:rPr>
              <a:t>[</a:t>
            </a:r>
            <a:r>
              <a:rPr lang="de-DE" altLang="de-DE" dirty="0" err="1" smtClean="0">
                <a:solidFill>
                  <a:srgbClr val="555555"/>
                </a:solidFill>
              </a:rPr>
              <a:t>RavenDB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 smtClean="0">
                <a:solidFill>
                  <a:srgbClr val="555555"/>
                </a:solidFill>
              </a:rPr>
              <a:t>default</a:t>
            </a:r>
            <a:r>
              <a:rPr lang="de-DE" altLang="de-DE" dirty="0" smtClean="0">
                <a:solidFill>
                  <a:srgbClr val="555555"/>
                </a:solidFill>
              </a:rPr>
              <a:t>]</a:t>
            </a:r>
            <a:r>
              <a:rPr lang="de-DE" altLang="de-DE" b="1" dirty="0" smtClean="0">
                <a:solidFill>
                  <a:srgbClr val="555555"/>
                </a:solidFill>
              </a:rPr>
              <a:t> </a:t>
            </a:r>
            <a:r>
              <a:rPr lang="de-DE" altLang="de-DE" dirty="0" smtClean="0">
                <a:solidFill>
                  <a:srgbClr val="555555"/>
                </a:solidFill>
              </a:rPr>
              <a:t>not </a:t>
            </a:r>
            <a:r>
              <a:rPr lang="de-DE" altLang="de-DE" dirty="0" err="1" smtClean="0">
                <a:solidFill>
                  <a:srgbClr val="555555"/>
                </a:solidFill>
              </a:rPr>
              <a:t>usable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 smtClean="0">
                <a:solidFill>
                  <a:srgbClr val="555555"/>
                </a:solidFill>
              </a:rPr>
              <a:t>for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f</a:t>
            </a:r>
            <a:r>
              <a:rPr lang="de-DE" altLang="de-DE" dirty="0" err="1" smtClean="0">
                <a:solidFill>
                  <a:srgbClr val="555555"/>
                </a:solidFill>
              </a:rPr>
              <a:t>ull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 smtClean="0">
                <a:solidFill>
                  <a:srgbClr val="555555"/>
                </a:solidFill>
              </a:rPr>
              <a:t>text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 smtClean="0">
                <a:solidFill>
                  <a:srgbClr val="555555"/>
                </a:solidFill>
              </a:rPr>
              <a:t>search</a:t>
            </a:r>
            <a:r>
              <a:rPr lang="de-DE" altLang="de-DE" dirty="0" smtClean="0">
                <a:solidFill>
                  <a:srgbClr val="555555"/>
                </a:solidFill>
              </a:rPr>
              <a:t>, </a:t>
            </a:r>
            <a:r>
              <a:rPr lang="de-DE" altLang="de-DE" dirty="0" err="1" smtClean="0">
                <a:solidFill>
                  <a:srgbClr val="555555"/>
                </a:solidFill>
              </a:rPr>
              <a:t>only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 smtClean="0">
                <a:solidFill>
                  <a:srgbClr val="555555"/>
                </a:solidFill>
              </a:rPr>
              <a:t>for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 smtClean="0">
                <a:solidFill>
                  <a:srgbClr val="555555"/>
                </a:solidFill>
              </a:rPr>
              <a:t>direct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 smtClean="0">
                <a:solidFill>
                  <a:srgbClr val="555555"/>
                </a:solidFill>
              </a:rPr>
              <a:t>comparison</a:t>
            </a:r>
            <a:r>
              <a:rPr lang="de-DE" altLang="de-DE" b="1" dirty="0" smtClean="0">
                <a:solidFill>
                  <a:srgbClr val="555555"/>
                </a:solidFill>
              </a:rPr>
              <a:t/>
            </a:r>
            <a:br>
              <a:rPr lang="de-DE" altLang="de-DE" b="1" dirty="0" smtClean="0">
                <a:solidFill>
                  <a:srgbClr val="555555"/>
                </a:solidFill>
              </a:rPr>
            </a:br>
            <a:r>
              <a:rPr lang="en-US" dirty="0">
                <a:solidFill>
                  <a:srgbClr val="C7254E"/>
                </a:solidFill>
              </a:rPr>
              <a:t>[the quick brown fox jumped over the lazy dogs, bob@hotmail.com 123432.]</a:t>
            </a:r>
            <a:endParaRPr lang="de-DE" altLang="de-DE" b="1" dirty="0" smtClean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b="1" dirty="0" smtClean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 smtClean="0">
                <a:solidFill>
                  <a:srgbClr val="555555"/>
                </a:solidFill>
              </a:rPr>
              <a:t>StandardAnalyzer</a:t>
            </a:r>
            <a:r>
              <a:rPr lang="de-DE" altLang="de-DE" dirty="0" smtClean="0">
                <a:solidFill>
                  <a:srgbClr val="555555"/>
                </a:solidFill>
              </a:rPr>
              <a:t> [</a:t>
            </a:r>
            <a:r>
              <a:rPr lang="de-DE" altLang="de-DE" dirty="0" err="1" smtClean="0">
                <a:solidFill>
                  <a:srgbClr val="555555"/>
                </a:solidFill>
              </a:rPr>
              <a:t>Lucene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 smtClean="0">
                <a:solidFill>
                  <a:srgbClr val="555555"/>
                </a:solidFill>
              </a:rPr>
              <a:t>default</a:t>
            </a:r>
            <a:r>
              <a:rPr lang="de-DE" altLang="de-DE" dirty="0" smtClean="0">
                <a:solidFill>
                  <a:srgbClr val="555555"/>
                </a:solidFill>
              </a:rPr>
              <a:t>] light </a:t>
            </a:r>
            <a:r>
              <a:rPr lang="de-DE" altLang="de-DE" dirty="0" err="1" smtClean="0">
                <a:solidFill>
                  <a:srgbClr val="555555"/>
                </a:solidFill>
              </a:rPr>
              <a:t>stemming</a:t>
            </a:r>
            <a:r>
              <a:rPr lang="de-DE" altLang="de-DE" dirty="0" smtClean="0">
                <a:solidFill>
                  <a:srgbClr val="555555"/>
                </a:solidFill>
              </a:rPr>
              <a:t>:</a:t>
            </a:r>
            <a:endParaRPr lang="de-DE" altLang="de-DE" dirty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C7254E"/>
                </a:solidFill>
              </a:rPr>
              <a:t>[quick] [</a:t>
            </a:r>
            <a:r>
              <a:rPr lang="de-DE" altLang="de-DE" dirty="0" err="1">
                <a:solidFill>
                  <a:srgbClr val="C7254E"/>
                </a:solidFill>
              </a:rPr>
              <a:t>brown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fox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jumped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over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lazy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dog</a:t>
            </a:r>
            <a:r>
              <a:rPr lang="de-DE" altLang="de-DE" dirty="0">
                <a:solidFill>
                  <a:srgbClr val="C7254E"/>
                </a:solidFill>
              </a:rPr>
              <a:t>] [bob@hotmail.com] [123432]</a:t>
            </a:r>
            <a:endParaRPr lang="de-DE" altLang="de-DE" dirty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b="1" dirty="0" smtClean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 smtClean="0">
                <a:solidFill>
                  <a:srgbClr val="555555"/>
                </a:solidFill>
              </a:rPr>
              <a:t>StopAnalyzer</a:t>
            </a:r>
            <a:r>
              <a:rPr lang="de-DE" altLang="de-DE" dirty="0">
                <a:solidFill>
                  <a:srgbClr val="555555"/>
                </a:solidFill>
              </a:rPr>
              <a:t> </a:t>
            </a:r>
            <a:r>
              <a:rPr lang="de-DE" altLang="de-DE" dirty="0" err="1" smtClean="0">
                <a:solidFill>
                  <a:srgbClr val="555555"/>
                </a:solidFill>
              </a:rPr>
              <a:t>no</a:t>
            </a:r>
            <a:r>
              <a:rPr lang="de-DE" altLang="de-DE" dirty="0" smtClean="0">
                <a:solidFill>
                  <a:srgbClr val="555555"/>
                </a:solidFill>
              </a:rPr>
              <a:t> light </a:t>
            </a:r>
            <a:r>
              <a:rPr lang="de-DE" altLang="de-DE" dirty="0" err="1">
                <a:solidFill>
                  <a:srgbClr val="555555"/>
                </a:solidFill>
              </a:rPr>
              <a:t>stemming</a:t>
            </a:r>
            <a:r>
              <a:rPr lang="de-DE" altLang="de-DE" dirty="0">
                <a:solidFill>
                  <a:srgbClr val="555555"/>
                </a:solidFill>
              </a:rPr>
              <a:t>, </a:t>
            </a:r>
            <a:r>
              <a:rPr lang="de-DE" altLang="de-DE" dirty="0" smtClean="0">
                <a:solidFill>
                  <a:srgbClr val="555555"/>
                </a:solidFill>
              </a:rPr>
              <a:t>will </a:t>
            </a:r>
            <a:r>
              <a:rPr lang="de-DE" altLang="de-DE" dirty="0" err="1">
                <a:solidFill>
                  <a:srgbClr val="555555"/>
                </a:solidFill>
              </a:rPr>
              <a:t>only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tokenize</a:t>
            </a:r>
            <a:r>
              <a:rPr lang="de-DE" altLang="de-DE" dirty="0">
                <a:solidFill>
                  <a:srgbClr val="555555"/>
                </a:solidFill>
              </a:rPr>
              <a:t> on </a:t>
            </a:r>
            <a:r>
              <a:rPr lang="de-DE" altLang="de-DE" dirty="0" err="1">
                <a:solidFill>
                  <a:srgbClr val="555555"/>
                </a:solidFill>
              </a:rPr>
              <a:t>white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space</a:t>
            </a:r>
            <a:r>
              <a:rPr lang="de-DE" altLang="de-DE" dirty="0">
                <a:solidFill>
                  <a:srgbClr val="555555"/>
                </a:solidFill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C7254E"/>
                </a:solidFill>
              </a:rPr>
              <a:t>[quick] [</a:t>
            </a:r>
            <a:r>
              <a:rPr lang="de-DE" altLang="de-DE" dirty="0" err="1">
                <a:solidFill>
                  <a:srgbClr val="C7254E"/>
                </a:solidFill>
              </a:rPr>
              <a:t>brown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fox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jumped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over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lazy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dogs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bob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hotmail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com</a:t>
            </a:r>
            <a:r>
              <a:rPr lang="de-DE" altLang="de-DE" dirty="0">
                <a:solidFill>
                  <a:srgbClr val="C7254E"/>
                </a:solidFill>
              </a:rPr>
              <a:t>]</a:t>
            </a:r>
            <a:endParaRPr lang="de-DE" altLang="de-DE" dirty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b="1" dirty="0" smtClean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 smtClean="0">
                <a:solidFill>
                  <a:srgbClr val="555555"/>
                </a:solidFill>
              </a:rPr>
              <a:t>SimpleAnalyzer</a:t>
            </a:r>
            <a:r>
              <a:rPr lang="de-DE" altLang="de-DE" dirty="0">
                <a:solidFill>
                  <a:srgbClr val="555555"/>
                </a:solidFill>
              </a:rPr>
              <a:t>, </a:t>
            </a:r>
            <a:r>
              <a:rPr lang="de-DE" altLang="de-DE" dirty="0" smtClean="0">
                <a:solidFill>
                  <a:srgbClr val="555555"/>
                </a:solidFill>
              </a:rPr>
              <a:t>will </a:t>
            </a:r>
            <a:r>
              <a:rPr lang="de-DE" altLang="de-DE" dirty="0" err="1">
                <a:solidFill>
                  <a:srgbClr val="555555"/>
                </a:solidFill>
              </a:rPr>
              <a:t>tokenize</a:t>
            </a:r>
            <a:r>
              <a:rPr lang="de-DE" altLang="de-DE" dirty="0">
                <a:solidFill>
                  <a:srgbClr val="555555"/>
                </a:solidFill>
              </a:rPr>
              <a:t> on all non-alpha </a:t>
            </a:r>
            <a:r>
              <a:rPr lang="de-DE" altLang="de-DE" dirty="0" err="1">
                <a:solidFill>
                  <a:srgbClr val="555555"/>
                </a:solidFill>
              </a:rPr>
              <a:t>characters</a:t>
            </a:r>
            <a:r>
              <a:rPr lang="de-DE" altLang="de-DE" dirty="0">
                <a:solidFill>
                  <a:srgbClr val="555555"/>
                </a:solidFill>
              </a:rPr>
              <a:t>, </a:t>
            </a:r>
            <a:r>
              <a:rPr lang="de-DE" altLang="de-DE" dirty="0" smtClean="0">
                <a:solidFill>
                  <a:srgbClr val="555555"/>
                </a:solidFill>
              </a:rPr>
              <a:t>will </a:t>
            </a:r>
            <a:r>
              <a:rPr lang="de-DE" altLang="de-DE" dirty="0" err="1">
                <a:solidFill>
                  <a:srgbClr val="555555"/>
                </a:solidFill>
              </a:rPr>
              <a:t>make</a:t>
            </a:r>
            <a:r>
              <a:rPr lang="de-DE" altLang="de-DE" dirty="0">
                <a:solidFill>
                  <a:srgbClr val="555555"/>
                </a:solidFill>
              </a:rPr>
              <a:t> all </a:t>
            </a:r>
            <a:r>
              <a:rPr lang="de-DE" altLang="de-DE" dirty="0" err="1">
                <a:solidFill>
                  <a:srgbClr val="555555"/>
                </a:solidFill>
              </a:rPr>
              <a:t>the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tokens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lowercase</a:t>
            </a:r>
            <a:r>
              <a:rPr lang="de-DE" altLang="de-DE" dirty="0">
                <a:solidFill>
                  <a:srgbClr val="555555"/>
                </a:solidFill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C7254E"/>
                </a:solidFill>
              </a:rPr>
              <a:t>[</a:t>
            </a:r>
            <a:r>
              <a:rPr lang="de-DE" altLang="de-DE" dirty="0" err="1">
                <a:solidFill>
                  <a:srgbClr val="C7254E"/>
                </a:solidFill>
              </a:rPr>
              <a:t>the</a:t>
            </a:r>
            <a:r>
              <a:rPr lang="de-DE" altLang="de-DE" dirty="0">
                <a:solidFill>
                  <a:srgbClr val="C7254E"/>
                </a:solidFill>
              </a:rPr>
              <a:t>] [quick] [</a:t>
            </a:r>
            <a:r>
              <a:rPr lang="de-DE" altLang="de-DE" dirty="0" err="1">
                <a:solidFill>
                  <a:srgbClr val="C7254E"/>
                </a:solidFill>
              </a:rPr>
              <a:t>brown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fox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jumped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over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the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lazy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dogs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bob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hotmail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com</a:t>
            </a:r>
            <a:r>
              <a:rPr lang="de-DE" altLang="de-DE" dirty="0">
                <a:solidFill>
                  <a:srgbClr val="C7254E"/>
                </a:solidFill>
              </a:rPr>
              <a:t>]</a:t>
            </a:r>
            <a:endParaRPr lang="de-DE" altLang="de-DE" dirty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b="1" dirty="0" smtClean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 smtClean="0">
                <a:solidFill>
                  <a:srgbClr val="555555"/>
                </a:solidFill>
              </a:rPr>
              <a:t>WhitespaceAnalyzer</a:t>
            </a:r>
            <a:r>
              <a:rPr lang="de-DE" altLang="de-DE" dirty="0">
                <a:solidFill>
                  <a:srgbClr val="555555"/>
                </a:solidFill>
              </a:rPr>
              <a:t> will just </a:t>
            </a:r>
            <a:r>
              <a:rPr lang="de-DE" altLang="de-DE" dirty="0" err="1">
                <a:solidFill>
                  <a:srgbClr val="555555"/>
                </a:solidFill>
              </a:rPr>
              <a:t>tokenize</a:t>
            </a:r>
            <a:r>
              <a:rPr lang="de-DE" altLang="de-DE" dirty="0">
                <a:solidFill>
                  <a:srgbClr val="555555"/>
                </a:solidFill>
              </a:rPr>
              <a:t> on </a:t>
            </a:r>
            <a:r>
              <a:rPr lang="de-DE" altLang="de-DE" dirty="0" err="1">
                <a:solidFill>
                  <a:srgbClr val="555555"/>
                </a:solidFill>
              </a:rPr>
              <a:t>white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spaces</a:t>
            </a:r>
            <a:r>
              <a:rPr lang="de-DE" altLang="de-DE" dirty="0">
                <a:solidFill>
                  <a:srgbClr val="555555"/>
                </a:solidFill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C7254E"/>
                </a:solidFill>
              </a:rPr>
              <a:t>[The] [quick] [</a:t>
            </a:r>
            <a:r>
              <a:rPr lang="de-DE" altLang="de-DE" dirty="0" err="1">
                <a:solidFill>
                  <a:srgbClr val="C7254E"/>
                </a:solidFill>
              </a:rPr>
              <a:t>brown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fox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jumped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over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the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lazy</a:t>
            </a:r>
            <a:r>
              <a:rPr lang="de-DE" altLang="de-DE" dirty="0">
                <a:solidFill>
                  <a:srgbClr val="C7254E"/>
                </a:solidFill>
              </a:rPr>
              <a:t>] [</a:t>
            </a:r>
            <a:r>
              <a:rPr lang="de-DE" altLang="de-DE" dirty="0" err="1">
                <a:solidFill>
                  <a:srgbClr val="C7254E"/>
                </a:solidFill>
              </a:rPr>
              <a:t>dogs</a:t>
            </a:r>
            <a:r>
              <a:rPr lang="de-DE" altLang="de-DE" dirty="0">
                <a:solidFill>
                  <a:srgbClr val="C7254E"/>
                </a:solidFill>
              </a:rPr>
              <a:t>,] [bob@hotmail.com] [123432.]</a:t>
            </a:r>
            <a:endParaRPr lang="de-DE" altLang="de-DE" dirty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b="1" dirty="0" smtClean="0">
              <a:solidFill>
                <a:srgbClr val="555555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 smtClean="0">
                <a:solidFill>
                  <a:srgbClr val="555555"/>
                </a:solidFill>
              </a:rPr>
              <a:t>KeywordAnalyzer</a:t>
            </a:r>
            <a:r>
              <a:rPr lang="de-DE" altLang="de-DE" dirty="0">
                <a:solidFill>
                  <a:srgbClr val="555555"/>
                </a:solidFill>
              </a:rPr>
              <a:t> will </a:t>
            </a:r>
            <a:r>
              <a:rPr lang="de-DE" altLang="de-DE" dirty="0" err="1">
                <a:solidFill>
                  <a:srgbClr val="555555"/>
                </a:solidFill>
              </a:rPr>
              <a:t>perform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no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tokenization</a:t>
            </a:r>
            <a:r>
              <a:rPr lang="de-DE" altLang="de-DE" dirty="0">
                <a:solidFill>
                  <a:srgbClr val="555555"/>
                </a:solidFill>
              </a:rPr>
              <a:t>, </a:t>
            </a:r>
            <a:r>
              <a:rPr lang="de-DE" altLang="de-DE" dirty="0" smtClean="0">
                <a:solidFill>
                  <a:srgbClr val="555555"/>
                </a:solidFill>
              </a:rPr>
              <a:t>will </a:t>
            </a:r>
            <a:r>
              <a:rPr lang="de-DE" altLang="de-DE" dirty="0" err="1">
                <a:solidFill>
                  <a:srgbClr val="555555"/>
                </a:solidFill>
              </a:rPr>
              <a:t>consider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the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whole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text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 smtClean="0">
                <a:solidFill>
                  <a:srgbClr val="555555"/>
                </a:solidFill>
              </a:rPr>
              <a:t>as</a:t>
            </a:r>
            <a:r>
              <a:rPr lang="de-DE" altLang="de-DE" dirty="0" smtClean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one</a:t>
            </a:r>
            <a:r>
              <a:rPr lang="de-DE" altLang="de-DE" dirty="0">
                <a:solidFill>
                  <a:srgbClr val="555555"/>
                </a:solidFill>
              </a:rPr>
              <a:t> </a:t>
            </a:r>
            <a:r>
              <a:rPr lang="de-DE" altLang="de-DE" dirty="0" err="1">
                <a:solidFill>
                  <a:srgbClr val="555555"/>
                </a:solidFill>
              </a:rPr>
              <a:t>token</a:t>
            </a:r>
            <a:r>
              <a:rPr lang="de-DE" altLang="de-DE" dirty="0">
                <a:solidFill>
                  <a:srgbClr val="555555"/>
                </a:solidFill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C7254E"/>
                </a:solidFill>
              </a:rPr>
              <a:t>[The quick </a:t>
            </a:r>
            <a:r>
              <a:rPr lang="de-DE" altLang="de-DE" dirty="0" err="1">
                <a:solidFill>
                  <a:srgbClr val="C7254E"/>
                </a:solidFill>
              </a:rPr>
              <a:t>brown</a:t>
            </a:r>
            <a:r>
              <a:rPr lang="de-DE" altLang="de-DE" dirty="0">
                <a:solidFill>
                  <a:srgbClr val="C7254E"/>
                </a:solidFill>
              </a:rPr>
              <a:t> </a:t>
            </a:r>
            <a:r>
              <a:rPr lang="de-DE" altLang="de-DE" dirty="0" err="1">
                <a:solidFill>
                  <a:srgbClr val="C7254E"/>
                </a:solidFill>
              </a:rPr>
              <a:t>fox</a:t>
            </a:r>
            <a:r>
              <a:rPr lang="de-DE" altLang="de-DE" dirty="0">
                <a:solidFill>
                  <a:srgbClr val="C7254E"/>
                </a:solidFill>
              </a:rPr>
              <a:t> </a:t>
            </a:r>
            <a:r>
              <a:rPr lang="de-DE" altLang="de-DE" dirty="0" err="1">
                <a:solidFill>
                  <a:srgbClr val="C7254E"/>
                </a:solidFill>
              </a:rPr>
              <a:t>jumped</a:t>
            </a:r>
            <a:r>
              <a:rPr lang="de-DE" altLang="de-DE" dirty="0">
                <a:solidFill>
                  <a:srgbClr val="C7254E"/>
                </a:solidFill>
              </a:rPr>
              <a:t> </a:t>
            </a:r>
            <a:r>
              <a:rPr lang="de-DE" altLang="de-DE" dirty="0" err="1">
                <a:solidFill>
                  <a:srgbClr val="C7254E"/>
                </a:solidFill>
              </a:rPr>
              <a:t>over</a:t>
            </a:r>
            <a:r>
              <a:rPr lang="de-DE" altLang="de-DE" dirty="0">
                <a:solidFill>
                  <a:srgbClr val="C7254E"/>
                </a:solidFill>
              </a:rPr>
              <a:t> </a:t>
            </a:r>
            <a:r>
              <a:rPr lang="de-DE" altLang="de-DE" dirty="0" err="1">
                <a:solidFill>
                  <a:srgbClr val="C7254E"/>
                </a:solidFill>
              </a:rPr>
              <a:t>the</a:t>
            </a:r>
            <a:r>
              <a:rPr lang="de-DE" altLang="de-DE" dirty="0">
                <a:solidFill>
                  <a:srgbClr val="C7254E"/>
                </a:solidFill>
              </a:rPr>
              <a:t> </a:t>
            </a:r>
            <a:r>
              <a:rPr lang="de-DE" altLang="de-DE" dirty="0" err="1">
                <a:solidFill>
                  <a:srgbClr val="C7254E"/>
                </a:solidFill>
              </a:rPr>
              <a:t>lazy</a:t>
            </a:r>
            <a:r>
              <a:rPr lang="de-DE" altLang="de-DE" dirty="0">
                <a:solidFill>
                  <a:srgbClr val="C7254E"/>
                </a:solidFill>
              </a:rPr>
              <a:t> </a:t>
            </a:r>
            <a:r>
              <a:rPr lang="de-DE" altLang="de-DE" dirty="0" err="1">
                <a:solidFill>
                  <a:srgbClr val="C7254E"/>
                </a:solidFill>
              </a:rPr>
              <a:t>dogs</a:t>
            </a:r>
            <a:r>
              <a:rPr lang="de-DE" altLang="de-DE" dirty="0">
                <a:solidFill>
                  <a:srgbClr val="C7254E"/>
                </a:solidFill>
              </a:rPr>
              <a:t>, bob@hotmail.com 123432</a:t>
            </a:r>
            <a:r>
              <a:rPr lang="de-DE" altLang="de-DE" dirty="0" smtClean="0">
                <a:solidFill>
                  <a:srgbClr val="C7254E"/>
                </a:solidFill>
              </a:rPr>
              <a:t>.]</a:t>
            </a:r>
            <a:endParaRPr lang="de-DE" alt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Key Concepts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/>
              <a:t>Safe </a:t>
            </a:r>
            <a:r>
              <a:rPr lang="en-GB" sz="2800" dirty="0" smtClean="0"/>
              <a:t>by </a:t>
            </a:r>
            <a:r>
              <a:rPr lang="en-GB" sz="2800" dirty="0" smtClean="0"/>
              <a:t>default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647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 err="1" smtClean="0"/>
              <a:t>RavenDB</a:t>
            </a:r>
            <a:r>
              <a:rPr lang="en-GB" sz="2400" dirty="0" smtClean="0"/>
              <a:t> has </a:t>
            </a:r>
            <a:r>
              <a:rPr lang="en-GB" sz="2400" b="1" dirty="0" smtClean="0"/>
              <a:t>sensible </a:t>
            </a:r>
            <a:r>
              <a:rPr lang="en-GB" sz="2400" b="1" dirty="0"/>
              <a:t>default </a:t>
            </a:r>
            <a:r>
              <a:rPr lang="en-GB" sz="2400" b="1" dirty="0" smtClean="0"/>
              <a:t>limits</a:t>
            </a:r>
            <a:r>
              <a:rPr lang="en-GB" sz="2400" dirty="0" smtClean="0"/>
              <a:t> </a:t>
            </a:r>
            <a:r>
              <a:rPr lang="en-GB" sz="2400" dirty="0"/>
              <a:t>for most </a:t>
            </a:r>
            <a:r>
              <a:rPr lang="en-GB" sz="2400" dirty="0" smtClean="0"/>
              <a:t>operations.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All of these limits are </a:t>
            </a:r>
            <a:r>
              <a:rPr lang="en-GB" sz="2400" b="1" dirty="0" smtClean="0"/>
              <a:t>configurable</a:t>
            </a:r>
            <a:r>
              <a:rPr lang="en-GB" sz="2400" dirty="0"/>
              <a:t>, but</a:t>
            </a:r>
            <a:r>
              <a:rPr lang="en-GB" sz="2400" dirty="0">
                <a:sym typeface="Wingdings" panose="05000000000000000000" pitchFamily="2" charset="2"/>
              </a:rPr>
              <a:t> there is a reason these values are chosen: </a:t>
            </a:r>
            <a:r>
              <a:rPr lang="en-GB" sz="2400" b="1" dirty="0">
                <a:sym typeface="Wingdings" panose="05000000000000000000" pitchFamily="2" charset="2"/>
              </a:rPr>
              <a:t>Speed</a:t>
            </a:r>
            <a:endParaRPr lang="en-GB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Query </a:t>
            </a:r>
            <a:r>
              <a:rPr lang="en-GB" sz="2400" dirty="0" smtClean="0"/>
              <a:t>returns </a:t>
            </a:r>
            <a:r>
              <a:rPr lang="en-GB" sz="2400" b="1" dirty="0" smtClean="0"/>
              <a:t>128 </a:t>
            </a:r>
            <a:r>
              <a:rPr lang="en-GB" sz="2400" b="1" dirty="0" smtClean="0"/>
              <a:t>results</a:t>
            </a:r>
            <a:r>
              <a:rPr lang="en-GB" sz="2400" dirty="0" smtClean="0"/>
              <a:t> </a:t>
            </a:r>
            <a:r>
              <a:rPr lang="en-GB" sz="2400" dirty="0" smtClean="0"/>
              <a:t>if you don’t specify otherwise </a:t>
            </a:r>
            <a:r>
              <a:rPr lang="en-GB" sz="2400" dirty="0" smtClean="0"/>
              <a:t>(max. 1024). This forces you to use </a:t>
            </a:r>
            <a:r>
              <a:rPr lang="en-GB" sz="2400" b="1" dirty="0" smtClean="0"/>
              <a:t>paging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/>
              <a:t>Each session only permits </a:t>
            </a:r>
            <a:r>
              <a:rPr lang="en-GB" sz="2400" b="1" dirty="0" smtClean="0"/>
              <a:t>30 commands</a:t>
            </a:r>
            <a:r>
              <a:rPr lang="en-GB" sz="2400" dirty="0" smtClean="0"/>
              <a:t> (read and write operations). This forces you to have </a:t>
            </a:r>
            <a:r>
              <a:rPr lang="en-GB" sz="2400" b="1" dirty="0" smtClean="0"/>
              <a:t>small units of work</a:t>
            </a:r>
            <a:r>
              <a:rPr lang="en-GB" sz="2400" dirty="0" smtClean="0"/>
              <a:t> (transactions).</a:t>
            </a:r>
            <a:endParaRPr lang="en-GB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/>
              <a:t>Default </a:t>
            </a:r>
            <a:r>
              <a:rPr lang="en-GB" sz="2400" b="1" dirty="0" smtClean="0"/>
              <a:t>index entry fan-out</a:t>
            </a:r>
            <a:r>
              <a:rPr lang="en-GB" sz="2400" dirty="0" smtClean="0"/>
              <a:t> per document is </a:t>
            </a:r>
            <a:r>
              <a:rPr lang="en-GB" sz="2400" dirty="0" smtClean="0"/>
              <a:t>15.</a:t>
            </a:r>
            <a:endParaRPr lang="en-GB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/>
              <a:t>and some </a:t>
            </a:r>
            <a:r>
              <a:rPr lang="en-GB" sz="2400" dirty="0" smtClean="0"/>
              <a:t>more</a:t>
            </a:r>
            <a:r>
              <a:rPr lang="en-GB" sz="2400" dirty="0" smtClean="0"/>
              <a:t>…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155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Operations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6122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 err="1" smtClean="0"/>
              <a:t>RavenDB</a:t>
            </a:r>
            <a:r>
              <a:rPr lang="en-GB" sz="2400" dirty="0" smtClean="0"/>
              <a:t> either runs as </a:t>
            </a:r>
            <a:r>
              <a:rPr lang="en-GB" sz="2400" b="1" dirty="0" smtClean="0"/>
              <a:t>Windows Service</a:t>
            </a:r>
            <a:r>
              <a:rPr lang="en-GB" sz="2400" dirty="0" smtClean="0"/>
              <a:t> or embedded in IIS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Some global Settings are configured in a </a:t>
            </a:r>
            <a:r>
              <a:rPr lang="en-GB" sz="2400" b="1" dirty="0" err="1" smtClean="0"/>
              <a:t>config</a:t>
            </a:r>
            <a:r>
              <a:rPr lang="en-GB" sz="2400" b="1" dirty="0" smtClean="0"/>
              <a:t> file</a:t>
            </a:r>
            <a:r>
              <a:rPr lang="en-GB" sz="2400" dirty="0" smtClean="0"/>
              <a:t> in the installation folder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/>
              <a:t>Authentication</a:t>
            </a:r>
            <a:endParaRPr lang="en-GB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/>
              <a:t>Folder Locations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Database specific settings are either configured with the </a:t>
            </a:r>
            <a:r>
              <a:rPr lang="en-GB" sz="2400" b="1" dirty="0" smtClean="0"/>
              <a:t>management UI</a:t>
            </a:r>
            <a:r>
              <a:rPr lang="en-GB" sz="2400" dirty="0" smtClean="0"/>
              <a:t> or via </a:t>
            </a:r>
            <a:r>
              <a:rPr lang="en-GB" sz="2400" b="1" dirty="0" smtClean="0"/>
              <a:t>API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Most Database specific settings are </a:t>
            </a:r>
            <a:r>
              <a:rPr lang="en-GB" sz="2400" b="1" dirty="0" smtClean="0"/>
              <a:t>stored as documents inside the database itself</a:t>
            </a:r>
            <a:r>
              <a:rPr lang="en-GB" sz="2400" dirty="0" smtClean="0"/>
              <a:t> or in the &lt;system&gt; database (eat your own dogfood)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26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Operations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>
                <a:solidFill>
                  <a:schemeClr val="bg2">
                    <a:lumMod val="25000"/>
                  </a:schemeClr>
                </a:solidFill>
              </a:rPr>
              <a:t>Management UI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612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dirty="0" smtClean="0"/>
              <a:t>Database creation and deletion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Activation of plugins / </a:t>
            </a:r>
            <a:r>
              <a:rPr lang="en-GB" sz="2400" dirty="0" smtClean="0"/>
              <a:t>bundles</a:t>
            </a:r>
          </a:p>
          <a:p>
            <a:pPr>
              <a:lnSpc>
                <a:spcPct val="100000"/>
              </a:lnSpc>
            </a:pPr>
            <a:r>
              <a:rPr lang="en-GB" sz="2400" dirty="0" smtClean="0"/>
              <a:t>Backups</a:t>
            </a:r>
          </a:p>
          <a:p>
            <a:pPr>
              <a:lnSpc>
                <a:spcPct val="100000"/>
              </a:lnSpc>
            </a:pPr>
            <a:r>
              <a:rPr lang="en-GB" sz="2400" dirty="0" smtClean="0"/>
              <a:t>Periodic Exports</a:t>
            </a:r>
          </a:p>
          <a:p>
            <a:pPr>
              <a:lnSpc>
                <a:spcPct val="100000"/>
              </a:lnSpc>
            </a:pPr>
            <a:r>
              <a:rPr lang="en-GB" sz="2400" dirty="0" smtClean="0"/>
              <a:t>Replication / Cluster Setup</a:t>
            </a:r>
          </a:p>
          <a:p>
            <a:pPr>
              <a:lnSpc>
                <a:spcPct val="100000"/>
              </a:lnSpc>
            </a:pPr>
            <a:r>
              <a:rPr lang="en-GB" sz="2400" dirty="0" err="1" smtClean="0"/>
              <a:t>Sharding</a:t>
            </a:r>
            <a:endParaRPr lang="en-GB" sz="2400" dirty="0" smtClean="0"/>
          </a:p>
          <a:p>
            <a:pPr>
              <a:lnSpc>
                <a:spcPct val="100000"/>
              </a:lnSpc>
            </a:pPr>
            <a:r>
              <a:rPr lang="en-GB" sz="2400" dirty="0" smtClean="0"/>
              <a:t>Manual Export / Import of Data</a:t>
            </a:r>
          </a:p>
          <a:p>
            <a:pPr>
              <a:lnSpc>
                <a:spcPct val="100000"/>
              </a:lnSpc>
            </a:pPr>
            <a:r>
              <a:rPr lang="en-GB" sz="2400" dirty="0" smtClean="0"/>
              <a:t>Status of database</a:t>
            </a:r>
          </a:p>
          <a:p>
            <a:pPr>
              <a:lnSpc>
                <a:spcPct val="100000"/>
              </a:lnSpc>
            </a:pPr>
            <a:r>
              <a:rPr lang="en-GB" sz="2400" dirty="0" smtClean="0"/>
              <a:t>Debugging endpoints / Debug Dumps</a:t>
            </a:r>
          </a:p>
        </p:txBody>
      </p:sp>
    </p:spTree>
    <p:extLst>
      <p:ext uri="{BB962C8B-B14F-4D97-AF65-F5344CB8AC3E}">
        <p14:creationId xmlns:p14="http://schemas.microsoft.com/office/powerpoint/2010/main" val="5098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Let’s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88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Let’s code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Agenda and Use Cases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Overview </a:t>
            </a:r>
            <a:r>
              <a:rPr lang="en-GB" dirty="0"/>
              <a:t>List of all </a:t>
            </a:r>
            <a:r>
              <a:rPr lang="en-GB" dirty="0" smtClean="0"/>
              <a:t>Players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err="1" smtClean="0"/>
              <a:t>RavenDB</a:t>
            </a:r>
            <a:r>
              <a:rPr lang="en-GB" sz="2400" dirty="0" smtClean="0"/>
              <a:t> Basics</a:t>
            </a: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Searching </a:t>
            </a:r>
            <a:r>
              <a:rPr lang="en-GB" dirty="0"/>
              <a:t>and Finding Specific Players</a:t>
            </a:r>
            <a:endParaRPr lang="en-GB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Indexes and Querying Unrelated Documents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Team Profile and Player Profile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Modelling and Querying Relationships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Statistics </a:t>
            </a:r>
            <a:r>
              <a:rPr lang="en-GB" dirty="0"/>
              <a:t>and Reporting</a:t>
            </a:r>
            <a:endParaRPr lang="en-GB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Aggregations (Map/Reduce)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Advanced </a:t>
            </a:r>
            <a:r>
              <a:rPr lang="en-GB" dirty="0" err="1" smtClean="0"/>
              <a:t>RavenDB</a:t>
            </a:r>
            <a:r>
              <a:rPr lang="en-GB" dirty="0" smtClean="0"/>
              <a:t> Features</a:t>
            </a:r>
            <a:endParaRPr lang="en-GB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660111" y="2031717"/>
            <a:ext cx="223883" cy="13229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</a:rPr>
              <a:t>Let’s start with some theory…</a:t>
            </a:r>
            <a:endParaRPr lang="en-GB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9284" y="3315817"/>
            <a:ext cx="552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NoSQL Technologies</a:t>
            </a:r>
            <a:endParaRPr lang="en-GB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941788" y="1631999"/>
            <a:ext cx="449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Graph Databases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987004" y="4695633"/>
            <a:ext cx="3733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Document Databases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32064" y="1665697"/>
            <a:ext cx="2957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Key-Value Stores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32064" y="4868223"/>
            <a:ext cx="261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Column Stores</a:t>
            </a:r>
            <a:endParaRPr lang="en-GB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5294"/>
            <a:ext cx="1167881" cy="389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03" y="5602167"/>
            <a:ext cx="1099933" cy="7372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70" y="5490829"/>
            <a:ext cx="602338" cy="4799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8777"/>
            <a:ext cx="1031422" cy="13943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68" y="6164176"/>
            <a:ext cx="1222601" cy="348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04" y="2315397"/>
            <a:ext cx="1129004" cy="4516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83" y="6195302"/>
            <a:ext cx="898911" cy="4118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98" y="5131960"/>
            <a:ext cx="1398541" cy="998958"/>
          </a:xfrm>
          <a:prstGeom prst="rect">
            <a:avLst/>
          </a:prstGeom>
        </p:spPr>
      </p:pic>
      <p:pic>
        <p:nvPicPr>
          <p:cNvPr id="1026" name="Picture 2" descr="http://cdn2.hubspot.net/hubfs/423381/mem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0" r="20763"/>
          <a:stretch/>
        </p:blipFill>
        <p:spPr bwMode="auto">
          <a:xfrm>
            <a:off x="2314335" y="2315397"/>
            <a:ext cx="884467" cy="7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Overview List of all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Players</a:t>
            </a:r>
            <a:br>
              <a:rPr lang="en-GB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 smtClean="0"/>
              <a:t>Topics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Get to know the solution and git workflow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Get to know the session (Unit of Work) concept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how to store a list of documents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how to retrieve one or many documents by their id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Query a collection using dynamic indexes and paging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Overview List of all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Players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E01-StoreAndLoadPlayers.cs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Exercise 01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As </a:t>
            </a:r>
            <a:r>
              <a:rPr lang="en-US" sz="2400" dirty="0"/>
              <a:t>a user I want </a:t>
            </a:r>
            <a:r>
              <a:rPr lang="en-US" sz="2400" dirty="0" smtClean="0"/>
              <a:t>store </a:t>
            </a:r>
            <a:r>
              <a:rPr lang="en-US" sz="2400" dirty="0"/>
              <a:t>a list of the following players: "</a:t>
            </a:r>
            <a:r>
              <a:rPr lang="en-US" sz="2400" dirty="0" err="1"/>
              <a:t>Christiano</a:t>
            </a:r>
            <a:r>
              <a:rPr lang="en-US" sz="2400" dirty="0"/>
              <a:t> Ronaldo", "Lionel Messi" and "Bastian Schweinsteiger".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Exercise 02</a:t>
            </a:r>
          </a:p>
          <a:p>
            <a:pPr marL="0" indent="0">
              <a:buNone/>
            </a:pPr>
            <a:r>
              <a:rPr lang="en-US" sz="2400" dirty="0" smtClean="0"/>
              <a:t>As </a:t>
            </a:r>
            <a:r>
              <a:rPr lang="en-US" sz="2400" dirty="0"/>
              <a:t>a user I want to be able to receive back the whole list of players ("</a:t>
            </a:r>
            <a:r>
              <a:rPr lang="en-US" sz="2400" dirty="0" err="1"/>
              <a:t>Christiano</a:t>
            </a:r>
            <a:r>
              <a:rPr lang="en-US" sz="2400" dirty="0"/>
              <a:t> Ronaldo", "Lionel Messi" and "Bastian Schweinsteiger") I stored </a:t>
            </a:r>
            <a:r>
              <a:rPr lang="en-US" sz="2400" dirty="0" smtClean="0"/>
              <a:t>before.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988734"/>
            <a:ext cx="5350476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E01		//Exercise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S01		//Solution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218775">
            <a:off x="8896865" y="1044357"/>
            <a:ext cx="331160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We have to limit the time for each pair of exercises to &lt;10 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5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421" y="4035641"/>
            <a:ext cx="3648547" cy="2754019"/>
            <a:chOff x="606582" y="2679824"/>
            <a:chExt cx="4689696" cy="3539906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4017" y="4035641"/>
            <a:ext cx="3739082" cy="2766997"/>
            <a:chOff x="6824804" y="2679824"/>
            <a:chExt cx="4790793" cy="3545282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558328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Load Document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363194" y="923454"/>
            <a:ext cx="1439501" cy="38929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25870" y="131275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38925" y="1508441"/>
            <a:ext cx="2032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01: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TDocument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&gt;(id)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421" y="203694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602463" y="2426245"/>
            <a:ext cx="18107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62560" y="2426245"/>
            <a:ext cx="15206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5233" y="3092443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02: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Load(id)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17547" y="3081994"/>
            <a:ext cx="119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03: Return JSON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4542233" y="2989507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516613" y="131275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51005" y="1490130"/>
            <a:ext cx="202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04: </a:t>
            </a:r>
            <a:r>
              <a:rPr lang="en-GB" sz="1200" dirty="0" err="1" smtClean="0"/>
              <a:t>Deserialize</a:t>
            </a:r>
            <a:r>
              <a:rPr lang="en-GB" sz="1200" dirty="0" smtClean="0"/>
              <a:t> as </a:t>
            </a:r>
            <a:r>
              <a:rPr lang="en-GB" sz="1200" dirty="0" err="1" smtClean="0"/>
              <a:t>TDocument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4884855" y="1413319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45383" y="1508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7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421" y="4035641"/>
            <a:ext cx="3648547" cy="2754019"/>
            <a:chOff x="606582" y="2679824"/>
            <a:chExt cx="4689696" cy="3539906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4017" y="4035641"/>
            <a:ext cx="3739082" cy="2766997"/>
            <a:chOff x="6824804" y="2679824"/>
            <a:chExt cx="4790793" cy="3545282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79421" y="203694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602463" y="2426245"/>
            <a:ext cx="18107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62560" y="2426245"/>
            <a:ext cx="15206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5233" y="309244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02: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Load(ids)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17547" y="3092443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03: Load JSON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4463854" y="30156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" name="Title 10"/>
          <p:cNvSpPr txBox="1">
            <a:spLocks/>
          </p:cNvSpPr>
          <p:nvPr/>
        </p:nvSpPr>
        <p:spPr>
          <a:xfrm>
            <a:off x="838200" y="212726"/>
            <a:ext cx="10515600" cy="558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Load Multiple Documents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4521004" y="307278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4587679" y="31299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5363194" y="923454"/>
            <a:ext cx="1439501" cy="38929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25870" y="131275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38925" y="1508441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01: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TDocument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&gt;(ids)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16613" y="131275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86853" y="1490130"/>
            <a:ext cx="202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04: </a:t>
            </a:r>
            <a:r>
              <a:rPr lang="en-GB" sz="1200" dirty="0" err="1"/>
              <a:t>Deserialize</a:t>
            </a:r>
            <a:r>
              <a:rPr lang="en-GB" sz="1200" dirty="0"/>
              <a:t> as </a:t>
            </a:r>
            <a:r>
              <a:rPr lang="en-GB" sz="1200" dirty="0" err="1"/>
              <a:t>TDocument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4884855" y="1413319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5383" y="1508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Overview List of all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Players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E02-QueryAutoIndexWithPaging.cs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Exercise 03</a:t>
            </a:r>
          </a:p>
          <a:p>
            <a:pPr marL="0" indent="0">
              <a:buNone/>
            </a:pPr>
            <a:r>
              <a:rPr lang="en-US" sz="2400" dirty="0" smtClean="0"/>
              <a:t>As </a:t>
            </a:r>
            <a:r>
              <a:rPr lang="en-US" sz="2400" dirty="0"/>
              <a:t>a user I </a:t>
            </a:r>
            <a:r>
              <a:rPr lang="en-US" sz="2400" dirty="0" smtClean="0"/>
              <a:t>want </a:t>
            </a:r>
            <a:r>
              <a:rPr lang="en-US" sz="2400" dirty="0"/>
              <a:t>to get a list of 5 players at once (paged list).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Exercise 04</a:t>
            </a:r>
          </a:p>
          <a:p>
            <a:pPr marL="0" indent="0">
              <a:buNone/>
            </a:pPr>
            <a:r>
              <a:rPr lang="en-US" sz="2400" dirty="0" smtClean="0"/>
              <a:t>As </a:t>
            </a:r>
            <a:r>
              <a:rPr lang="en-US" sz="2400" dirty="0"/>
              <a:t>a user I </a:t>
            </a:r>
            <a:r>
              <a:rPr lang="en-US" sz="2400" dirty="0" smtClean="0"/>
              <a:t>want </a:t>
            </a:r>
            <a:r>
              <a:rPr lang="en-US" sz="2400" dirty="0"/>
              <a:t>to get the second list of 5 players at once (paged list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988734"/>
            <a:ext cx="5350476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E02		//Exercise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S02		//Solution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421" y="4035641"/>
            <a:ext cx="3648547" cy="2754019"/>
            <a:chOff x="606582" y="2679824"/>
            <a:chExt cx="4689696" cy="3539906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4017" y="4035641"/>
            <a:ext cx="3739082" cy="2766997"/>
            <a:chOff x="6824804" y="2679824"/>
            <a:chExt cx="4790793" cy="3545282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96075" y="1356912"/>
            <a:ext cx="3392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01: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TDocument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&gt;().Take(5).Skip(10)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421" y="203694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48803" y="2416663"/>
            <a:ext cx="18107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62560" y="2426245"/>
            <a:ext cx="15206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5233" y="309244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05: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Load(ids)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17547" y="3092443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06: JSON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4197374" y="30156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" name="Title 10"/>
          <p:cNvSpPr txBox="1">
            <a:spLocks/>
          </p:cNvSpPr>
          <p:nvPr/>
        </p:nvSpPr>
        <p:spPr>
          <a:xfrm>
            <a:off x="838200" y="212726"/>
            <a:ext cx="10515600" cy="558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Query Auto Index with Paging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4254524" y="307278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4321199" y="31299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9795243" y="2426245"/>
            <a:ext cx="0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35795" y="3015632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03: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(), 5, 10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378416" y="2426245"/>
            <a:ext cx="3584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71254" y="3033536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04: [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ids]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5363194" y="923454"/>
            <a:ext cx="1439501" cy="38929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625870" y="131275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16613" y="131275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66677" y="1490130"/>
            <a:ext cx="2028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07: </a:t>
            </a:r>
            <a:r>
              <a:rPr lang="en-GB" sz="1200" dirty="0" err="1"/>
              <a:t>Deserialize</a:t>
            </a:r>
            <a:r>
              <a:rPr lang="en-GB" sz="1200" dirty="0"/>
              <a:t> as </a:t>
            </a:r>
            <a:r>
              <a:rPr lang="en-GB" sz="1200" dirty="0" err="1"/>
              <a:t>TDocument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5383" y="1508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46" name="Folded Corner 45"/>
          <p:cNvSpPr/>
          <p:nvPr/>
        </p:nvSpPr>
        <p:spPr>
          <a:xfrm>
            <a:off x="4861919" y="13603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4919069" y="141745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4985744" y="14746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6075" y="1650389"/>
            <a:ext cx="3528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02: Find or Create Auto Index (</a:t>
            </a:r>
            <a:r>
              <a:rPr lang="en-GB" sz="1200" dirty="0" err="1" smtClean="0"/>
              <a:t>TIndex</a:t>
            </a:r>
            <a:r>
              <a:rPr lang="en-GB" sz="1200" dirty="0" smtClean="0"/>
              <a:t>) for </a:t>
            </a:r>
            <a:r>
              <a:rPr lang="en-GB" sz="1200" dirty="0" err="1" smtClean="0"/>
              <a:t>TDocument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Overview </a:t>
            </a:r>
            <a:r>
              <a:rPr lang="en-GB" dirty="0"/>
              <a:t>List of all </a:t>
            </a:r>
            <a:r>
              <a:rPr lang="en-GB" dirty="0" smtClean="0"/>
              <a:t>Players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err="1" smtClean="0"/>
              <a:t>RavenDB</a:t>
            </a:r>
            <a:r>
              <a:rPr lang="en-GB" sz="2400" dirty="0" smtClean="0"/>
              <a:t> Basics</a:t>
            </a: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Searching </a:t>
            </a:r>
            <a:r>
              <a:rPr lang="en-GB" dirty="0"/>
              <a:t>and Finding Specific Players</a:t>
            </a:r>
            <a:endParaRPr lang="en-GB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Indexes and Querying Unrelated Documents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Team Profile and Player Profile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Modelling and Querying Relationships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Statistics </a:t>
            </a:r>
            <a:r>
              <a:rPr lang="en-GB" dirty="0"/>
              <a:t>and Reporting</a:t>
            </a:r>
            <a:endParaRPr lang="en-GB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Aggregations (Map/Reduce)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Advanced </a:t>
            </a:r>
            <a:r>
              <a:rPr lang="en-GB" dirty="0" err="1" smtClean="0"/>
              <a:t>RavenDB</a:t>
            </a:r>
            <a:r>
              <a:rPr lang="en-GB" dirty="0" smtClean="0"/>
              <a:t> Features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Let’s code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Agenda and Use Cases</a:t>
            </a:r>
            <a:endParaRPr lang="en-GB" sz="2800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660111" y="3602941"/>
            <a:ext cx="223883" cy="13229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Searching and Finding Specific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Players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Topics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Introduction to static indexes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Exercises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Learn how to create static indexes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Learn how to query static indexes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Learn how to use type coercion in LINQ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Learn how to leverage Full Text Search capabilities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515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Static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Indexes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Static means, that we tell the server about it. Dynamic indexes are created on demand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 static index is </a:t>
            </a:r>
            <a:r>
              <a:rPr lang="en-GB" dirty="0" smtClean="0"/>
              <a:t>created or updated </a:t>
            </a:r>
            <a:r>
              <a:rPr lang="en-GB" dirty="0" smtClean="0"/>
              <a:t>with an index definition that is executed on the </a:t>
            </a:r>
            <a:r>
              <a:rPr lang="en-GB" dirty="0" smtClean="0"/>
              <a:t>server (usually during </a:t>
            </a:r>
            <a:r>
              <a:rPr lang="en-GB" dirty="0" err="1" smtClean="0"/>
              <a:t>startup</a:t>
            </a:r>
            <a:r>
              <a:rPr lang="en-GB" dirty="0" smtClean="0"/>
              <a:t>).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de-CH" dirty="0" smtClean="0"/>
              <a:t>In .NET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inherit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AbstractIndexCreationTask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create</a:t>
            </a:r>
            <a:r>
              <a:rPr lang="de-CH" dirty="0" smtClean="0"/>
              <a:t> an </a:t>
            </a:r>
            <a:r>
              <a:rPr lang="de-CH" dirty="0" err="1" smtClean="0"/>
              <a:t>index</a:t>
            </a:r>
            <a:r>
              <a:rPr lang="de-CH" dirty="0" smtClean="0"/>
              <a:t> </a:t>
            </a:r>
            <a:r>
              <a:rPr lang="de-CH" dirty="0" err="1" smtClean="0"/>
              <a:t>definition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31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Duck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Typing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Structural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Typing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 smtClean="0"/>
              <a:t>If</a:t>
            </a:r>
            <a:r>
              <a:rPr lang="de-CH" sz="2400" dirty="0" smtClean="0"/>
              <a:t> </a:t>
            </a:r>
            <a:r>
              <a:rPr lang="de-CH" sz="2400" dirty="0" err="1" smtClean="0"/>
              <a:t>it</a:t>
            </a:r>
            <a:r>
              <a:rPr lang="de-CH" sz="2400" dirty="0" smtClean="0"/>
              <a:t> </a:t>
            </a:r>
            <a:r>
              <a:rPr lang="de-CH" sz="2400" dirty="0" err="1" smtClean="0"/>
              <a:t>walks</a:t>
            </a:r>
            <a:r>
              <a:rPr lang="de-CH" sz="2400" dirty="0" smtClean="0"/>
              <a:t> like a duck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quacks</a:t>
            </a:r>
            <a:r>
              <a:rPr lang="de-CH" sz="2400" dirty="0" smtClean="0"/>
              <a:t> like a duck, </a:t>
            </a:r>
            <a:r>
              <a:rPr lang="de-CH" sz="2400" dirty="0" err="1" smtClean="0"/>
              <a:t>it</a:t>
            </a:r>
            <a:r>
              <a:rPr lang="de-CH" sz="2400" dirty="0" smtClean="0"/>
              <a:t> </a:t>
            </a:r>
            <a:r>
              <a:rPr lang="de-CH" sz="2400" dirty="0" err="1" smtClean="0"/>
              <a:t>is</a:t>
            </a:r>
            <a:r>
              <a:rPr lang="de-CH" sz="2400" dirty="0" smtClean="0"/>
              <a:t> a duck.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2400" dirty="0" err="1" smtClean="0"/>
              <a:t>If</a:t>
            </a:r>
            <a:r>
              <a:rPr lang="de-CH" sz="2400" dirty="0" smtClean="0"/>
              <a:t> </a:t>
            </a:r>
            <a:r>
              <a:rPr lang="de-CH" sz="2400" dirty="0" err="1" smtClean="0"/>
              <a:t>two</a:t>
            </a:r>
            <a:r>
              <a:rPr lang="de-CH" sz="2400" dirty="0" smtClean="0"/>
              <a:t> </a:t>
            </a:r>
            <a:r>
              <a:rPr lang="de-CH" sz="2400" dirty="0" err="1" smtClean="0"/>
              <a:t>structures</a:t>
            </a:r>
            <a:r>
              <a:rPr lang="de-CH" sz="2400" dirty="0" smtClean="0"/>
              <a:t> </a:t>
            </a:r>
            <a:r>
              <a:rPr lang="de-CH" sz="2400" dirty="0" smtClean="0"/>
              <a:t>(in </a:t>
            </a:r>
            <a:r>
              <a:rPr lang="de-CH" sz="2400" dirty="0" err="1" smtClean="0"/>
              <a:t>our</a:t>
            </a:r>
            <a:r>
              <a:rPr lang="de-CH" sz="2400" dirty="0" smtClean="0"/>
              <a:t> </a:t>
            </a:r>
            <a:r>
              <a:rPr lang="de-CH" sz="2400" dirty="0" err="1" smtClean="0"/>
              <a:t>case</a:t>
            </a:r>
            <a:r>
              <a:rPr lang="de-CH" sz="2400" dirty="0" smtClean="0"/>
              <a:t> JSON, .NET Class </a:t>
            </a:r>
            <a:r>
              <a:rPr lang="de-CH" sz="2400" dirty="0" err="1" smtClean="0"/>
              <a:t>or</a:t>
            </a:r>
            <a:r>
              <a:rPr lang="de-CH" sz="2400" dirty="0" smtClean="0"/>
              <a:t> </a:t>
            </a:r>
            <a:r>
              <a:rPr lang="de-CH" sz="2400" dirty="0" err="1" smtClean="0"/>
              <a:t>Lucene</a:t>
            </a:r>
            <a:r>
              <a:rPr lang="de-CH" sz="2400" dirty="0" smtClean="0"/>
              <a:t> Index Entry) </a:t>
            </a:r>
            <a:r>
              <a:rPr lang="de-CH" sz="2400" dirty="0" err="1" smtClean="0"/>
              <a:t>have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same </a:t>
            </a:r>
            <a:r>
              <a:rPr lang="de-CH" sz="2400" dirty="0" err="1" smtClean="0"/>
              <a:t>properties</a:t>
            </a:r>
            <a:r>
              <a:rPr lang="de-CH" sz="2400" dirty="0" smtClean="0"/>
              <a:t>, </a:t>
            </a:r>
            <a:r>
              <a:rPr lang="de-CH" sz="2400" dirty="0" err="1" smtClean="0"/>
              <a:t>they</a:t>
            </a:r>
            <a:r>
              <a:rPr lang="de-CH" sz="2400" dirty="0" smtClean="0"/>
              <a:t> </a:t>
            </a:r>
            <a:r>
              <a:rPr lang="de-CH" sz="2400" dirty="0" err="1" smtClean="0"/>
              <a:t>are</a:t>
            </a:r>
            <a:r>
              <a:rPr lang="de-CH" sz="2400" dirty="0" smtClean="0"/>
              <a:t> </a:t>
            </a:r>
            <a:r>
              <a:rPr lang="de-CH" sz="2400" dirty="0" err="1" smtClean="0"/>
              <a:t>compatible</a:t>
            </a:r>
            <a:r>
              <a:rPr lang="de-CH" sz="2400" dirty="0" smtClean="0"/>
              <a:t>. This also </a:t>
            </a:r>
            <a:r>
              <a:rPr lang="de-CH" sz="2400" dirty="0" err="1" smtClean="0"/>
              <a:t>works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a </a:t>
            </a:r>
            <a:r>
              <a:rPr lang="de-CH" sz="2400" dirty="0" err="1" smtClean="0"/>
              <a:t>subset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</a:t>
            </a:r>
            <a:r>
              <a:rPr lang="de-CH" sz="2400" dirty="0" err="1" smtClean="0"/>
              <a:t>properties</a:t>
            </a:r>
            <a:r>
              <a:rPr lang="de-CH" sz="2400" dirty="0" smtClean="0"/>
              <a:t> </a:t>
            </a:r>
            <a:r>
              <a:rPr lang="de-CH" sz="2400" dirty="0" err="1" smtClean="0"/>
              <a:t>from</a:t>
            </a:r>
            <a:r>
              <a:rPr lang="de-CH" sz="2400" dirty="0" smtClean="0"/>
              <a:t> </a:t>
            </a:r>
            <a:r>
              <a:rPr lang="de-CH" sz="2400" dirty="0" err="1" smtClean="0"/>
              <a:t>each</a:t>
            </a:r>
            <a:r>
              <a:rPr lang="de-CH" sz="2400" dirty="0" smtClean="0"/>
              <a:t> </a:t>
            </a:r>
            <a:r>
              <a:rPr lang="de-CH" sz="2400" dirty="0" err="1" smtClean="0"/>
              <a:t>side</a:t>
            </a:r>
            <a:r>
              <a:rPr lang="de-CH" sz="2400" dirty="0" smtClean="0"/>
              <a:t>.</a:t>
            </a:r>
            <a:endParaRPr lang="de-CH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3049" y="4629473"/>
            <a:ext cx="404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string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de-CH" dirty="0" smtClean="0"/>
              <a:t> {</a:t>
            </a:r>
            <a:r>
              <a:rPr lang="de-CH" dirty="0" err="1" smtClean="0"/>
              <a:t>get;set</a:t>
            </a:r>
            <a:r>
              <a:rPr lang="de-CH" dirty="0" smtClean="0"/>
              <a:t>;}</a:t>
            </a:r>
          </a:p>
          <a:p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string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LastName</a:t>
            </a:r>
            <a:r>
              <a:rPr lang="de-CH" dirty="0" smtClean="0"/>
              <a:t> {</a:t>
            </a:r>
            <a:r>
              <a:rPr lang="de-CH" dirty="0" err="1" smtClean="0"/>
              <a:t>get;set</a:t>
            </a:r>
            <a:r>
              <a:rPr lang="de-CH" dirty="0" smtClean="0"/>
              <a:t>;}</a:t>
            </a:r>
          </a:p>
          <a:p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string</a:t>
            </a:r>
            <a:r>
              <a:rPr lang="de-CH" dirty="0" smtClean="0"/>
              <a:t> </a:t>
            </a:r>
            <a:r>
              <a:rPr lang="de-CH" dirty="0" err="1" smtClean="0"/>
              <a:t>DisplayName</a:t>
            </a:r>
            <a:r>
              <a:rPr lang="de-CH" dirty="0"/>
              <a:t> </a:t>
            </a:r>
            <a:r>
              <a:rPr lang="de-CH" dirty="0" smtClean="0"/>
              <a:t>{</a:t>
            </a:r>
            <a:r>
              <a:rPr lang="de-CH" dirty="0" err="1" smtClean="0"/>
              <a:t>get;set</a:t>
            </a:r>
            <a:r>
              <a:rPr lang="de-CH" dirty="0" smtClean="0"/>
              <a:t>;}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5879121" y="4353423"/>
            <a:ext cx="404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{</a:t>
            </a:r>
          </a:p>
          <a:p>
            <a:r>
              <a:rPr lang="de-CH" dirty="0" smtClean="0"/>
              <a:t>  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de-CH" dirty="0" smtClean="0"/>
              <a:t>: «Max»,</a:t>
            </a:r>
          </a:p>
          <a:p>
            <a:r>
              <a:rPr lang="de-CH" dirty="0"/>
              <a:t> </a:t>
            </a:r>
            <a:r>
              <a:rPr lang="de-CH" dirty="0" smtClean="0"/>
              <a:t> 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LastName</a:t>
            </a:r>
            <a:r>
              <a:rPr lang="de-CH" dirty="0" smtClean="0"/>
              <a:t>: «Müller»,</a:t>
            </a:r>
          </a:p>
          <a:p>
            <a:r>
              <a:rPr lang="de-CH" dirty="0"/>
              <a:t> </a:t>
            </a:r>
            <a:r>
              <a:rPr lang="de-CH" dirty="0" smtClean="0"/>
              <a:t>  </a:t>
            </a:r>
            <a:r>
              <a:rPr lang="de-CH" dirty="0" err="1" smtClean="0"/>
              <a:t>Birthdate</a:t>
            </a:r>
            <a:r>
              <a:rPr lang="de-CH" dirty="0" smtClean="0"/>
              <a:t>: 1990-01-01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63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Introduction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A </a:t>
            </a:r>
            <a:r>
              <a:rPr lang="en-GB" sz="2400" b="1" dirty="0" smtClean="0"/>
              <a:t>document database</a:t>
            </a:r>
            <a:r>
              <a:rPr lang="en-GB" sz="2400" dirty="0" smtClean="0"/>
              <a:t> is something else than a </a:t>
            </a:r>
            <a:r>
              <a:rPr lang="en-GB" sz="2400" b="1" dirty="0" smtClean="0"/>
              <a:t>document management system</a:t>
            </a:r>
            <a:r>
              <a:rPr lang="en-GB" sz="2400" dirty="0" smtClean="0"/>
              <a:t> (i.e. SharePoint or any other advanced CMS)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The documents in a document database are not </a:t>
            </a:r>
            <a:r>
              <a:rPr lang="en-GB" sz="2400" b="1" dirty="0" smtClean="0"/>
              <a:t>pdf’s</a:t>
            </a:r>
            <a:r>
              <a:rPr lang="en-GB" sz="2400" dirty="0" smtClean="0"/>
              <a:t> or </a:t>
            </a:r>
            <a:r>
              <a:rPr lang="en-GB" sz="2400" b="1" dirty="0" smtClean="0"/>
              <a:t>word documents</a:t>
            </a:r>
            <a:r>
              <a:rPr lang="en-GB" sz="2400" dirty="0" smtClean="0"/>
              <a:t> but </a:t>
            </a:r>
            <a:r>
              <a:rPr lang="en-GB" sz="2400" b="1" dirty="0" smtClean="0"/>
              <a:t>structured data</a:t>
            </a:r>
            <a:r>
              <a:rPr lang="en-GB" sz="2400" dirty="0" smtClean="0"/>
              <a:t> stored as </a:t>
            </a:r>
            <a:r>
              <a:rPr lang="en-GB" sz="2400" dirty="0" err="1" smtClean="0"/>
              <a:t>json</a:t>
            </a:r>
            <a:r>
              <a:rPr lang="en-GB" sz="2400" dirty="0" smtClean="0"/>
              <a:t>, xml or in binary format.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The documents in a document database are very often a </a:t>
            </a:r>
            <a:r>
              <a:rPr lang="en-GB" sz="2400" b="1" dirty="0" smtClean="0"/>
              <a:t>serialized version</a:t>
            </a:r>
            <a:r>
              <a:rPr lang="en-GB" sz="2400" dirty="0" smtClean="0"/>
              <a:t> of (parts of) the </a:t>
            </a:r>
            <a:r>
              <a:rPr lang="en-GB" sz="2400" b="1" dirty="0" smtClean="0"/>
              <a:t>in-memory object tree</a:t>
            </a:r>
            <a:r>
              <a:rPr lang="en-GB" sz="2400" dirty="0" smtClean="0"/>
              <a:t> of your application.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Document databases offer </a:t>
            </a:r>
            <a:r>
              <a:rPr lang="en-GB" sz="2400" b="1" dirty="0" err="1" smtClean="0"/>
              <a:t>queryable</a:t>
            </a:r>
            <a:r>
              <a:rPr lang="en-GB" sz="2400" b="1" dirty="0" smtClean="0"/>
              <a:t> access</a:t>
            </a:r>
            <a:r>
              <a:rPr lang="en-GB" sz="2400" dirty="0" smtClean="0"/>
              <a:t> to those structured documents, their </a:t>
            </a:r>
            <a:r>
              <a:rPr lang="en-GB" sz="2400" b="1" dirty="0" smtClean="0"/>
              <a:t>content</a:t>
            </a:r>
            <a:r>
              <a:rPr lang="en-GB" sz="2400" dirty="0" smtClean="0"/>
              <a:t> and their </a:t>
            </a:r>
            <a:r>
              <a:rPr lang="en-GB" sz="2400" b="1" dirty="0" smtClean="0"/>
              <a:t>metadata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301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Query Model vs.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Result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Model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56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/>
              <a:t>The </a:t>
            </a:r>
            <a:r>
              <a:rPr lang="de-CH" sz="2400" dirty="0" err="1"/>
              <a:t>structure</a:t>
            </a:r>
            <a:r>
              <a:rPr lang="de-CH" sz="2400" dirty="0"/>
              <a:t> </a:t>
            </a:r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you</a:t>
            </a:r>
            <a:r>
              <a:rPr lang="de-CH" sz="2400" dirty="0"/>
              <a:t> </a:t>
            </a:r>
            <a:r>
              <a:rPr lang="de-CH" sz="2400" b="1" dirty="0" err="1"/>
              <a:t>execute</a:t>
            </a:r>
            <a:r>
              <a:rPr lang="de-CH" sz="2400" b="1" dirty="0"/>
              <a:t> </a:t>
            </a:r>
            <a:r>
              <a:rPr lang="de-CH" sz="2400" b="1" dirty="0" err="1"/>
              <a:t>your</a:t>
            </a:r>
            <a:r>
              <a:rPr lang="de-CH" sz="2400" b="1" dirty="0"/>
              <a:t> </a:t>
            </a:r>
            <a:r>
              <a:rPr lang="de-CH" sz="2400" b="1" dirty="0" err="1"/>
              <a:t>query</a:t>
            </a:r>
            <a:r>
              <a:rPr lang="de-CH" sz="2400" b="1" dirty="0"/>
              <a:t> </a:t>
            </a:r>
            <a:r>
              <a:rPr lang="de-CH" sz="2400" b="1" dirty="0" err="1"/>
              <a:t>against</a:t>
            </a:r>
            <a:r>
              <a:rPr lang="de-CH" sz="2400" dirty="0"/>
              <a:t> (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 smtClean="0"/>
              <a:t>Lucene</a:t>
            </a:r>
            <a:r>
              <a:rPr lang="de-CH" sz="2400" dirty="0" smtClean="0"/>
              <a:t> </a:t>
            </a:r>
            <a:r>
              <a:rPr lang="de-CH" sz="2400" dirty="0" err="1" smtClean="0"/>
              <a:t>index</a:t>
            </a:r>
            <a:r>
              <a:rPr lang="de-CH" sz="2400" dirty="0" smtClean="0"/>
              <a:t> </a:t>
            </a:r>
            <a:r>
              <a:rPr lang="de-CH" sz="2400" dirty="0" err="1"/>
              <a:t>entry</a:t>
            </a:r>
            <a:r>
              <a:rPr lang="de-CH" sz="2400" dirty="0"/>
              <a:t>) </a:t>
            </a:r>
            <a:r>
              <a:rPr lang="de-CH" sz="2400" dirty="0" err="1"/>
              <a:t>is</a:t>
            </a:r>
            <a:r>
              <a:rPr lang="de-CH" sz="2400" dirty="0"/>
              <a:t> in </a:t>
            </a:r>
            <a:r>
              <a:rPr lang="de-CH" sz="2400" dirty="0" err="1"/>
              <a:t>most</a:t>
            </a:r>
            <a:r>
              <a:rPr lang="de-CH" sz="2400" dirty="0"/>
              <a:t> </a:t>
            </a:r>
            <a:r>
              <a:rPr lang="de-CH" sz="2400" dirty="0" err="1"/>
              <a:t>cases</a:t>
            </a:r>
            <a:r>
              <a:rPr lang="de-CH" sz="2400" dirty="0"/>
              <a:t> not </a:t>
            </a:r>
            <a:r>
              <a:rPr lang="de-CH" sz="2400" dirty="0" err="1"/>
              <a:t>the</a:t>
            </a:r>
            <a:r>
              <a:rPr lang="de-CH" sz="2400" dirty="0"/>
              <a:t> same </a:t>
            </a:r>
            <a:r>
              <a:rPr lang="de-CH" sz="2400" dirty="0" err="1"/>
              <a:t>structure</a:t>
            </a:r>
            <a:r>
              <a:rPr lang="de-CH" sz="2400" dirty="0"/>
              <a:t> </a:t>
            </a:r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you</a:t>
            </a:r>
            <a:r>
              <a:rPr lang="de-CH" sz="2400" dirty="0"/>
              <a:t> will </a:t>
            </a:r>
            <a:r>
              <a:rPr lang="de-CH" sz="2400" b="1" dirty="0" err="1"/>
              <a:t>get</a:t>
            </a:r>
            <a:r>
              <a:rPr lang="de-CH" sz="2400" b="1" dirty="0"/>
              <a:t> back </a:t>
            </a:r>
            <a:r>
              <a:rPr lang="de-CH" sz="2400" b="1" dirty="0" err="1"/>
              <a:t>as</a:t>
            </a:r>
            <a:r>
              <a:rPr lang="de-CH" sz="2400" b="1" dirty="0"/>
              <a:t> </a:t>
            </a:r>
            <a:r>
              <a:rPr lang="de-CH" sz="2400" b="1" dirty="0" err="1"/>
              <a:t>result</a:t>
            </a:r>
            <a:r>
              <a:rPr lang="de-CH" sz="2400" dirty="0"/>
              <a:t> (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smtClean="0"/>
              <a:t>JSON </a:t>
            </a:r>
            <a:r>
              <a:rPr lang="de-CH" sz="2400" dirty="0" err="1" smtClean="0"/>
              <a:t>document</a:t>
            </a:r>
            <a:r>
              <a:rPr lang="de-CH" sz="2400" dirty="0"/>
              <a:t>).</a:t>
            </a:r>
            <a:endParaRPr lang="de-CH" sz="2400" b="1" dirty="0" smtClean="0"/>
          </a:p>
          <a:p>
            <a:pPr marL="0" indent="0">
              <a:buNone/>
            </a:pPr>
            <a:r>
              <a:rPr lang="de-CH" sz="2400" dirty="0" err="1" smtClean="0"/>
              <a:t>For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b="1" dirty="0" err="1" smtClean="0"/>
              <a:t>RavenDB</a:t>
            </a:r>
            <a:r>
              <a:rPr lang="de-CH" sz="2400" b="1" dirty="0" smtClean="0"/>
              <a:t> </a:t>
            </a:r>
            <a:r>
              <a:rPr lang="de-CH" sz="2400" b="1" dirty="0"/>
              <a:t>Server</a:t>
            </a:r>
            <a:r>
              <a:rPr lang="de-CH" sz="2400" dirty="0"/>
              <a:t> </a:t>
            </a:r>
            <a:r>
              <a:rPr lang="de-CH" sz="2400" dirty="0" err="1" smtClean="0"/>
              <a:t>both</a:t>
            </a:r>
            <a:r>
              <a:rPr lang="de-CH" sz="2400" dirty="0" smtClean="0"/>
              <a:t> </a:t>
            </a:r>
            <a:r>
              <a:rPr lang="de-CH" sz="2400" dirty="0" err="1" smtClean="0"/>
              <a:t>structures</a:t>
            </a:r>
            <a:r>
              <a:rPr lang="de-CH" sz="2400" dirty="0" smtClean="0"/>
              <a:t> </a:t>
            </a:r>
            <a:r>
              <a:rPr lang="de-CH" sz="2400" dirty="0" err="1" smtClean="0"/>
              <a:t>are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untyped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strings</a:t>
            </a:r>
            <a:r>
              <a:rPr lang="de-CH" sz="2400" dirty="0" smtClean="0"/>
              <a:t>. </a:t>
            </a:r>
            <a:r>
              <a:rPr lang="de-CH" sz="2400" dirty="0" err="1"/>
              <a:t>It</a:t>
            </a:r>
            <a:r>
              <a:rPr lang="de-CH" sz="2400" dirty="0"/>
              <a:t> </a:t>
            </a:r>
            <a:r>
              <a:rPr lang="de-CH" sz="2400" dirty="0" err="1"/>
              <a:t>doesn’t</a:t>
            </a:r>
            <a:r>
              <a:rPr lang="de-CH" sz="2400" dirty="0"/>
              <a:t> </a:t>
            </a:r>
            <a:r>
              <a:rPr lang="de-CH" sz="2400" dirty="0" err="1"/>
              <a:t>know</a:t>
            </a:r>
            <a:r>
              <a:rPr lang="de-CH" sz="2400" dirty="0"/>
              <a:t> </a:t>
            </a:r>
            <a:r>
              <a:rPr lang="de-CH" sz="2400" dirty="0" err="1"/>
              <a:t>anything</a:t>
            </a:r>
            <a:r>
              <a:rPr lang="de-CH" sz="2400" dirty="0"/>
              <a:t> </a:t>
            </a:r>
            <a:r>
              <a:rPr lang="de-CH" sz="2400" dirty="0" err="1"/>
              <a:t>about</a:t>
            </a:r>
            <a:r>
              <a:rPr lang="de-CH" sz="2400" dirty="0"/>
              <a:t> </a:t>
            </a:r>
            <a:r>
              <a:rPr lang="de-CH" sz="2400" b="1" dirty="0"/>
              <a:t>.NET </a:t>
            </a:r>
            <a:r>
              <a:rPr lang="de-CH" sz="2400" b="1" dirty="0" err="1"/>
              <a:t>types</a:t>
            </a:r>
            <a:r>
              <a:rPr lang="de-CH" sz="2400" dirty="0"/>
              <a:t>.</a:t>
            </a:r>
          </a:p>
          <a:p>
            <a:pPr marL="0" indent="0">
              <a:buNone/>
            </a:pPr>
            <a:r>
              <a:rPr lang="de-CH" sz="2400" dirty="0" err="1"/>
              <a:t>With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b="1" dirty="0" err="1"/>
              <a:t>strongly</a:t>
            </a:r>
            <a:r>
              <a:rPr lang="de-CH" sz="2400" b="1" dirty="0"/>
              <a:t> </a:t>
            </a:r>
            <a:r>
              <a:rPr lang="de-CH" sz="2400" b="1" dirty="0" err="1"/>
              <a:t>typed</a:t>
            </a:r>
            <a:r>
              <a:rPr lang="de-CH" sz="2400" dirty="0"/>
              <a:t> .NET </a:t>
            </a:r>
            <a:r>
              <a:rPr lang="de-CH" sz="2400" dirty="0" err="1"/>
              <a:t>client</a:t>
            </a:r>
            <a:r>
              <a:rPr lang="de-CH" sz="2400" dirty="0"/>
              <a:t> API </a:t>
            </a:r>
            <a:r>
              <a:rPr lang="de-CH" sz="2400" dirty="0" err="1"/>
              <a:t>you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b="1" dirty="0" err="1"/>
              <a:t>associate</a:t>
            </a:r>
            <a:r>
              <a:rPr lang="de-CH" sz="2400" b="1" dirty="0"/>
              <a:t> .NET </a:t>
            </a:r>
            <a:r>
              <a:rPr lang="de-CH" sz="2400" b="1" dirty="0" err="1"/>
              <a:t>types</a:t>
            </a:r>
            <a:r>
              <a:rPr lang="de-CH" sz="2400" dirty="0"/>
              <a:t> </a:t>
            </a:r>
            <a:r>
              <a:rPr lang="de-CH" sz="2400" dirty="0" err="1"/>
              <a:t>with</a:t>
            </a:r>
            <a:r>
              <a:rPr lang="de-CH" sz="2400" dirty="0"/>
              <a:t> </a:t>
            </a:r>
            <a:r>
              <a:rPr lang="de-CH" sz="2400" dirty="0" err="1"/>
              <a:t>these</a:t>
            </a:r>
            <a:r>
              <a:rPr lang="de-CH" sz="2400" dirty="0"/>
              <a:t> </a:t>
            </a:r>
            <a:r>
              <a:rPr lang="de-CH" sz="2400" dirty="0" err="1"/>
              <a:t>structures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have</a:t>
            </a:r>
            <a:r>
              <a:rPr lang="de-CH" sz="2400" dirty="0"/>
              <a:t> </a:t>
            </a:r>
            <a:r>
              <a:rPr lang="de-CH" sz="2400" dirty="0" err="1"/>
              <a:t>nicely</a:t>
            </a:r>
            <a:r>
              <a:rPr lang="de-CH" sz="2400" dirty="0"/>
              <a:t> </a:t>
            </a:r>
            <a:r>
              <a:rPr lang="de-CH" sz="2400" dirty="0" err="1"/>
              <a:t>typed</a:t>
            </a:r>
            <a:r>
              <a:rPr lang="de-CH" sz="2400" dirty="0"/>
              <a:t> </a:t>
            </a:r>
            <a:r>
              <a:rPr lang="de-CH" sz="2400" dirty="0" err="1"/>
              <a:t>support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 smtClean="0"/>
              <a:t>queries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results</a:t>
            </a:r>
            <a:r>
              <a:rPr lang="de-CH" sz="2400" dirty="0" smtClean="0"/>
              <a:t>.</a:t>
            </a:r>
            <a:endParaRPr lang="de-CH" sz="2400" dirty="0" smtClean="0"/>
          </a:p>
          <a:p>
            <a:pPr marL="0" indent="0">
              <a:buNone/>
            </a:pPr>
            <a:endParaRPr lang="de-CH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CH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joes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session.Query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CH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Person_Index.IndexEntry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Person_Index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de-CH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.</a:t>
            </a:r>
            <a:r>
              <a:rPr lang="de-CH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de-CH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entry.FirstName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«Joe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»);</a:t>
            </a:r>
          </a:p>
          <a:p>
            <a:pPr marL="0" indent="0">
              <a:buNone/>
            </a:pPr>
            <a:endParaRPr lang="de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400" dirty="0" err="1" smtClean="0">
                <a:cs typeface="Courier New" panose="02070309020205020404" pitchFamily="49" charset="0"/>
              </a:rPr>
              <a:t>However</a:t>
            </a:r>
            <a:r>
              <a:rPr lang="de-CH" sz="2400" dirty="0" smtClean="0">
                <a:cs typeface="Courier New" panose="02070309020205020404" pitchFamily="49" charset="0"/>
              </a:rPr>
              <a:t>, </a:t>
            </a:r>
            <a:r>
              <a:rPr lang="de-CH" sz="2400" dirty="0" err="1" smtClean="0">
                <a:cs typeface="Courier New" panose="02070309020205020404" pitchFamily="49" charset="0"/>
              </a:rPr>
              <a:t>t</a:t>
            </a:r>
            <a:r>
              <a:rPr lang="de-CH" sz="2400" dirty="0" err="1" smtClean="0">
                <a:cs typeface="Courier New" panose="02070309020205020404" pitchFamily="49" charset="0"/>
              </a:rPr>
              <a:t>he</a:t>
            </a:r>
            <a:r>
              <a:rPr lang="de-CH" sz="2400" dirty="0" smtClean="0">
                <a:cs typeface="Courier New" panose="02070309020205020404" pitchFamily="49" charset="0"/>
              </a:rPr>
              <a:t> .NET </a:t>
            </a:r>
            <a:r>
              <a:rPr lang="de-CH" sz="2400" dirty="0" err="1" smtClean="0">
                <a:cs typeface="Courier New" panose="02070309020205020404" pitchFamily="49" charset="0"/>
              </a:rPr>
              <a:t>compiler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does</a:t>
            </a:r>
            <a:r>
              <a:rPr lang="de-CH" sz="2400" dirty="0" smtClean="0">
                <a:cs typeface="Courier New" panose="02070309020205020404" pitchFamily="49" charset="0"/>
              </a:rPr>
              <a:t> not </a:t>
            </a:r>
            <a:r>
              <a:rPr lang="de-CH" sz="2400" dirty="0" err="1" smtClean="0">
                <a:cs typeface="Courier New" panose="02070309020205020404" pitchFamily="49" charset="0"/>
              </a:rPr>
              <a:t>know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anything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about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the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relationship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between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the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Person_Index.Index</a:t>
            </a:r>
            <a:r>
              <a:rPr lang="de-C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class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and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the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class</a:t>
            </a:r>
            <a:r>
              <a:rPr lang="de-CH" sz="2400" dirty="0" smtClean="0">
                <a:cs typeface="Courier New" panose="02070309020205020404" pitchFamily="49" charset="0"/>
              </a:rPr>
              <a:t>. This </a:t>
            </a:r>
            <a:r>
              <a:rPr lang="de-CH" sz="2400" dirty="0" err="1" smtClean="0">
                <a:cs typeface="Courier New" panose="02070309020205020404" pitchFamily="49" charset="0"/>
              </a:rPr>
              <a:t>statement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won’t</a:t>
            </a:r>
            <a:r>
              <a:rPr lang="de-CH" sz="2400" dirty="0" smtClean="0">
                <a:cs typeface="Courier New" panose="02070309020205020404" pitchFamily="49" charset="0"/>
              </a:rPr>
              <a:t> </a:t>
            </a:r>
            <a:r>
              <a:rPr lang="de-CH" sz="2400" dirty="0" err="1" smtClean="0">
                <a:cs typeface="Courier New" panose="02070309020205020404" pitchFamily="49" charset="0"/>
              </a:rPr>
              <a:t>compile</a:t>
            </a:r>
            <a:r>
              <a:rPr lang="de-CH" sz="2400" dirty="0" smtClean="0">
                <a:cs typeface="Courier New" panose="02070309020205020404" pitchFamily="49" charset="0"/>
              </a:rPr>
              <a:t>.</a:t>
            </a:r>
            <a:endParaRPr lang="de-CH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Query Model vs.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Result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Model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For</a:t>
            </a:r>
            <a:r>
              <a:rPr lang="de-CH" sz="2400" dirty="0"/>
              <a:t> normal </a:t>
            </a:r>
            <a:r>
              <a:rPr lang="de-CH" sz="2400" dirty="0" err="1"/>
              <a:t>queries</a:t>
            </a:r>
            <a:r>
              <a:rPr lang="de-CH" sz="2400" dirty="0"/>
              <a:t>, </a:t>
            </a:r>
            <a:r>
              <a:rPr lang="de-CH" sz="2400" dirty="0" err="1"/>
              <a:t>structural</a:t>
            </a:r>
            <a:r>
              <a:rPr lang="de-CH" sz="2400" dirty="0"/>
              <a:t> </a:t>
            </a:r>
            <a:r>
              <a:rPr lang="de-CH" sz="2400" dirty="0" err="1"/>
              <a:t>typing</a:t>
            </a:r>
            <a:r>
              <a:rPr lang="de-CH" sz="2400" dirty="0"/>
              <a:t> </a:t>
            </a:r>
            <a:r>
              <a:rPr lang="de-CH" sz="2400" dirty="0" err="1"/>
              <a:t>is</a:t>
            </a:r>
            <a:r>
              <a:rPr lang="de-CH" sz="2400" dirty="0"/>
              <a:t> </a:t>
            </a:r>
            <a:r>
              <a:rPr lang="de-CH" sz="2400" dirty="0" err="1"/>
              <a:t>used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query</a:t>
            </a:r>
            <a:r>
              <a:rPr lang="de-CH" sz="2400" dirty="0"/>
              <a:t> </a:t>
            </a:r>
            <a:r>
              <a:rPr lang="de-CH" sz="2400" dirty="0" err="1"/>
              <a:t>model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strict</a:t>
            </a:r>
            <a:r>
              <a:rPr lang="de-CH" sz="2400" dirty="0"/>
              <a:t> </a:t>
            </a:r>
            <a:r>
              <a:rPr lang="de-CH" sz="2400" dirty="0" err="1"/>
              <a:t>typing</a:t>
            </a:r>
            <a:r>
              <a:rPr lang="de-CH" sz="2400" dirty="0"/>
              <a:t> </a:t>
            </a:r>
            <a:r>
              <a:rPr lang="de-CH" sz="2400" dirty="0" err="1"/>
              <a:t>is</a:t>
            </a:r>
            <a:r>
              <a:rPr lang="de-CH" sz="2400" dirty="0"/>
              <a:t> </a:t>
            </a:r>
            <a:r>
              <a:rPr lang="de-CH" sz="2400" dirty="0" err="1"/>
              <a:t>used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result</a:t>
            </a:r>
            <a:r>
              <a:rPr lang="de-CH" sz="2400" dirty="0"/>
              <a:t> </a:t>
            </a:r>
            <a:r>
              <a:rPr lang="de-CH" sz="2400" dirty="0" err="1"/>
              <a:t>model</a:t>
            </a:r>
            <a:r>
              <a:rPr lang="de-CH" sz="2400" dirty="0" smtClean="0"/>
              <a:t>. </a:t>
            </a:r>
            <a:r>
              <a:rPr lang="de-CH" sz="2400" dirty="0" err="1" smtClean="0"/>
              <a:t>If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query</a:t>
            </a:r>
            <a:r>
              <a:rPr lang="de-CH" sz="2400" dirty="0" smtClean="0"/>
              <a:t> </a:t>
            </a:r>
            <a:r>
              <a:rPr lang="de-CH" sz="2400" dirty="0" err="1" smtClean="0"/>
              <a:t>model</a:t>
            </a:r>
            <a:r>
              <a:rPr lang="de-CH" sz="2400" dirty="0" smtClean="0"/>
              <a:t> </a:t>
            </a:r>
            <a:r>
              <a:rPr lang="de-CH" sz="2400" dirty="0" err="1" smtClean="0"/>
              <a:t>has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same </a:t>
            </a:r>
            <a:r>
              <a:rPr lang="de-CH" sz="2400" dirty="0" err="1" smtClean="0"/>
              <a:t>property</a:t>
            </a:r>
            <a:r>
              <a:rPr lang="de-CH" sz="2400" dirty="0" smtClean="0"/>
              <a:t> </a:t>
            </a:r>
            <a:r>
              <a:rPr lang="de-CH" sz="2400" dirty="0" err="1" smtClean="0"/>
              <a:t>names</a:t>
            </a:r>
            <a:r>
              <a:rPr lang="de-CH" sz="2400" dirty="0" smtClean="0"/>
              <a:t> </a:t>
            </a:r>
            <a:r>
              <a:rPr lang="de-CH" sz="2400" dirty="0" err="1" smtClean="0"/>
              <a:t>as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result</a:t>
            </a:r>
            <a:r>
              <a:rPr lang="de-CH" sz="2400" dirty="0" smtClean="0"/>
              <a:t> </a:t>
            </a:r>
            <a:r>
              <a:rPr lang="de-CH" sz="2400" dirty="0" err="1" smtClean="0"/>
              <a:t>model</a:t>
            </a:r>
            <a:r>
              <a:rPr lang="de-CH" sz="2400" dirty="0" smtClean="0"/>
              <a:t>, </a:t>
            </a:r>
            <a:r>
              <a:rPr lang="de-CH" sz="2400" dirty="0" err="1" smtClean="0"/>
              <a:t>you</a:t>
            </a:r>
            <a:r>
              <a:rPr lang="de-CH" sz="2400" dirty="0" smtClean="0"/>
              <a:t> </a:t>
            </a:r>
            <a:r>
              <a:rPr lang="de-CH" sz="2400" dirty="0" err="1" smtClean="0"/>
              <a:t>can</a:t>
            </a:r>
            <a:r>
              <a:rPr lang="de-CH" sz="2400" dirty="0" smtClean="0"/>
              <a:t> </a:t>
            </a:r>
            <a:r>
              <a:rPr lang="de-CH" sz="2400" dirty="0" err="1" smtClean="0"/>
              <a:t>therefore</a:t>
            </a:r>
            <a:r>
              <a:rPr lang="de-CH" sz="2400" dirty="0" smtClean="0"/>
              <a:t> </a:t>
            </a:r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same type </a:t>
            </a:r>
            <a:r>
              <a:rPr lang="de-CH" sz="2400" dirty="0" err="1" smtClean="0"/>
              <a:t>for</a:t>
            </a:r>
            <a:r>
              <a:rPr lang="de-CH" sz="2400" dirty="0" smtClean="0"/>
              <a:t> </a:t>
            </a:r>
            <a:r>
              <a:rPr lang="de-CH" sz="2400" dirty="0" err="1" smtClean="0"/>
              <a:t>those</a:t>
            </a:r>
            <a:r>
              <a:rPr lang="de-CH" sz="2400" dirty="0" smtClean="0"/>
              <a:t> </a:t>
            </a:r>
            <a:r>
              <a:rPr lang="de-CH" sz="2400" dirty="0" err="1" smtClean="0"/>
              <a:t>two</a:t>
            </a:r>
            <a:r>
              <a:rPr lang="de-CH" sz="2400" dirty="0" smtClean="0"/>
              <a:t>:</a:t>
            </a:r>
          </a:p>
          <a:p>
            <a:pPr marL="0" indent="0">
              <a:buNone/>
            </a:pPr>
            <a:endParaRPr lang="de-CH" sz="2400" dirty="0" smtClean="0"/>
          </a:p>
          <a:p>
            <a:pPr marL="0" indent="0">
              <a:buNone/>
            </a:pP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joes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session.Query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Person_Index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None/>
            </a:pP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.</a:t>
            </a:r>
            <a:r>
              <a:rPr lang="de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CH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entry.FirstName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«Joe»);</a:t>
            </a:r>
            <a:endParaRPr lang="de-CH" sz="1600" dirty="0" smtClean="0"/>
          </a:p>
          <a:p>
            <a:pPr marL="0" indent="0">
              <a:buNone/>
            </a:pPr>
            <a:endParaRPr lang="de-CH" sz="2400" dirty="0" smtClean="0"/>
          </a:p>
          <a:p>
            <a:pPr marL="0" indent="0">
              <a:buNone/>
            </a:pPr>
            <a:r>
              <a:rPr lang="de-CH" sz="2400" dirty="0" smtClean="0"/>
              <a:t>This </a:t>
            </a:r>
            <a:r>
              <a:rPr lang="de-CH" sz="2400" dirty="0" err="1" smtClean="0"/>
              <a:t>approach</a:t>
            </a:r>
            <a:r>
              <a:rPr lang="de-CH" sz="2400" dirty="0" smtClean="0"/>
              <a:t> </a:t>
            </a:r>
            <a:r>
              <a:rPr lang="de-CH" sz="2400" dirty="0" err="1" smtClean="0"/>
              <a:t>does</a:t>
            </a:r>
            <a:r>
              <a:rPr lang="de-CH" sz="2400" dirty="0" smtClean="0"/>
              <a:t> not </a:t>
            </a:r>
            <a:r>
              <a:rPr lang="de-CH" sz="2400" dirty="0" err="1" smtClean="0"/>
              <a:t>work</a:t>
            </a:r>
            <a:r>
              <a:rPr lang="de-CH" sz="2400" dirty="0" smtClean="0"/>
              <a:t> </a:t>
            </a:r>
            <a:r>
              <a:rPr lang="de-CH" sz="2400" dirty="0" err="1" smtClean="0"/>
              <a:t>if</a:t>
            </a:r>
            <a:r>
              <a:rPr lang="de-CH" sz="2400" dirty="0" smtClean="0"/>
              <a:t> </a:t>
            </a:r>
            <a:r>
              <a:rPr lang="de-CH" sz="2400" dirty="0" err="1" smtClean="0"/>
              <a:t>you</a:t>
            </a:r>
            <a:r>
              <a:rPr lang="de-CH" sz="2400" dirty="0" smtClean="0"/>
              <a:t> </a:t>
            </a:r>
            <a:r>
              <a:rPr lang="de-CH" sz="2400" dirty="0" err="1" smtClean="0"/>
              <a:t>have</a:t>
            </a:r>
            <a:r>
              <a:rPr lang="de-CH" sz="2400" dirty="0" smtClean="0"/>
              <a:t> </a:t>
            </a:r>
            <a:r>
              <a:rPr lang="de-CH" sz="2400" dirty="0" err="1" smtClean="0"/>
              <a:t>index</a:t>
            </a:r>
            <a:r>
              <a:rPr lang="de-CH" sz="2400" dirty="0" smtClean="0"/>
              <a:t> </a:t>
            </a:r>
            <a:r>
              <a:rPr lang="de-CH" sz="2400" dirty="0" err="1" smtClean="0"/>
              <a:t>entry</a:t>
            </a:r>
            <a:r>
              <a:rPr lang="de-CH" sz="2400" dirty="0" smtClean="0"/>
              <a:t> </a:t>
            </a:r>
            <a:r>
              <a:rPr lang="de-CH" sz="2400" dirty="0" err="1" smtClean="0"/>
              <a:t>fields</a:t>
            </a:r>
            <a:r>
              <a:rPr lang="de-CH" sz="2400" dirty="0" smtClean="0"/>
              <a:t> </a:t>
            </a:r>
            <a:r>
              <a:rPr lang="de-CH" sz="2400" dirty="0" err="1" smtClean="0"/>
              <a:t>that</a:t>
            </a:r>
            <a:r>
              <a:rPr lang="de-CH" sz="2400" dirty="0" smtClean="0"/>
              <a:t> </a:t>
            </a:r>
            <a:r>
              <a:rPr lang="de-CH" sz="2400" dirty="0" err="1" smtClean="0"/>
              <a:t>have</a:t>
            </a:r>
            <a:r>
              <a:rPr lang="de-CH" sz="2400" dirty="0" smtClean="0"/>
              <a:t> </a:t>
            </a:r>
            <a:r>
              <a:rPr lang="de-CH" sz="2400" dirty="0" err="1" smtClean="0"/>
              <a:t>no</a:t>
            </a:r>
            <a:r>
              <a:rPr lang="de-CH" sz="2400" dirty="0" smtClean="0"/>
              <a:t> </a:t>
            </a:r>
            <a:r>
              <a:rPr lang="de-CH" sz="2400" dirty="0" err="1" smtClean="0"/>
              <a:t>corresponding</a:t>
            </a:r>
            <a:r>
              <a:rPr lang="de-CH" sz="2400" dirty="0" smtClean="0"/>
              <a:t> </a:t>
            </a:r>
            <a:r>
              <a:rPr lang="de-CH" sz="2400" dirty="0" err="1" smtClean="0"/>
              <a:t>property</a:t>
            </a:r>
            <a:r>
              <a:rPr lang="de-CH" sz="2400" dirty="0" smtClean="0"/>
              <a:t> in </a:t>
            </a:r>
            <a:r>
              <a:rPr lang="de-CH" sz="2400" dirty="0" err="1" smtClean="0"/>
              <a:t>the</a:t>
            </a:r>
            <a:r>
              <a:rPr lang="de-CH" sz="2400" dirty="0" smtClean="0"/>
              <a:t> Person </a:t>
            </a:r>
            <a:r>
              <a:rPr lang="de-CH" sz="2400" dirty="0" err="1" smtClean="0"/>
              <a:t>class</a:t>
            </a:r>
            <a:r>
              <a:rPr lang="de-CH" sz="2400" dirty="0" smtClean="0"/>
              <a:t>.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This will </a:t>
            </a:r>
            <a:r>
              <a:rPr lang="de-CH" sz="2400" dirty="0" err="1" smtClean="0"/>
              <a:t>throw</a:t>
            </a:r>
            <a:r>
              <a:rPr lang="de-CH" sz="2400" dirty="0" smtClean="0"/>
              <a:t> an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at </a:t>
            </a:r>
            <a:r>
              <a:rPr lang="de-CH" sz="2400" dirty="0" err="1" smtClean="0"/>
              <a:t>runtime</a:t>
            </a:r>
            <a:r>
              <a:rPr lang="de-CH" sz="2400" dirty="0" smtClean="0"/>
              <a:t>, </a:t>
            </a:r>
            <a:r>
              <a:rPr lang="de-CH" sz="2400" dirty="0" err="1" smtClean="0"/>
              <a:t>if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document</a:t>
            </a:r>
            <a:r>
              <a:rPr lang="de-CH" sz="2400" dirty="0" smtClean="0"/>
              <a:t> </a:t>
            </a:r>
            <a:r>
              <a:rPr lang="de-CH" sz="2400" dirty="0" err="1" smtClean="0"/>
              <a:t>being</a:t>
            </a:r>
            <a:r>
              <a:rPr lang="de-CH" sz="2400" dirty="0" smtClean="0"/>
              <a:t> </a:t>
            </a:r>
            <a:r>
              <a:rPr lang="de-CH" sz="2400" dirty="0" err="1" smtClean="0"/>
              <a:t>returned</a:t>
            </a:r>
            <a:r>
              <a:rPr lang="de-CH" sz="2400" dirty="0" smtClean="0"/>
              <a:t> </a:t>
            </a:r>
            <a:r>
              <a:rPr lang="de-CH" sz="2400" dirty="0" err="1" smtClean="0"/>
              <a:t>has</a:t>
            </a:r>
            <a:r>
              <a:rPr lang="de-CH" sz="2400" dirty="0" smtClean="0"/>
              <a:t> a different .NET </a:t>
            </a:r>
            <a:r>
              <a:rPr lang="de-CH" sz="2400" dirty="0" err="1" smtClean="0"/>
              <a:t>class</a:t>
            </a:r>
            <a:r>
              <a:rPr lang="de-CH" sz="2400" dirty="0" smtClean="0"/>
              <a:t> </a:t>
            </a:r>
            <a:r>
              <a:rPr lang="de-CH" sz="2400" dirty="0" err="1" smtClean="0"/>
              <a:t>stored</a:t>
            </a:r>
            <a:r>
              <a:rPr lang="de-CH" sz="2400" dirty="0" smtClean="0"/>
              <a:t> in </a:t>
            </a:r>
            <a:r>
              <a:rPr lang="de-CH" sz="2400" dirty="0" err="1" smtClean="0"/>
              <a:t>its</a:t>
            </a:r>
            <a:r>
              <a:rPr lang="de-CH" sz="2400" dirty="0" smtClean="0"/>
              <a:t> </a:t>
            </a:r>
            <a:r>
              <a:rPr lang="de-CH" sz="2400" dirty="0" err="1" smtClean="0"/>
              <a:t>metadata</a:t>
            </a:r>
            <a:r>
              <a:rPr lang="de-CH" sz="2400" dirty="0" smtClean="0"/>
              <a:t>.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109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Query Model vs.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Model</a:t>
            </a:r>
            <a:br>
              <a:rPr lang="de-CH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CH" sz="2800" dirty="0" smtClean="0"/>
              <a:t>Explicit Type </a:t>
            </a:r>
            <a:r>
              <a:rPr lang="de-CH" sz="2800" dirty="0" err="1" smtClean="0"/>
              <a:t>Coercion</a:t>
            </a:r>
            <a:endParaRPr lang="de-C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make</a:t>
            </a:r>
            <a:r>
              <a:rPr lang="de-CH" sz="2400" dirty="0" smtClean="0"/>
              <a:t> </a:t>
            </a:r>
            <a:r>
              <a:rPr lang="de-CH" sz="2400" dirty="0" err="1" smtClean="0"/>
              <a:t>clear</a:t>
            </a:r>
            <a:r>
              <a:rPr lang="de-CH" sz="2400" dirty="0" smtClean="0"/>
              <a:t> </a:t>
            </a:r>
            <a:r>
              <a:rPr lang="de-CH" sz="2400" dirty="0" err="1" smtClean="0"/>
              <a:t>which</a:t>
            </a:r>
            <a:r>
              <a:rPr lang="de-CH" sz="2400" dirty="0" smtClean="0"/>
              <a:t> type </a:t>
            </a:r>
            <a:r>
              <a:rPr lang="de-CH" sz="2400" dirty="0" err="1" smtClean="0"/>
              <a:t>represents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query</a:t>
            </a:r>
            <a:r>
              <a:rPr lang="de-CH" sz="2400" dirty="0" smtClean="0"/>
              <a:t> </a:t>
            </a:r>
            <a:r>
              <a:rPr lang="de-CH" sz="2400" dirty="0" err="1" smtClean="0"/>
              <a:t>model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which</a:t>
            </a:r>
            <a:r>
              <a:rPr lang="de-CH" sz="2400" dirty="0" smtClean="0"/>
              <a:t> type </a:t>
            </a:r>
            <a:r>
              <a:rPr lang="de-CH" sz="2400" dirty="0" err="1" smtClean="0"/>
              <a:t>represents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result</a:t>
            </a:r>
            <a:r>
              <a:rPr lang="de-CH" sz="2400" dirty="0" smtClean="0"/>
              <a:t> </a:t>
            </a:r>
            <a:r>
              <a:rPr lang="de-CH" sz="2400" dirty="0" err="1" smtClean="0"/>
              <a:t>model</a:t>
            </a:r>
            <a:r>
              <a:rPr lang="de-CH" sz="2400" dirty="0" smtClean="0"/>
              <a:t>, </a:t>
            </a:r>
            <a:r>
              <a:rPr lang="de-CH" sz="2400" dirty="0" err="1" smtClean="0"/>
              <a:t>you</a:t>
            </a:r>
            <a:r>
              <a:rPr lang="de-CH" sz="2400" dirty="0" smtClean="0"/>
              <a:t> </a:t>
            </a:r>
            <a:r>
              <a:rPr lang="de-CH" sz="2400" dirty="0" err="1"/>
              <a:t>should</a:t>
            </a:r>
            <a:r>
              <a:rPr lang="de-CH" sz="2400" dirty="0"/>
              <a:t> </a:t>
            </a:r>
            <a:r>
              <a:rPr lang="de-CH" sz="2400" dirty="0" err="1" smtClean="0"/>
              <a:t>always</a:t>
            </a:r>
            <a:r>
              <a:rPr lang="de-CH" sz="2400" dirty="0" smtClean="0"/>
              <a:t> </a:t>
            </a:r>
            <a:r>
              <a:rPr lang="de-CH" sz="2400" dirty="0" err="1" smtClean="0"/>
              <a:t>specify</a:t>
            </a:r>
            <a:r>
              <a:rPr lang="de-CH" sz="2400" dirty="0" smtClean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types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respective</a:t>
            </a:r>
            <a:r>
              <a:rPr lang="de-CH" sz="2400" dirty="0"/>
              <a:t> </a:t>
            </a:r>
            <a:r>
              <a:rPr lang="de-CH" sz="2400" dirty="0" err="1"/>
              <a:t>structures</a:t>
            </a:r>
            <a:r>
              <a:rPr lang="de-CH" sz="2400" dirty="0"/>
              <a:t> </a:t>
            </a:r>
            <a:r>
              <a:rPr lang="de-CH" sz="2400" dirty="0" err="1"/>
              <a:t>explicitly</a:t>
            </a:r>
            <a:r>
              <a:rPr lang="de-CH" sz="2400" dirty="0"/>
              <a:t>.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joes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session.Query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CH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Person_Index.IndexEntry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Person_Index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None/>
            </a:pP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.</a:t>
            </a:r>
            <a:r>
              <a:rPr lang="de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CH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entry.FirstName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«Joe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»)</a:t>
            </a:r>
          </a:p>
          <a:p>
            <a:pPr marL="0" indent="0">
              <a:buNone/>
            </a:pP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.</a:t>
            </a:r>
            <a:r>
              <a:rPr lang="de-CH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OfType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CH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de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400" dirty="0" smtClean="0"/>
          </a:p>
          <a:p>
            <a:pPr marL="0" indent="0">
              <a:buNone/>
            </a:pPr>
            <a:r>
              <a:rPr lang="de-CH" sz="2400" dirty="0" err="1" smtClean="0"/>
              <a:t>You</a:t>
            </a:r>
            <a:r>
              <a:rPr lang="de-CH" sz="2400" dirty="0" smtClean="0"/>
              <a:t> </a:t>
            </a:r>
            <a:r>
              <a:rPr lang="de-CH" sz="2400" dirty="0" err="1" smtClean="0"/>
              <a:t>can</a:t>
            </a:r>
            <a:r>
              <a:rPr lang="de-CH" sz="2400" dirty="0" smtClean="0"/>
              <a:t> </a:t>
            </a:r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OfType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de-CH" sz="2400" dirty="0"/>
              <a:t> </a:t>
            </a:r>
            <a:r>
              <a:rPr lang="de-CH" sz="2400" dirty="0" err="1" smtClean="0"/>
              <a:t>or</a:t>
            </a:r>
            <a:r>
              <a:rPr lang="de-CH" sz="2400" dirty="0" smtClean="0"/>
              <a:t> 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Cast&lt;T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de-CH" sz="2400" dirty="0"/>
              <a:t> </a:t>
            </a:r>
            <a:r>
              <a:rPr lang="de-CH" sz="2400" dirty="0" err="1"/>
              <a:t>operator</a:t>
            </a:r>
            <a:r>
              <a:rPr lang="de-CH" sz="2400" dirty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do so.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This </a:t>
            </a:r>
            <a:r>
              <a:rPr lang="de-CH" sz="2400" dirty="0" err="1" smtClean="0"/>
              <a:t>allows</a:t>
            </a:r>
            <a:r>
              <a:rPr lang="de-CH" sz="2400" dirty="0" smtClean="0"/>
              <a:t> </a:t>
            </a:r>
            <a:r>
              <a:rPr lang="de-CH" sz="2400" dirty="0" err="1" smtClean="0"/>
              <a:t>you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have</a:t>
            </a:r>
            <a:r>
              <a:rPr lang="de-CH" sz="2400" dirty="0" smtClean="0"/>
              <a:t> different </a:t>
            </a:r>
            <a:r>
              <a:rPr lang="de-CH" sz="2400" dirty="0" err="1" smtClean="0"/>
              <a:t>fields</a:t>
            </a:r>
            <a:r>
              <a:rPr lang="de-CH" sz="2400" dirty="0" smtClean="0"/>
              <a:t> in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index</a:t>
            </a:r>
            <a:r>
              <a:rPr lang="de-CH" sz="2400" dirty="0" smtClean="0"/>
              <a:t> </a:t>
            </a:r>
            <a:r>
              <a:rPr lang="de-CH" sz="2400" dirty="0" err="1" smtClean="0"/>
              <a:t>entry</a:t>
            </a:r>
            <a:r>
              <a:rPr lang="de-CH" sz="2400" dirty="0" smtClean="0"/>
              <a:t> </a:t>
            </a:r>
            <a:r>
              <a:rPr lang="de-CH" sz="2400" dirty="0" err="1" smtClean="0"/>
              <a:t>than</a:t>
            </a:r>
            <a:r>
              <a:rPr lang="de-CH" sz="2400" dirty="0" smtClean="0"/>
              <a:t> in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document</a:t>
            </a:r>
            <a:r>
              <a:rPr lang="de-CH" sz="2400" dirty="0" smtClean="0"/>
              <a:t>.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2667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Searching and Finding Specific Players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E03-QueryStaticIndexWithFilter.cs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Exercise 05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As a user I want to find the player "</a:t>
            </a:r>
            <a:r>
              <a:rPr lang="en-US" sz="2400" dirty="0" err="1"/>
              <a:t>Christiano</a:t>
            </a:r>
            <a:r>
              <a:rPr lang="en-US" sz="2400" dirty="0"/>
              <a:t> Ronaldo"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Exercise 06</a:t>
            </a:r>
          </a:p>
          <a:p>
            <a:pPr marL="0" indent="0">
              <a:buNone/>
            </a:pPr>
            <a:r>
              <a:rPr lang="en-US" sz="2400" dirty="0"/>
              <a:t>As a user I want to query for all players that start with a "C" in the </a:t>
            </a:r>
            <a:r>
              <a:rPr lang="en-US" sz="2400" dirty="0" smtClean="0"/>
              <a:t>first name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988734"/>
            <a:ext cx="5350476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E03		//Exercise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S03		//Solution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421" y="4035641"/>
            <a:ext cx="3648547" cy="2754019"/>
            <a:chOff x="606582" y="2679824"/>
            <a:chExt cx="4689696" cy="3539906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4017" y="4035641"/>
            <a:ext cx="3739082" cy="2766997"/>
            <a:chOff x="6824804" y="2679824"/>
            <a:chExt cx="4790793" cy="3545282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96075" y="1508441"/>
            <a:ext cx="398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01: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TDocument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&gt;().Where(name=foo)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421" y="203694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48803" y="2416663"/>
            <a:ext cx="18107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62560" y="2426245"/>
            <a:ext cx="15206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5233" y="309244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04: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Load(ids)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17547" y="3092443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05: JSON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4364577" y="30156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" name="Title 10"/>
          <p:cNvSpPr txBox="1">
            <a:spLocks/>
          </p:cNvSpPr>
          <p:nvPr/>
        </p:nvSpPr>
        <p:spPr>
          <a:xfrm>
            <a:off x="838200" y="212726"/>
            <a:ext cx="10515600" cy="558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Simple Query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4421727" y="307278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4488402" y="31299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9795243" y="2426245"/>
            <a:ext cx="0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35795" y="3015632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02: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(name: foo)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378416" y="2426245"/>
            <a:ext cx="3584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71254" y="3033536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03: [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ids]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5363194" y="923454"/>
            <a:ext cx="1439501" cy="38929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625870" y="131275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16613" y="131275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0897" y="1490130"/>
            <a:ext cx="1285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06: Type coercion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5383" y="1508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46" name="Folded Corner 45"/>
          <p:cNvSpPr/>
          <p:nvPr/>
        </p:nvSpPr>
        <p:spPr>
          <a:xfrm>
            <a:off x="4861919" y="13603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4919069" y="141745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4985744" y="14746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541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Searching and Finding Specific Players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E04-QueryStaticIndexWithTypeCoercion.cs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Exercise 07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As a user I want to find the player "</a:t>
            </a:r>
            <a:r>
              <a:rPr lang="en-US" sz="2400" dirty="0" err="1" smtClean="0"/>
              <a:t>Christiano</a:t>
            </a:r>
            <a:r>
              <a:rPr lang="en-US" sz="2400" dirty="0" smtClean="0"/>
              <a:t> Ronaldo“ by querying the full 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Exercise 08</a:t>
            </a: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As a user I want to find all players that have the Nationality “Brazil”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988734"/>
            <a:ext cx="5350476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E04		//Exercise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S04		//Solution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421" y="4035641"/>
            <a:ext cx="3648547" cy="2754019"/>
            <a:chOff x="606582" y="2679824"/>
            <a:chExt cx="4689696" cy="3539906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4017" y="4035641"/>
            <a:ext cx="3739082" cy="2766997"/>
            <a:chOff x="6824804" y="2679824"/>
            <a:chExt cx="4790793" cy="3545282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96075" y="1508441"/>
            <a:ext cx="415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01: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TIndexEntry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&gt;().Where(name=foo)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OfType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TDocument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421" y="203694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48803" y="2416663"/>
            <a:ext cx="18107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62560" y="2426245"/>
            <a:ext cx="15206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5233" y="309244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04: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Load(ids)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17547" y="309244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05: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3700985" y="30156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" name="Title 10"/>
          <p:cNvSpPr txBox="1">
            <a:spLocks/>
          </p:cNvSpPr>
          <p:nvPr/>
        </p:nvSpPr>
        <p:spPr>
          <a:xfrm>
            <a:off x="838200" y="212726"/>
            <a:ext cx="10515600" cy="558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Query with type coercion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3758135" y="307278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3824810" y="31299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9795243" y="2426245"/>
            <a:ext cx="0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35795" y="3015632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02: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(name: foo)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378416" y="2426245"/>
            <a:ext cx="3584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71254" y="3033536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03: [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ids]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5363194" y="923454"/>
            <a:ext cx="1439501" cy="38929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625870" y="131275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16613" y="131275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01417" y="149013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06: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5383" y="1508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46" name="Folded Corner 45"/>
          <p:cNvSpPr/>
          <p:nvPr/>
        </p:nvSpPr>
        <p:spPr>
          <a:xfrm>
            <a:off x="4861919" y="13603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4919069" y="141745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4985744" y="14746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818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Searching and Finding Specific Players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E05-QueryFullTextIndex.cs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Exercise 09</a:t>
            </a:r>
          </a:p>
          <a:p>
            <a:pPr marL="0" indent="0">
              <a:buNone/>
            </a:pPr>
            <a:r>
              <a:rPr lang="en-US" sz="2400" dirty="0"/>
              <a:t>As a user I want to find players that contain the name fragment "van", "di" or "de"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Exercise 10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As a user I want to find players whose first name ends with "an"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5988734"/>
            <a:ext cx="5350476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E05		//Exercise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S05		//Solution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Projection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Operators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de-CH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CH" sz="2800" dirty="0" smtClean="0"/>
              <a:t>Mapping </a:t>
            </a:r>
            <a:r>
              <a:rPr lang="de-CH" sz="2800" dirty="0" err="1" smtClean="0"/>
              <a:t>one</a:t>
            </a:r>
            <a:r>
              <a:rPr lang="de-CH" sz="2800" dirty="0" smtClean="0"/>
              <a:t> </a:t>
            </a:r>
            <a:r>
              <a:rPr lang="de-CH" sz="2800" dirty="0" err="1" smtClean="0"/>
              <a:t>structure</a:t>
            </a:r>
            <a:r>
              <a:rPr lang="de-CH" sz="2800" dirty="0" smtClean="0"/>
              <a:t> </a:t>
            </a:r>
            <a:r>
              <a:rPr lang="de-CH" sz="2800" dirty="0" err="1" smtClean="0"/>
              <a:t>to</a:t>
            </a:r>
            <a:r>
              <a:rPr lang="de-CH" sz="2800" dirty="0" smtClean="0"/>
              <a:t> </a:t>
            </a:r>
            <a:r>
              <a:rPr lang="de-CH" sz="2800" dirty="0" err="1" smtClean="0"/>
              <a:t>another</a:t>
            </a:r>
            <a:r>
              <a:rPr lang="de-CH" sz="2800" dirty="0" smtClean="0"/>
              <a:t> </a:t>
            </a:r>
            <a:r>
              <a:rPr lang="de-CH" sz="2800" dirty="0" err="1" smtClean="0"/>
              <a:t>structure</a:t>
            </a:r>
            <a:endParaRPr lang="de-C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 smtClean="0"/>
              <a:t>RavenDB</a:t>
            </a:r>
            <a:r>
              <a:rPr lang="de-CH" sz="2400" dirty="0" smtClean="0"/>
              <a:t> </a:t>
            </a:r>
            <a:r>
              <a:rPr lang="de-CH" sz="2400" dirty="0" err="1" smtClean="0"/>
              <a:t>has</a:t>
            </a:r>
            <a:r>
              <a:rPr lang="de-CH" sz="2400" dirty="0" smtClean="0"/>
              <a:t> </a:t>
            </a:r>
            <a:r>
              <a:rPr lang="de-CH" sz="2400" dirty="0" err="1" smtClean="0"/>
              <a:t>three</a:t>
            </a:r>
            <a:r>
              <a:rPr lang="de-CH" sz="2400" dirty="0" smtClean="0"/>
              <a:t> different </a:t>
            </a:r>
            <a:r>
              <a:rPr lang="de-CH" sz="2400" dirty="0" err="1" smtClean="0"/>
              <a:t>projection</a:t>
            </a:r>
            <a:r>
              <a:rPr lang="de-CH" sz="2400" dirty="0" smtClean="0"/>
              <a:t> </a:t>
            </a:r>
            <a:r>
              <a:rPr lang="de-CH" sz="2400" dirty="0" err="1" smtClean="0"/>
              <a:t>operators</a:t>
            </a:r>
            <a:r>
              <a:rPr lang="de-CH" sz="2400" dirty="0" smtClean="0"/>
              <a:t>, </a:t>
            </a:r>
            <a:r>
              <a:rPr lang="de-CH" sz="2400" dirty="0" err="1" smtClean="0"/>
              <a:t>that</a:t>
            </a:r>
            <a:r>
              <a:rPr lang="de-CH" sz="2400" dirty="0" smtClean="0"/>
              <a:t> </a:t>
            </a:r>
            <a:r>
              <a:rPr lang="de-CH" sz="2400" dirty="0" err="1" smtClean="0"/>
              <a:t>are</a:t>
            </a:r>
            <a:r>
              <a:rPr lang="de-CH" sz="2400" dirty="0" smtClean="0"/>
              <a:t> </a:t>
            </a:r>
            <a:r>
              <a:rPr lang="de-CH" sz="2400" dirty="0" err="1" smtClean="0"/>
              <a:t>each</a:t>
            </a:r>
            <a:r>
              <a:rPr lang="de-CH" sz="2400" dirty="0" smtClean="0"/>
              <a:t> </a:t>
            </a:r>
            <a:r>
              <a:rPr lang="de-CH" sz="2400" dirty="0" err="1" smtClean="0"/>
              <a:t>able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map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result</a:t>
            </a:r>
            <a:r>
              <a:rPr lang="de-CH" sz="2400" dirty="0" smtClean="0"/>
              <a:t> </a:t>
            </a:r>
            <a:r>
              <a:rPr lang="de-CH" sz="2400" dirty="0" err="1" smtClean="0"/>
              <a:t>structure</a:t>
            </a:r>
            <a:r>
              <a:rPr lang="de-CH" sz="2400" dirty="0" smtClean="0"/>
              <a:t> (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document</a:t>
            </a:r>
            <a:r>
              <a:rPr lang="de-CH" sz="2400" dirty="0" smtClean="0"/>
              <a:t> </a:t>
            </a:r>
            <a:r>
              <a:rPr lang="de-CH" sz="2400" dirty="0" err="1" smtClean="0"/>
              <a:t>or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index</a:t>
            </a:r>
            <a:r>
              <a:rPr lang="de-CH" sz="2400" dirty="0" smtClean="0"/>
              <a:t> </a:t>
            </a:r>
            <a:r>
              <a:rPr lang="de-CH" sz="2400" dirty="0" err="1" smtClean="0"/>
              <a:t>entry</a:t>
            </a:r>
            <a:r>
              <a:rPr lang="de-CH" sz="2400" dirty="0" smtClean="0"/>
              <a:t>) </a:t>
            </a:r>
            <a:r>
              <a:rPr lang="de-CH" sz="2400" dirty="0" err="1" smtClean="0"/>
              <a:t>to</a:t>
            </a:r>
            <a:r>
              <a:rPr lang="de-CH" sz="2400" dirty="0" smtClean="0"/>
              <a:t> a different </a:t>
            </a:r>
            <a:r>
              <a:rPr lang="de-CH" sz="2400" dirty="0" err="1" smtClean="0"/>
              <a:t>target</a:t>
            </a:r>
            <a:r>
              <a:rPr lang="de-CH" sz="2400" dirty="0" smtClean="0"/>
              <a:t> </a:t>
            </a:r>
            <a:r>
              <a:rPr lang="de-CH" sz="2400" dirty="0" err="1" smtClean="0"/>
              <a:t>structure</a:t>
            </a:r>
            <a:r>
              <a:rPr lang="de-CH" sz="2400" dirty="0" smtClean="0"/>
              <a:t>.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Select&lt;T&gt;()</a:t>
            </a:r>
            <a:r>
              <a:rPr lang="de-CH" sz="2400" dirty="0" smtClean="0"/>
              <a:t> Operator </a:t>
            </a:r>
            <a:r>
              <a:rPr lang="de-CH" sz="2400" dirty="0" err="1" smtClean="0"/>
              <a:t>known</a:t>
            </a:r>
            <a:r>
              <a:rPr lang="de-CH" sz="2400" dirty="0" smtClean="0"/>
              <a:t> </a:t>
            </a:r>
            <a:r>
              <a:rPr lang="de-CH" sz="2400" dirty="0" err="1" smtClean="0"/>
              <a:t>from</a:t>
            </a:r>
            <a:r>
              <a:rPr lang="de-CH" sz="2400" dirty="0" smtClean="0"/>
              <a:t> LINQ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ProjectFromIndexFieldsInto</a:t>
            </a:r>
            <a:r>
              <a:rPr lang="de-C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&lt;T&gt;()</a:t>
            </a:r>
            <a:r>
              <a:rPr lang="de-CH" sz="2400" dirty="0" smtClean="0"/>
              <a:t> Operator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Transformers</a:t>
            </a:r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28318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421" y="4035641"/>
            <a:ext cx="3648547" cy="2754019"/>
            <a:chOff x="606582" y="2679824"/>
            <a:chExt cx="4689696" cy="3539906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4017" y="4035641"/>
            <a:ext cx="3739082" cy="2766997"/>
            <a:chOff x="6824804" y="2679824"/>
            <a:chExt cx="4790793" cy="3545282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96075" y="1385153"/>
            <a:ext cx="415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01: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TIndexEntry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&gt;().Where(name=foo)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OfType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TDocument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TTarget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selectorFn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421" y="203694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48803" y="2416663"/>
            <a:ext cx="18107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62560" y="2426245"/>
            <a:ext cx="15206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5233" y="309244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04: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Load(ids)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17547" y="309244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05: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3700985" y="30156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" name="Title 10"/>
          <p:cNvSpPr txBox="1">
            <a:spLocks/>
          </p:cNvSpPr>
          <p:nvPr/>
        </p:nvSpPr>
        <p:spPr>
          <a:xfrm>
            <a:off x="838200" y="212726"/>
            <a:ext cx="10515600" cy="55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Projection with Select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3758135" y="307278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3824810" y="31299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9795243" y="2426245"/>
            <a:ext cx="0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35795" y="3015632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02: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(name: foo)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378416" y="2426245"/>
            <a:ext cx="3584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71254" y="3033536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03: [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ids]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5363194" y="923454"/>
            <a:ext cx="1439501" cy="38929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625870" y="131275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16613" y="131275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95860" y="1490130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06</a:t>
            </a:r>
            <a:r>
              <a:rPr lang="en-GB" sz="1200" dirty="0" smtClean="0"/>
              <a:t>: </a:t>
            </a:r>
            <a:r>
              <a:rPr lang="en-GB" sz="1200" dirty="0" err="1" smtClean="0"/>
              <a:t>Deserialize</a:t>
            </a:r>
            <a:r>
              <a:rPr lang="en-GB" sz="1200" dirty="0" smtClean="0"/>
              <a:t> as </a:t>
            </a:r>
            <a:r>
              <a:rPr lang="en-GB" sz="1200" dirty="0" err="1" smtClean="0"/>
              <a:t>TTarget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5383" y="1508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46" name="Folded Corner 45"/>
          <p:cNvSpPr/>
          <p:nvPr/>
        </p:nvSpPr>
        <p:spPr>
          <a:xfrm>
            <a:off x="4861919" y="13603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4919069" y="141745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4985744" y="14746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/>
          <p:cNvCxnSpPr>
            <a:stCxn id="22" idx="1"/>
            <a:endCxn id="22" idx="3"/>
          </p:cNvCxnSpPr>
          <p:nvPr/>
        </p:nvCxnSpPr>
        <p:spPr>
          <a:xfrm>
            <a:off x="3824810" y="3373878"/>
            <a:ext cx="38802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75169" y="1738549"/>
            <a:ext cx="38802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79510" y="3114092"/>
            <a:ext cx="92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selectorFn</a:t>
            </a:r>
            <a:r>
              <a:rPr lang="en-GB" sz="1200" dirty="0" smtClean="0"/>
              <a:t>()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7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Serialized Objects</a:t>
            </a:r>
            <a:endParaRPr lang="en-GB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4" name="TextBox1" r:id="rId2" imgW="10306080" imgH="4686480"/>
        </mc:Choice>
        <mc:Fallback>
          <p:control name="TextBox1" r:id="rId2" imgW="10306080" imgH="4686480">
            <p:pic>
              <p:nvPicPr>
                <p:cNvPr id="6" name="Tex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7929" y="1690688"/>
                  <a:ext cx="10307029" cy="46869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22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Getting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values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directly</a:t>
            </a:r>
            <a:endParaRPr lang="de-C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 smtClean="0"/>
              <a:t>Lucene</a:t>
            </a:r>
            <a:r>
              <a:rPr lang="de-CH" sz="2400" dirty="0" smtClean="0"/>
              <a:t> </a:t>
            </a:r>
            <a:r>
              <a:rPr lang="de-CH" sz="2400" dirty="0" err="1" smtClean="0"/>
              <a:t>let’s</a:t>
            </a:r>
            <a:r>
              <a:rPr lang="de-CH" sz="2400" dirty="0" smtClean="0"/>
              <a:t> </a:t>
            </a:r>
            <a:r>
              <a:rPr lang="de-CH" sz="2400" dirty="0" err="1" smtClean="0"/>
              <a:t>you</a:t>
            </a:r>
            <a:r>
              <a:rPr lang="de-CH" sz="2400" dirty="0" smtClean="0"/>
              <a:t> </a:t>
            </a:r>
            <a:r>
              <a:rPr lang="de-CH" sz="2400" dirty="0" err="1" smtClean="0"/>
              <a:t>store</a:t>
            </a:r>
            <a:r>
              <a:rPr lang="de-CH" sz="2400" dirty="0" smtClean="0"/>
              <a:t> </a:t>
            </a:r>
            <a:r>
              <a:rPr lang="de-CH" sz="2400" dirty="0" err="1" smtClean="0"/>
              <a:t>raw</a:t>
            </a:r>
            <a:r>
              <a:rPr lang="de-CH" sz="2400" dirty="0" smtClean="0"/>
              <a:t> </a:t>
            </a:r>
            <a:r>
              <a:rPr lang="de-CH" sz="2400" dirty="0" err="1" smtClean="0"/>
              <a:t>values</a:t>
            </a:r>
            <a:r>
              <a:rPr lang="de-CH" sz="2400" dirty="0" smtClean="0"/>
              <a:t> in </a:t>
            </a:r>
            <a:r>
              <a:rPr lang="de-CH" sz="2400" dirty="0" err="1" smtClean="0"/>
              <a:t>index</a:t>
            </a:r>
            <a:r>
              <a:rPr lang="de-CH" sz="2400" dirty="0" smtClean="0"/>
              <a:t> </a:t>
            </a:r>
            <a:r>
              <a:rPr lang="de-CH" sz="2400" dirty="0" err="1" smtClean="0"/>
              <a:t>entry</a:t>
            </a:r>
            <a:r>
              <a:rPr lang="de-CH" sz="2400" dirty="0" smtClean="0"/>
              <a:t> </a:t>
            </a:r>
            <a:r>
              <a:rPr lang="de-CH" sz="2400" dirty="0" err="1" smtClean="0"/>
              <a:t>fields</a:t>
            </a:r>
            <a:r>
              <a:rPr lang="de-CH" sz="2400" dirty="0" smtClean="0"/>
              <a:t>. </a:t>
            </a:r>
            <a:r>
              <a:rPr lang="de-CH" sz="2400" dirty="0" err="1" smtClean="0"/>
              <a:t>Those</a:t>
            </a:r>
            <a:r>
              <a:rPr lang="de-CH" sz="2400" dirty="0" smtClean="0"/>
              <a:t> </a:t>
            </a:r>
            <a:r>
              <a:rPr lang="de-CH" sz="2400" dirty="0" err="1" smtClean="0"/>
              <a:t>are</a:t>
            </a:r>
            <a:r>
              <a:rPr lang="de-CH" sz="2400" dirty="0" smtClean="0"/>
              <a:t> not </a:t>
            </a:r>
            <a:r>
              <a:rPr lang="de-CH" sz="2400" dirty="0" err="1" smtClean="0"/>
              <a:t>used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</a:t>
            </a:r>
            <a:r>
              <a:rPr lang="de-CH" sz="2400" dirty="0" err="1" smtClean="0"/>
              <a:t>querying</a:t>
            </a:r>
            <a:r>
              <a:rPr lang="de-CH" sz="2400" dirty="0" smtClean="0"/>
              <a:t> but </a:t>
            </a:r>
            <a:r>
              <a:rPr lang="de-CH" sz="2400" dirty="0" err="1" smtClean="0"/>
              <a:t>can</a:t>
            </a:r>
            <a:r>
              <a:rPr lang="de-CH" sz="2400" dirty="0" smtClean="0"/>
              <a:t> </a:t>
            </a:r>
            <a:r>
              <a:rPr lang="de-CH" sz="2400" dirty="0" err="1" smtClean="0"/>
              <a:t>be</a:t>
            </a:r>
            <a:r>
              <a:rPr lang="de-CH" sz="2400" dirty="0" smtClean="0"/>
              <a:t> </a:t>
            </a:r>
            <a:r>
              <a:rPr lang="de-CH" sz="2400" dirty="0" err="1" smtClean="0"/>
              <a:t>returned</a:t>
            </a:r>
            <a:r>
              <a:rPr lang="de-CH" sz="2400" dirty="0" smtClean="0"/>
              <a:t> </a:t>
            </a:r>
            <a:r>
              <a:rPr lang="de-CH" sz="2400" dirty="0" err="1" smtClean="0"/>
              <a:t>as</a:t>
            </a:r>
            <a:r>
              <a:rPr lang="de-CH" sz="2400" dirty="0" smtClean="0"/>
              <a:t> </a:t>
            </a:r>
            <a:r>
              <a:rPr lang="de-CH" sz="2400" dirty="0" err="1" smtClean="0"/>
              <a:t>part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result</a:t>
            </a:r>
            <a:r>
              <a:rPr lang="de-CH" sz="2400" dirty="0" smtClean="0"/>
              <a:t>.</a:t>
            </a:r>
          </a:p>
          <a:p>
            <a:pPr marL="0" indent="0">
              <a:buNone/>
            </a:pPr>
            <a:endParaRPr lang="de-CH" sz="2400" dirty="0" smtClean="0"/>
          </a:p>
          <a:p>
            <a:pPr marL="0" indent="0">
              <a:buNone/>
            </a:pPr>
            <a:r>
              <a:rPr lang="de-CH" sz="2400" dirty="0" smtClean="0"/>
              <a:t>The </a:t>
            </a:r>
            <a:r>
              <a:rPr lang="de-CH" sz="2400" dirty="0" err="1" smtClean="0"/>
              <a:t>ProjectFromIndexFieldsInto</a:t>
            </a:r>
            <a:r>
              <a:rPr lang="de-CH" sz="2400" dirty="0" smtClean="0"/>
              <a:t>&lt;</a:t>
            </a:r>
            <a:r>
              <a:rPr lang="de-CH" sz="2400" dirty="0" err="1" smtClean="0"/>
              <a:t>TTarget</a:t>
            </a:r>
            <a:r>
              <a:rPr lang="de-CH" sz="2400" dirty="0" smtClean="0"/>
              <a:t>&gt;() </a:t>
            </a:r>
            <a:r>
              <a:rPr lang="de-CH" sz="2400" dirty="0" err="1" smtClean="0"/>
              <a:t>operator</a:t>
            </a:r>
            <a:r>
              <a:rPr lang="de-CH" sz="2400" dirty="0" smtClean="0"/>
              <a:t> will grab all </a:t>
            </a:r>
            <a:r>
              <a:rPr lang="de-CH" sz="2400" dirty="0" err="1" smtClean="0"/>
              <a:t>index</a:t>
            </a:r>
            <a:r>
              <a:rPr lang="de-CH" sz="2400" dirty="0" smtClean="0"/>
              <a:t> </a:t>
            </a:r>
            <a:r>
              <a:rPr lang="de-CH" sz="2400" dirty="0" err="1" smtClean="0"/>
              <a:t>entry</a:t>
            </a:r>
            <a:r>
              <a:rPr lang="de-CH" sz="2400" dirty="0" smtClean="0"/>
              <a:t> </a:t>
            </a:r>
            <a:r>
              <a:rPr lang="de-CH" sz="2400" dirty="0" err="1" smtClean="0"/>
              <a:t>fields</a:t>
            </a:r>
            <a:r>
              <a:rPr lang="de-CH" sz="2400" dirty="0" smtClean="0"/>
              <a:t> </a:t>
            </a:r>
            <a:r>
              <a:rPr lang="de-CH" sz="2400" dirty="0" err="1" smtClean="0"/>
              <a:t>whose</a:t>
            </a:r>
            <a:r>
              <a:rPr lang="de-CH" sz="2400" dirty="0" smtClean="0"/>
              <a:t> </a:t>
            </a:r>
            <a:r>
              <a:rPr lang="de-CH" sz="2400" dirty="0" err="1" smtClean="0"/>
              <a:t>field</a:t>
            </a:r>
            <a:r>
              <a:rPr lang="de-CH" sz="2400" dirty="0" smtClean="0"/>
              <a:t> </a:t>
            </a:r>
            <a:r>
              <a:rPr lang="de-CH" sz="2400" dirty="0" err="1" smtClean="0"/>
              <a:t>names</a:t>
            </a:r>
            <a:r>
              <a:rPr lang="de-CH" sz="2400" dirty="0" smtClean="0"/>
              <a:t> </a:t>
            </a:r>
            <a:r>
              <a:rPr lang="de-CH" sz="2400" dirty="0" err="1" smtClean="0"/>
              <a:t>are</a:t>
            </a:r>
            <a:r>
              <a:rPr lang="de-CH" sz="2400" dirty="0" smtClean="0"/>
              <a:t> </a:t>
            </a:r>
            <a:r>
              <a:rPr lang="de-CH" sz="2400" dirty="0" err="1" smtClean="0"/>
              <a:t>equivalent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property</a:t>
            </a:r>
            <a:r>
              <a:rPr lang="de-CH" sz="2400" dirty="0" smtClean="0"/>
              <a:t> </a:t>
            </a:r>
            <a:r>
              <a:rPr lang="de-CH" sz="2400" dirty="0" err="1" smtClean="0"/>
              <a:t>names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</a:t>
            </a:r>
            <a:r>
              <a:rPr lang="de-CH" sz="2400" dirty="0" err="1" smtClean="0"/>
              <a:t>TTarget</a:t>
            </a:r>
            <a:r>
              <a:rPr lang="de-CH" sz="2400" dirty="0" smtClean="0"/>
              <a:t>. </a:t>
            </a:r>
            <a:r>
              <a:rPr lang="de-CH" sz="2400" dirty="0" err="1" smtClean="0"/>
              <a:t>If</a:t>
            </a:r>
            <a:r>
              <a:rPr lang="de-CH" sz="2400" dirty="0" smtClean="0"/>
              <a:t> all </a:t>
            </a:r>
            <a:r>
              <a:rPr lang="de-CH" sz="2400" dirty="0" err="1" smtClean="0"/>
              <a:t>properties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</a:t>
            </a:r>
            <a:r>
              <a:rPr lang="de-CH" sz="2400" dirty="0" err="1" smtClean="0"/>
              <a:t>TTarget</a:t>
            </a:r>
            <a:r>
              <a:rPr lang="de-CH" sz="2400" dirty="0" smtClean="0"/>
              <a:t> </a:t>
            </a:r>
            <a:r>
              <a:rPr lang="de-CH" sz="2400" dirty="0" err="1" smtClean="0"/>
              <a:t>can</a:t>
            </a:r>
            <a:r>
              <a:rPr lang="de-CH" sz="2400" dirty="0" smtClean="0"/>
              <a:t> </a:t>
            </a:r>
            <a:r>
              <a:rPr lang="de-CH" sz="2400" dirty="0" err="1" smtClean="0"/>
              <a:t>be</a:t>
            </a:r>
            <a:r>
              <a:rPr lang="de-CH" sz="2400" dirty="0" smtClean="0"/>
              <a:t> </a:t>
            </a:r>
            <a:r>
              <a:rPr lang="de-CH" sz="2400" dirty="0" err="1" smtClean="0"/>
              <a:t>filled</a:t>
            </a:r>
            <a:r>
              <a:rPr lang="de-CH" sz="2400" dirty="0" smtClean="0"/>
              <a:t>,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result</a:t>
            </a:r>
            <a:r>
              <a:rPr lang="de-CH" sz="2400" dirty="0" smtClean="0"/>
              <a:t> </a:t>
            </a:r>
            <a:r>
              <a:rPr lang="de-CH" sz="2400" dirty="0" err="1" smtClean="0"/>
              <a:t>is</a:t>
            </a:r>
            <a:r>
              <a:rPr lang="de-CH" sz="2400" dirty="0" smtClean="0"/>
              <a:t> </a:t>
            </a:r>
            <a:r>
              <a:rPr lang="de-CH" sz="2400" dirty="0" err="1" smtClean="0"/>
              <a:t>returned</a:t>
            </a:r>
            <a:r>
              <a:rPr lang="de-CH" sz="2400" dirty="0" smtClean="0"/>
              <a:t> </a:t>
            </a:r>
            <a:r>
              <a:rPr lang="de-CH" sz="2400" dirty="0" err="1" smtClean="0"/>
              <a:t>immediately</a:t>
            </a:r>
            <a:r>
              <a:rPr lang="de-CH" sz="2400" dirty="0" smtClean="0"/>
              <a:t>.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The </a:t>
            </a:r>
            <a:r>
              <a:rPr lang="de-CH" sz="2400" dirty="0" err="1" smtClean="0"/>
              <a:t>remaining</a:t>
            </a:r>
            <a:r>
              <a:rPr lang="de-CH" sz="2400" dirty="0" smtClean="0"/>
              <a:t> </a:t>
            </a:r>
            <a:r>
              <a:rPr lang="de-CH" sz="2400" dirty="0" err="1" smtClean="0"/>
              <a:t>properties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</a:t>
            </a:r>
            <a:r>
              <a:rPr lang="de-CH" sz="2400" dirty="0" err="1" smtClean="0"/>
              <a:t>TTarget</a:t>
            </a:r>
            <a:r>
              <a:rPr lang="de-CH" sz="2400" dirty="0" smtClean="0"/>
              <a:t> </a:t>
            </a:r>
            <a:r>
              <a:rPr lang="de-CH" sz="2400" dirty="0" err="1" smtClean="0"/>
              <a:t>are</a:t>
            </a:r>
            <a:r>
              <a:rPr lang="de-CH" sz="2400" dirty="0" smtClean="0"/>
              <a:t> </a:t>
            </a:r>
            <a:r>
              <a:rPr lang="de-CH" sz="2400" dirty="0" err="1" smtClean="0"/>
              <a:t>then</a:t>
            </a:r>
            <a:r>
              <a:rPr lang="de-CH" sz="2400" dirty="0" smtClean="0"/>
              <a:t> </a:t>
            </a:r>
            <a:r>
              <a:rPr lang="de-CH" sz="2400" dirty="0" err="1" smtClean="0"/>
              <a:t>taken</a:t>
            </a:r>
            <a:r>
              <a:rPr lang="de-CH" sz="2400" dirty="0" smtClean="0"/>
              <a:t> </a:t>
            </a:r>
            <a:r>
              <a:rPr lang="de-CH" sz="2400" dirty="0" err="1" smtClean="0"/>
              <a:t>from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document</a:t>
            </a:r>
            <a:r>
              <a:rPr lang="de-CH" sz="2400" dirty="0" smtClean="0"/>
              <a:t> </a:t>
            </a:r>
            <a:r>
              <a:rPr lang="de-CH" sz="2400" dirty="0" err="1" smtClean="0"/>
              <a:t>itself</a:t>
            </a:r>
            <a:r>
              <a:rPr lang="de-CH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1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421" y="4035641"/>
            <a:ext cx="3648547" cy="2754019"/>
            <a:chOff x="606582" y="2679824"/>
            <a:chExt cx="4689696" cy="3539906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4017" y="4035641"/>
            <a:ext cx="3739082" cy="2766997"/>
            <a:chOff x="6824804" y="2679824"/>
            <a:chExt cx="4790793" cy="3545282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96075" y="1508441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01: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TIndexEntry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&gt;().Where(name=foo)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ProjectFromIndexFieldsInto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TTarget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421" y="203694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0" name="Title 10"/>
          <p:cNvSpPr txBox="1">
            <a:spLocks/>
          </p:cNvSpPr>
          <p:nvPr/>
        </p:nvSpPr>
        <p:spPr>
          <a:xfrm>
            <a:off x="838200" y="212726"/>
            <a:ext cx="10515600" cy="55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Filling a target object from index only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9795243" y="2426245"/>
            <a:ext cx="0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35795" y="3015632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02: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(name: foo)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378416" y="2426245"/>
            <a:ext cx="3584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17725" y="312993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03: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 Matched 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TIndexEntry</a:t>
            </a:r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5363194" y="923454"/>
            <a:ext cx="1439501" cy="38929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625870" y="131275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16613" y="131275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01417" y="149013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04: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5383" y="1508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46" name="Folded Corner 45"/>
          <p:cNvSpPr/>
          <p:nvPr/>
        </p:nvSpPr>
        <p:spPr>
          <a:xfrm>
            <a:off x="4861919" y="13603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4919069" y="141745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4985744" y="14746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3136" y="5054885"/>
            <a:ext cx="227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TTarget</a:t>
            </a:r>
            <a:r>
              <a:rPr lang="en-GB" dirty="0" smtClean="0"/>
              <a:t> </a:t>
            </a:r>
            <a:r>
              <a:rPr lang="de-CH" dirty="0"/>
              <a:t>⊇</a:t>
            </a:r>
            <a:r>
              <a:rPr lang="en-GB" dirty="0" smtClean="0"/>
              <a:t> </a:t>
            </a:r>
            <a:r>
              <a:rPr lang="en-GB" dirty="0" err="1" smtClean="0"/>
              <a:t>TIndexEntry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28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421" y="4035641"/>
            <a:ext cx="3648547" cy="2754019"/>
            <a:chOff x="606582" y="2679824"/>
            <a:chExt cx="4689696" cy="3539906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4017" y="4035641"/>
            <a:ext cx="3739082" cy="2766997"/>
            <a:chOff x="6824804" y="2679824"/>
            <a:chExt cx="4790793" cy="3545282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96075" y="1508441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01: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TIndexEntry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&gt;().Where(name=foo)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ProjectFromIndexFieldsInto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TTarget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421" y="203694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48803" y="2416663"/>
            <a:ext cx="18107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62560" y="2426245"/>
            <a:ext cx="15206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695" y="3071251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04: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Load(ids) &amp; Map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Matched Properties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TDocument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17547" y="309244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05: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3700985" y="30156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" name="Title 10"/>
          <p:cNvSpPr txBox="1">
            <a:spLocks/>
          </p:cNvSpPr>
          <p:nvPr/>
        </p:nvSpPr>
        <p:spPr>
          <a:xfrm>
            <a:off x="838200" y="212726"/>
            <a:ext cx="10515600" cy="55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Filling a target object from index and document store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3758135" y="307278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3824810" y="3129932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9795243" y="2426245"/>
            <a:ext cx="0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35795" y="3015632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02: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(name: foo)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378416" y="2426245"/>
            <a:ext cx="3584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17725" y="3129932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03: [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ids]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Map 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Matched Properties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TIndexEntry</a:t>
            </a:r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5363194" y="923454"/>
            <a:ext cx="1439501" cy="38929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625870" y="131275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16613" y="131275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01417" y="149013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06: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5383" y="1508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46" name="Folded Corner 45"/>
          <p:cNvSpPr/>
          <p:nvPr/>
        </p:nvSpPr>
        <p:spPr>
          <a:xfrm>
            <a:off x="4861919" y="13603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4919069" y="141745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4985744" y="1474608"/>
            <a:ext cx="388025" cy="487892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3136" y="5054885"/>
            <a:ext cx="2304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TTarget</a:t>
            </a:r>
            <a:r>
              <a:rPr lang="en-GB" dirty="0" smtClean="0"/>
              <a:t> </a:t>
            </a:r>
            <a:r>
              <a:rPr lang="de-CH" dirty="0"/>
              <a:t>⊇</a:t>
            </a:r>
            <a:r>
              <a:rPr lang="en-GB" dirty="0" smtClean="0"/>
              <a:t> </a:t>
            </a:r>
            <a:r>
              <a:rPr lang="en-GB" dirty="0" err="1" smtClean="0"/>
              <a:t>TDocument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TTarget</a:t>
            </a:r>
            <a:r>
              <a:rPr lang="en-GB" dirty="0" smtClean="0"/>
              <a:t> </a:t>
            </a:r>
            <a:r>
              <a:rPr lang="de-CH" dirty="0"/>
              <a:t>⊇</a:t>
            </a:r>
            <a:r>
              <a:rPr lang="en-GB" dirty="0" smtClean="0"/>
              <a:t> </a:t>
            </a:r>
            <a:r>
              <a:rPr lang="en-GB" dirty="0" err="1" smtClean="0"/>
              <a:t>TIndexEntry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87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Transforming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de-C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 smtClean="0"/>
              <a:t>With</a:t>
            </a:r>
            <a:r>
              <a:rPr lang="de-CH" sz="2400" dirty="0" smtClean="0"/>
              <a:t> </a:t>
            </a:r>
            <a:r>
              <a:rPr lang="de-CH" sz="2400" dirty="0" err="1" smtClean="0"/>
              <a:t>transformers</a:t>
            </a:r>
            <a:r>
              <a:rPr lang="de-CH" sz="2400" dirty="0" smtClean="0"/>
              <a:t> </a:t>
            </a:r>
            <a:r>
              <a:rPr lang="de-CH" sz="2400" dirty="0" err="1" smtClean="0"/>
              <a:t>you</a:t>
            </a:r>
            <a:r>
              <a:rPr lang="de-CH" sz="2400" dirty="0" smtClean="0"/>
              <a:t> </a:t>
            </a:r>
            <a:r>
              <a:rPr lang="de-CH" sz="2400" dirty="0" err="1" smtClean="0"/>
              <a:t>can</a:t>
            </a:r>
            <a:r>
              <a:rPr lang="de-CH" sz="2400" dirty="0" smtClean="0"/>
              <a:t> </a:t>
            </a:r>
            <a:r>
              <a:rPr lang="de-CH" sz="2400" dirty="0" err="1" smtClean="0"/>
              <a:t>transform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results</a:t>
            </a:r>
            <a:r>
              <a:rPr lang="de-CH" sz="2400" dirty="0" smtClean="0"/>
              <a:t> </a:t>
            </a:r>
            <a:r>
              <a:rPr lang="de-CH" sz="2400" dirty="0" err="1" smtClean="0"/>
              <a:t>of</a:t>
            </a:r>
            <a:r>
              <a:rPr lang="de-CH" sz="2400" dirty="0" smtClean="0"/>
              <a:t> a </a:t>
            </a:r>
            <a:r>
              <a:rPr lang="de-CH" sz="2400" dirty="0" err="1" smtClean="0"/>
              <a:t>query</a:t>
            </a:r>
            <a:r>
              <a:rPr lang="de-CH" sz="2400" dirty="0" smtClean="0"/>
              <a:t> on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server</a:t>
            </a:r>
            <a:r>
              <a:rPr lang="de-CH" sz="2400" dirty="0" smtClean="0"/>
              <a:t> </a:t>
            </a:r>
            <a:r>
              <a:rPr lang="de-CH" sz="2400" dirty="0" err="1" smtClean="0"/>
              <a:t>into</a:t>
            </a:r>
            <a:r>
              <a:rPr lang="de-CH" sz="2400" dirty="0" smtClean="0"/>
              <a:t> a </a:t>
            </a:r>
            <a:r>
              <a:rPr lang="de-CH" sz="2400" dirty="0" err="1" smtClean="0"/>
              <a:t>target</a:t>
            </a:r>
            <a:r>
              <a:rPr lang="de-CH" sz="2400" dirty="0" smtClean="0"/>
              <a:t> </a:t>
            </a:r>
            <a:r>
              <a:rPr lang="de-CH" sz="2400" dirty="0" err="1" smtClean="0"/>
              <a:t>structure</a:t>
            </a:r>
            <a:r>
              <a:rPr lang="de-CH" sz="2400" dirty="0" smtClean="0"/>
              <a:t>.</a:t>
            </a:r>
          </a:p>
          <a:p>
            <a:pPr marL="0" indent="0">
              <a:buNone/>
            </a:pPr>
            <a:r>
              <a:rPr lang="de-CH" sz="2400" dirty="0" smtClean="0"/>
              <a:t>Transformers </a:t>
            </a:r>
            <a:r>
              <a:rPr lang="de-CH" sz="2400" dirty="0" err="1" smtClean="0"/>
              <a:t>let</a:t>
            </a:r>
            <a:r>
              <a:rPr lang="de-CH" sz="2400" dirty="0" smtClean="0"/>
              <a:t> </a:t>
            </a:r>
            <a:r>
              <a:rPr lang="de-CH" sz="2400" dirty="0" err="1" smtClean="0"/>
              <a:t>you</a:t>
            </a:r>
            <a:r>
              <a:rPr lang="de-CH" sz="2400" dirty="0" smtClean="0"/>
              <a:t> pass </a:t>
            </a:r>
            <a:r>
              <a:rPr lang="de-CH" sz="2400" dirty="0" err="1" smtClean="0"/>
              <a:t>parameters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let</a:t>
            </a:r>
            <a:r>
              <a:rPr lang="de-CH" sz="2400" dirty="0" smtClean="0"/>
              <a:t> </a:t>
            </a:r>
            <a:r>
              <a:rPr lang="de-CH" sz="2400" dirty="0" err="1" smtClean="0"/>
              <a:t>you</a:t>
            </a:r>
            <a:r>
              <a:rPr lang="de-CH" sz="2400" dirty="0" smtClean="0"/>
              <a:t> </a:t>
            </a:r>
            <a:r>
              <a:rPr lang="de-CH" sz="2400" dirty="0" err="1" smtClean="0"/>
              <a:t>load</a:t>
            </a:r>
            <a:r>
              <a:rPr lang="de-CH" sz="2400" dirty="0" smtClean="0"/>
              <a:t> </a:t>
            </a:r>
            <a:r>
              <a:rPr lang="de-CH" sz="2400" dirty="0" err="1" smtClean="0"/>
              <a:t>other</a:t>
            </a:r>
            <a:r>
              <a:rPr lang="de-CH" sz="2400" dirty="0" smtClean="0"/>
              <a:t> </a:t>
            </a:r>
            <a:r>
              <a:rPr lang="de-CH" sz="2400" dirty="0" err="1" smtClean="0"/>
              <a:t>documents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therefore</a:t>
            </a:r>
            <a:r>
              <a:rPr lang="de-CH" sz="2400" dirty="0" smtClean="0"/>
              <a:t> </a:t>
            </a:r>
            <a:r>
              <a:rPr lang="de-CH" sz="2400" dirty="0" err="1" smtClean="0"/>
              <a:t>are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most</a:t>
            </a:r>
            <a:r>
              <a:rPr lang="de-CH" sz="2400" dirty="0" smtClean="0"/>
              <a:t> powerful </a:t>
            </a:r>
            <a:r>
              <a:rPr lang="de-CH" sz="2400" dirty="0" err="1" smtClean="0"/>
              <a:t>projection</a:t>
            </a:r>
            <a:r>
              <a:rPr lang="de-CH" sz="2400" dirty="0" smtClean="0"/>
              <a:t> </a:t>
            </a:r>
            <a:r>
              <a:rPr lang="de-CH" sz="2400" dirty="0" err="1" smtClean="0"/>
              <a:t>operators</a:t>
            </a:r>
            <a:r>
              <a:rPr lang="de-CH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0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421" y="4035641"/>
            <a:ext cx="3648547" cy="2754019"/>
            <a:chOff x="606582" y="2679824"/>
            <a:chExt cx="4689696" cy="3539906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6582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Document Store</a:t>
              </a:r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4753069" y="5585987"/>
              <a:ext cx="543209" cy="633743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4017" y="4035641"/>
            <a:ext cx="3739082" cy="2766997"/>
            <a:chOff x="6824804" y="2679824"/>
            <a:chExt cx="4790793" cy="3545282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6824804" y="2679824"/>
              <a:ext cx="4590107" cy="3223034"/>
            </a:xfrm>
            <a:prstGeom prst="flowChartInternalStorag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/>
                  </a:solidFill>
                </a:rPr>
                <a:t>Index Store</a:t>
              </a: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628769" y="5527989"/>
              <a:ext cx="986828" cy="697117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96075" y="1508441"/>
            <a:ext cx="476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01: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TIndexEntry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&gt;().Where(name=foo)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TransformWith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TTransformer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TTargetType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421" y="2036946"/>
            <a:ext cx="11007048" cy="353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Raven Server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48803" y="2416663"/>
            <a:ext cx="18107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2" idx="2"/>
          </p:cNvCxnSpPr>
          <p:nvPr/>
        </p:nvCxnSpPr>
        <p:spPr>
          <a:xfrm flipV="1">
            <a:off x="4150489" y="4883580"/>
            <a:ext cx="1158379" cy="405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5233" y="309244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04: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Load(ids)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itle 10"/>
          <p:cNvSpPr txBox="1">
            <a:spLocks/>
          </p:cNvSpPr>
          <p:nvPr/>
        </p:nvSpPr>
        <p:spPr>
          <a:xfrm>
            <a:off x="838200" y="212726"/>
            <a:ext cx="10515600" cy="55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Query with Transformer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18626" y="5166121"/>
            <a:ext cx="1289135" cy="895658"/>
            <a:chOff x="3244990" y="3015632"/>
            <a:chExt cx="1289135" cy="895658"/>
          </a:xfrm>
        </p:grpSpPr>
        <p:sp>
          <p:nvSpPr>
            <p:cNvPr id="35" name="TextBox 34"/>
            <p:cNvSpPr txBox="1"/>
            <p:nvPr/>
          </p:nvSpPr>
          <p:spPr>
            <a:xfrm>
              <a:off x="3244990" y="3634291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05: </a:t>
              </a:r>
              <a:r>
                <a:rPr lang="en-GB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TDocument</a:t>
              </a:r>
              <a:endParaRPr lang="en-GB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3700985" y="3015632"/>
              <a:ext cx="388025" cy="487892"/>
            </a:xfrm>
            <a:prstGeom prst="foldedCorner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3758135" y="3072782"/>
              <a:ext cx="388025" cy="487892"/>
            </a:xfrm>
            <a:prstGeom prst="foldedCorner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3824810" y="3129932"/>
              <a:ext cx="388025" cy="487892"/>
            </a:xfrm>
            <a:prstGeom prst="foldedCorner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9795243" y="2426245"/>
            <a:ext cx="0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35795" y="3015632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02: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TIndex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(name: foo)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378416" y="2426245"/>
            <a:ext cx="3584" cy="1609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38793" y="304429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03: [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ids]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5363194" y="923454"/>
            <a:ext cx="1439501" cy="38929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Client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625870" y="1312753"/>
            <a:ext cx="0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16613" y="1312753"/>
            <a:ext cx="7603" cy="724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45383" y="1508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2" name="Flowchart: Alternate Process 1"/>
          <p:cNvSpPr/>
          <p:nvPr/>
        </p:nvSpPr>
        <p:spPr>
          <a:xfrm>
            <a:off x="4363645" y="3912436"/>
            <a:ext cx="1890445" cy="97114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Transformer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460534" y="2426245"/>
            <a:ext cx="0" cy="1486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460534" y="2719098"/>
            <a:ext cx="1459054" cy="849133"/>
            <a:chOff x="3603567" y="3015632"/>
            <a:chExt cx="1459054" cy="849133"/>
          </a:xfrm>
        </p:grpSpPr>
        <p:sp>
          <p:nvSpPr>
            <p:cNvPr id="41" name="TextBox 40"/>
            <p:cNvSpPr txBox="1"/>
            <p:nvPr/>
          </p:nvSpPr>
          <p:spPr>
            <a:xfrm>
              <a:off x="3603567" y="3587766"/>
              <a:ext cx="1459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07: </a:t>
              </a:r>
              <a:r>
                <a:rPr lang="en-GB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TTargetType</a:t>
              </a:r>
              <a:endParaRPr lang="en-GB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Folded Corner 43"/>
            <p:cNvSpPr/>
            <p:nvPr/>
          </p:nvSpPr>
          <p:spPr>
            <a:xfrm>
              <a:off x="3700985" y="3015632"/>
              <a:ext cx="388025" cy="487892"/>
            </a:xfrm>
            <a:prstGeom prst="foldedCorner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" name="Folded Corner 48"/>
            <p:cNvSpPr/>
            <p:nvPr/>
          </p:nvSpPr>
          <p:spPr>
            <a:xfrm>
              <a:off x="3758135" y="3072782"/>
              <a:ext cx="388025" cy="487892"/>
            </a:xfrm>
            <a:prstGeom prst="foldedCorner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" name="Folded Corner 49"/>
            <p:cNvSpPr/>
            <p:nvPr/>
          </p:nvSpPr>
          <p:spPr>
            <a:xfrm>
              <a:off x="3824810" y="3129932"/>
              <a:ext cx="388025" cy="487892"/>
            </a:xfrm>
            <a:prstGeom prst="foldedCorner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367349" y="1329809"/>
            <a:ext cx="895288" cy="602192"/>
            <a:chOff x="3317547" y="3015632"/>
            <a:chExt cx="895288" cy="602192"/>
          </a:xfrm>
        </p:grpSpPr>
        <p:sp>
          <p:nvSpPr>
            <p:cNvPr id="52" name="TextBox 51"/>
            <p:cNvSpPr txBox="1"/>
            <p:nvPr/>
          </p:nvSpPr>
          <p:spPr>
            <a:xfrm>
              <a:off x="3317547" y="3092443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08:</a:t>
              </a:r>
              <a:endParaRPr lang="en-GB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3700985" y="3015632"/>
              <a:ext cx="388025" cy="487892"/>
            </a:xfrm>
            <a:prstGeom prst="foldedCorner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3758135" y="3072782"/>
              <a:ext cx="388025" cy="487892"/>
            </a:xfrm>
            <a:prstGeom prst="foldedCorner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Folded Corner 54"/>
            <p:cNvSpPr/>
            <p:nvPr/>
          </p:nvSpPr>
          <p:spPr>
            <a:xfrm>
              <a:off x="3824810" y="3129932"/>
              <a:ext cx="388025" cy="487892"/>
            </a:xfrm>
            <a:prstGeom prst="foldedCorner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56" name="Straight Arrow Connector 55"/>
          <p:cNvCxnSpPr>
            <a:stCxn id="2" idx="0"/>
            <a:endCxn id="4" idx="0"/>
          </p:cNvCxnSpPr>
          <p:nvPr/>
        </p:nvCxnSpPr>
        <p:spPr>
          <a:xfrm rot="16200000" flipH="1" flipV="1">
            <a:off x="3775309" y="2502081"/>
            <a:ext cx="123205" cy="2943913"/>
          </a:xfrm>
          <a:prstGeom prst="bentConnector3">
            <a:avLst>
              <a:gd name="adj1" fmla="val -185544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99367" y="3125640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06: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LoadDocument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4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Overview </a:t>
            </a:r>
            <a:r>
              <a:rPr lang="en-GB" b="1" dirty="0"/>
              <a:t>List of all </a:t>
            </a:r>
            <a:r>
              <a:rPr lang="en-GB" b="1" dirty="0" smtClean="0"/>
              <a:t>Players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err="1" smtClean="0"/>
              <a:t>RavenDB</a:t>
            </a:r>
            <a:r>
              <a:rPr lang="en-GB" sz="2400" dirty="0" smtClean="0"/>
              <a:t> Basics</a:t>
            </a: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Searching </a:t>
            </a:r>
            <a:r>
              <a:rPr lang="en-GB" b="1" dirty="0"/>
              <a:t>and Finding Specific Players</a:t>
            </a:r>
            <a:endParaRPr lang="en-GB" b="1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Indexes and Querying Unrelated Documents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Team Profile and Player Profile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Modelling and Querying Relationships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Statistics </a:t>
            </a:r>
            <a:r>
              <a:rPr lang="en-GB" b="1" dirty="0"/>
              <a:t>and Reporting</a:t>
            </a:r>
            <a:endParaRPr lang="en-GB" b="1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Aggregations (Map/Reduce)</a:t>
            </a:r>
          </a:p>
          <a:p>
            <a:pPr marL="0" indent="0">
              <a:lnSpc>
                <a:spcPct val="100000"/>
              </a:lnSpc>
              <a:buNone/>
            </a:pPr>
            <a:endParaRPr lang="en-GB" b="1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Advanced </a:t>
            </a:r>
            <a:r>
              <a:rPr lang="en-GB" b="1" dirty="0" err="1" smtClean="0"/>
              <a:t>RavenDB</a:t>
            </a:r>
            <a:r>
              <a:rPr lang="en-GB" b="1" dirty="0" smtClean="0"/>
              <a:t>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+mj-lt"/>
              </a:rPr>
              <a:t>If there is time</a:t>
            </a:r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Let’s code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Agenda and Use Cases</a:t>
            </a:r>
            <a:endParaRPr lang="en-GB" sz="2800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60147" y="2044596"/>
            <a:ext cx="223883" cy="13229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Team Profile and Player Profile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Topics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Modelling in relational databases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Modelling in </a:t>
            </a:r>
            <a:r>
              <a:rPr lang="en-GB" dirty="0" err="1" smtClean="0"/>
              <a:t>RavenDB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 smtClean="0"/>
              <a:t>Denormalization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N:M relationship as an example</a:t>
            </a:r>
          </a:p>
          <a:p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Exercises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Introduce Transformers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Use </a:t>
            </a:r>
            <a:r>
              <a:rPr lang="en-GB" dirty="0" err="1" smtClean="0"/>
              <a:t>LoadDocument</a:t>
            </a:r>
            <a:r>
              <a:rPr lang="en-GB" dirty="0" smtClean="0"/>
              <a:t> in Indexes and Transformers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8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Domain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Modelling </a:t>
            </a:r>
            <a:r>
              <a:rPr lang="en-GB" dirty="0" err="1" smtClean="0"/>
              <a:t>tradeoffs</a:t>
            </a:r>
            <a:r>
              <a:rPr lang="en-GB" dirty="0" smtClean="0"/>
              <a:t> can be shown with 2 entities and 1 relationship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865147" y="3686476"/>
            <a:ext cx="1917031" cy="890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Player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5083594" y="3686475"/>
            <a:ext cx="1917031" cy="89033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Employment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302041" y="3686475"/>
            <a:ext cx="1917031" cy="890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Team</a:t>
            </a:r>
            <a:endParaRPr lang="en-GB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7000625" y="4131644"/>
            <a:ext cx="1301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4" idx="3"/>
          </p:cNvCxnSpPr>
          <p:nvPr/>
        </p:nvCxnSpPr>
        <p:spPr>
          <a:xfrm flipH="1">
            <a:off x="3782178" y="4131644"/>
            <a:ext cx="1301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6242" y="3748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79027" y="3748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944656" y="3748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984495" y="3748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Modelling relationships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Modelling problems </a:t>
            </a:r>
            <a:r>
              <a:rPr lang="en-GB" sz="2800" dirty="0" smtClean="0"/>
              <a:t>in relational databases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Normalization is used to prevent redundancies and modification anomalies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2400" dirty="0" smtClean="0"/>
              <a:t>Impedance </a:t>
            </a:r>
            <a:r>
              <a:rPr lang="en-GB" sz="2400" dirty="0" smtClean="0"/>
              <a:t>mismatch between normalized database tables and </a:t>
            </a:r>
            <a:r>
              <a:rPr lang="en-GB" sz="2400" dirty="0" err="1" smtClean="0"/>
              <a:t>denormalized</a:t>
            </a:r>
            <a:r>
              <a:rPr lang="en-GB" sz="2400" dirty="0" smtClean="0"/>
              <a:t> object model </a:t>
            </a:r>
            <a:r>
              <a:rPr lang="en-GB" sz="2400" dirty="0" smtClean="0">
                <a:sym typeface="Wingdings" panose="05000000000000000000" pitchFamily="2" charset="2"/>
              </a:rPr>
              <a:t> O/R mapper and JOINs needed to store and load objects</a:t>
            </a:r>
            <a:endParaRPr lang="en-GB" sz="24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400" dirty="0" smtClean="0"/>
              <a:t>6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normal form needed to model time aware data (e.g. employments)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2400" dirty="0" smtClean="0"/>
              <a:t>Storing historic values / snapshots of values (e.g. name of competition in a </a:t>
            </a:r>
            <a:r>
              <a:rPr lang="en-GB" sz="2400" dirty="0" smtClean="0"/>
              <a:t>year)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2400" dirty="0" smtClean="0"/>
              <a:t>Historical Data </a:t>
            </a:r>
            <a:r>
              <a:rPr lang="en-GB" sz="2400" dirty="0"/>
              <a:t>changes for </a:t>
            </a:r>
            <a:r>
              <a:rPr lang="en-GB" sz="2400" dirty="0" smtClean="0"/>
              <a:t>different reasons</a:t>
            </a:r>
          </a:p>
          <a:p>
            <a:pPr marL="0" indent="0">
              <a:buNone/>
            </a:pPr>
            <a:r>
              <a:rPr lang="en-GB" sz="2000" dirty="0" smtClean="0"/>
              <a:t>Data </a:t>
            </a:r>
            <a:r>
              <a:rPr lang="en-GB" sz="2000" dirty="0"/>
              <a:t>correction (</a:t>
            </a:r>
            <a:r>
              <a:rPr lang="en-GB" sz="2000" dirty="0">
                <a:sym typeface="Wingdings" panose="05000000000000000000" pitchFamily="2" charset="2"/>
              </a:rPr>
              <a:t> fix </a:t>
            </a:r>
            <a:r>
              <a:rPr lang="en-GB" sz="2000" dirty="0" smtClean="0">
                <a:sym typeface="Wingdings" panose="05000000000000000000" pitchFamily="2" charset="2"/>
              </a:rPr>
              <a:t>history)</a:t>
            </a:r>
          </a:p>
          <a:p>
            <a:pPr marL="0" indent="0">
              <a:buNone/>
            </a:pPr>
            <a:r>
              <a:rPr lang="en-GB" sz="2000" dirty="0" smtClean="0"/>
              <a:t>The </a:t>
            </a:r>
            <a:r>
              <a:rPr lang="en-GB" sz="2000" dirty="0"/>
              <a:t>world changes (</a:t>
            </a:r>
            <a:r>
              <a:rPr lang="en-GB" sz="2000" dirty="0">
                <a:sym typeface="Wingdings" panose="05000000000000000000" pitchFamily="2" charset="2"/>
              </a:rPr>
              <a:t> write history)</a:t>
            </a:r>
            <a:endParaRPr lang="en-GB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18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Modelling relationships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Modelling in </a:t>
            </a:r>
            <a:r>
              <a:rPr lang="en-GB" sz="2800" dirty="0" err="1" smtClean="0"/>
              <a:t>RavenDB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Very </a:t>
            </a:r>
            <a:r>
              <a:rPr lang="en-GB" sz="2400" dirty="0"/>
              <a:t>similar to modelling </a:t>
            </a:r>
            <a:r>
              <a:rPr lang="en-GB" sz="2400" dirty="0" smtClean="0"/>
              <a:t>objects in object-oriented languages</a:t>
            </a:r>
          </a:p>
          <a:p>
            <a:pPr marL="0" indent="0">
              <a:buNone/>
            </a:pPr>
            <a:r>
              <a:rPr lang="en-GB" sz="2000" dirty="0"/>
              <a:t>Objects can be stored and loaded as-is</a:t>
            </a:r>
          </a:p>
          <a:p>
            <a:pPr marL="0" indent="0">
              <a:buNone/>
            </a:pPr>
            <a:r>
              <a:rPr lang="en-GB" sz="2000" dirty="0" smtClean="0"/>
              <a:t>Little to no impedance mismatch and little to no mapping needed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2400" dirty="0" smtClean="0"/>
              <a:t>2 basic ways to model relationships</a:t>
            </a:r>
          </a:p>
          <a:p>
            <a:pPr marL="0" indent="0">
              <a:buNone/>
            </a:pPr>
            <a:r>
              <a:rPr lang="en-GB" sz="2000" dirty="0" smtClean="0"/>
              <a:t>Normalized: store reference to another document and use JOINs in queries</a:t>
            </a:r>
          </a:p>
          <a:p>
            <a:pPr marL="0" indent="0">
              <a:buNone/>
            </a:pPr>
            <a:r>
              <a:rPr lang="en-GB" sz="2000" dirty="0" err="1" smtClean="0"/>
              <a:t>Denormalized</a:t>
            </a:r>
            <a:r>
              <a:rPr lang="en-GB" sz="2000" dirty="0" smtClean="0"/>
              <a:t>: store document or its copy inside another </a:t>
            </a:r>
            <a:r>
              <a:rPr lang="en-GB" sz="2000" dirty="0"/>
              <a:t>document </a:t>
            </a:r>
            <a:r>
              <a:rPr lang="en-GB" sz="2000" dirty="0" smtClean="0"/>
              <a:t>when it is created/changed/deleted</a:t>
            </a:r>
            <a:endParaRPr lang="en-GB" sz="20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400" dirty="0" smtClean="0"/>
              <a:t>2 ways to resolve relationships when using normalized references</a:t>
            </a:r>
          </a:p>
          <a:p>
            <a:pPr marL="0" indent="0">
              <a:buNone/>
            </a:pPr>
            <a:r>
              <a:rPr lang="en-GB" sz="2000" dirty="0" smtClean="0"/>
              <a:t>At </a:t>
            </a:r>
            <a:r>
              <a:rPr lang="en-GB" sz="2000" dirty="0"/>
              <a:t>query time</a:t>
            </a:r>
          </a:p>
          <a:p>
            <a:pPr marL="0" indent="0">
              <a:buNone/>
            </a:pPr>
            <a:r>
              <a:rPr lang="en-GB" sz="2000" dirty="0" smtClean="0"/>
              <a:t>At index time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28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What are the advantages of this approach 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There is a </a:t>
            </a:r>
            <a:r>
              <a:rPr lang="en-US" sz="2400" b="1" dirty="0" smtClean="0">
                <a:solidFill>
                  <a:srgbClr val="4D4D4D"/>
                </a:solidFill>
              </a:rPr>
              <a:t>1 : 1 mapping</a:t>
            </a:r>
            <a:r>
              <a:rPr lang="en-US" sz="2400" dirty="0" smtClean="0">
                <a:solidFill>
                  <a:srgbClr val="4D4D4D"/>
                </a:solidFill>
              </a:rPr>
              <a:t> between </a:t>
            </a:r>
            <a:r>
              <a:rPr lang="en-US" sz="2400" b="1" dirty="0" smtClean="0">
                <a:solidFill>
                  <a:srgbClr val="4D4D4D"/>
                </a:solidFill>
              </a:rPr>
              <a:t>in-memory</a:t>
            </a:r>
            <a:r>
              <a:rPr lang="en-US" sz="2400" dirty="0" smtClean="0">
                <a:solidFill>
                  <a:srgbClr val="4D4D4D"/>
                </a:solidFill>
              </a:rPr>
              <a:t> object model and </a:t>
            </a:r>
            <a:r>
              <a:rPr lang="en-US" sz="2400" b="1" dirty="0" smtClean="0">
                <a:solidFill>
                  <a:srgbClr val="4D4D4D"/>
                </a:solidFill>
              </a:rPr>
              <a:t>persisted</a:t>
            </a:r>
            <a:r>
              <a:rPr lang="en-US" sz="2400" dirty="0" smtClean="0">
                <a:solidFill>
                  <a:srgbClr val="4D4D4D"/>
                </a:solidFill>
              </a:rPr>
              <a:t> data.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Developers don’t need to deal with </a:t>
            </a:r>
            <a:r>
              <a:rPr lang="en-US" sz="2400" b="1" dirty="0" smtClean="0">
                <a:solidFill>
                  <a:srgbClr val="4D4D4D"/>
                </a:solidFill>
              </a:rPr>
              <a:t>object-relational impedance </a:t>
            </a:r>
            <a:r>
              <a:rPr lang="en-US" sz="2400" b="1" dirty="0" smtClean="0">
                <a:solidFill>
                  <a:srgbClr val="4D4D4D"/>
                </a:solidFill>
              </a:rPr>
              <a:t>mismatch*</a:t>
            </a:r>
            <a:r>
              <a:rPr lang="en-US" sz="2400" dirty="0" smtClean="0">
                <a:solidFill>
                  <a:srgbClr val="4D4D4D"/>
                </a:solidFill>
              </a:rPr>
              <a:t>. </a:t>
            </a:r>
            <a:endParaRPr lang="en-US" sz="2400" dirty="0" smtClean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There are </a:t>
            </a:r>
            <a:r>
              <a:rPr lang="en-US" sz="2400" b="1" dirty="0" smtClean="0">
                <a:solidFill>
                  <a:srgbClr val="4D4D4D"/>
                </a:solidFill>
              </a:rPr>
              <a:t>no ORMs</a:t>
            </a:r>
            <a:r>
              <a:rPr lang="en-US" sz="2400" dirty="0" smtClean="0">
                <a:solidFill>
                  <a:srgbClr val="4D4D4D"/>
                </a:solidFill>
              </a:rPr>
              <a:t> or similar </a:t>
            </a:r>
            <a:r>
              <a:rPr lang="en-US" sz="2400" b="1" dirty="0" smtClean="0">
                <a:solidFill>
                  <a:srgbClr val="4D4D4D"/>
                </a:solidFill>
              </a:rPr>
              <a:t>mapping layers</a:t>
            </a:r>
            <a:r>
              <a:rPr lang="en-US" sz="2400" dirty="0" smtClean="0">
                <a:solidFill>
                  <a:srgbClr val="4D4D4D"/>
                </a:solidFill>
              </a:rPr>
              <a:t> needed to store or query data.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4D4D4D"/>
                </a:solidFill>
              </a:rPr>
              <a:t>Loading </a:t>
            </a:r>
            <a:r>
              <a:rPr lang="en-US" sz="2400" b="1" dirty="0">
                <a:solidFill>
                  <a:srgbClr val="4D4D4D"/>
                </a:solidFill>
              </a:rPr>
              <a:t>one document</a:t>
            </a:r>
            <a:r>
              <a:rPr lang="en-US" sz="2400" dirty="0">
                <a:solidFill>
                  <a:srgbClr val="4D4D4D"/>
                </a:solidFill>
              </a:rPr>
              <a:t> is often enough to satisfy </a:t>
            </a:r>
            <a:r>
              <a:rPr lang="en-US" sz="2400" b="1" dirty="0">
                <a:solidFill>
                  <a:srgbClr val="4D4D4D"/>
                </a:solidFill>
              </a:rPr>
              <a:t>one (detail) </a:t>
            </a:r>
            <a:r>
              <a:rPr lang="en-US" sz="2400" b="1" dirty="0" smtClean="0">
                <a:solidFill>
                  <a:srgbClr val="4D4D4D"/>
                </a:solidFill>
              </a:rPr>
              <a:t>screen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4D4D4D"/>
                </a:solidFill>
              </a:rPr>
              <a:t>You can easily </a:t>
            </a:r>
            <a:r>
              <a:rPr lang="en-US" sz="2400" b="1" dirty="0">
                <a:solidFill>
                  <a:srgbClr val="4D4D4D"/>
                </a:solidFill>
              </a:rPr>
              <a:t>duplicate</a:t>
            </a:r>
            <a:r>
              <a:rPr lang="en-US" sz="2400" dirty="0">
                <a:solidFill>
                  <a:srgbClr val="4D4D4D"/>
                </a:solidFill>
              </a:rPr>
              <a:t> a </a:t>
            </a:r>
            <a:r>
              <a:rPr lang="en-US" sz="2400" dirty="0" smtClean="0">
                <a:solidFill>
                  <a:srgbClr val="4D4D4D"/>
                </a:solidFill>
              </a:rPr>
              <a:t>document (or parts of it) </a:t>
            </a:r>
            <a:r>
              <a:rPr lang="en-US" sz="2400" dirty="0">
                <a:solidFill>
                  <a:srgbClr val="4D4D4D"/>
                </a:solidFill>
              </a:rPr>
              <a:t>to enable advanced features such as </a:t>
            </a:r>
            <a:r>
              <a:rPr lang="en-US" sz="2400" b="1" dirty="0">
                <a:solidFill>
                  <a:srgbClr val="4D4D4D"/>
                </a:solidFill>
              </a:rPr>
              <a:t>versioning, audit </a:t>
            </a:r>
            <a:r>
              <a:rPr lang="en-US" sz="2400" b="1" dirty="0" smtClean="0">
                <a:solidFill>
                  <a:srgbClr val="4D4D4D"/>
                </a:solidFill>
              </a:rPr>
              <a:t>trails, garbage bins, archives </a:t>
            </a:r>
            <a:r>
              <a:rPr lang="en-US" sz="2400" dirty="0" smtClean="0">
                <a:solidFill>
                  <a:srgbClr val="4D4D4D"/>
                </a:solidFill>
              </a:rPr>
              <a:t>and </a:t>
            </a:r>
            <a:r>
              <a:rPr lang="en-US" sz="2400" b="1" dirty="0" smtClean="0">
                <a:solidFill>
                  <a:srgbClr val="4D4D4D"/>
                </a:solidFill>
              </a:rPr>
              <a:t>historical </a:t>
            </a:r>
            <a:r>
              <a:rPr lang="en-US" sz="2400" b="1" dirty="0">
                <a:solidFill>
                  <a:srgbClr val="4D4D4D"/>
                </a:solidFill>
              </a:rPr>
              <a:t>snapshots</a:t>
            </a:r>
            <a:r>
              <a:rPr lang="en-US" sz="2400" dirty="0" smtClean="0">
                <a:solidFill>
                  <a:srgbClr val="4D4D4D"/>
                </a:solidFill>
              </a:rPr>
              <a:t>.</a:t>
            </a:r>
            <a:endParaRPr lang="en-US" sz="2400" b="1" dirty="0" smtClean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Internal Storage 10"/>
          <p:cNvSpPr/>
          <p:nvPr/>
        </p:nvSpPr>
        <p:spPr>
          <a:xfrm>
            <a:off x="9937708" y="4866730"/>
            <a:ext cx="2115133" cy="1745932"/>
          </a:xfrm>
          <a:prstGeom prst="flowChartInternalStorag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Internal Storage 9"/>
          <p:cNvSpPr/>
          <p:nvPr/>
        </p:nvSpPr>
        <p:spPr>
          <a:xfrm>
            <a:off x="7757851" y="4869712"/>
            <a:ext cx="1960313" cy="1751946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7757851" y="1957915"/>
            <a:ext cx="1933729" cy="1765005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Modelling relationships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err="1" smtClean="0"/>
              <a:t>Denormalization</a:t>
            </a:r>
            <a:r>
              <a:rPr lang="en-GB" sz="2800" dirty="0" smtClean="0"/>
              <a:t> possibilities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690380" cy="4787037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Containment</a:t>
            </a:r>
            <a:endParaRPr lang="en-GB" sz="2400" b="1" dirty="0" smtClean="0"/>
          </a:p>
          <a:p>
            <a:pPr marL="0" indent="0">
              <a:buNone/>
            </a:pPr>
            <a:r>
              <a:rPr lang="en-GB" sz="2400" dirty="0" smtClean="0"/>
              <a:t>Embedded document has no identity and lives </a:t>
            </a:r>
            <a:br>
              <a:rPr lang="en-GB" sz="2400" dirty="0" smtClean="0"/>
            </a:br>
            <a:r>
              <a:rPr lang="en-GB" sz="2400" dirty="0" smtClean="0"/>
              <a:t>fully inside “parent” document.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Redundant storage</a:t>
            </a:r>
          </a:p>
          <a:p>
            <a:pPr marL="0" indent="0">
              <a:buNone/>
            </a:pPr>
            <a:r>
              <a:rPr lang="en-GB" sz="2400" dirty="0" smtClean="0"/>
              <a:t>Embedded document is a copy of a document which </a:t>
            </a:r>
            <a:br>
              <a:rPr lang="en-GB" sz="2400" dirty="0" smtClean="0"/>
            </a:br>
            <a:r>
              <a:rPr lang="en-GB" sz="2400" dirty="0" smtClean="0"/>
              <a:t>has its own identity and lives in a separate collection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4568" y="2437788"/>
            <a:ext cx="1278196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8432606" y="2705015"/>
            <a:ext cx="889406" cy="563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0452173" y="5274282"/>
            <a:ext cx="1411870" cy="5629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8251152" y="5288284"/>
            <a:ext cx="1278196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8459190" y="5555511"/>
            <a:ext cx="889406" cy="563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Modelling relationships</a:t>
            </a:r>
            <a:r>
              <a:rPr lang="en-GB" dirty="0">
                <a:solidFill>
                  <a:prstClr val="white">
                    <a:lumMod val="75000"/>
                  </a:prstClr>
                </a:solidFill>
              </a:rPr>
              <a:t/>
            </a:r>
            <a:br>
              <a:rPr lang="en-GB" dirty="0">
                <a:solidFill>
                  <a:prstClr val="white">
                    <a:lumMod val="75000"/>
                  </a:prstClr>
                </a:solidFill>
              </a:rPr>
            </a:br>
            <a:r>
              <a:rPr lang="en-GB" sz="2800" dirty="0" smtClean="0">
                <a:solidFill>
                  <a:prstClr val="black"/>
                </a:solidFill>
              </a:rPr>
              <a:t>Redundant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No joins needed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Faster retrieval of documents, faster queries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smtClean="0"/>
              <a:t>Storing historic </a:t>
            </a:r>
            <a:r>
              <a:rPr lang="en-GB" sz="2400" dirty="0" smtClean="0"/>
              <a:t>values / snapshots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Disadvantages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Updating redundant copies in case of data correction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Unbounded lists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Size of document</a:t>
            </a:r>
          </a:p>
        </p:txBody>
      </p:sp>
    </p:spTree>
    <p:extLst>
      <p:ext uri="{BB962C8B-B14F-4D97-AF65-F5344CB8AC3E}">
        <p14:creationId xmlns:p14="http://schemas.microsoft.com/office/powerpoint/2010/main" val="167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Modelling relationships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Different types of relationships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262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Cardinality</a:t>
            </a:r>
          </a:p>
          <a:p>
            <a:pPr marL="0" indent="0">
              <a:buNone/>
            </a:pPr>
            <a:r>
              <a:rPr lang="en-GB" sz="2400" dirty="0" smtClean="0"/>
              <a:t>1:1 relationships	(e.g. each player has exactly one account/login)</a:t>
            </a:r>
          </a:p>
          <a:p>
            <a:pPr marL="0" indent="0">
              <a:buNone/>
            </a:pPr>
            <a:r>
              <a:rPr lang="en-GB" sz="2400" dirty="0" smtClean="0"/>
              <a:t>1:n relationships	(e.g. each competition has one or many seasons)</a:t>
            </a:r>
          </a:p>
          <a:p>
            <a:pPr marL="0" indent="0">
              <a:buNone/>
            </a:pPr>
            <a:r>
              <a:rPr lang="en-GB" sz="2400" dirty="0" smtClean="0"/>
              <a:t>n:m relationships	(e.g. each player is employed by one or many teams and 				each team has one or many employed players)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dirty="0" smtClean="0"/>
              <a:t>Aggregations vs. Compositions</a:t>
            </a:r>
          </a:p>
          <a:p>
            <a:pPr marL="0" indent="0">
              <a:buNone/>
            </a:pPr>
            <a:r>
              <a:rPr lang="en-GB" sz="2400" dirty="0" smtClean="0"/>
              <a:t>Identity vs. no identity (can it live on its own or not)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 smtClean="0"/>
              <a:t>Hierarchies</a:t>
            </a:r>
          </a:p>
          <a:p>
            <a:pPr marL="0" indent="0">
              <a:buNone/>
            </a:pPr>
            <a:r>
              <a:rPr lang="en-GB" sz="2400" dirty="0" smtClean="0"/>
              <a:t>Cascade of 1:n relationships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225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Many players are employed by many teams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3 Objects, 6+ Modelling Choices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2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Fully embed Employments in </a:t>
            </a:r>
            <a:r>
              <a:rPr lang="en-GB" dirty="0" smtClean="0"/>
              <a:t>Players</a:t>
            </a:r>
            <a:br>
              <a:rPr lang="en-GB" dirty="0" smtClean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Fully embed Employments in </a:t>
            </a:r>
            <a:r>
              <a:rPr lang="en-GB" dirty="0" smtClean="0"/>
              <a:t>Teams</a:t>
            </a:r>
            <a:br>
              <a:rPr lang="en-GB" dirty="0" smtClean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Keep Players, Employments and Teams in separate collections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 smtClean="0"/>
              <a:t>Use references to loosely couple them</a:t>
            </a: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GB" sz="2400" dirty="0" smtClean="0"/>
              <a:t>Embed a copy of the Employments in players and team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400" dirty="0" smtClean="0"/>
              <a:t>Embed a copy of player and team in employment</a:t>
            </a: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GB" sz="2400" dirty="0" smtClean="0"/>
              <a:t>Let Employments share the same key prefix as either player or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893"/>
          </a:xfrm>
        </p:spPr>
        <p:txBody>
          <a:bodyPr/>
          <a:lstStyle/>
          <a:p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Keep Players, Employments and </a:t>
            </a:r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Teams </a:t>
            </a:r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in separate </a:t>
            </a:r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collections</a:t>
            </a:r>
            <a:b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/>
              <a:t>Use references to loosely couple them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5225"/>
            <a:ext cx="10515600" cy="155506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Pro:</a:t>
            </a:r>
            <a:r>
              <a:rPr lang="en-GB" sz="2400" dirty="0"/>
              <a:t> Employments keep their identity, </a:t>
            </a:r>
            <a:r>
              <a:rPr lang="en-GB" sz="2400" dirty="0" smtClean="0"/>
              <a:t>Easier date </a:t>
            </a:r>
            <a:r>
              <a:rPr lang="en-GB" sz="2400" dirty="0"/>
              <a:t>range queries on employments</a:t>
            </a:r>
          </a:p>
          <a:p>
            <a:r>
              <a:rPr lang="en-GB" sz="2400" dirty="0">
                <a:solidFill>
                  <a:srgbClr val="C00000"/>
                </a:solidFill>
              </a:rPr>
              <a:t>Con:</a:t>
            </a:r>
            <a:r>
              <a:rPr lang="en-GB" sz="2400" dirty="0"/>
              <a:t> Join </a:t>
            </a:r>
            <a:r>
              <a:rPr lang="en-GB" sz="2400" dirty="0" smtClean="0"/>
              <a:t>needed, Search for players plus employments requires complex </a:t>
            </a:r>
            <a:r>
              <a:rPr lang="en-GB" sz="2400" dirty="0" smtClean="0"/>
              <a:t>index or expensive query</a:t>
            </a:r>
          </a:p>
        </p:txBody>
      </p:sp>
      <p:sp>
        <p:nvSpPr>
          <p:cNvPr id="4" name="Flowchart: Internal Storage 3"/>
          <p:cNvSpPr/>
          <p:nvPr/>
        </p:nvSpPr>
        <p:spPr>
          <a:xfrm>
            <a:off x="1014663" y="3417343"/>
            <a:ext cx="2795337" cy="3240505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4664242" y="3417343"/>
            <a:ext cx="2795337" cy="3240505"/>
          </a:xfrm>
          <a:prstGeom prst="flowChartInternalStorag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Internal Storage 5"/>
          <p:cNvSpPr/>
          <p:nvPr/>
        </p:nvSpPr>
        <p:spPr>
          <a:xfrm>
            <a:off x="8313821" y="3417343"/>
            <a:ext cx="2795337" cy="324050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556084" y="4034589"/>
            <a:ext cx="1596190" cy="56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556084" y="4836694"/>
            <a:ext cx="1596190" cy="56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374105" y="4090736"/>
            <a:ext cx="1596190" cy="569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370095" y="5029385"/>
            <a:ext cx="1596190" cy="569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093868" y="4090735"/>
            <a:ext cx="1596190" cy="5694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3152274" y="4319336"/>
            <a:ext cx="2221831" cy="56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63303" y="5109786"/>
            <a:ext cx="2206792" cy="20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6966285" y="4375483"/>
            <a:ext cx="2127583" cy="4020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66285" y="4375482"/>
            <a:ext cx="2127583" cy="95814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63579" y="3413123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Players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3158" y="3436656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2"/>
                </a:solidFill>
              </a:rPr>
              <a:t>Employments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68752" y="3423197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Teams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Team Profile and Player Profile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E06-EmploymentInSeparateCollection.cs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Exercise 11a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As a user I want to know what players have been employed by "Borussia Dortmund" in season "2013-2014".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Exercise 12a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As a user I want to find </a:t>
            </a:r>
            <a:r>
              <a:rPr lang="en-US" dirty="0" smtClean="0"/>
              <a:t>all employments of “</a:t>
            </a:r>
            <a:r>
              <a:rPr lang="en-US" dirty="0"/>
              <a:t>Gonzalo </a:t>
            </a:r>
            <a:r>
              <a:rPr lang="en-US" dirty="0" smtClean="0"/>
              <a:t>Higuaín”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3678128"/>
            <a:ext cx="1119728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E06-1 / git checkout S06-1	//Exercise 11a (I) / Solution 11a (I)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E06-2 / git checkout S06-2	//Exercise 11a (II) / Solution 11a (II)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5853796"/>
            <a:ext cx="1119728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E06-3 / git checkout S06-3	//Exercise 12a (I) / Solution 12a (I)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E06-4 / git checkout S06-4	//Exercise 12a (II) / Solution 12a (II)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966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Fully embed Employments in </a:t>
            </a:r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Players (or vice versa)</a:t>
            </a:r>
            <a:endParaRPr lang="en-GB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024"/>
            <a:ext cx="10515600" cy="1745795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Pro:</a:t>
            </a:r>
            <a:r>
              <a:rPr lang="en-GB" sz="2400" dirty="0"/>
              <a:t> Fast loading of </a:t>
            </a:r>
            <a:r>
              <a:rPr lang="en-GB" sz="2400" dirty="0" err="1" smtClean="0"/>
              <a:t>player+employments</a:t>
            </a:r>
            <a:r>
              <a:rPr lang="en-GB" sz="2400" dirty="0" smtClean="0"/>
              <a:t>, no joins</a:t>
            </a:r>
            <a:endParaRPr lang="en-GB" sz="2400" dirty="0"/>
          </a:p>
          <a:p>
            <a:r>
              <a:rPr lang="en-GB" sz="2400" dirty="0">
                <a:solidFill>
                  <a:srgbClr val="C00000"/>
                </a:solidFill>
              </a:rPr>
              <a:t>Con:</a:t>
            </a:r>
            <a:r>
              <a:rPr lang="en-GB" sz="2400" dirty="0"/>
              <a:t> </a:t>
            </a:r>
            <a:r>
              <a:rPr lang="en-GB" sz="2400" dirty="0" smtClean="0"/>
              <a:t>Reverse index for teams needed, fan-out index for employments needed, potentially unbounded list, no identity</a:t>
            </a:r>
            <a:endParaRPr lang="en-GB" sz="2400" dirty="0"/>
          </a:p>
        </p:txBody>
      </p:sp>
      <p:sp>
        <p:nvSpPr>
          <p:cNvPr id="4" name="Flowchart: Internal Storage 3"/>
          <p:cNvSpPr/>
          <p:nvPr/>
        </p:nvSpPr>
        <p:spPr>
          <a:xfrm>
            <a:off x="2025315" y="3457449"/>
            <a:ext cx="2795337" cy="3240505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Flowchart: Internal Storage 5"/>
          <p:cNvSpPr/>
          <p:nvPr/>
        </p:nvSpPr>
        <p:spPr>
          <a:xfrm>
            <a:off x="7375357" y="3453229"/>
            <a:ext cx="2795337" cy="324050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566735" y="4130841"/>
            <a:ext cx="1798721" cy="2270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668000" y="4492037"/>
            <a:ext cx="1596190" cy="569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2653965" y="5373728"/>
            <a:ext cx="1596190" cy="569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8155404" y="4470347"/>
            <a:ext cx="1596190" cy="5694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stCxn id="9" idx="3"/>
            <a:endCxn id="11" idx="1"/>
          </p:cNvCxnSpPr>
          <p:nvPr/>
        </p:nvCxnSpPr>
        <p:spPr>
          <a:xfrm flipV="1">
            <a:off x="4264190" y="4755095"/>
            <a:ext cx="3891214" cy="216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20" idx="1"/>
          </p:cNvCxnSpPr>
          <p:nvPr/>
        </p:nvCxnSpPr>
        <p:spPr>
          <a:xfrm flipV="1">
            <a:off x="4250155" y="5626808"/>
            <a:ext cx="3905249" cy="3166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4231" y="3453229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Players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0288" y="3459083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Teams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55404" y="5342060"/>
            <a:ext cx="1596190" cy="5694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Team Profile and Player Profile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E07-EmploymentEmbeddedInPlayer.cs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Exercise 11b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As a user I want to know what players have been employed by "Borussia Dortmund" in season "2013-2014".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Exercise 12b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As a user I want to find all employments of “Gonzalo Higuaín”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789339"/>
            <a:ext cx="1119728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E07-1 	//Exercise 11b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git checkout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S07-1 	//Solution 11b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853797"/>
            <a:ext cx="1119728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E07-2 	//Exercise 12b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git checkout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S07-2 	//Solution 12b</a:t>
            </a:r>
          </a:p>
        </p:txBody>
      </p:sp>
    </p:spTree>
    <p:extLst>
      <p:ext uri="{BB962C8B-B14F-4D97-AF65-F5344CB8AC3E}">
        <p14:creationId xmlns:p14="http://schemas.microsoft.com/office/powerpoint/2010/main" val="37491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9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Keep Players, Employments and </a:t>
            </a:r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Team in </a:t>
            </a:r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separate collections </a:t>
            </a:r>
            <a:r>
              <a:rPr lang="en-GB" sz="2800" dirty="0"/>
              <a:t>E</a:t>
            </a:r>
            <a:r>
              <a:rPr lang="en-GB" sz="2800" dirty="0" smtClean="0"/>
              <a:t>mbed </a:t>
            </a:r>
            <a:r>
              <a:rPr lang="en-GB" sz="2800" dirty="0"/>
              <a:t>a copy of the Employments in players </a:t>
            </a:r>
            <a:r>
              <a:rPr lang="en-GB" sz="2800" dirty="0" smtClean="0"/>
              <a:t>and clubs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571"/>
            <a:ext cx="10515600" cy="1392927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6"/>
                </a:solidFill>
              </a:rPr>
              <a:t>Pro:</a:t>
            </a:r>
            <a:r>
              <a:rPr lang="en-GB" sz="2400" dirty="0" smtClean="0"/>
              <a:t> Query on date ranges, fast loading of player/team, no joins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Con:</a:t>
            </a:r>
            <a:r>
              <a:rPr lang="en-GB" sz="2400" dirty="0" smtClean="0"/>
              <a:t> Keep embedded copies up to date, pay attention to unbounded lists</a:t>
            </a:r>
            <a:endParaRPr lang="en-GB" sz="2400" dirty="0"/>
          </a:p>
        </p:txBody>
      </p:sp>
      <p:sp>
        <p:nvSpPr>
          <p:cNvPr id="4" name="Flowchart: Internal Storage 3"/>
          <p:cNvSpPr/>
          <p:nvPr/>
        </p:nvSpPr>
        <p:spPr>
          <a:xfrm>
            <a:off x="1006642" y="3497554"/>
            <a:ext cx="2795337" cy="3240505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4656221" y="3497554"/>
            <a:ext cx="2795337" cy="3240505"/>
          </a:xfrm>
          <a:prstGeom prst="flowChartInternalStorag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Internal Storage 5"/>
          <p:cNvSpPr/>
          <p:nvPr/>
        </p:nvSpPr>
        <p:spPr>
          <a:xfrm>
            <a:off x="8305800" y="3497554"/>
            <a:ext cx="2795337" cy="324050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548063" y="4114800"/>
            <a:ext cx="1596190" cy="56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548063" y="4916905"/>
            <a:ext cx="1596190" cy="56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366084" y="4170947"/>
            <a:ext cx="1596190" cy="569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362074" y="5109596"/>
            <a:ext cx="1596190" cy="569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085847" y="4170946"/>
            <a:ext cx="1596190" cy="1389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3144253" y="4399547"/>
            <a:ext cx="2221831" cy="56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55282" y="5189997"/>
            <a:ext cx="2206792" cy="20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6958264" y="4495896"/>
            <a:ext cx="2127583" cy="36999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958264" y="4865887"/>
            <a:ext cx="2127583" cy="54794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5558" y="3493334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Players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5137" y="3516867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2"/>
                </a:solidFill>
              </a:rPr>
              <a:t>Employments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60731" y="3503408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Teams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52336" y="4249737"/>
            <a:ext cx="1347538" cy="2461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1652336" y="5066918"/>
            <a:ext cx="1347538" cy="2461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9192125" y="4420095"/>
            <a:ext cx="1347538" cy="2461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9192125" y="4955495"/>
            <a:ext cx="1347538" cy="2461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Team Profile and Player Profile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E08-EmploymentCopyEmbeddedInPlayer.cs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Exercise 11c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As a user I want to know what players have been employed by "Borussia Dortmund" in season "2013-2014".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Exercise </a:t>
            </a:r>
            <a:r>
              <a:rPr lang="en-US" b="1" dirty="0" smtClean="0"/>
              <a:t>12c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As a user I want to find all employments of “Gonzalo Higuaín”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789339"/>
            <a:ext cx="1119728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E08-1  ... git checkout E08-4			//Exercises 11c (I)-(IV)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git checkout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S08-1  ... git checkout S08-4			//Solutions 11c (I)-(IV)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5887990"/>
            <a:ext cx="1119728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E08-5						//Exercise 12c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S08-5  						//Solution 12c</a:t>
            </a:r>
          </a:p>
        </p:txBody>
      </p:sp>
    </p:spTree>
    <p:extLst>
      <p:ext uri="{BB962C8B-B14F-4D97-AF65-F5344CB8AC3E}">
        <p14:creationId xmlns:p14="http://schemas.microsoft.com/office/powerpoint/2010/main" val="716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Object-relational Impedance Mismatch: The Vietnam of Computer Science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i="1" dirty="0" smtClean="0">
              <a:solidFill>
                <a:srgbClr val="4D4D4D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4D4D4D"/>
                </a:solidFill>
              </a:rPr>
              <a:t>“The conceptual and technical difficulties faced, when mapping a relational structure (linked tabular rows) to the class/object structure (a graph)”</a:t>
            </a:r>
            <a:endParaRPr lang="en-US" sz="2400" i="1" dirty="0">
              <a:solidFill>
                <a:srgbClr val="4D4D4D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4D4D4D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Document </a:t>
            </a:r>
            <a:r>
              <a:rPr lang="en-US" sz="2400" dirty="0">
                <a:solidFill>
                  <a:srgbClr val="4D4D4D"/>
                </a:solidFill>
              </a:rPr>
              <a:t>Databases can remove the problem of impedance mismatch without </a:t>
            </a:r>
            <a:r>
              <a:rPr lang="en-US" sz="2400" b="1" dirty="0">
                <a:solidFill>
                  <a:srgbClr val="4D4D4D"/>
                </a:solidFill>
              </a:rPr>
              <a:t>adding</a:t>
            </a:r>
            <a:r>
              <a:rPr lang="en-US" sz="2400" dirty="0">
                <a:solidFill>
                  <a:srgbClr val="4D4D4D"/>
                </a:solidFill>
              </a:rPr>
              <a:t> another layer of abstraction, but by </a:t>
            </a:r>
            <a:r>
              <a:rPr lang="en-US" sz="2400" b="1" dirty="0">
                <a:solidFill>
                  <a:srgbClr val="4D4D4D"/>
                </a:solidFill>
              </a:rPr>
              <a:t>removing</a:t>
            </a:r>
            <a:r>
              <a:rPr lang="en-US" sz="2400" dirty="0">
                <a:solidFill>
                  <a:srgbClr val="4D4D4D"/>
                </a:solidFill>
              </a:rPr>
              <a:t> one.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rgbClr val="4D4D4D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4D4D4D"/>
                </a:solidFill>
              </a:rPr>
              <a:t>«</a:t>
            </a:r>
            <a:r>
              <a:rPr lang="en-US" sz="2400" i="1" dirty="0">
                <a:solidFill>
                  <a:srgbClr val="4D4D4D"/>
                </a:solidFill>
              </a:rPr>
              <a:t>There’s no problem in computer science that cannot be elegantly solved </a:t>
            </a:r>
            <a:r>
              <a:rPr lang="en-US" sz="2400" i="1" dirty="0" smtClean="0">
                <a:solidFill>
                  <a:srgbClr val="4D4D4D"/>
                </a:solidFill>
              </a:rPr>
              <a:t>by </a:t>
            </a:r>
            <a:r>
              <a:rPr lang="en-US" sz="2400" b="1" i="1" dirty="0">
                <a:solidFill>
                  <a:srgbClr val="4D4D4D"/>
                </a:solidFill>
              </a:rPr>
              <a:t>adding</a:t>
            </a:r>
            <a:r>
              <a:rPr lang="en-US" sz="2400" i="1" dirty="0">
                <a:solidFill>
                  <a:srgbClr val="4D4D4D"/>
                </a:solidFill>
              </a:rPr>
              <a:t> </a:t>
            </a:r>
            <a:r>
              <a:rPr lang="en-US" sz="2400" i="1" dirty="0" smtClean="0">
                <a:solidFill>
                  <a:srgbClr val="4D4D4D"/>
                </a:solidFill>
              </a:rPr>
              <a:t>a </a:t>
            </a:r>
            <a:r>
              <a:rPr lang="en-US" sz="2400" i="1" dirty="0">
                <a:solidFill>
                  <a:srgbClr val="4D4D4D"/>
                </a:solidFill>
              </a:rPr>
              <a:t>layer of abstraction</a:t>
            </a:r>
            <a:r>
              <a:rPr lang="en-US" sz="2400" i="1" dirty="0" smtClean="0">
                <a:solidFill>
                  <a:srgbClr val="4D4D4D"/>
                </a:solidFill>
              </a:rPr>
              <a:t>. There’s </a:t>
            </a:r>
            <a:r>
              <a:rPr lang="en-US" sz="2400" i="1" dirty="0">
                <a:solidFill>
                  <a:srgbClr val="4D4D4D"/>
                </a:solidFill>
              </a:rPr>
              <a:t>no performance problem in computer science that cannot be solved by </a:t>
            </a:r>
            <a:r>
              <a:rPr lang="en-US" sz="2400" b="1" i="1" dirty="0">
                <a:solidFill>
                  <a:srgbClr val="4D4D4D"/>
                </a:solidFill>
              </a:rPr>
              <a:t>removing</a:t>
            </a:r>
            <a:r>
              <a:rPr lang="en-US" sz="2400" i="1" dirty="0">
                <a:solidFill>
                  <a:srgbClr val="4D4D4D"/>
                </a:solidFill>
              </a:rPr>
              <a:t> a layer of abstraction.</a:t>
            </a:r>
            <a:r>
              <a:rPr lang="en-US" sz="2400" dirty="0">
                <a:solidFill>
                  <a:srgbClr val="4D4D4D"/>
                </a:solidFill>
              </a:rPr>
              <a:t>»</a:t>
            </a:r>
          </a:p>
          <a:p>
            <a:pPr marL="0" lvl="0" indent="0" algn="r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4D4D4D"/>
                </a:solidFill>
              </a:rPr>
              <a:t>Gustavo </a:t>
            </a:r>
            <a:r>
              <a:rPr lang="en-US" sz="1800" dirty="0" smtClean="0">
                <a:solidFill>
                  <a:srgbClr val="4D4D4D"/>
                </a:solidFill>
              </a:rPr>
              <a:t>Alonso</a:t>
            </a:r>
            <a:endParaRPr lang="en-US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Modelling relationships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General Decision Drivers independent from relationship type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Optimize for the most common use case(s)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Optimize </a:t>
            </a:r>
            <a:r>
              <a:rPr lang="en-GB" dirty="0"/>
              <a:t>for reads instead of </a:t>
            </a:r>
            <a:r>
              <a:rPr lang="en-GB" dirty="0" smtClean="0"/>
              <a:t>writes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two things are often used together, put them together</a:t>
            </a:r>
          </a:p>
          <a:p>
            <a:pPr marL="0" indent="0">
              <a:buNone/>
            </a:pPr>
            <a:r>
              <a:rPr lang="en-GB" sz="2400" dirty="0" smtClean="0"/>
              <a:t>Either in a document or in an index</a:t>
            </a:r>
          </a:p>
        </p:txBody>
      </p:sp>
    </p:spTree>
    <p:extLst>
      <p:ext uri="{BB962C8B-B14F-4D97-AF65-F5344CB8AC3E}">
        <p14:creationId xmlns:p14="http://schemas.microsoft.com/office/powerpoint/2010/main" val="21215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Overview </a:t>
            </a:r>
            <a:r>
              <a:rPr lang="en-GB" b="1" dirty="0"/>
              <a:t>List of all </a:t>
            </a:r>
            <a:r>
              <a:rPr lang="en-GB" b="1" dirty="0" smtClean="0"/>
              <a:t>Players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err="1">
                <a:latin typeface="+mj-lt"/>
              </a:rPr>
              <a:t>RavenDB</a:t>
            </a:r>
            <a:r>
              <a:rPr lang="en-GB" sz="2400" dirty="0">
                <a:latin typeface="+mj-lt"/>
              </a:rPr>
              <a:t> Basics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Searching </a:t>
            </a:r>
            <a:r>
              <a:rPr lang="en-GB" b="1" dirty="0"/>
              <a:t>and Finding Specific Players</a:t>
            </a:r>
            <a:endParaRPr lang="en-GB" b="1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Indexes and Querying Unrelated Documents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Team Profile and Player Profile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Modelling and Querying Relationships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Statistics </a:t>
            </a:r>
            <a:r>
              <a:rPr lang="en-GB" b="1" dirty="0"/>
              <a:t>and Reporting</a:t>
            </a:r>
            <a:endParaRPr lang="en-GB" b="1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latin typeface="+mj-lt"/>
              </a:rPr>
              <a:t>Aggregations (Map/Reduce)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Advanced </a:t>
            </a:r>
            <a:r>
              <a:rPr lang="en-GB" b="1" dirty="0" err="1" smtClean="0"/>
              <a:t>RavenDB</a:t>
            </a:r>
            <a:r>
              <a:rPr lang="en-GB" b="1" dirty="0" smtClean="0"/>
              <a:t>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+mj-lt"/>
              </a:rPr>
              <a:t>If time allows…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Let’s code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Agenda and Use Cases</a:t>
            </a:r>
            <a:endParaRPr lang="en-GB" sz="2800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85904" y="3615820"/>
            <a:ext cx="223883" cy="13229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Statistics and Reporting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Topics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Learn how to create Map/Reduce indexes</a:t>
            </a:r>
          </a:p>
        </p:txBody>
      </p:sp>
    </p:spTree>
    <p:extLst>
      <p:ext uri="{BB962C8B-B14F-4D97-AF65-F5344CB8AC3E}">
        <p14:creationId xmlns:p14="http://schemas.microsoft.com/office/powerpoint/2010/main" val="2042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Statistics and Reporting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E09-MapReduce.cs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Exercise </a:t>
            </a:r>
            <a:r>
              <a:rPr lang="en-US" b="1" dirty="0" smtClean="0"/>
              <a:t>13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As a user I want to have a list of all teams with the total number of players that ever played in each team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Exercise </a:t>
            </a:r>
            <a:r>
              <a:rPr lang="en-US" b="1" dirty="0" smtClean="0"/>
              <a:t>14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As a user I want to have the total number of players that ever played in "Real Madrid</a:t>
            </a:r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53797"/>
            <a:ext cx="8614719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E09				//Exercises 13 and 14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git checkout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S09				//Solutions 13 and 14</a:t>
            </a:r>
          </a:p>
        </p:txBody>
      </p:sp>
    </p:spTree>
    <p:extLst>
      <p:ext uri="{BB962C8B-B14F-4D97-AF65-F5344CB8AC3E}">
        <p14:creationId xmlns:p14="http://schemas.microsoft.com/office/powerpoint/2010/main" val="35918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Statistics and Reporting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Exercises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E10-Salaries.cs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Exercise </a:t>
            </a:r>
            <a:r>
              <a:rPr lang="en-US" sz="2400" b="1" dirty="0" smtClean="0"/>
              <a:t>15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As a user I want to have a list of all teams with </a:t>
            </a:r>
            <a:r>
              <a:rPr lang="en-US" sz="2400" dirty="0" smtClean="0"/>
              <a:t>their average salary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Exercise 16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As a user I want to have </a:t>
            </a:r>
            <a:r>
              <a:rPr lang="en-US" sz="2400" dirty="0" smtClean="0"/>
              <a:t>a list of all nationalities with their average salary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Exercise 17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As a user I want to have a list of all countries with their average salary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34163"/>
            <a:ext cx="99121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E10-1 / git checkout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S10-1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//Exercise 15 and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612322"/>
            <a:ext cx="99121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E10-2 / git checkout S10-2 	//Exercise 16 and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096999"/>
            <a:ext cx="99121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E10-3 / git checkout S10-3 	//Exercise 17 and Solution</a:t>
            </a:r>
          </a:p>
        </p:txBody>
      </p:sp>
    </p:spTree>
    <p:extLst>
      <p:ext uri="{BB962C8B-B14F-4D97-AF65-F5344CB8AC3E}">
        <p14:creationId xmlns:p14="http://schemas.microsoft.com/office/powerpoint/2010/main" val="38584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Advanced Features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800" dirty="0" smtClean="0"/>
              <a:t>Topics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029"/>
          </a:xfrm>
        </p:spPr>
        <p:txBody>
          <a:bodyPr numCol="2"/>
          <a:lstStyle/>
          <a:p>
            <a:pPr marL="0" indent="0">
              <a:buNone/>
            </a:pPr>
            <a:r>
              <a:rPr lang="en-GB" b="1" dirty="0" smtClean="0"/>
              <a:t>Concepts</a:t>
            </a:r>
          </a:p>
          <a:p>
            <a:pPr marL="0" indent="0">
              <a:buNone/>
            </a:pPr>
            <a:r>
              <a:rPr lang="en-GB" dirty="0" smtClean="0"/>
              <a:t>Trash can</a:t>
            </a:r>
          </a:p>
          <a:p>
            <a:pPr marL="0" indent="0">
              <a:buNone/>
            </a:pPr>
            <a:r>
              <a:rPr lang="en-GB" dirty="0" smtClean="0"/>
              <a:t>Event Sourcing</a:t>
            </a:r>
          </a:p>
          <a:p>
            <a:pPr marL="0" indent="0">
              <a:buNone/>
            </a:pPr>
            <a:r>
              <a:rPr lang="en-GB" dirty="0" smtClean="0"/>
              <a:t>Migrations</a:t>
            </a:r>
          </a:p>
          <a:p>
            <a:pPr marL="0" indent="0">
              <a:buNone/>
            </a:pPr>
            <a:r>
              <a:rPr lang="en-GB" dirty="0" smtClean="0"/>
              <a:t>Notifications/Subscriptions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D4D4D"/>
                </a:solidFill>
              </a:rPr>
              <a:t>versioning, audit trails, garbage bins, archives </a:t>
            </a:r>
            <a:r>
              <a:rPr lang="en-US" dirty="0">
                <a:solidFill>
                  <a:srgbClr val="4D4D4D"/>
                </a:solidFill>
              </a:rPr>
              <a:t>and </a:t>
            </a:r>
            <a:r>
              <a:rPr lang="en-US" b="1" dirty="0">
                <a:solidFill>
                  <a:srgbClr val="4D4D4D"/>
                </a:solidFill>
              </a:rPr>
              <a:t>historical snapshots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23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Advanced Topics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/>
              <a:t>Faceted </a:t>
            </a:r>
            <a:r>
              <a:rPr lang="en-GB" sz="2800" dirty="0" smtClean="0"/>
              <a:t>Search</a:t>
            </a:r>
            <a:endParaRPr lang="en-GB" sz="2800" dirty="0"/>
          </a:p>
        </p:txBody>
      </p:sp>
      <p:pic>
        <p:nvPicPr>
          <p:cNvPr id="2050" name="Picture 2" descr="Face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89944"/>
            <a:ext cx="7620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Advanced Topics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/>
              <a:t>Faceted </a:t>
            </a:r>
            <a:r>
              <a:rPr lang="en-GB" sz="2800" dirty="0" smtClean="0"/>
              <a:t>Search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8914" y="2002970"/>
            <a:ext cx="4278086" cy="412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690688"/>
            <a:ext cx="8867775" cy="42386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259030">
            <a:off x="9079166" y="1077707"/>
            <a:ext cx="316411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Sorry, no Soccer this time!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8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Advanced Topics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/>
              <a:t>Faceted </a:t>
            </a:r>
            <a:r>
              <a:rPr lang="en-GB" sz="2800" dirty="0" smtClean="0"/>
              <a:t>Search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8914" y="2002970"/>
            <a:ext cx="4278086" cy="412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607510"/>
            <a:ext cx="8519432" cy="4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Advanced Topics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/>
              <a:t>Faceted </a:t>
            </a:r>
            <a:r>
              <a:rPr lang="en-GB" sz="2800" dirty="0" smtClean="0"/>
              <a:t>Search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15" y="159673"/>
            <a:ext cx="6112328" cy="6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 smtClean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4D4D4D"/>
                </a:solidFill>
              </a:rPr>
              <a:t>Aggregates and hierarchies</a:t>
            </a:r>
            <a:r>
              <a:rPr lang="en-US" sz="2400" dirty="0" smtClean="0">
                <a:solidFill>
                  <a:srgbClr val="4D4D4D"/>
                </a:solidFill>
              </a:rPr>
              <a:t> (1:n relationships) that </a:t>
            </a:r>
            <a:r>
              <a:rPr lang="en-US" sz="2400" b="1" dirty="0" smtClean="0">
                <a:solidFill>
                  <a:srgbClr val="4D4D4D"/>
                </a:solidFill>
              </a:rPr>
              <a:t>inherently belong together</a:t>
            </a:r>
            <a:r>
              <a:rPr lang="en-US" sz="2400" dirty="0" smtClean="0">
                <a:solidFill>
                  <a:srgbClr val="4D4D4D"/>
                </a:solidFill>
              </a:rPr>
              <a:t> are stored together.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4D4D4D"/>
                </a:solidFill>
              </a:rPr>
              <a:t>You don’t need to </a:t>
            </a:r>
            <a:r>
              <a:rPr lang="en-US" sz="2400" b="1" dirty="0">
                <a:solidFill>
                  <a:srgbClr val="4D4D4D"/>
                </a:solidFill>
              </a:rPr>
              <a:t>resolve </a:t>
            </a:r>
            <a:r>
              <a:rPr lang="en-US" sz="2400" b="1" dirty="0" smtClean="0">
                <a:solidFill>
                  <a:srgbClr val="4D4D4D"/>
                </a:solidFill>
              </a:rPr>
              <a:t>references/relationships</a:t>
            </a:r>
            <a:r>
              <a:rPr lang="en-US" sz="2400" dirty="0" smtClean="0">
                <a:solidFill>
                  <a:srgbClr val="4D4D4D"/>
                </a:solidFill>
              </a:rPr>
              <a:t> </a:t>
            </a:r>
            <a:r>
              <a:rPr lang="en-US" sz="2400" dirty="0">
                <a:solidFill>
                  <a:srgbClr val="4D4D4D"/>
                </a:solidFill>
              </a:rPr>
              <a:t>at </a:t>
            </a:r>
            <a:r>
              <a:rPr lang="en-US" sz="2400" b="1" dirty="0">
                <a:solidFill>
                  <a:srgbClr val="4D4D4D"/>
                </a:solidFill>
              </a:rPr>
              <a:t>query </a:t>
            </a:r>
            <a:r>
              <a:rPr lang="en-US" sz="2400" b="1" dirty="0" smtClean="0">
                <a:solidFill>
                  <a:srgbClr val="4D4D4D"/>
                </a:solidFill>
              </a:rPr>
              <a:t>time</a:t>
            </a:r>
            <a:r>
              <a:rPr lang="en-US" sz="2400" dirty="0">
                <a:solidFill>
                  <a:srgbClr val="4D4D4D"/>
                </a:solidFill>
              </a:rPr>
              <a:t> </a:t>
            </a:r>
            <a:r>
              <a:rPr lang="en-US" sz="2400" dirty="0" smtClean="0">
                <a:solidFill>
                  <a:srgbClr val="4D4D4D"/>
                </a:solidFill>
              </a:rPr>
              <a:t>and consequently you don’t pay any performance </a:t>
            </a:r>
            <a:r>
              <a:rPr lang="en-US" sz="2400" dirty="0">
                <a:solidFill>
                  <a:srgbClr val="4D4D4D"/>
                </a:solidFill>
              </a:rPr>
              <a:t>penalty for </a:t>
            </a:r>
            <a:r>
              <a:rPr lang="en-US" sz="2400" b="1" dirty="0">
                <a:solidFill>
                  <a:srgbClr val="4D4D4D"/>
                </a:solidFill>
              </a:rPr>
              <a:t>JOINs</a:t>
            </a:r>
            <a:r>
              <a:rPr lang="en-US" sz="2400" dirty="0">
                <a:solidFill>
                  <a:srgbClr val="4D4D4D"/>
                </a:solidFill>
              </a:rPr>
              <a:t> or </a:t>
            </a:r>
            <a:r>
              <a:rPr lang="en-US" sz="2400" b="1" dirty="0">
                <a:solidFill>
                  <a:srgbClr val="4D4D4D"/>
                </a:solidFill>
              </a:rPr>
              <a:t>N+1 </a:t>
            </a:r>
            <a:r>
              <a:rPr lang="en-US" sz="2400" b="1" dirty="0" smtClean="0">
                <a:solidFill>
                  <a:srgbClr val="4D4D4D"/>
                </a:solidFill>
              </a:rPr>
              <a:t>Selects.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rgbClr val="4D4D4D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4D4D4D"/>
                </a:solidFill>
              </a:rPr>
              <a:t>Read performance</a:t>
            </a:r>
            <a:r>
              <a:rPr lang="en-US" sz="2400" dirty="0" smtClean="0">
                <a:solidFill>
                  <a:srgbClr val="4D4D4D"/>
                </a:solidFill>
              </a:rPr>
              <a:t> in a </a:t>
            </a:r>
            <a:r>
              <a:rPr lang="en-US" sz="2400" b="1" dirty="0" smtClean="0">
                <a:solidFill>
                  <a:srgbClr val="4D4D4D"/>
                </a:solidFill>
              </a:rPr>
              <a:t>purely </a:t>
            </a:r>
            <a:r>
              <a:rPr lang="en-US" sz="2400" b="1" dirty="0" err="1" smtClean="0">
                <a:solidFill>
                  <a:srgbClr val="4D4D4D"/>
                </a:solidFill>
              </a:rPr>
              <a:t>denormalized</a:t>
            </a:r>
            <a:r>
              <a:rPr lang="en-US" sz="2400" dirty="0" smtClean="0">
                <a:solidFill>
                  <a:srgbClr val="4D4D4D"/>
                </a:solidFill>
              </a:rPr>
              <a:t> setup is unmatched. You only pay for document</a:t>
            </a:r>
            <a:r>
              <a:rPr lang="en-US" sz="2400" b="1" dirty="0" smtClean="0">
                <a:solidFill>
                  <a:srgbClr val="4D4D4D"/>
                </a:solidFill>
              </a:rPr>
              <a:t> identification</a:t>
            </a:r>
            <a:r>
              <a:rPr lang="en-US" sz="2400" dirty="0" smtClean="0">
                <a:solidFill>
                  <a:srgbClr val="4D4D4D"/>
                </a:solidFill>
              </a:rPr>
              <a:t>, document </a:t>
            </a:r>
            <a:r>
              <a:rPr lang="en-US" sz="2400" b="1" dirty="0" smtClean="0">
                <a:solidFill>
                  <a:srgbClr val="4D4D4D"/>
                </a:solidFill>
              </a:rPr>
              <a:t>loading</a:t>
            </a:r>
            <a:r>
              <a:rPr lang="en-US" sz="2400" dirty="0" smtClean="0">
                <a:solidFill>
                  <a:srgbClr val="4D4D4D"/>
                </a:solidFill>
              </a:rPr>
              <a:t> and </a:t>
            </a:r>
            <a:r>
              <a:rPr lang="en-US" sz="2400" b="1" dirty="0" smtClean="0">
                <a:solidFill>
                  <a:srgbClr val="4D4D4D"/>
                </a:solidFill>
              </a:rPr>
              <a:t>deserialization</a:t>
            </a:r>
            <a:r>
              <a:rPr lang="en-US" sz="24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Document Databases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What are further advantages of this approach 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6935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Advanced Topics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2800" dirty="0"/>
              <a:t>Faceted </a:t>
            </a:r>
            <a:r>
              <a:rPr lang="en-GB" sz="2800" dirty="0" smtClean="0"/>
              <a:t>Search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177"/>
            <a:ext cx="9810750" cy="1257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284" y="3897085"/>
            <a:ext cx="4508861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Cost_Range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Range: '[NULL TO Dx200.0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]',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Count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115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Range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'[Dx200.0 TO Dx400.0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]',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Count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102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9716" y="3890911"/>
            <a:ext cx="3156857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Manufacturer: [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Range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'canon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Count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42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Range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nikon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Count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46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88085" y="3880030"/>
            <a:ext cx="3918856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Megapixels_Range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Range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'[NULL TO Dx3.0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]',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Count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42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Range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'[Dx3.0 TO Dx7.0]',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Count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79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4729</Words>
  <Application>Microsoft Office PowerPoint</Application>
  <PresentationFormat>Widescreen</PresentationFormat>
  <Paragraphs>863</Paragraphs>
  <Slides>90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What can you expect ?</vt:lpstr>
      <vt:lpstr>Opinions, Experience, Rumours, Prejudices Let’s gather some, so we can address them later</vt:lpstr>
      <vt:lpstr>Let’s start with some theory…</vt:lpstr>
      <vt:lpstr>Document Databases Introduction</vt:lpstr>
      <vt:lpstr>Document Databases Serialized Objects</vt:lpstr>
      <vt:lpstr>Document Databases What are the advantages of this approach ?</vt:lpstr>
      <vt:lpstr>Document Databases Object-relational Impedance Mismatch: The Vietnam of Computer Science</vt:lpstr>
      <vt:lpstr>Document Databases What are further advantages of this approach ?</vt:lpstr>
      <vt:lpstr>Document Databases What are the disadvantages of this approach ?</vt:lpstr>
      <vt:lpstr>Document Databases What if I don’t want to go full-blown denormalized ?</vt:lpstr>
      <vt:lpstr>Document Databases Data Modelling real world problems</vt:lpstr>
      <vt:lpstr>Document Databases So what do you get ?</vt:lpstr>
      <vt:lpstr>It’s all about tradeoffs </vt:lpstr>
      <vt:lpstr>Document Databases The main conceptual differences to relational databases</vt:lpstr>
      <vt:lpstr>How to choose a NoSQL any database?</vt:lpstr>
      <vt:lpstr>RavenDB Characteristics</vt:lpstr>
      <vt:lpstr>RavenDB Built-in Features</vt:lpstr>
      <vt:lpstr>RavenDB Bundles &amp; Plugins</vt:lpstr>
      <vt:lpstr>RavenDB Concepts 2 stores</vt:lpstr>
      <vt:lpstr>RavenDB Concepts Document Store vs. Index Store</vt:lpstr>
      <vt:lpstr>Document Store has ACID characteristics Write transactions are Atomic, Consistent, Isolated and Durable</vt:lpstr>
      <vt:lpstr>Index Store has BASE characteristics</vt:lpstr>
      <vt:lpstr>Key Concepts Personal Consistency</vt:lpstr>
      <vt:lpstr>Key Concepts Collections</vt:lpstr>
      <vt:lpstr>Key Concepts Collections</vt:lpstr>
      <vt:lpstr>Key Concepts Key Generation Options</vt:lpstr>
      <vt:lpstr>Key Concepts Collections</vt:lpstr>
      <vt:lpstr>Key Concepts Collections</vt:lpstr>
      <vt:lpstr>Key Concepts Indexes</vt:lpstr>
      <vt:lpstr>Key Concepts Indexes</vt:lpstr>
      <vt:lpstr>Key Concepts Indexes</vt:lpstr>
      <vt:lpstr>Key Concepts Full Text Search</vt:lpstr>
      <vt:lpstr>Key Concepts Full Text Search Analyzers</vt:lpstr>
      <vt:lpstr>Key Concepts Safe by default</vt:lpstr>
      <vt:lpstr>Operations</vt:lpstr>
      <vt:lpstr>Operations Management UI</vt:lpstr>
      <vt:lpstr>Let’s code</vt:lpstr>
      <vt:lpstr>Let’s code Agenda and Use Cases</vt:lpstr>
      <vt:lpstr>Overview List of all Players Topics</vt:lpstr>
      <vt:lpstr>Overview List of all Players Exercises</vt:lpstr>
      <vt:lpstr>Load Document</vt:lpstr>
      <vt:lpstr>PowerPoint Presentation</vt:lpstr>
      <vt:lpstr>Overview List of all Players Exercises</vt:lpstr>
      <vt:lpstr>PowerPoint Presentation</vt:lpstr>
      <vt:lpstr>Let’s code Agenda and Use Cases</vt:lpstr>
      <vt:lpstr>Searching and Finding Specific Players Topics</vt:lpstr>
      <vt:lpstr>Static Indexes</vt:lpstr>
      <vt:lpstr>Duck Typing or Structural Typing</vt:lpstr>
      <vt:lpstr>Query Model vs. Result Model</vt:lpstr>
      <vt:lpstr>Query Model vs. Result Model</vt:lpstr>
      <vt:lpstr>Query Model vs. Result Model Explicit Type Coercion</vt:lpstr>
      <vt:lpstr>Searching and Finding Specific Players Exercises</vt:lpstr>
      <vt:lpstr>PowerPoint Presentation</vt:lpstr>
      <vt:lpstr>Searching and Finding Specific Players Exercises</vt:lpstr>
      <vt:lpstr>PowerPoint Presentation</vt:lpstr>
      <vt:lpstr>Searching and Finding Specific Players Exercises</vt:lpstr>
      <vt:lpstr>Projection Operators Mapping one structure to another structure</vt:lpstr>
      <vt:lpstr>PowerPoint Presentation</vt:lpstr>
      <vt:lpstr>Getting values from the index directly</vt:lpstr>
      <vt:lpstr>PowerPoint Presentation</vt:lpstr>
      <vt:lpstr>PowerPoint Presentation</vt:lpstr>
      <vt:lpstr>Transforming results on the server</vt:lpstr>
      <vt:lpstr>PowerPoint Presentation</vt:lpstr>
      <vt:lpstr>Let’s code Agenda and Use Cases</vt:lpstr>
      <vt:lpstr>Team Profile and Player Profile Topics</vt:lpstr>
      <vt:lpstr>Domain Model</vt:lpstr>
      <vt:lpstr>Modelling relationships Modelling problems in relational databases</vt:lpstr>
      <vt:lpstr>Modelling relationships Modelling in RavenDB</vt:lpstr>
      <vt:lpstr>Modelling relationships Denormalization possibilities</vt:lpstr>
      <vt:lpstr>Modelling relationships Redundant storage</vt:lpstr>
      <vt:lpstr>Modelling relationships Different types of relationships</vt:lpstr>
      <vt:lpstr>Many players are employed by many teams 3 Objects, 6+ Modelling Choices</vt:lpstr>
      <vt:lpstr>Keep Players, Employments and Teams in separate collections Use references to loosely couple them</vt:lpstr>
      <vt:lpstr>Team Profile and Player Profile Exercises</vt:lpstr>
      <vt:lpstr>Fully embed Employments in Players (or vice versa)</vt:lpstr>
      <vt:lpstr>Team Profile and Player Profile Exercises</vt:lpstr>
      <vt:lpstr>Keep Players, Employments and Team in separate collections Embed a copy of the Employments in players and clubs</vt:lpstr>
      <vt:lpstr>Team Profile and Player Profile Exercises</vt:lpstr>
      <vt:lpstr>Modelling relationships General Decision Drivers independent from relationship type</vt:lpstr>
      <vt:lpstr>Let’s code Agenda and Use Cases</vt:lpstr>
      <vt:lpstr>Statistics and Reporting Topics</vt:lpstr>
      <vt:lpstr>Statistics and Reporting Exercises</vt:lpstr>
      <vt:lpstr>Statistics and Reporting Exercises</vt:lpstr>
      <vt:lpstr>Advanced Features Topics</vt:lpstr>
      <vt:lpstr>Advanced Topics Faceted Search</vt:lpstr>
      <vt:lpstr>Advanced Topics Faceted Search</vt:lpstr>
      <vt:lpstr>Advanced Topics Faceted Search</vt:lpstr>
      <vt:lpstr>Advanced Topics Faceted Search</vt:lpstr>
      <vt:lpstr>Advanced Topics Faceted Search</vt:lpstr>
    </vt:vector>
  </TitlesOfParts>
  <Company>Zühlke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Zoellner, Michael</dc:creator>
  <cp:lastModifiedBy>Zoellner, Michael</cp:lastModifiedBy>
  <cp:revision>503</cp:revision>
  <dcterms:created xsi:type="dcterms:W3CDTF">2015-08-23T15:33:16Z</dcterms:created>
  <dcterms:modified xsi:type="dcterms:W3CDTF">2017-03-19T13:32:02Z</dcterms:modified>
</cp:coreProperties>
</file>