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59" r:id="rId4"/>
    <p:sldId id="273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77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7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426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713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51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29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00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00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4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3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4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6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0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8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82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67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94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950EE7-4A7F-44FF-B7BA-5B0C64274F05}" type="datetimeFigureOut">
              <a:rPr lang="en-GB" smtClean="0"/>
              <a:t>30/11/2017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AE550E-DEC9-4DD0-837E-E55841C95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61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zuehlke/zrs_curriculum/sr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rkdownpad.com/" TargetMode="External"/><Relationship Id="rId2" Type="http://schemas.openxmlformats.org/officeDocument/2006/relationships/hyperlink" Target="https://en.wikipedia.org/wiki/Markdow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odejs.org/en/" TargetMode="External"/><Relationship Id="rId4" Type="http://schemas.openxmlformats.org/officeDocument/2006/relationships/hyperlink" Target="https://www.jetbrains.com/webstor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JavaScript basics -introduction TO the Curriculum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665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 Manipulation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</a:t>
            </a:r>
            <a:r>
              <a:rPr lang="en-US" dirty="0" smtClean="0"/>
              <a:t>Manipulation presentation covers:</a:t>
            </a:r>
          </a:p>
          <a:p>
            <a:pPr lvl="1"/>
            <a:r>
              <a:rPr lang="en-US" dirty="0" smtClean="0"/>
              <a:t>JS native functions</a:t>
            </a:r>
          </a:p>
          <a:p>
            <a:pPr lvl="1"/>
            <a:r>
              <a:rPr lang="en-US" dirty="0" smtClean="0"/>
              <a:t>jQuery manipulation (selectors &amp; functions)</a:t>
            </a:r>
          </a:p>
        </p:txBody>
      </p:sp>
    </p:spTree>
    <p:extLst>
      <p:ext uri="{BB962C8B-B14F-4D97-AF65-F5344CB8AC3E}">
        <p14:creationId xmlns:p14="http://schemas.microsoft.com/office/powerpoint/2010/main" val="41932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Events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 </a:t>
            </a:r>
            <a:r>
              <a:rPr lang="en-US" dirty="0" smtClean="0"/>
              <a:t>presentation explains event bubbling and capturing, how we can listen for events on DOM elements, and different ways to implement listeners using vanilla JavaScript and jQuery.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objects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objects </a:t>
            </a:r>
            <a:r>
              <a:rPr lang="en-US" dirty="0" smtClean="0"/>
              <a:t>presentation covers JavaScript’s prototypical inheritance, different ways to create new objects and how </a:t>
            </a:r>
            <a:r>
              <a:rPr lang="en-US" dirty="0" err="1" smtClean="0"/>
              <a:t>namespacing</a:t>
            </a:r>
            <a:r>
              <a:rPr lang="en-US" dirty="0" smtClean="0"/>
              <a:t> can be used to reduce global variables.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AJAX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AJAX </a:t>
            </a:r>
            <a:r>
              <a:rPr lang="en-US" dirty="0" smtClean="0"/>
              <a:t>presentation covers:</a:t>
            </a:r>
          </a:p>
          <a:p>
            <a:pPr lvl="1"/>
            <a:r>
              <a:rPr lang="en-US" dirty="0" smtClean="0"/>
              <a:t>Theory </a:t>
            </a:r>
            <a:r>
              <a:rPr lang="en-US" dirty="0"/>
              <a:t>on AJAX</a:t>
            </a:r>
          </a:p>
          <a:p>
            <a:pPr lvl="1"/>
            <a:r>
              <a:rPr lang="en-US" dirty="0"/>
              <a:t>JS </a:t>
            </a:r>
            <a:r>
              <a:rPr lang="en-US" dirty="0" smtClean="0"/>
              <a:t>Native AJAX calls</a:t>
            </a:r>
            <a:endParaRPr lang="en-US" dirty="0"/>
          </a:p>
          <a:p>
            <a:pPr lvl="1"/>
            <a:r>
              <a:rPr lang="en-US" dirty="0" smtClean="0"/>
              <a:t>jQuery AJAX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Debugging:</a:t>
            </a:r>
          </a:p>
          <a:p>
            <a:r>
              <a:rPr lang="en-US" dirty="0" smtClean="0"/>
              <a:t>To get a better understanding of how Chrome Developer Tools can be used we created an </a:t>
            </a:r>
            <a:r>
              <a:rPr lang="en-US" dirty="0" err="1" smtClean="0"/>
              <a:t>AngularJs</a:t>
            </a:r>
            <a:r>
              <a:rPr lang="en-US" dirty="0" smtClean="0"/>
              <a:t> application that gets the data from a </a:t>
            </a:r>
            <a:r>
              <a:rPr lang="en-US" dirty="0" err="1" smtClean="0"/>
              <a:t>NodeJs</a:t>
            </a:r>
            <a:r>
              <a:rPr lang="en-US" dirty="0" smtClean="0"/>
              <a:t> server.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instructions on how to run the applications are in the Read Me files of the applications.</a:t>
            </a:r>
          </a:p>
          <a:p>
            <a:r>
              <a:rPr lang="en-US" dirty="0" smtClean="0"/>
              <a:t>Feel free </a:t>
            </a:r>
            <a:r>
              <a:rPr lang="en-US" smtClean="0"/>
              <a:t>to ask for help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326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 </a:t>
            </a:r>
            <a:r>
              <a:rPr lang="en-GB" dirty="0" err="1"/>
              <a:t>hello_world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73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contact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If you have any questions, you can contact: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dirty="0" smtClean="0"/>
              <a:t>Sutulovic Mladen</a:t>
            </a:r>
          </a:p>
          <a:p>
            <a:r>
              <a:rPr lang="en-GB" smtClean="0"/>
              <a:t>Starcevic Milan</a:t>
            </a:r>
            <a:endParaRPr lang="sr-Latn-CS" dirty="0" smtClean="0"/>
          </a:p>
          <a:p>
            <a:r>
              <a:rPr lang="sr-Latn-CS" dirty="0" smtClean="0"/>
              <a:t>Janko Sokolovic</a:t>
            </a:r>
          </a:p>
          <a:p>
            <a:r>
              <a:rPr lang="sr-Latn-CS" smtClean="0"/>
              <a:t>Ognjen Kurtic</a:t>
            </a:r>
            <a:endParaRPr lang="en-US" smtClean="0"/>
          </a:p>
          <a:p>
            <a:r>
              <a:rPr lang="en-US" smtClean="0"/>
              <a:t>Vladimir Tomic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7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861168"/>
            <a:ext cx="8534400" cy="1563077"/>
          </a:xfrm>
        </p:spPr>
        <p:txBody>
          <a:bodyPr/>
          <a:lstStyle/>
          <a:p>
            <a:r>
              <a:rPr lang="en-GB" b="1" dirty="0"/>
              <a:t>Introduction to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64123"/>
            <a:ext cx="8534400" cy="4861169"/>
          </a:xfrm>
        </p:spPr>
        <p:txBody>
          <a:bodyPr/>
          <a:lstStyle/>
          <a:p>
            <a:r>
              <a:rPr lang="en-GB" sz="1800" dirty="0" smtClean="0"/>
              <a:t>This course was created for new developers who have less experience </a:t>
            </a:r>
            <a:r>
              <a:rPr lang="en-GB" sz="1800" dirty="0"/>
              <a:t>with HTML, CSS and </a:t>
            </a:r>
            <a:r>
              <a:rPr lang="en-GB" sz="1800" dirty="0" smtClean="0"/>
              <a:t>JavaScript.</a:t>
            </a:r>
          </a:p>
          <a:p>
            <a:endParaRPr lang="en-GB" sz="1800" dirty="0" smtClean="0"/>
          </a:p>
          <a:p>
            <a:r>
              <a:rPr lang="en-GB" sz="1800" dirty="0" smtClean="0"/>
              <a:t>Goal </a:t>
            </a:r>
            <a:r>
              <a:rPr lang="en-GB" sz="1800" dirty="0"/>
              <a:t>is to get a foundational understanding you can build </a:t>
            </a:r>
            <a:r>
              <a:rPr lang="en-GB" sz="1800" dirty="0" smtClean="0"/>
              <a:t>upon and make the boarding easier on projects. </a:t>
            </a:r>
          </a:p>
          <a:p>
            <a:r>
              <a:rPr lang="en-GB" sz="1800" dirty="0" smtClean="0"/>
              <a:t>The course covers :</a:t>
            </a:r>
            <a:endParaRPr lang="en-GB" sz="1800" dirty="0"/>
          </a:p>
          <a:p>
            <a:pPr lvl="1"/>
            <a:r>
              <a:rPr lang="en-GB" sz="1600" dirty="0" smtClean="0"/>
              <a:t>The basic </a:t>
            </a:r>
            <a:r>
              <a:rPr lang="en-GB" sz="1600" dirty="0"/>
              <a:t>concepts of JavaScript</a:t>
            </a:r>
          </a:p>
          <a:p>
            <a:pPr lvl="1"/>
            <a:r>
              <a:rPr lang="en-GB" sz="1600" dirty="0"/>
              <a:t>Debugging</a:t>
            </a:r>
          </a:p>
          <a:p>
            <a:pPr lvl="1"/>
            <a:r>
              <a:rPr lang="en-GB" sz="1600" dirty="0"/>
              <a:t>Best </a:t>
            </a:r>
            <a:r>
              <a:rPr lang="en-GB" sz="1600" dirty="0" smtClean="0"/>
              <a:t>practice</a:t>
            </a:r>
          </a:p>
          <a:p>
            <a:endParaRPr lang="en-GB" sz="1800" dirty="0" smtClean="0"/>
          </a:p>
          <a:p>
            <a:r>
              <a:rPr lang="en-GB" sz="1800" dirty="0"/>
              <a:t>The complete course can be found on </a:t>
            </a:r>
            <a:r>
              <a:rPr lang="en-GB" sz="1800" dirty="0" err="1"/>
              <a:t>BitBucket</a:t>
            </a:r>
            <a:r>
              <a:rPr lang="en-GB" sz="1800" dirty="0"/>
              <a:t>:</a:t>
            </a:r>
          </a:p>
          <a:p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bitbucket.org/zuehlke/zrs_curriculum/src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700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Format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75138"/>
            <a:ext cx="8534400" cy="3925929"/>
          </a:xfrm>
        </p:spPr>
        <p:txBody>
          <a:bodyPr/>
          <a:lstStyle/>
          <a:p>
            <a:r>
              <a:rPr lang="en-GB" dirty="0" smtClean="0"/>
              <a:t>Every topic is a separate presentation</a:t>
            </a:r>
          </a:p>
          <a:p>
            <a:r>
              <a:rPr lang="en-GB" dirty="0" smtClean="0"/>
              <a:t>Presentations are written in </a:t>
            </a:r>
            <a:r>
              <a:rPr lang="en-GB" i="1" dirty="0" smtClean="0">
                <a:solidFill>
                  <a:schemeClr val="bg1"/>
                </a:solidFill>
                <a:hlinkClick r:id="rId2"/>
              </a:rPr>
              <a:t>markdown</a:t>
            </a:r>
            <a:r>
              <a:rPr lang="en-GB" b="1" i="1" dirty="0" smtClean="0">
                <a:solidFill>
                  <a:schemeClr val="bg1"/>
                </a:solidFill>
                <a:hlinkClick r:id="rId2"/>
              </a:rPr>
              <a:t> </a:t>
            </a:r>
            <a:r>
              <a:rPr lang="en-GB" dirty="0" smtClean="0"/>
              <a:t>format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You will need the following tools:</a:t>
            </a:r>
          </a:p>
          <a:p>
            <a:pPr lvl="1"/>
            <a:r>
              <a:rPr lang="en-GB" dirty="0" smtClean="0">
                <a:hlinkClick r:id="rId3"/>
              </a:rPr>
              <a:t>MarkdownPad </a:t>
            </a:r>
            <a:r>
              <a:rPr lang="en-GB" dirty="0" smtClean="0"/>
              <a:t>or a different markdown reader/editor</a:t>
            </a:r>
          </a:p>
          <a:p>
            <a:pPr lvl="1"/>
            <a:r>
              <a:rPr lang="en-GB" dirty="0" smtClean="0">
                <a:hlinkClick r:id="rId4"/>
              </a:rPr>
              <a:t>WebStorm </a:t>
            </a:r>
            <a:r>
              <a:rPr lang="en-GB" dirty="0" smtClean="0"/>
              <a:t>or a different text editor/ IDE with JavaScript syntax support</a:t>
            </a:r>
          </a:p>
          <a:p>
            <a:pPr lvl="1"/>
            <a:r>
              <a:rPr lang="en-GB" dirty="0" smtClean="0">
                <a:hlinkClick r:id="rId5"/>
              </a:rPr>
              <a:t>NodeJs</a:t>
            </a:r>
            <a:endParaRPr lang="en-GB" dirty="0"/>
          </a:p>
          <a:p>
            <a:pPr lvl="1"/>
            <a:r>
              <a:rPr lang="en-GB" dirty="0" smtClean="0"/>
              <a:t>Some projects may require additional setup (ask if you need any help)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Format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214" y="693615"/>
            <a:ext cx="3724398" cy="36147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4212" y="693615"/>
            <a:ext cx="45989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>
                    <a:lumMod val="75000"/>
                    <a:lumOff val="25000"/>
                  </a:schemeClr>
                </a:solidFill>
              </a:rPr>
              <a:t>At the end of each presentations is an exercise you should try to solve</a:t>
            </a:r>
          </a:p>
          <a:p>
            <a:endParaRPr lang="en-GB" dirty="0" smtClean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The exercise files are in the same folder as the presentation</a:t>
            </a:r>
            <a:br>
              <a:rPr lang="en-GB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endParaRPr lang="en-GB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81414"/>
            <a:ext cx="8534400" cy="1570893"/>
          </a:xfrm>
        </p:spPr>
        <p:txBody>
          <a:bodyPr/>
          <a:lstStyle/>
          <a:p>
            <a:r>
              <a:rPr lang="en-GB" b="1" dirty="0"/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56308"/>
            <a:ext cx="8534400" cy="4884615"/>
          </a:xfrm>
        </p:spPr>
        <p:txBody>
          <a:bodyPr/>
          <a:lstStyle/>
          <a:p>
            <a:r>
              <a:rPr lang="en-US" dirty="0" smtClean="0"/>
              <a:t>This course covers the  following topics:</a:t>
            </a:r>
          </a:p>
          <a:p>
            <a:pPr lvl="1"/>
            <a:r>
              <a:rPr lang="en-US" dirty="0" smtClean="0"/>
              <a:t>JS basics</a:t>
            </a:r>
            <a:endParaRPr lang="en-US" dirty="0"/>
          </a:p>
          <a:p>
            <a:pPr lvl="1"/>
            <a:r>
              <a:rPr lang="en-US" dirty="0" smtClean="0"/>
              <a:t>JS </a:t>
            </a:r>
            <a:r>
              <a:rPr lang="en-US" dirty="0"/>
              <a:t>standard library </a:t>
            </a:r>
            <a:endParaRPr lang="en-US" dirty="0" smtClean="0"/>
          </a:p>
          <a:p>
            <a:pPr lvl="1"/>
            <a:r>
              <a:rPr lang="en-US" dirty="0" smtClean="0"/>
              <a:t>HTML </a:t>
            </a:r>
            <a:r>
              <a:rPr lang="en-US" dirty="0"/>
              <a:t>&amp; CSS basics </a:t>
            </a:r>
            <a:endParaRPr lang="en-US" dirty="0" smtClean="0"/>
          </a:p>
          <a:p>
            <a:pPr lvl="1"/>
            <a:r>
              <a:rPr lang="en-US" dirty="0" smtClean="0"/>
              <a:t>JS </a:t>
            </a:r>
            <a:r>
              <a:rPr lang="en-US" dirty="0"/>
              <a:t>functions </a:t>
            </a:r>
            <a:endParaRPr lang="en-US" dirty="0" smtClean="0"/>
          </a:p>
          <a:p>
            <a:pPr lvl="1"/>
            <a:r>
              <a:rPr lang="en-US" dirty="0" smtClean="0"/>
              <a:t>DOM </a:t>
            </a:r>
            <a:r>
              <a:rPr lang="en-US" dirty="0"/>
              <a:t>Manipulation </a:t>
            </a:r>
            <a:endParaRPr lang="en-US" dirty="0" smtClean="0"/>
          </a:p>
          <a:p>
            <a:pPr lvl="1"/>
            <a:r>
              <a:rPr lang="en-US" dirty="0" smtClean="0"/>
              <a:t>Events </a:t>
            </a:r>
          </a:p>
          <a:p>
            <a:pPr lvl="1"/>
            <a:r>
              <a:rPr lang="en-US" dirty="0" smtClean="0"/>
              <a:t>JS </a:t>
            </a:r>
            <a:r>
              <a:rPr lang="en-US" dirty="0"/>
              <a:t>objects </a:t>
            </a:r>
          </a:p>
          <a:p>
            <a:pPr lvl="1"/>
            <a:r>
              <a:rPr lang="en-US" dirty="0" smtClean="0"/>
              <a:t>AJAX</a:t>
            </a:r>
            <a:endParaRPr lang="en-US" dirty="0"/>
          </a:p>
          <a:p>
            <a:pPr lvl="1"/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Best practices </a:t>
            </a:r>
          </a:p>
        </p:txBody>
      </p:sp>
    </p:spTree>
    <p:extLst>
      <p:ext uri="{BB962C8B-B14F-4D97-AF65-F5344CB8AC3E}">
        <p14:creationId xmlns:p14="http://schemas.microsoft.com/office/powerpoint/2010/main" val="239135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</a:t>
            </a:r>
            <a:r>
              <a:rPr lang="en-US" b="1" dirty="0" smtClean="0"/>
              <a:t>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basics presentation covers the basic functionalities of the language by ECMAScript 5 specifications.</a:t>
            </a:r>
          </a:p>
          <a:p>
            <a:r>
              <a:rPr lang="en-US" dirty="0" smtClean="0"/>
              <a:t>It covers data types, operators, flow control and loops, error </a:t>
            </a:r>
            <a:r>
              <a:rPr lang="en-US" dirty="0"/>
              <a:t>handling (Error object, try...catch...</a:t>
            </a:r>
            <a:r>
              <a:rPr lang="en-US" dirty="0" smtClean="0"/>
              <a:t>finally) and scope </a:t>
            </a:r>
            <a:r>
              <a:rPr lang="en-US" dirty="0"/>
              <a:t>of </a:t>
            </a:r>
            <a:r>
              <a:rPr lang="en-US" dirty="0" smtClean="0"/>
              <a:t>variables.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standard library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standard library presentation covers </a:t>
            </a:r>
            <a:r>
              <a:rPr lang="en-US" dirty="0"/>
              <a:t>built-in </a:t>
            </a:r>
            <a:r>
              <a:rPr lang="en-US" dirty="0" smtClean="0"/>
              <a:t>objects like Math, Date, Array and String</a:t>
            </a:r>
            <a:r>
              <a:rPr lang="en-US" dirty="0"/>
              <a:t> including their methods and properties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presentations provides an overview of built in functions that can be used to manipulate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1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&amp; CSS basics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&amp; CSS </a:t>
            </a:r>
            <a:r>
              <a:rPr lang="en-US" dirty="0" smtClean="0"/>
              <a:t>basics go through the basic components of a web page like the HTML tags, CSS selectors</a:t>
            </a:r>
            <a:r>
              <a:rPr lang="en-US" dirty="0"/>
              <a:t> </a:t>
            </a:r>
            <a:r>
              <a:rPr lang="en-US" dirty="0" smtClean="0"/>
              <a:t>and the HTML forms.</a:t>
            </a:r>
          </a:p>
          <a:p>
            <a:r>
              <a:rPr lang="en-US" dirty="0" smtClean="0"/>
              <a:t>The presentation gives a very basic overview of how web pages should be structured and how styling can be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1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JS functions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 functions presentation covers how functions can be declared, gives an overview of closures, scopes and higher order functions.</a:t>
            </a:r>
          </a:p>
          <a:p>
            <a:r>
              <a:rPr lang="en-US" dirty="0" smtClean="0"/>
              <a:t>This presentation should give an insight on how JavaScript functions are different from functions in other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1261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399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Slice</vt:lpstr>
      <vt:lpstr>JavaScript basics -introduction TO the Curriculum </vt:lpstr>
      <vt:lpstr>Introduction to the course</vt:lpstr>
      <vt:lpstr>Format</vt:lpstr>
      <vt:lpstr>Format</vt:lpstr>
      <vt:lpstr>Topics covered</vt:lpstr>
      <vt:lpstr>JS basics</vt:lpstr>
      <vt:lpstr>JS standard library </vt:lpstr>
      <vt:lpstr>HTML &amp; CSS basics</vt:lpstr>
      <vt:lpstr>JS functions</vt:lpstr>
      <vt:lpstr>DOM Manipulation</vt:lpstr>
      <vt:lpstr>Events </vt:lpstr>
      <vt:lpstr>JS objects </vt:lpstr>
      <vt:lpstr>AJAX</vt:lpstr>
      <vt:lpstr>Debugging</vt:lpstr>
      <vt:lpstr>Present hello_world </vt:lpstr>
      <vt:lpstr>contact</vt:lpstr>
    </vt:vector>
  </TitlesOfParts>
  <Company>Zühlke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basics introduction</dc:title>
  <dc:creator>Balo Bordas, Mate</dc:creator>
  <cp:lastModifiedBy>Starcevic, Milan</cp:lastModifiedBy>
  <cp:revision>81</cp:revision>
  <dcterms:created xsi:type="dcterms:W3CDTF">2015-11-25T15:02:54Z</dcterms:created>
  <dcterms:modified xsi:type="dcterms:W3CDTF">2017-11-30T10:26:23Z</dcterms:modified>
</cp:coreProperties>
</file>