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9144000" cy="6858000" type="screen4x3"/>
  <p:notesSz cx="6858000" cy="9144000"/>
  <p:embeddedFontLst>
    <p:embeddedFont>
      <p:font typeface="AA Zuehlke" charset="0"/>
      <p:regular r:id="rId45"/>
      <p:italic r:id="rId46"/>
    </p:embeddedFont>
    <p:embeddedFont>
      <p:font typeface="Consolas" pitchFamily="49" charset="0"/>
      <p:regular r:id="rId47"/>
      <p:bold r:id="rId48"/>
      <p:italic r:id="rId49"/>
      <p:boldItalic r:id="rId50"/>
    </p:embeddedFont>
  </p:embeddedFontLst>
  <p:custDataLst>
    <p:tags r:id="rId5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27">
          <p15:clr>
            <a:srgbClr val="A4A3A4"/>
          </p15:clr>
        </p15:guide>
        <p15:guide id="2" orient="horz" pos="4136">
          <p15:clr>
            <a:srgbClr val="A4A3A4"/>
          </p15:clr>
        </p15:guide>
        <p15:guide id="3" orient="horz" pos="588">
          <p15:clr>
            <a:srgbClr val="A4A3A4"/>
          </p15:clr>
        </p15:guide>
        <p15:guide id="4" orient="horz" pos="139">
          <p15:clr>
            <a:srgbClr val="A4A3A4"/>
          </p15:clr>
        </p15:guide>
        <p15:guide id="5" pos="365">
          <p15:clr>
            <a:srgbClr val="A4A3A4"/>
          </p15:clr>
        </p15:guide>
        <p15:guide id="6" pos="5664">
          <p15:clr>
            <a:srgbClr val="A4A3A4"/>
          </p15:clr>
        </p15:guide>
        <p15:guide id="7" pos="9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a:fontRef idx="minor">
          <a:prstClr val="black"/>
        </a:fontRef>
        <a:schemeClr val="lt1"/>
      </a:tcTxStyle>
      <a:tcStyle>
        <a:tcBdr/>
        <a:fill>
          <a:solidFill>
            <a:schemeClr val="accent5"/>
          </a:solidFill>
        </a:fill>
      </a:tcStyle>
    </a:lastCol>
    <a:firstCol>
      <a:tcTxStyle>
        <a:fontRef idx="major">
          <a:prstClr val="black"/>
        </a:fontRef>
        <a:schemeClr val="lt1"/>
      </a:tcTxStyle>
      <a:tcStyle>
        <a:tcBdr/>
        <a:fill>
          <a:solidFill>
            <a:schemeClr val="accent5"/>
          </a:solidFill>
        </a:fill>
      </a:tcStyle>
    </a:firstCol>
    <a:lastRow>
      <a:tcTxStyle>
        <a:fontRef idx="minor">
          <a:prstClr val="black"/>
        </a:fontRef>
        <a:schemeClr val="lt1"/>
      </a:tcTxStyle>
      <a:tcStyle>
        <a:tcBdr>
          <a:top>
            <a:ln w="38100" cmpd="sng">
              <a:solidFill>
                <a:schemeClr val="lt1"/>
              </a:solidFill>
            </a:ln>
          </a:top>
        </a:tcBdr>
        <a:fill>
          <a:solidFill>
            <a:schemeClr val="accent5"/>
          </a:solidFill>
        </a:fill>
      </a:tcStyle>
    </a:lastRow>
    <a:firstRow>
      <a:tcTxStyle>
        <a:fontRef idx="maj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howGuides="1">
      <p:cViewPr>
        <p:scale>
          <a:sx n="81" d="100"/>
          <a:sy n="81" d="100"/>
        </p:scale>
        <p:origin x="-990" y="204"/>
      </p:cViewPr>
      <p:guideLst>
        <p:guide orient="horz" pos="1127"/>
        <p:guide orient="horz" pos="4136"/>
        <p:guide orient="horz" pos="588"/>
        <p:guide orient="horz" pos="139"/>
        <p:guide pos="365"/>
        <p:guide pos="5664"/>
        <p:guide pos="96"/>
      </p:guideLst>
    </p:cSldViewPr>
  </p:slideViewPr>
  <p:notesTextViewPr>
    <p:cViewPr>
      <p:scale>
        <a:sx n="100" d="100"/>
        <a:sy n="100" d="100"/>
      </p:scale>
      <p:origin x="0" y="0"/>
    </p:cViewPr>
  </p:notesTextViewPr>
  <p:notesViewPr>
    <p:cSldViewPr showGuides="1">
      <p:cViewPr varScale="1">
        <p:scale>
          <a:sx n="98" d="100"/>
          <a:sy n="98" d="100"/>
        </p:scale>
        <p:origin x="-35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23.08.2015</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8/23/2015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9438" y="4926069"/>
            <a:ext cx="8412161" cy="1283202"/>
          </a:xfrm>
        </p:spPr>
        <p:txBody>
          <a:bodyPr/>
          <a:lstStyle>
            <a:lvl1pPr>
              <a:defRPr sz="4400"/>
            </a:lvl1pPr>
          </a:lstStyle>
          <a:p>
            <a:r>
              <a:rPr lang="en-US" smtClean="0"/>
              <a:t>Click to edit Master title style</a:t>
            </a:r>
            <a:endParaRPr lang="de-CH"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69CDA5B3-EC15-4471-8CA1-10FDE3975A24}" type="slidenum">
              <a:rPr smtClean="0"/>
              <a:pPr/>
              <a:t>‹#›</a:t>
            </a:fld>
            <a:endParaRPr dirty="0"/>
          </a:p>
        </p:txBody>
      </p:sp>
      <p:sp>
        <p:nvSpPr>
          <p:cNvPr id="8" name="Picture Placeholder 7"/>
          <p:cNvSpPr>
            <a:spLocks noGrp="1"/>
          </p:cNvSpPr>
          <p:nvPr>
            <p:ph type="pic" sz="quarter" idx="13"/>
          </p:nvPr>
        </p:nvSpPr>
        <p:spPr>
          <a:xfrm>
            <a:off x="579438" y="1789112"/>
            <a:ext cx="7128000" cy="2700000"/>
          </a:xfrm>
        </p:spPr>
        <p:txBody>
          <a:bodyPr/>
          <a:lstStyle/>
          <a:p>
            <a:r>
              <a:rPr lang="en-US" smtClean="0"/>
              <a:t>Click icon to add picture</a:t>
            </a:r>
            <a:endParaRPr lang="de-CH" dirty="0"/>
          </a:p>
        </p:txBody>
      </p:sp>
      <p:pic>
        <p:nvPicPr>
          <p:cNvPr id="3" name="Picture 2"/>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10263514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5845174"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3"/>
            <a:ext cx="8412161"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18456A74-6186-4933-B230-F803D4659A66}" type="slidenum">
              <a:rPr smtClean="0"/>
              <a:pPr/>
              <a:t>‹#›</a:t>
            </a:fld>
            <a:endParaRPr dirty="0"/>
          </a:p>
        </p:txBody>
      </p:sp>
      <p:sp>
        <p:nvSpPr>
          <p:cNvPr id="8" name="Text Placeholder 7"/>
          <p:cNvSpPr>
            <a:spLocks noGrp="1"/>
          </p:cNvSpPr>
          <p:nvPr>
            <p:ph type="body" sz="quarter" idx="13"/>
          </p:nvPr>
        </p:nvSpPr>
        <p:spPr>
          <a:xfrm>
            <a:off x="579438" y="930330"/>
            <a:ext cx="5845175"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279999857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Slide"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579438" y="5211225"/>
            <a:ext cx="8412162" cy="1354675"/>
          </a:xfrm>
        </p:spPr>
        <p:txBody>
          <a:bodyPr vert="horz" lIns="0" tIns="0" rIns="0" bIns="0" rtlCol="0" anchor="t" anchorCtr="0">
            <a:noAutofit/>
          </a:bodyPr>
          <a:lstStyle>
            <a:lvl1pPr>
              <a:defRPr lang="de-DE" sz="4400">
                <a:solidFill>
                  <a:srgbClr val="4D4D4D"/>
                </a:solidFill>
              </a:defRPr>
            </a:lvl1pPr>
          </a:lstStyle>
          <a:p>
            <a:pPr lvl="0"/>
            <a:r>
              <a:rPr lang="en-US" smtClean="0"/>
              <a:t>Click to edit Master title style</a:t>
            </a:r>
            <a:endParaRPr lang="de-CH" dirty="0"/>
          </a:p>
        </p:txBody>
      </p:sp>
      <p:sp>
        <p:nvSpPr>
          <p:cNvPr id="18"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20. August 2015</a:t>
            </a:r>
            <a:endParaRPr lang="de-CH" dirty="0"/>
          </a:p>
        </p:txBody>
      </p:sp>
      <p:sp>
        <p:nvSpPr>
          <p:cNvPr id="20"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de-CH" smtClean="0"/>
              <a:t>HTML &amp; CSS basics</a:t>
            </a:r>
            <a:endParaRPr lang="de-CH" dirty="0"/>
          </a:p>
        </p:txBody>
      </p:sp>
      <p:sp>
        <p:nvSpPr>
          <p:cNvPr id="21"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en-US" smtClean="0"/>
              <a:t>Slide </a:t>
            </a:r>
            <a:fld id="{8D5A5EF7-C6FA-47B9-B835-D763D52FEC5E}" type="slidenum">
              <a:rPr smtClean="0"/>
              <a:pPr/>
              <a:t>‹#›</a:t>
            </a:fld>
            <a:endParaRPr dirty="0"/>
          </a:p>
        </p:txBody>
      </p:sp>
      <p:sp>
        <p:nvSpPr>
          <p:cNvPr id="4" name="Picture Placeholder 3"/>
          <p:cNvSpPr>
            <a:spLocks noGrp="1"/>
          </p:cNvSpPr>
          <p:nvPr>
            <p:ph type="pic" sz="quarter" idx="10"/>
          </p:nvPr>
        </p:nvSpPr>
        <p:spPr>
          <a:xfrm>
            <a:off x="579438" y="292100"/>
            <a:ext cx="4680000" cy="4680000"/>
          </a:xfrm>
        </p:spPr>
        <p:txBody>
          <a:bodyPr/>
          <a:lstStyle>
            <a:lvl1pPr>
              <a:defRPr>
                <a:solidFill>
                  <a:srgbClr val="4D4D4D"/>
                </a:solidFill>
              </a:defRPr>
            </a:lvl1pPr>
          </a:lstStyle>
          <a:p>
            <a:r>
              <a:rPr lang="en-US" smtClean="0"/>
              <a:t>Click icon to add picture</a:t>
            </a:r>
            <a:endParaRPr lang="de-CH" dirty="0"/>
          </a:p>
        </p:txBody>
      </p:sp>
      <p:pic>
        <p:nvPicPr>
          <p:cNvPr id="3" name="Picture 2"/>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1296006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3"/>
            <a:ext cx="8412161"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7E44FED9-F4F9-4825-8CB7-8A67A4249280}"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Tree>
    <p:extLst>
      <p:ext uri="{BB962C8B-B14F-4D97-AF65-F5344CB8AC3E}">
        <p14:creationId xmlns:p14="http://schemas.microsoft.com/office/powerpoint/2010/main" val="17440455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2"/>
            <a:ext cx="4176000" cy="4776787"/>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8C368EBC-D2AF-4F58-B6DC-38400FE09739}"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Content Placeholder 2"/>
          <p:cNvSpPr>
            <a:spLocks noGrp="1"/>
          </p:cNvSpPr>
          <p:nvPr>
            <p:ph idx="14"/>
          </p:nvPr>
        </p:nvSpPr>
        <p:spPr>
          <a:xfrm>
            <a:off x="4820976" y="1789113"/>
            <a:ext cx="4176000" cy="4776787"/>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235303242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preserve="1" userDrawn="1">
  <p:cSld name="Four Text Boxes">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2"/>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7B29F3C4-4ED8-4F8D-A324-058FF99678E2}"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Content Placeholder 2"/>
          <p:cNvSpPr>
            <a:spLocks noGrp="1"/>
          </p:cNvSpPr>
          <p:nvPr>
            <p:ph idx="14"/>
          </p:nvPr>
        </p:nvSpPr>
        <p:spPr>
          <a:xfrm>
            <a:off x="4820976" y="1789112"/>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10" name="Content Placeholder 2"/>
          <p:cNvSpPr>
            <a:spLocks noGrp="1"/>
          </p:cNvSpPr>
          <p:nvPr>
            <p:ph idx="15"/>
          </p:nvPr>
        </p:nvSpPr>
        <p:spPr>
          <a:xfrm>
            <a:off x="579438" y="4207900"/>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11" name="Content Placeholder 2"/>
          <p:cNvSpPr>
            <a:spLocks noGrp="1"/>
          </p:cNvSpPr>
          <p:nvPr>
            <p:ph idx="16"/>
          </p:nvPr>
        </p:nvSpPr>
        <p:spPr>
          <a:xfrm>
            <a:off x="4818111" y="4207900"/>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395059837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preserve="1" userDrawn="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438" y="220662"/>
            <a:ext cx="5846076" cy="1354823"/>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4D4D4D"/>
                </a:solidFill>
                <a:latin typeface="AA Zuehlke" panose="02000503060000020004" pitchFamily="2" charset="0"/>
                <a:ea typeface="+mj-ea"/>
                <a:cs typeface="+mj-cs"/>
              </a:defRPr>
            </a:lvl1pPr>
          </a:lstStyle>
          <a:p>
            <a:r>
              <a:rPr lang="de-CH" dirty="0" smtClean="0"/>
              <a:t>Click </a:t>
            </a:r>
            <a:r>
              <a:rPr lang="de-CH" dirty="0" err="1" smtClean="0"/>
              <a:t>to</a:t>
            </a:r>
            <a:r>
              <a:rPr lang="de-CH" dirty="0" smtClean="0"/>
              <a:t> </a:t>
            </a:r>
            <a:r>
              <a:rPr lang="de-CH" dirty="0" err="1" smtClean="0"/>
              <a:t>add</a:t>
            </a:r>
            <a:r>
              <a:rPr lang="de-CH" dirty="0" smtClean="0"/>
              <a:t> </a:t>
            </a:r>
            <a:r>
              <a:rPr lang="de-CH" dirty="0" err="1" smtClean="0"/>
              <a:t>chapter</a:t>
            </a:r>
            <a:r>
              <a:rPr lang="de-CH" dirty="0" smtClean="0"/>
              <a:t> title</a:t>
            </a:r>
            <a:endParaRPr lang="de-CH" dirty="0"/>
          </a:p>
        </p:txBody>
      </p:sp>
      <p:sp>
        <p:nvSpPr>
          <p:cNvPr id="3" name="Text Placeholder 2"/>
          <p:cNvSpPr>
            <a:spLocks noGrp="1"/>
          </p:cNvSpPr>
          <p:nvPr>
            <p:ph type="body" idx="1"/>
          </p:nvPr>
        </p:nvSpPr>
        <p:spPr>
          <a:xfrm>
            <a:off x="579437" y="1789355"/>
            <a:ext cx="8412163" cy="784179"/>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4D4D4D"/>
                </a:solidFill>
                <a:latin typeface="AA Zuehlke" panose="02000503060000020004"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20. August 2015</a:t>
            </a:r>
            <a:endParaRPr lang="de-CH" dirty="0"/>
          </a:p>
        </p:txBody>
      </p:sp>
      <p:sp>
        <p:nvSpPr>
          <p:cNvPr id="19"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de-CH" smtClean="0"/>
              <a:t>HTML &amp; CSS basics</a:t>
            </a:r>
            <a:endParaRPr lang="de-CH" dirty="0"/>
          </a:p>
        </p:txBody>
      </p:sp>
      <p:sp>
        <p:nvSpPr>
          <p:cNvPr id="20"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en-US" smtClean="0"/>
              <a:t>Slide </a:t>
            </a:r>
            <a:fld id="{3BE32962-818F-4FFB-8A04-B263628EB2A4}" type="slidenum">
              <a:rPr smtClean="0"/>
              <a:pPr/>
              <a:t>‹#›</a:t>
            </a:fld>
            <a:endParaRPr dirty="0"/>
          </a:p>
        </p:txBody>
      </p:sp>
      <p:sp>
        <p:nvSpPr>
          <p:cNvPr id="22" name="Picture Placeholder 4"/>
          <p:cNvSpPr>
            <a:spLocks noGrp="1"/>
          </p:cNvSpPr>
          <p:nvPr>
            <p:ph type="pic" sz="quarter" idx="10"/>
          </p:nvPr>
        </p:nvSpPr>
        <p:spPr>
          <a:xfrm>
            <a:off x="152399" y="2965902"/>
            <a:ext cx="2880000" cy="3600000"/>
          </a:xfrm>
        </p:spPr>
        <p:txBody>
          <a:bodyPr/>
          <a:lstStyle>
            <a:lvl1pPr>
              <a:defRPr>
                <a:solidFill>
                  <a:srgbClr val="4D4D4D"/>
                </a:solidFill>
              </a:defRPr>
            </a:lvl1pPr>
          </a:lstStyle>
          <a:p>
            <a:r>
              <a:rPr lang="en-US" smtClean="0"/>
              <a:t>Click icon to add picture</a:t>
            </a:r>
            <a:endParaRPr lang="de-CH" dirty="0"/>
          </a:p>
        </p:txBody>
      </p:sp>
      <p:sp>
        <p:nvSpPr>
          <p:cNvPr id="23" name="Picture Placeholder 4"/>
          <p:cNvSpPr>
            <a:spLocks noGrp="1"/>
          </p:cNvSpPr>
          <p:nvPr>
            <p:ph type="pic" sz="quarter" idx="11"/>
          </p:nvPr>
        </p:nvSpPr>
        <p:spPr>
          <a:xfrm>
            <a:off x="3133019" y="2965900"/>
            <a:ext cx="2880000" cy="3600000"/>
          </a:xfrm>
        </p:spPr>
        <p:txBody>
          <a:bodyPr/>
          <a:lstStyle>
            <a:lvl1pPr>
              <a:defRPr>
                <a:solidFill>
                  <a:srgbClr val="4D4D4D"/>
                </a:solidFill>
              </a:defRPr>
            </a:lvl1pPr>
          </a:lstStyle>
          <a:p>
            <a:r>
              <a:rPr lang="en-US" smtClean="0"/>
              <a:t>Click icon to add picture</a:t>
            </a:r>
            <a:endParaRPr lang="de-CH" dirty="0"/>
          </a:p>
        </p:txBody>
      </p:sp>
      <p:sp>
        <p:nvSpPr>
          <p:cNvPr id="24" name="Picture Placeholder 4"/>
          <p:cNvSpPr>
            <a:spLocks noGrp="1"/>
          </p:cNvSpPr>
          <p:nvPr>
            <p:ph type="pic" sz="quarter" idx="12"/>
          </p:nvPr>
        </p:nvSpPr>
        <p:spPr>
          <a:xfrm>
            <a:off x="6113638" y="2965900"/>
            <a:ext cx="2880000" cy="3600000"/>
          </a:xfrm>
        </p:spPr>
        <p:txBody>
          <a:bodyPr/>
          <a:lstStyle>
            <a:lvl1pPr>
              <a:defRPr>
                <a:solidFill>
                  <a:srgbClr val="4D4D4D"/>
                </a:solidFill>
              </a:defRPr>
            </a:lvl1pPr>
          </a:lstStyle>
          <a:p>
            <a:r>
              <a:rPr lang="en-US" smtClean="0"/>
              <a:t>Click icon to add picture</a:t>
            </a:r>
            <a:endParaRPr lang="de-CH" dirty="0"/>
          </a:p>
        </p:txBody>
      </p:sp>
      <p:pic>
        <p:nvPicPr>
          <p:cNvPr id="4" name="Picture 3"/>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Three Images" preserve="1" userDrawn="1">
  <p:cSld name="Text and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579438" y="220994"/>
            <a:ext cx="8412161" cy="712892"/>
          </a:xfrm>
        </p:spPr>
        <p:txBody>
          <a:bodyPr/>
          <a:lstStyle>
            <a:lvl1pPr>
              <a:defRPr>
                <a:solidFill>
                  <a:srgbClr val="4D4D4D"/>
                </a:solidFill>
              </a:defRPr>
            </a:lvl1pPr>
          </a:lstStyle>
          <a:p>
            <a:r>
              <a:rPr lang="en-US" smtClean="0"/>
              <a:t>Click to edit Master title style</a:t>
            </a:r>
            <a:endParaRPr lang="de-CH" dirty="0"/>
          </a:p>
        </p:txBody>
      </p:sp>
      <p:sp>
        <p:nvSpPr>
          <p:cNvPr id="3" name="Date Placeholder 2"/>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en-US" smtClean="0"/>
              <a:t>Slide </a:t>
            </a:r>
            <a:fld id="{F9AB984C-4C39-4BDA-B56F-C56B6B64B372}" type="slidenum">
              <a:rPr smtClean="0"/>
              <a:pPr/>
              <a:t>‹#›</a:t>
            </a:fld>
            <a:endParaRPr dirty="0"/>
          </a:p>
        </p:txBody>
      </p:sp>
      <p:sp>
        <p:nvSpPr>
          <p:cNvPr id="6"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7" name="Picture Placeholder 4"/>
          <p:cNvSpPr>
            <a:spLocks noGrp="1"/>
          </p:cNvSpPr>
          <p:nvPr>
            <p:ph type="pic" sz="quarter" idx="14"/>
          </p:nvPr>
        </p:nvSpPr>
        <p:spPr>
          <a:xfrm>
            <a:off x="579438"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8" name="Picture Placeholder 4"/>
          <p:cNvSpPr>
            <a:spLocks noGrp="1"/>
          </p:cNvSpPr>
          <p:nvPr>
            <p:ph type="pic" sz="quarter" idx="15"/>
          </p:nvPr>
        </p:nvSpPr>
        <p:spPr>
          <a:xfrm>
            <a:off x="3615519"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9" name="Picture Placeholder 4"/>
          <p:cNvSpPr>
            <a:spLocks noGrp="1"/>
          </p:cNvSpPr>
          <p:nvPr>
            <p:ph type="pic" sz="quarter" idx="16"/>
          </p:nvPr>
        </p:nvSpPr>
        <p:spPr>
          <a:xfrm>
            <a:off x="6651600"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10" name="Content Placeholder 2"/>
          <p:cNvSpPr>
            <a:spLocks noGrp="1"/>
          </p:cNvSpPr>
          <p:nvPr>
            <p:ph idx="1"/>
          </p:nvPr>
        </p:nvSpPr>
        <p:spPr>
          <a:xfrm>
            <a:off x="579438" y="1789352"/>
            <a:ext cx="8412161" cy="2209959"/>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320803454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Two Images" preserve="1" userDrawn="1">
  <p:cSld name="Text and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353"/>
            <a:ext cx="5703498" cy="477654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0C50991E-2CBF-4173-A1A2-7700210D8EC9}" type="slidenum">
              <a:rPr smtClean="0"/>
              <a:pPr/>
              <a:t>‹#›</a:t>
            </a:fld>
            <a:endParaRPr dirty="0"/>
          </a:p>
        </p:txBody>
      </p:sp>
      <p:sp>
        <p:nvSpPr>
          <p:cNvPr id="8" name="Text Placeholder 7"/>
          <p:cNvSpPr>
            <a:spLocks noGrp="1"/>
          </p:cNvSpPr>
          <p:nvPr>
            <p:ph type="body" sz="quarter" idx="13"/>
          </p:nvPr>
        </p:nvSpPr>
        <p:spPr>
          <a:xfrm>
            <a:off x="579439"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Picture Placeholder 4"/>
          <p:cNvSpPr>
            <a:spLocks noGrp="1"/>
          </p:cNvSpPr>
          <p:nvPr>
            <p:ph type="pic" sz="quarter" idx="14"/>
          </p:nvPr>
        </p:nvSpPr>
        <p:spPr>
          <a:xfrm>
            <a:off x="6651600" y="1791867"/>
            <a:ext cx="2340000" cy="2340000"/>
          </a:xfrm>
        </p:spPr>
        <p:txBody>
          <a:bodyPr/>
          <a:lstStyle>
            <a:lvl1pPr>
              <a:defRPr>
                <a:solidFill>
                  <a:srgbClr val="4D4D4D"/>
                </a:solidFill>
              </a:defRPr>
            </a:lvl1pPr>
          </a:lstStyle>
          <a:p>
            <a:r>
              <a:rPr lang="en-US" smtClean="0"/>
              <a:t>Click icon to add picture</a:t>
            </a:r>
            <a:endParaRPr lang="de-CH" dirty="0"/>
          </a:p>
        </p:txBody>
      </p:sp>
      <p:sp>
        <p:nvSpPr>
          <p:cNvPr id="10" name="Picture Placeholder 4"/>
          <p:cNvSpPr>
            <a:spLocks noGrp="1"/>
          </p:cNvSpPr>
          <p:nvPr>
            <p:ph type="pic" sz="quarter" idx="15"/>
          </p:nvPr>
        </p:nvSpPr>
        <p:spPr>
          <a:xfrm>
            <a:off x="6651600" y="4225900"/>
            <a:ext cx="2340000" cy="2340000"/>
          </a:xfrm>
        </p:spPr>
        <p:txBody>
          <a:bodyPr/>
          <a:lstStyle>
            <a:lvl1pPr>
              <a:defRPr>
                <a:solidFill>
                  <a:srgbClr val="4D4D4D"/>
                </a:solidFill>
              </a:defRPr>
            </a:lvl1pPr>
          </a:lstStyle>
          <a:p>
            <a:r>
              <a:rPr lang="en-US" smtClean="0"/>
              <a:t>Click icon to add picture</a:t>
            </a:r>
            <a:endParaRPr lang="de-CH" dirty="0"/>
          </a:p>
        </p:txBody>
      </p:sp>
    </p:spTree>
    <p:extLst>
      <p:ext uri="{BB962C8B-B14F-4D97-AF65-F5344CB8AC3E}">
        <p14:creationId xmlns:p14="http://schemas.microsoft.com/office/powerpoint/2010/main" val="39364283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preserve="1" userDrawn="1">
  <p:cSld name="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498061" y="1789112"/>
            <a:ext cx="3493539" cy="4680000"/>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A13241E0-31EE-455A-9762-E6D05BF71D18}"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10" name="Picture Placeholder 9"/>
          <p:cNvSpPr>
            <a:spLocks noGrp="1"/>
          </p:cNvSpPr>
          <p:nvPr>
            <p:ph type="pic" sz="quarter" idx="14"/>
          </p:nvPr>
        </p:nvSpPr>
        <p:spPr>
          <a:xfrm>
            <a:off x="579438" y="1789112"/>
            <a:ext cx="4680000" cy="4680000"/>
          </a:xfrm>
        </p:spPr>
        <p:txBody>
          <a:bodyPr/>
          <a:lstStyle/>
          <a:p>
            <a:r>
              <a:rPr lang="en-US" smtClean="0"/>
              <a:t>Click icon to add picture</a:t>
            </a:r>
            <a:endParaRPr lang="de-CH" dirty="0"/>
          </a:p>
        </p:txBody>
      </p:sp>
    </p:spTree>
    <p:extLst>
      <p:ext uri="{BB962C8B-B14F-4D97-AF65-F5344CB8AC3E}">
        <p14:creationId xmlns:p14="http://schemas.microsoft.com/office/powerpoint/2010/main" val="13856244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en-US" smtClean="0"/>
              <a:t>Slide </a:t>
            </a:r>
            <a:fld id="{0B10341A-82E2-4968-B7CC-7BFA287EAFD1}" type="slidenum">
              <a:rPr smtClean="0"/>
              <a:pPr/>
              <a:t>‹#›</a:t>
            </a:fld>
            <a:endParaRPr dirty="0"/>
          </a:p>
        </p:txBody>
      </p:sp>
      <p:sp>
        <p:nvSpPr>
          <p:cNvPr id="6" name="Title 5"/>
          <p:cNvSpPr>
            <a:spLocks noGrp="1"/>
          </p:cNvSpPr>
          <p:nvPr>
            <p:ph type="title"/>
          </p:nvPr>
        </p:nvSpPr>
        <p:spPr/>
        <p:txBody>
          <a:bodyPr/>
          <a:lstStyle/>
          <a:p>
            <a:r>
              <a:rPr lang="en-US" smtClean="0"/>
              <a:t>Click to edit Master title style</a:t>
            </a:r>
            <a:endParaRPr lang="de-CH"/>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79439" y="220994"/>
            <a:ext cx="8412162" cy="712892"/>
          </a:xfrm>
          <a:prstGeom prst="rect">
            <a:avLst/>
          </a:prstGeom>
        </p:spPr>
        <p:txBody>
          <a:bodyPr vert="horz" lIns="0" tIns="0" rIns="0" bIns="0" rtlCol="0" anchor="t" anchorCtr="0">
            <a:noAutofit/>
          </a:bodyPr>
          <a:lstStyle/>
          <a:p>
            <a:r>
              <a:rPr lang="en-US" smtClean="0"/>
              <a:t>Click to edit Master title style</a:t>
            </a:r>
            <a:endParaRPr lang="de-CH" dirty="0"/>
          </a:p>
        </p:txBody>
      </p:sp>
      <p:sp>
        <p:nvSpPr>
          <p:cNvPr id="3" name="Text Placeholder 2"/>
          <p:cNvSpPr>
            <a:spLocks noGrp="1"/>
          </p:cNvSpPr>
          <p:nvPr>
            <p:ph type="body" idx="1"/>
          </p:nvPr>
        </p:nvSpPr>
        <p:spPr>
          <a:xfrm>
            <a:off x="579438" y="1789353"/>
            <a:ext cx="8412163" cy="4776363"/>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20. August 2015</a:t>
            </a:r>
            <a:endParaRPr lang="de-CH" dirty="0"/>
          </a:p>
        </p:txBody>
      </p:sp>
      <p:sp>
        <p:nvSpPr>
          <p:cNvPr id="5"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de-CH" smtClean="0"/>
              <a:t>HTML &amp; CSS basics</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en-US" smtClean="0"/>
              <a:t>Slide </a:t>
            </a:r>
            <a:fld id="{EF06563E-7976-4BB4-BA95-27D1D1DEE014}" type="slidenum">
              <a:rPr smtClean="0"/>
              <a:pPr/>
              <a:t>‹#›</a:t>
            </a:fld>
            <a:endParaRPr dirty="0"/>
          </a:p>
        </p:txBody>
      </p:sp>
      <p:sp>
        <p:nvSpPr>
          <p:cNvPr id="46" name="TextBox 45"/>
          <p:cNvSpPr txBox="1">
            <a:spLocks/>
          </p:cNvSpPr>
          <p:nvPr userDrawn="1">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de-CH" sz="700" kern="1200" noProof="1" smtClean="0">
                <a:solidFill>
                  <a:srgbClr val="4D4D4D"/>
                </a:solidFill>
                <a:latin typeface="AA Zuehlke" pitchFamily="2" charset="0"/>
                <a:ea typeface="+mn-ea"/>
                <a:cs typeface="+mn-cs"/>
              </a:rPr>
              <a:t>© Zühlke 2015</a:t>
            </a:r>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9" r:id="rId3"/>
    <p:sldLayoutId id="2147483680" r:id="rId4"/>
    <p:sldLayoutId id="2147483651" r:id="rId5"/>
    <p:sldLayoutId id="2147483673" r:id="rId6"/>
    <p:sldLayoutId id="2147483675" r:id="rId7"/>
    <p:sldLayoutId id="2147483674" r:id="rId8"/>
    <p:sldLayoutId id="2147483654" r:id="rId9"/>
    <p:sldLayoutId id="2147483678" r:id="rId10"/>
    <p:sldLayoutId id="2147483672" r:id="rId11"/>
  </p:sldLayoutIdLst>
  <p:hf hdr="0"/>
  <p:txStyles>
    <p:titleStyle>
      <a:lvl1pPr algn="l" defTabSz="914400" rtl="0" eaLnBrk="1" latinLnBrk="0" hangingPunct="1">
        <a:lnSpc>
          <a:spcPct val="98000"/>
        </a:lnSpc>
        <a:spcBef>
          <a:spcPct val="0"/>
        </a:spcBef>
        <a:buNone/>
        <a:defRPr sz="3200" kern="1200">
          <a:solidFill>
            <a:srgbClr val="4D4D4D"/>
          </a:solidFill>
          <a:latin typeface="AA Zuehlke" panose="02000503060000020004"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rgbClr val="4D4D4D"/>
          </a:solidFill>
          <a:latin typeface="AA Zuehlke" panose="02000503060000020004" pitchFamily="2" charset="0"/>
          <a:ea typeface="+mn-ea"/>
          <a:cs typeface="+mn-cs"/>
        </a:defRPr>
      </a:lvl1pPr>
      <a:lvl2pPr marL="265113" indent="-265113" algn="l" defTabSz="914400" rtl="0" eaLnBrk="1" latinLnBrk="0" hangingPunct="1">
        <a:lnSpc>
          <a:spcPct val="98000"/>
        </a:lnSpc>
        <a:spcBef>
          <a:spcPts val="1320"/>
        </a:spcBef>
        <a:buClr>
          <a:srgbClr val="4D4D4D"/>
        </a:buClr>
        <a:buSzPct val="75000"/>
        <a:buFont typeface="AA Zuehlke" pitchFamily="2" charset="0"/>
        <a:buChar char="•"/>
        <a:defRPr sz="2200" kern="1200">
          <a:solidFill>
            <a:srgbClr val="4D4D4D"/>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HTML &amp; CSS basics</a:t>
            </a:r>
            <a:endParaRPr lang="en-GB" dirty="0"/>
          </a:p>
        </p:txBody>
      </p:sp>
      <p:sp>
        <p:nvSpPr>
          <p:cNvPr id="5" name="Picture Placeholder 4"/>
          <p:cNvSpPr>
            <a:spLocks noGrp="1"/>
          </p:cNvSpPr>
          <p:nvPr>
            <p:ph type="pic" sz="quarter" idx="13"/>
          </p:nvPr>
        </p:nvSpPr>
        <p:spPr/>
      </p:sp>
      <p:sp>
        <p:nvSpPr>
          <p:cNvPr id="8" name="Footer Placeholder 7"/>
          <p:cNvSpPr>
            <a:spLocks noGrp="1"/>
          </p:cNvSpPr>
          <p:nvPr>
            <p:ph type="ftr" sz="quarter" idx="11"/>
          </p:nvPr>
        </p:nvSpPr>
        <p:spPr/>
        <p:txBody>
          <a:bodyPr/>
          <a:lstStyle/>
          <a:p>
            <a:r>
              <a:rPr lang="de-CH" smtClean="0"/>
              <a:t>HTML &amp; CSS basics</a:t>
            </a:r>
            <a:endParaRPr lang="de-CH" dirty="0"/>
          </a:p>
        </p:txBody>
      </p:sp>
      <p:sp>
        <p:nvSpPr>
          <p:cNvPr id="9" name="Date Placeholder 8"/>
          <p:cNvSpPr>
            <a:spLocks noGrp="1"/>
          </p:cNvSpPr>
          <p:nvPr>
            <p:ph type="dt" sz="half" idx="10"/>
          </p:nvPr>
        </p:nvSpPr>
        <p:spPr/>
        <p:txBody>
          <a:bodyPr/>
          <a:lstStyle/>
          <a:p>
            <a:r>
              <a:rPr lang="de-CH" smtClean="0"/>
              <a:t>20. August 2015</a:t>
            </a:r>
            <a:endParaRPr lang="de-CH" dirty="0"/>
          </a:p>
        </p:txBody>
      </p:sp>
      <p:sp>
        <p:nvSpPr>
          <p:cNvPr id="10" name="Slide Number Placeholder 9"/>
          <p:cNvSpPr>
            <a:spLocks noGrp="1"/>
          </p:cNvSpPr>
          <p:nvPr>
            <p:ph type="sldNum" sz="quarter" idx="12"/>
          </p:nvPr>
        </p:nvSpPr>
        <p:spPr/>
        <p:txBody>
          <a:bodyPr/>
          <a:lstStyle/>
          <a:p>
            <a:r>
              <a:rPr lang="de-CH" smtClean="0"/>
              <a:t>Slide </a:t>
            </a:r>
            <a:fld id="{BBB4D5B2-59F2-4B9D-B15D-32553A9704FC}" type="slidenum">
              <a:rPr lang="de-CH" smtClean="0"/>
              <a:t>1</a:t>
            </a:fld>
            <a:endParaRPr lang="de-CH" dirty="0"/>
          </a:p>
        </p:txBody>
      </p:sp>
    </p:spTree>
    <p:extLst>
      <p:ext uri="{BB962C8B-B14F-4D97-AF65-F5344CB8AC3E}">
        <p14:creationId xmlns:p14="http://schemas.microsoft.com/office/powerpoint/2010/main" val="406233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HTML forms are </a:t>
            </a:r>
            <a:r>
              <a:rPr lang="en-US" sz="1600" dirty="0" smtClean="0"/>
              <a:t>used to </a:t>
            </a:r>
            <a:r>
              <a:rPr lang="en-US" sz="1600" dirty="0"/>
              <a:t>collect user input</a:t>
            </a:r>
            <a:r>
              <a:rPr lang="en-US" sz="1600" dirty="0" smtClean="0"/>
              <a:t>.</a:t>
            </a:r>
          </a:p>
          <a:p>
            <a:r>
              <a:rPr lang="en-US" sz="1600" dirty="0"/>
              <a:t>The </a:t>
            </a:r>
            <a:r>
              <a:rPr lang="en-US" sz="1600" b="1" dirty="0"/>
              <a:t>&lt;input&gt;</a:t>
            </a:r>
            <a:r>
              <a:rPr lang="en-US" sz="1600" dirty="0"/>
              <a:t> element is the most important </a:t>
            </a:r>
            <a:r>
              <a:rPr lang="en-US" sz="1600" b="1" dirty="0"/>
              <a:t>form element</a:t>
            </a:r>
            <a:r>
              <a:rPr lang="en-US" sz="1600" dirty="0"/>
              <a:t>.</a:t>
            </a:r>
          </a:p>
          <a:p>
            <a:r>
              <a:rPr lang="en-US" sz="1600" dirty="0"/>
              <a:t>The &lt;input&gt; element has many variations, depending on the </a:t>
            </a:r>
            <a:r>
              <a:rPr lang="en-US" sz="1600" b="1" dirty="0"/>
              <a:t>type</a:t>
            </a:r>
            <a:r>
              <a:rPr lang="en-US" sz="1600" dirty="0"/>
              <a:t> attribute.</a:t>
            </a:r>
          </a:p>
          <a:p>
            <a:endParaRPr lang="en-GB" sz="1600" dirty="0" smtClean="0"/>
          </a:p>
          <a:p>
            <a:endParaRPr lang="en-GB" sz="1600" dirty="0"/>
          </a:p>
          <a:p>
            <a:endParaRPr lang="en-GB" sz="1600" dirty="0" smtClean="0"/>
          </a:p>
          <a:p>
            <a:endParaRPr lang="en-GB" sz="1600" dirty="0"/>
          </a:p>
          <a:p>
            <a:r>
              <a:rPr lang="en-GB" sz="1600" dirty="0" smtClean="0"/>
              <a:t>Examples of input types:</a:t>
            </a:r>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715268559"/>
              </p:ext>
            </p:extLst>
          </p:nvPr>
        </p:nvGraphicFramePr>
        <p:xfrm>
          <a:off x="579438" y="2590800"/>
          <a:ext cx="6096000" cy="137160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First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name="</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firstname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Last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name="</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lastname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10</a:t>
            </a:fld>
            <a:endParaRPr dirty="0"/>
          </a:p>
        </p:txBody>
      </p:sp>
      <p:graphicFrame>
        <p:nvGraphicFramePr>
          <p:cNvPr id="12" name="Table 11"/>
          <p:cNvGraphicFramePr>
            <a:graphicFrameLocks noGrp="1"/>
          </p:cNvGraphicFramePr>
          <p:nvPr>
            <p:extLst>
              <p:ext uri="{D42A27DB-BD31-4B8C-83A1-F6EECF244321}">
                <p14:modId xmlns:p14="http://schemas.microsoft.com/office/powerpoint/2010/main" val="3075013101"/>
              </p:ext>
            </p:extLst>
          </p:nvPr>
        </p:nvGraphicFramePr>
        <p:xfrm>
          <a:off x="579438" y="4495800"/>
          <a:ext cx="6964362" cy="1882020"/>
        </p:xfrm>
        <a:graphic>
          <a:graphicData uri="http://schemas.openxmlformats.org/drawingml/2006/table">
            <a:tbl>
              <a:tblPr/>
              <a:tblGrid>
                <a:gridCol w="3154362"/>
                <a:gridCol w="3810000"/>
              </a:tblGrid>
              <a:tr h="356205">
                <a:tc>
                  <a:txBody>
                    <a:bodyPr/>
                    <a:lstStyle/>
                    <a:p>
                      <a:pPr algn="l" fontAlgn="t"/>
                      <a:r>
                        <a:rPr lang="en-US" sz="1500" dirty="0">
                          <a:effectLst/>
                        </a:rPr>
                        <a:t>Type</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Description</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6205">
                <a:tc>
                  <a:txBody>
                    <a:bodyPr/>
                    <a:lstStyle/>
                    <a:p>
                      <a:pPr fontAlgn="t"/>
                      <a:r>
                        <a:rPr lang="en-US" sz="1500">
                          <a:effectLst/>
                        </a:rPr>
                        <a:t>text</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Defines normal text input</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585194">
                <a:tc>
                  <a:txBody>
                    <a:bodyPr/>
                    <a:lstStyle/>
                    <a:p>
                      <a:pPr fontAlgn="t"/>
                      <a:r>
                        <a:rPr lang="en-US" sz="1500">
                          <a:effectLst/>
                        </a:rPr>
                        <a:t>radio</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Defines radio button input (for selecting one of many choices)</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6205">
                <a:tc>
                  <a:txBody>
                    <a:bodyPr/>
                    <a:lstStyle/>
                    <a:p>
                      <a:pPr fontAlgn="t"/>
                      <a:r>
                        <a:rPr lang="en-US" sz="1500">
                          <a:effectLst/>
                        </a:rPr>
                        <a:t>submit</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Defines a submit button (for submitting the form)</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728305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The </a:t>
            </a:r>
            <a:r>
              <a:rPr lang="en-US" sz="1600" b="1" dirty="0"/>
              <a:t>action attribute</a:t>
            </a:r>
            <a:r>
              <a:rPr lang="en-US" sz="1600" dirty="0"/>
              <a:t> defines the action to be performed when the form is submitted.</a:t>
            </a:r>
          </a:p>
          <a:p>
            <a:r>
              <a:rPr lang="en-US" sz="1600" dirty="0"/>
              <a:t>The common way to submit a form to a server, is by using a submit button.</a:t>
            </a:r>
          </a:p>
          <a:p>
            <a:r>
              <a:rPr lang="en-US" sz="1600" dirty="0"/>
              <a:t>Normally, the form is submitted to a web page on a web server.</a:t>
            </a:r>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083215070"/>
              </p:ext>
            </p:extLst>
          </p:nvPr>
        </p:nvGraphicFramePr>
        <p:xfrm>
          <a:off x="598931" y="2667000"/>
          <a:ext cx="6096000" cy="37084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t>
                      </a:r>
                      <a:r>
                        <a:rPr lang="en-US" sz="1400" b="1" i="0" kern="1200" dirty="0" smtClean="0">
                          <a:solidFill>
                            <a:schemeClr val="dk1"/>
                          </a:solidFill>
                          <a:effectLst/>
                          <a:latin typeface="Consolas" panose="020B0609020204030204" pitchFamily="49" charset="0"/>
                          <a:ea typeface="+mn-ea"/>
                          <a:cs typeface="Consolas" panose="020B0609020204030204" pitchFamily="49" charset="0"/>
                        </a:rPr>
                        <a:t>action="</a:t>
                      </a:r>
                      <a:r>
                        <a:rPr lang="en-US" sz="1400" b="1"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11</a:t>
            </a:fld>
            <a:endParaRPr dirty="0"/>
          </a:p>
        </p:txBody>
      </p:sp>
    </p:spTree>
    <p:extLst>
      <p:ext uri="{BB962C8B-B14F-4D97-AF65-F5344CB8AC3E}">
        <p14:creationId xmlns:p14="http://schemas.microsoft.com/office/powerpoint/2010/main" val="753786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400" dirty="0"/>
              <a:t>The </a:t>
            </a:r>
            <a:r>
              <a:rPr lang="en-US" sz="1400" b="1" dirty="0"/>
              <a:t>method attribute</a:t>
            </a:r>
            <a:r>
              <a:rPr lang="en-US" sz="1400" dirty="0"/>
              <a:t> specifies the HTTP method (</a:t>
            </a:r>
            <a:r>
              <a:rPr lang="en-US" sz="1400" b="1" dirty="0" smtClean="0"/>
              <a:t>GET</a:t>
            </a:r>
            <a:r>
              <a:rPr lang="en-US" sz="1400" dirty="0"/>
              <a:t>, </a:t>
            </a:r>
            <a:r>
              <a:rPr lang="en-US" sz="1400" b="1" dirty="0"/>
              <a:t>POST</a:t>
            </a:r>
            <a:r>
              <a:rPr lang="en-US" sz="1400" dirty="0"/>
              <a:t>) to be used when submitting the forms</a:t>
            </a:r>
            <a:r>
              <a:rPr lang="en-US" sz="1400" dirty="0" smtClean="0"/>
              <a:t>:</a:t>
            </a:r>
          </a:p>
          <a:p>
            <a:endParaRPr lang="en-US" sz="1400" dirty="0"/>
          </a:p>
          <a:p>
            <a:endParaRPr lang="en-US" sz="1400" dirty="0" smtClean="0"/>
          </a:p>
          <a:p>
            <a:endParaRPr lang="en-US" sz="1400" dirty="0"/>
          </a:p>
          <a:p>
            <a:r>
              <a:rPr lang="en-US" sz="1400" dirty="0"/>
              <a:t>You can use GET (the default method):</a:t>
            </a:r>
          </a:p>
          <a:p>
            <a:pPr lvl="1"/>
            <a:r>
              <a:rPr lang="en-US" sz="1400" dirty="0"/>
              <a:t>If the form submission is passive (like a search engine query), and without sensitive information.</a:t>
            </a:r>
          </a:p>
          <a:p>
            <a:pPr lvl="1"/>
            <a:r>
              <a:rPr lang="en-US" sz="1400" dirty="0"/>
              <a:t>When you use GET, the form data will be visible in the page address</a:t>
            </a:r>
            <a:r>
              <a:rPr lang="en-US" sz="1400" dirty="0" smtClean="0"/>
              <a:t>:</a:t>
            </a:r>
          </a:p>
          <a:p>
            <a:pPr lvl="1"/>
            <a:endParaRPr lang="en-US" sz="1400" dirty="0"/>
          </a:p>
          <a:p>
            <a:r>
              <a:rPr lang="en-US" sz="1400" dirty="0"/>
              <a:t>You should use POST:</a:t>
            </a:r>
          </a:p>
          <a:p>
            <a:pPr lvl="1"/>
            <a:r>
              <a:rPr lang="en-US" sz="1400" dirty="0"/>
              <a:t>If the form is updating data, or includes sensitive information (password).</a:t>
            </a:r>
          </a:p>
          <a:p>
            <a:pPr lvl="1"/>
            <a:r>
              <a:rPr lang="en-US" sz="1400" dirty="0"/>
              <a:t>POST offers better security because the submitted data is not visible in the page address.</a:t>
            </a:r>
          </a:p>
          <a:p>
            <a:r>
              <a:rPr lang="en-US" dirty="0"/>
              <a:t/>
            </a:r>
            <a:br>
              <a:rPr lang="en-US" dirty="0"/>
            </a:br>
            <a:endParaRPr lang="en-US" sz="1400" dirty="0"/>
          </a:p>
          <a:p>
            <a:endParaRPr lang="en-GB" sz="14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494692402"/>
              </p:ext>
            </p:extLst>
          </p:nvPr>
        </p:nvGraphicFramePr>
        <p:xfrm>
          <a:off x="762000" y="1600200"/>
          <a:ext cx="6096000" cy="73152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action="</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a:t>
                      </a:r>
                      <a:r>
                        <a:rPr lang="en-US" sz="1400" b="1" i="0" kern="1200" dirty="0" smtClean="0">
                          <a:solidFill>
                            <a:schemeClr val="dk1"/>
                          </a:solidFill>
                          <a:effectLst/>
                          <a:latin typeface="Consolas" panose="020B0609020204030204" pitchFamily="49" charset="0"/>
                          <a:ea typeface="+mn-ea"/>
                          <a:cs typeface="Consolas" panose="020B0609020204030204" pitchFamily="49" charset="0"/>
                        </a:rPr>
                        <a:t>method="GET"</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endParaRPr lang="en-US" sz="1400" b="0" i="0" kern="1200" dirty="0" smtClean="0">
                        <a:solidFill>
                          <a:schemeClr val="dk1"/>
                        </a:solidFill>
                        <a:effectLst/>
                        <a:latin typeface="Consolas" panose="020B0609020204030204" pitchFamily="49" charset="0"/>
                        <a:ea typeface="+mn-ea"/>
                        <a:cs typeface="Consolas" panose="020B0609020204030204" pitchFamily="49" charset="0"/>
                      </a:endParaRP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action="</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a:t>
                      </a:r>
                      <a:r>
                        <a:rPr lang="en-US" sz="1400" b="1" i="0" kern="1200" dirty="0" smtClean="0">
                          <a:solidFill>
                            <a:schemeClr val="dk1"/>
                          </a:solidFill>
                          <a:effectLst/>
                          <a:latin typeface="Consolas" panose="020B0609020204030204" pitchFamily="49" charset="0"/>
                          <a:ea typeface="+mn-ea"/>
                          <a:cs typeface="Consolas" panose="020B0609020204030204" pitchFamily="49" charset="0"/>
                        </a:rPr>
                        <a:t>method="POST"</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12</a:t>
            </a:fld>
            <a:endParaRPr dirty="0"/>
          </a:p>
        </p:txBody>
      </p:sp>
    </p:spTree>
    <p:extLst>
      <p:ext uri="{BB962C8B-B14F-4D97-AF65-F5344CB8AC3E}">
        <p14:creationId xmlns:p14="http://schemas.microsoft.com/office/powerpoint/2010/main" val="193913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400" dirty="0"/>
              <a:t>To be submitted correctly, each input field must have a name attribute.</a:t>
            </a:r>
          </a:p>
          <a:p>
            <a:r>
              <a:rPr lang="en-US" sz="1400" dirty="0"/>
              <a:t>This example will only submit the "Last name" input field:</a:t>
            </a:r>
          </a:p>
          <a:p>
            <a:endParaRPr lang="en-GB" sz="14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2821675684"/>
              </p:ext>
            </p:extLst>
          </p:nvPr>
        </p:nvGraphicFramePr>
        <p:xfrm>
          <a:off x="762000" y="2819400"/>
          <a:ext cx="6096000" cy="286512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action="</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First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value=“King"&gt;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Last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name="</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lastname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value=“Arthur"&gt;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type="submit" value="Submit"&gt;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13</a:t>
            </a:fld>
            <a:endParaRPr dirty="0"/>
          </a:p>
        </p:txBody>
      </p:sp>
    </p:spTree>
    <p:extLst>
      <p:ext uri="{BB962C8B-B14F-4D97-AF65-F5344CB8AC3E}">
        <p14:creationId xmlns:p14="http://schemas.microsoft.com/office/powerpoint/2010/main" val="3155127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400" dirty="0" smtClean="0"/>
              <a:t>List of form attributes:</a:t>
            </a:r>
            <a:endParaRPr lang="en-US" sz="14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14</a:t>
            </a:fld>
            <a:endParaRPr dirty="0"/>
          </a:p>
        </p:txBody>
      </p:sp>
      <p:graphicFrame>
        <p:nvGraphicFramePr>
          <p:cNvPr id="6" name="Table 5"/>
          <p:cNvGraphicFramePr>
            <a:graphicFrameLocks noGrp="1"/>
          </p:cNvGraphicFramePr>
          <p:nvPr>
            <p:extLst>
              <p:ext uri="{D42A27DB-BD31-4B8C-83A1-F6EECF244321}">
                <p14:modId xmlns:p14="http://schemas.microsoft.com/office/powerpoint/2010/main" val="3722216716"/>
              </p:ext>
            </p:extLst>
          </p:nvPr>
        </p:nvGraphicFramePr>
        <p:xfrm>
          <a:off x="579438" y="1600200"/>
          <a:ext cx="7976390" cy="4712754"/>
        </p:xfrm>
        <a:graphic>
          <a:graphicData uri="http://schemas.openxmlformats.org/drawingml/2006/table">
            <a:tbl>
              <a:tblPr/>
              <a:tblGrid>
                <a:gridCol w="3988195"/>
                <a:gridCol w="3988195"/>
              </a:tblGrid>
              <a:tr h="276309">
                <a:tc>
                  <a:txBody>
                    <a:bodyPr/>
                    <a:lstStyle/>
                    <a:p>
                      <a:pPr algn="l" fontAlgn="t"/>
                      <a:r>
                        <a:rPr lang="en-US" sz="1400" dirty="0">
                          <a:effectLst/>
                        </a:rPr>
                        <a:t>Attribute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dirty="0">
                          <a:effectLst/>
                        </a:rPr>
                        <a:t>accept-charset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the charset used in the submitted form (default: the page charset).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a:effectLst/>
                        </a:rPr>
                        <a:t>action</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Specifies an address (url) where to submit the form (default: the submitting page).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a:effectLst/>
                        </a:rPr>
                        <a:t>autocomplete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if the browser should autocomplete the form (default: on).</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a:effectLst/>
                        </a:rPr>
                        <a:t>enctype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Specifies the encoding of the submitted data (default: is url-encoded).</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a:effectLst/>
                        </a:rPr>
                        <a:t>method</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the HTTP method used when submitting the form (default: GET).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dirty="0">
                          <a:effectLst/>
                        </a:rPr>
                        <a:t>name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Specifies a name used to identify the form (for DOM usage: document.forms.name).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a:effectLst/>
                        </a:rPr>
                        <a:t>novalidate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that the browser should not validate the form.</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a:effectLst/>
                        </a:rPr>
                        <a:t>target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Specifies the target of the address in the action attribute (default: _self).</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7258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933886"/>
            <a:ext cx="8412162" cy="5535226"/>
          </a:xfrm>
        </p:spPr>
        <p:txBody>
          <a:bodyPr/>
          <a:lstStyle/>
          <a:p>
            <a:r>
              <a:rPr lang="en-US" dirty="0"/>
              <a:t>What is CSS</a:t>
            </a:r>
            <a:r>
              <a:rPr lang="en-US" dirty="0" smtClean="0"/>
              <a:t>?</a:t>
            </a:r>
          </a:p>
          <a:p>
            <a:endParaRPr lang="en-US" dirty="0"/>
          </a:p>
          <a:p>
            <a:pPr lvl="2"/>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pPr lvl="2"/>
            <a:r>
              <a:rPr lang="en-US" dirty="0"/>
              <a:t>CSS defines </a:t>
            </a:r>
            <a:r>
              <a:rPr lang="en-US" b="1" dirty="0"/>
              <a:t>how HTML elements are to be displayed</a:t>
            </a:r>
            <a:endParaRPr lang="en-US" dirty="0"/>
          </a:p>
          <a:p>
            <a:pPr lvl="2"/>
            <a:r>
              <a:rPr lang="en-US" dirty="0"/>
              <a:t>Styles were added to HTML 4.0 </a:t>
            </a:r>
            <a:r>
              <a:rPr lang="en-US" b="1" dirty="0"/>
              <a:t>to solve a </a:t>
            </a:r>
            <a:r>
              <a:rPr lang="en-US" b="1" dirty="0" smtClean="0"/>
              <a:t>problem</a:t>
            </a:r>
          </a:p>
          <a:p>
            <a:pPr lvl="2"/>
            <a:r>
              <a:rPr lang="en-US" dirty="0" smtClean="0"/>
              <a:t>External </a:t>
            </a:r>
            <a:r>
              <a:rPr lang="en-US" dirty="0"/>
              <a:t>Style Sheets are stored in </a:t>
            </a:r>
            <a:r>
              <a:rPr lang="en-US" b="1" dirty="0"/>
              <a:t>CSS files</a:t>
            </a:r>
            <a:endParaRPr lang="en-US" dirty="0"/>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15</a:t>
            </a:fld>
            <a:endParaRPr dirty="0"/>
          </a:p>
        </p:txBody>
      </p:sp>
    </p:spTree>
    <p:extLst>
      <p:ext uri="{BB962C8B-B14F-4D97-AF65-F5344CB8AC3E}">
        <p14:creationId xmlns:p14="http://schemas.microsoft.com/office/powerpoint/2010/main" val="30663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933886"/>
            <a:ext cx="8412162" cy="5535226"/>
          </a:xfrm>
        </p:spPr>
        <p:txBody>
          <a:bodyPr/>
          <a:lstStyle/>
          <a:p>
            <a:r>
              <a:rPr lang="en-US" sz="1800" dirty="0"/>
              <a:t>HTML was NEVER intended to contain tags for formatting a document.</a:t>
            </a:r>
          </a:p>
          <a:p>
            <a:r>
              <a:rPr lang="en-US" sz="1800" dirty="0"/>
              <a:t>HTML was intended to </a:t>
            </a:r>
            <a:r>
              <a:rPr lang="en-US" sz="1800" b="1" dirty="0"/>
              <a:t>define the content</a:t>
            </a:r>
            <a:r>
              <a:rPr lang="en-US" sz="1800" dirty="0"/>
              <a:t> of a document, like:</a:t>
            </a:r>
          </a:p>
          <a:p>
            <a:r>
              <a:rPr lang="en-US" sz="1800" dirty="0"/>
              <a:t>&lt;h1&gt;This is a heading&lt;/h1&gt;</a:t>
            </a:r>
          </a:p>
          <a:p>
            <a:r>
              <a:rPr lang="en-US" sz="1800" dirty="0"/>
              <a:t>&lt;p&gt;This is a paragraph.&lt;/p&gt;</a:t>
            </a:r>
          </a:p>
          <a:p>
            <a:r>
              <a:rPr lang="en-US" sz="1800" dirty="0"/>
              <a:t>When tags like &lt;font&gt;, and color attributes were added to the HTML 3.2 specification, it started a nightmare for web developers. Development of large web sites, where fonts and color information were added to every single page, became a long and expensive process.</a:t>
            </a:r>
          </a:p>
          <a:p>
            <a:r>
              <a:rPr lang="en-US" sz="1800" dirty="0"/>
              <a:t>To solve this problem, the World Wide Web Consortium (W3C) created CSS.</a:t>
            </a:r>
          </a:p>
          <a:p>
            <a:r>
              <a:rPr lang="en-US" sz="1800" dirty="0"/>
              <a:t>In HTML 4.0, all formatting could (and should!) be removed from the HTML document, and stored in a separate CSS file.</a:t>
            </a:r>
          </a:p>
          <a:p>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smtClean="0"/>
              <a:pPr/>
              <a:t>16</a:t>
            </a:fld>
            <a:endParaRPr dirty="0"/>
          </a:p>
        </p:txBody>
      </p:sp>
    </p:spTree>
    <p:extLst>
      <p:ext uri="{BB962C8B-B14F-4D97-AF65-F5344CB8AC3E}">
        <p14:creationId xmlns:p14="http://schemas.microsoft.com/office/powerpoint/2010/main" val="425039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219200"/>
            <a:ext cx="8412162" cy="5249912"/>
          </a:xfrm>
        </p:spPr>
        <p:txBody>
          <a:bodyPr/>
          <a:lstStyle/>
          <a:p>
            <a:r>
              <a:rPr lang="en-US" dirty="0"/>
              <a:t>A CSS rule set consists of a selector and a declaration </a:t>
            </a:r>
            <a:r>
              <a:rPr lang="en-US" dirty="0" smtClean="0"/>
              <a:t>block.</a:t>
            </a:r>
          </a:p>
          <a:p>
            <a:r>
              <a:rPr lang="en-US" dirty="0"/>
              <a:t>The selector points to the HTML element you want to style.</a:t>
            </a:r>
          </a:p>
          <a:p>
            <a:r>
              <a:rPr lang="en-US" dirty="0"/>
              <a:t>The declaration block contains one or more declarations separated by semicolons.</a:t>
            </a:r>
          </a:p>
          <a:p>
            <a:r>
              <a:rPr lang="en-US" dirty="0"/>
              <a:t>Each declaration includes a property name and a value, separated by a colon.</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17</a:t>
            </a:fld>
            <a:endParaRPr dirty="0"/>
          </a:p>
        </p:txBody>
      </p:sp>
      <p:pic>
        <p:nvPicPr>
          <p:cNvPr id="14340" name="Picture 4"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4495800"/>
            <a:ext cx="541972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29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295400"/>
            <a:ext cx="8412162" cy="5173712"/>
          </a:xfrm>
        </p:spPr>
        <p:txBody>
          <a:bodyPr/>
          <a:lstStyle/>
          <a:p>
            <a:r>
              <a:rPr lang="en-US" dirty="0"/>
              <a:t>A CSS declaration always ends with a semicolon, and declaration groups are surrounded by curly </a:t>
            </a:r>
            <a:r>
              <a:rPr lang="en-US" dirty="0" smtClean="0"/>
              <a:t>braces</a:t>
            </a:r>
            <a:r>
              <a:rPr lang="en-US" dirty="0"/>
              <a:t>.</a:t>
            </a:r>
            <a:endParaRPr lang="en-US" dirty="0" smtClean="0"/>
          </a:p>
          <a:p>
            <a:r>
              <a:rPr lang="en-US" dirty="0"/>
              <a:t>To make the CSS code more readable, you can put one declaration on each line.</a:t>
            </a:r>
          </a:p>
          <a:p>
            <a:r>
              <a:rPr lang="en-US" dirty="0"/>
              <a:t>In the following example all &lt;p&gt; elements will be center-aligned, with a red text color:</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18</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1228611390"/>
              </p:ext>
            </p:extLst>
          </p:nvPr>
        </p:nvGraphicFramePr>
        <p:xfrm>
          <a:off x="685800" y="3886200"/>
          <a:ext cx="6096000" cy="1188720"/>
        </p:xfrm>
        <a:graphic>
          <a:graphicData uri="http://schemas.openxmlformats.org/drawingml/2006/table">
            <a:tbl>
              <a:tblPr firstRow="1" bandRow="1">
                <a:tableStyleId>{22838BEF-8BB2-4498-84A7-C5851F593DF1}</a:tableStyleId>
              </a:tblPr>
              <a:tblGrid>
                <a:gridCol w="6096000"/>
              </a:tblGrid>
              <a:tr h="370840">
                <a:tc>
                  <a:txBody>
                    <a:bodyPr/>
                    <a:lstStyle/>
                    <a:p>
                      <a:r>
                        <a:rPr lang="en-US" sz="1800" b="0" i="0" kern="1200" dirty="0" smtClean="0">
                          <a:solidFill>
                            <a:schemeClr val="dk1"/>
                          </a:solidFill>
                          <a:effectLst/>
                          <a:latin typeface="+mn-lt"/>
                          <a:ea typeface="+mn-ea"/>
                          <a:cs typeface="+mn-cs"/>
                        </a:rPr>
                        <a:t>p {</a:t>
                      </a:r>
                      <a:r>
                        <a:rPr lang="en-US" sz="1400" dirty="0" smtClean="0"/>
                        <a:t/>
                      </a:r>
                      <a:br>
                        <a:rPr lang="en-US" sz="1400" dirty="0" smtClean="0"/>
                      </a:br>
                      <a:r>
                        <a:rPr lang="en-US" sz="1800" b="0" i="0" kern="1200" dirty="0" smtClean="0">
                          <a:solidFill>
                            <a:schemeClr val="dk1"/>
                          </a:solidFill>
                          <a:effectLst/>
                          <a:latin typeface="+mn-lt"/>
                          <a:ea typeface="+mn-ea"/>
                          <a:cs typeface="+mn-cs"/>
                        </a:rPr>
                        <a:t>    color: red;</a:t>
                      </a:r>
                      <a:r>
                        <a:rPr lang="en-US" sz="1400" dirty="0" smtClean="0"/>
                        <a:t/>
                      </a:r>
                      <a:br>
                        <a:rPr lang="en-US" sz="1400" dirty="0" smtClean="0"/>
                      </a:br>
                      <a:r>
                        <a:rPr lang="en-US" sz="1800" b="0" i="0" kern="1200" dirty="0" smtClean="0">
                          <a:solidFill>
                            <a:schemeClr val="dk1"/>
                          </a:solidFill>
                          <a:effectLst/>
                          <a:latin typeface="+mn-lt"/>
                          <a:ea typeface="+mn-ea"/>
                          <a:cs typeface="+mn-cs"/>
                        </a:rPr>
                        <a:t>    text-align: center;</a:t>
                      </a:r>
                      <a:r>
                        <a:rPr lang="en-US" sz="1400" dirty="0" smtClean="0"/>
                        <a:t/>
                      </a:r>
                      <a:br>
                        <a:rPr lang="en-US" sz="1400" dirty="0" smtClean="0"/>
                      </a:br>
                      <a:r>
                        <a:rPr lang="en-US" sz="1800" b="0" i="0" kern="1200" dirty="0" smtClean="0">
                          <a:solidFill>
                            <a:schemeClr val="dk1"/>
                          </a:solidFill>
                          <a:effectLst/>
                          <a:latin typeface="+mn-lt"/>
                          <a:ea typeface="+mn-ea"/>
                          <a:cs typeface="+mn-cs"/>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296376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066800"/>
            <a:ext cx="8412162" cy="5402312"/>
          </a:xfrm>
        </p:spPr>
        <p:txBody>
          <a:bodyPr/>
          <a:lstStyle/>
          <a:p>
            <a:r>
              <a:rPr lang="en-US" sz="1800" dirty="0"/>
              <a:t>There are three ways of inserting a style sheet:</a:t>
            </a:r>
          </a:p>
          <a:p>
            <a:pPr marL="608013" lvl="1" indent="-342900">
              <a:buFont typeface="+mj-lt"/>
              <a:buAutoNum type="arabicPeriod"/>
            </a:pPr>
            <a:r>
              <a:rPr lang="en-US" sz="1800" dirty="0"/>
              <a:t>External style sheet</a:t>
            </a:r>
          </a:p>
          <a:p>
            <a:pPr marL="608013" lvl="1" indent="-342900">
              <a:buFont typeface="+mj-lt"/>
              <a:buAutoNum type="arabicPeriod"/>
            </a:pPr>
            <a:r>
              <a:rPr lang="en-US" sz="1800" dirty="0"/>
              <a:t>Internal style sheet</a:t>
            </a:r>
          </a:p>
          <a:p>
            <a:pPr marL="608013" lvl="1" indent="-342900">
              <a:buFont typeface="+mj-lt"/>
              <a:buAutoNum type="arabicPeriod"/>
            </a:pPr>
            <a:r>
              <a:rPr lang="en-US" sz="1800" dirty="0"/>
              <a:t>Inline style</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19</a:t>
            </a:fld>
            <a:endParaRPr dirty="0"/>
          </a:p>
        </p:txBody>
      </p:sp>
    </p:spTree>
    <p:extLst>
      <p:ext uri="{BB962C8B-B14F-4D97-AF65-F5344CB8AC3E}">
        <p14:creationId xmlns:p14="http://schemas.microsoft.com/office/powerpoint/2010/main" val="374450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Text Placeholder 2"/>
          <p:cNvSpPr>
            <a:spLocks noGrp="1"/>
          </p:cNvSpPr>
          <p:nvPr>
            <p:ph type="body" idx="1"/>
          </p:nvPr>
        </p:nvSpPr>
        <p:spPr>
          <a:xfrm>
            <a:off x="381000" y="1905000"/>
            <a:ext cx="8412163" cy="4267200"/>
          </a:xfrm>
        </p:spPr>
        <p:txBody>
          <a:bodyPr/>
          <a:lstStyle/>
          <a:p>
            <a:pPr marL="342900" indent="-342900">
              <a:buFont typeface="Arial" panose="020B0604020202020204" pitchFamily="34" charset="0"/>
              <a:buChar char="•"/>
            </a:pPr>
            <a:r>
              <a:rPr lang="en-GB" dirty="0" smtClean="0"/>
              <a:t>HTML tags</a:t>
            </a:r>
          </a:p>
          <a:p>
            <a:pPr marL="342900" indent="-342900">
              <a:buFont typeface="Arial" panose="020B0604020202020204" pitchFamily="34" charset="0"/>
              <a:buChar char="•"/>
            </a:pPr>
            <a:r>
              <a:rPr lang="en-GB" dirty="0" smtClean="0"/>
              <a:t>CSS</a:t>
            </a:r>
          </a:p>
          <a:p>
            <a:pPr marL="342900" indent="-342900">
              <a:buFont typeface="Arial" panose="020B0604020202020204" pitchFamily="34" charset="0"/>
              <a:buChar char="•"/>
            </a:pPr>
            <a:r>
              <a:rPr lang="en-GB" dirty="0" smtClean="0"/>
              <a:t>Forms</a:t>
            </a:r>
            <a:endParaRPr lang="en-GB" dirty="0"/>
          </a:p>
          <a:p>
            <a:pPr marL="342900" indent="-342900">
              <a:buFont typeface="Arial" panose="020B0604020202020204" pitchFamily="34" charset="0"/>
              <a:buChar char="•"/>
            </a:pPr>
            <a:endParaRPr lang="en-GB" dirty="0"/>
          </a:p>
        </p:txBody>
      </p:sp>
      <p:sp>
        <p:nvSpPr>
          <p:cNvPr id="11" name="Footer Placeholder 10"/>
          <p:cNvSpPr>
            <a:spLocks noGrp="1"/>
          </p:cNvSpPr>
          <p:nvPr>
            <p:ph type="ftr" sz="quarter" idx="3"/>
          </p:nvPr>
        </p:nvSpPr>
        <p:spPr/>
        <p:txBody>
          <a:bodyPr/>
          <a:lstStyle/>
          <a:p>
            <a:r>
              <a:rPr lang="de-CH" smtClean="0"/>
              <a:t>HTML &amp; CSS basics</a:t>
            </a:r>
            <a:endParaRPr lang="de-CH" dirty="0"/>
          </a:p>
        </p:txBody>
      </p:sp>
      <p:sp>
        <p:nvSpPr>
          <p:cNvPr id="12" name="Date Placeholder 11"/>
          <p:cNvSpPr>
            <a:spLocks noGrp="1"/>
          </p:cNvSpPr>
          <p:nvPr>
            <p:ph type="dt" sz="half" idx="2"/>
          </p:nvPr>
        </p:nvSpPr>
        <p:spPr/>
        <p:txBody>
          <a:bodyPr/>
          <a:lstStyle/>
          <a:p>
            <a:r>
              <a:rPr lang="de-CH" smtClean="0"/>
              <a:t>20. August 2015</a:t>
            </a:r>
            <a:endParaRPr lang="de-CH" dirty="0"/>
          </a:p>
        </p:txBody>
      </p:sp>
      <p:sp>
        <p:nvSpPr>
          <p:cNvPr id="13" name="Slide Number Placeholder 12"/>
          <p:cNvSpPr>
            <a:spLocks noGrp="1"/>
          </p:cNvSpPr>
          <p:nvPr>
            <p:ph type="sldNum" sz="quarter" idx="4"/>
          </p:nvPr>
        </p:nvSpPr>
        <p:spPr/>
        <p:txBody>
          <a:bodyPr/>
          <a:lstStyle/>
          <a:p>
            <a:r>
              <a:rPr lang="de-CH" smtClean="0"/>
              <a:t>Slide </a:t>
            </a:r>
            <a:fld id="{83BD4531-9C20-4C4E-9441-AECA2B1FBE4E}" type="slidenum">
              <a:rPr lang="de-CH" smtClean="0"/>
              <a:t>2</a:t>
            </a:fld>
            <a:endParaRPr lang="de-CH" dirty="0"/>
          </a:p>
        </p:txBody>
      </p:sp>
    </p:spTree>
    <p:extLst>
      <p:ext uri="{BB962C8B-B14F-4D97-AF65-F5344CB8AC3E}">
        <p14:creationId xmlns:p14="http://schemas.microsoft.com/office/powerpoint/2010/main" val="3454182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External Style Sheet</a:t>
            </a:r>
          </a:p>
          <a:p>
            <a:r>
              <a:rPr lang="en-US" sz="1800" dirty="0"/>
              <a:t> With an external style sheet, you can change the look of an entire website by changing just one file!</a:t>
            </a:r>
          </a:p>
          <a:p>
            <a:r>
              <a:rPr lang="en-US" sz="1800" dirty="0"/>
              <a:t>Each page must include a reference to the external style sheet file inside the &lt;link&gt; element. The &lt;link&gt; element goes inside the head section:</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20</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1675659241"/>
              </p:ext>
            </p:extLst>
          </p:nvPr>
        </p:nvGraphicFramePr>
        <p:xfrm>
          <a:off x="685800" y="3352800"/>
          <a:ext cx="6096000" cy="1310640"/>
        </p:xfrm>
        <a:graphic>
          <a:graphicData uri="http://schemas.openxmlformats.org/drawingml/2006/table">
            <a:tbl>
              <a:tblPr firstRow="1" bandRow="1">
                <a:tableStyleId>{22838BEF-8BB2-4498-84A7-C5851F593DF1}</a:tableStyleId>
              </a:tblPr>
              <a:tblGrid>
                <a:gridCol w="6096000"/>
              </a:tblGrid>
              <a:tr h="370840">
                <a:tc>
                  <a:txBody>
                    <a:bodyPr/>
                    <a:lstStyle/>
                    <a:p>
                      <a:r>
                        <a:rPr lang="en-US" sz="1600" b="0" i="0" kern="1200" dirty="0" smtClean="0">
                          <a:solidFill>
                            <a:schemeClr val="dk1"/>
                          </a:solidFill>
                          <a:effectLst/>
                          <a:latin typeface="Consolas" panose="020B0609020204030204" pitchFamily="49" charset="0"/>
                          <a:ea typeface="+mn-ea"/>
                          <a:cs typeface="Consolas" panose="020B0609020204030204" pitchFamily="49" charset="0"/>
                        </a:rPr>
                        <a:t>&lt;head&gt;</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&lt;link </a:t>
                      </a:r>
                      <a:r>
                        <a:rPr lang="en-US" sz="1600" b="0" i="0" kern="1200" dirty="0" err="1" smtClean="0">
                          <a:solidFill>
                            <a:schemeClr val="dk1"/>
                          </a:solidFill>
                          <a:effectLst/>
                          <a:latin typeface="Consolas" panose="020B0609020204030204" pitchFamily="49" charset="0"/>
                          <a:ea typeface="+mn-ea"/>
                          <a:cs typeface="Consolas" panose="020B0609020204030204" pitchFamily="49" charset="0"/>
                        </a:rPr>
                        <a:t>rel</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="stylesheet" type="text/</a:t>
                      </a:r>
                      <a:r>
                        <a:rPr lang="en-US" sz="1600" b="0" i="0" kern="1200" dirty="0" err="1" smtClean="0">
                          <a:solidFill>
                            <a:schemeClr val="dk1"/>
                          </a:solidFill>
                          <a:effectLst/>
                          <a:latin typeface="Consolas" panose="020B0609020204030204" pitchFamily="49" charset="0"/>
                          <a:ea typeface="+mn-ea"/>
                          <a:cs typeface="Consolas" panose="020B0609020204030204" pitchFamily="49" charset="0"/>
                        </a:rPr>
                        <a:t>css</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 </a:t>
                      </a:r>
                      <a:r>
                        <a:rPr lang="en-US" sz="1600" b="0" i="0" kern="1200" dirty="0" err="1" smtClean="0">
                          <a:solidFill>
                            <a:schemeClr val="dk1"/>
                          </a:solidFill>
                          <a:effectLst/>
                          <a:latin typeface="Consolas" panose="020B0609020204030204" pitchFamily="49" charset="0"/>
                          <a:ea typeface="+mn-ea"/>
                          <a:cs typeface="Consolas" panose="020B0609020204030204" pitchFamily="49" charset="0"/>
                        </a:rPr>
                        <a:t>href</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="mystyle.css"&gt;</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b="0" i="0" kern="1200" dirty="0" smtClean="0">
                          <a:solidFill>
                            <a:schemeClr val="dk1"/>
                          </a:solidFill>
                          <a:effectLst/>
                          <a:latin typeface="Consolas" panose="020B0609020204030204" pitchFamily="49" charset="0"/>
                          <a:ea typeface="+mn-ea"/>
                          <a:cs typeface="Consolas" panose="020B0609020204030204" pitchFamily="49" charset="0"/>
                        </a:rPr>
                        <a:t>&lt;/head&gt;</a:t>
                      </a:r>
                      <a:endParaRPr lang="en-GB" sz="12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012188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143000"/>
            <a:ext cx="8412162" cy="5326112"/>
          </a:xfrm>
        </p:spPr>
        <p:txBody>
          <a:bodyPr/>
          <a:lstStyle/>
          <a:p>
            <a:r>
              <a:rPr lang="en-US" b="1" dirty="0"/>
              <a:t>Internal Style Sheet</a:t>
            </a:r>
          </a:p>
          <a:p>
            <a:r>
              <a:rPr lang="en-US" sz="1800" dirty="0"/>
              <a:t>An internal style sheet may be used if one single page has a unique style.</a:t>
            </a:r>
          </a:p>
          <a:p>
            <a:r>
              <a:rPr lang="en-US" sz="1800" dirty="0"/>
              <a:t>Internal styles are defined within the &lt;style&gt; element, inside the head section of an HTML page</a:t>
            </a:r>
            <a:r>
              <a:rPr lang="en-US" sz="1800" dirty="0" smtClean="0"/>
              <a:t>:</a:t>
            </a:r>
          </a:p>
          <a:p>
            <a:endParaRPr lang="en-US" sz="1800" dirty="0"/>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21</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3450187597"/>
              </p:ext>
            </p:extLst>
          </p:nvPr>
        </p:nvGraphicFramePr>
        <p:xfrm>
          <a:off x="579438" y="2819400"/>
          <a:ext cx="6096000" cy="30784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&lt;head&gt;</a:t>
                      </a:r>
                      <a:br>
                        <a:rPr lang="en-US" sz="1400" b="0" i="0" kern="1200" dirty="0" smtClean="0">
                          <a:solidFill>
                            <a:schemeClr val="dk1"/>
                          </a:solidFill>
                          <a:effectLst/>
                          <a:latin typeface="Consolas" panose="020B0609020204030204" pitchFamily="49" charset="0"/>
                          <a:ea typeface="+mn-ea"/>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&lt;style&gt;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a:r>
                      <a:br>
                        <a:rPr lang="en-US" sz="1400" b="0" i="0" kern="1200" dirty="0" smtClean="0">
                          <a:solidFill>
                            <a:schemeClr val="dk1"/>
                          </a:solidFill>
                          <a:effectLst/>
                          <a:latin typeface="Consolas" panose="020B0609020204030204" pitchFamily="49" charset="0"/>
                          <a:ea typeface="+mn-ea"/>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body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background-color: linen;</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h1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maroon;</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margin-left: 40px;</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&lt;/style&gt;</a:t>
                      </a:r>
                      <a:br>
                        <a:rPr lang="en-US" sz="1400" b="0" i="0" kern="1200" dirty="0" smtClean="0">
                          <a:solidFill>
                            <a:schemeClr val="dk1"/>
                          </a:solidFill>
                          <a:effectLst/>
                          <a:latin typeface="Consolas" panose="020B0609020204030204" pitchFamily="49" charset="0"/>
                          <a:ea typeface="+mn-ea"/>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&lt;/head&gt;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4209979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143000"/>
            <a:ext cx="8412162" cy="5326112"/>
          </a:xfrm>
        </p:spPr>
        <p:txBody>
          <a:bodyPr/>
          <a:lstStyle/>
          <a:p>
            <a:r>
              <a:rPr lang="en-US" b="1" dirty="0"/>
              <a:t>Inline Styles</a:t>
            </a:r>
          </a:p>
          <a:p>
            <a:r>
              <a:rPr lang="en-US" sz="1600" dirty="0"/>
              <a:t>An inline style may be used to apply a unique style for a single element.</a:t>
            </a:r>
          </a:p>
          <a:p>
            <a:r>
              <a:rPr lang="en-US" sz="1600" dirty="0"/>
              <a:t>An inline style loses many of the advantages of a style sheet (by mixing content with presentation). Use this method </a:t>
            </a:r>
            <a:r>
              <a:rPr lang="en-US" sz="1600" dirty="0" smtClean="0"/>
              <a:t>sparingly.</a:t>
            </a:r>
            <a:endParaRPr lang="en-US" sz="1600" dirty="0"/>
          </a:p>
          <a:p>
            <a:r>
              <a:rPr lang="en-US" sz="1600" dirty="0" smtClean="0"/>
              <a:t>To use inline styles, add the style attribute to the relevant tag. The style attribute can contain any CSS property. The example shows how to change the color and the left margin of a &lt;h1&gt; element:</a:t>
            </a:r>
          </a:p>
          <a:p>
            <a:endParaRPr lang="en-US" sz="1600" dirty="0"/>
          </a:p>
          <a:p>
            <a:endParaRPr lang="en-US" sz="1600" dirty="0" smtClean="0"/>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22</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3255391507"/>
              </p:ext>
            </p:extLst>
          </p:nvPr>
        </p:nvGraphicFramePr>
        <p:xfrm>
          <a:off x="579438" y="3505200"/>
          <a:ext cx="6583362" cy="381000"/>
        </p:xfrm>
        <a:graphic>
          <a:graphicData uri="http://schemas.openxmlformats.org/drawingml/2006/table">
            <a:tbl>
              <a:tblPr firstRow="1" bandRow="1">
                <a:tableStyleId>{22838BEF-8BB2-4498-84A7-C5851F593DF1}</a:tableStyleId>
              </a:tblPr>
              <a:tblGrid>
                <a:gridCol w="6583362"/>
              </a:tblGrid>
              <a:tr h="38100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&lt;h1 style="color:blue;margin-left:30px;"&gt;This is a heading.&lt;/h1&gt;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4168881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b="1" dirty="0"/>
              <a:t>CSS Selectors</a:t>
            </a:r>
          </a:p>
          <a:p>
            <a:r>
              <a:rPr lang="en-US" sz="1600" dirty="0"/>
              <a:t>CSS selectors allow you to select and manipulate HTML elements.</a:t>
            </a:r>
          </a:p>
          <a:p>
            <a:r>
              <a:rPr lang="en-US" sz="1600" dirty="0"/>
              <a:t>CSS selectors are used to "find" (or select) HTML elements based on their id, class, type, attribute, and more.</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23</a:t>
            </a:fld>
            <a:endParaRPr dirty="0"/>
          </a:p>
        </p:txBody>
      </p:sp>
    </p:spTree>
    <p:extLst>
      <p:ext uri="{BB962C8B-B14F-4D97-AF65-F5344CB8AC3E}">
        <p14:creationId xmlns:p14="http://schemas.microsoft.com/office/powerpoint/2010/main" val="2744104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b="1" dirty="0"/>
              <a:t>The element Selector</a:t>
            </a:r>
          </a:p>
          <a:p>
            <a:r>
              <a:rPr lang="en-US" sz="1600" dirty="0"/>
              <a:t>The element selector selects elements based on the element name.</a:t>
            </a:r>
          </a:p>
          <a:p>
            <a:r>
              <a:rPr lang="en-US" sz="1600" dirty="0"/>
              <a:t>You can select all &lt;p&gt; elements on a page like this: (all &lt;p&gt; elements will be center-aligned, with a red text color</a:t>
            </a:r>
            <a:r>
              <a:rPr lang="en-US" sz="1600" dirty="0" smtClean="0"/>
              <a:t>)</a:t>
            </a:r>
          </a:p>
          <a:p>
            <a:endParaRPr lang="en-US" sz="16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smtClean="0"/>
              <a:pPr/>
              <a:t>24</a:t>
            </a:fld>
            <a:endParaRPr dirty="0"/>
          </a:p>
        </p:txBody>
      </p:sp>
      <p:graphicFrame>
        <p:nvGraphicFramePr>
          <p:cNvPr id="11" name="Table 10"/>
          <p:cNvGraphicFramePr>
            <a:graphicFrameLocks noGrp="1"/>
          </p:cNvGraphicFramePr>
          <p:nvPr>
            <p:extLst>
              <p:ext uri="{D42A27DB-BD31-4B8C-83A1-F6EECF244321}">
                <p14:modId xmlns:p14="http://schemas.microsoft.com/office/powerpoint/2010/main" val="3656162023"/>
              </p:ext>
            </p:extLst>
          </p:nvPr>
        </p:nvGraphicFramePr>
        <p:xfrm>
          <a:off x="579438" y="28194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p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text-align: center;</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85539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b="1" dirty="0"/>
              <a:t>The id Selector</a:t>
            </a:r>
          </a:p>
          <a:p>
            <a:r>
              <a:rPr lang="en-US" sz="1600" dirty="0"/>
              <a:t>The id selector uses the id attribute of an HTML element to select a specific element.</a:t>
            </a:r>
          </a:p>
          <a:p>
            <a:r>
              <a:rPr lang="en-US" sz="1600" dirty="0"/>
              <a:t>An id should be unique within a page, so the id selector is used if you want to select a single, unique element.</a:t>
            </a:r>
          </a:p>
          <a:p>
            <a:r>
              <a:rPr lang="en-US" sz="1600" dirty="0"/>
              <a:t>To select an element with a specific id, write a hash character, followed by the id of the element.</a:t>
            </a:r>
          </a:p>
          <a:p>
            <a:r>
              <a:rPr lang="en-US" sz="1600" dirty="0"/>
              <a:t>The style rule below will be applied to the HTML element with id="para1":</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graphicFrame>
        <p:nvGraphicFramePr>
          <p:cNvPr id="11" name="Table 10"/>
          <p:cNvGraphicFramePr>
            <a:graphicFrameLocks noGrp="1"/>
          </p:cNvGraphicFramePr>
          <p:nvPr>
            <p:extLst>
              <p:ext uri="{D42A27DB-BD31-4B8C-83A1-F6EECF244321}">
                <p14:modId xmlns:p14="http://schemas.microsoft.com/office/powerpoint/2010/main" val="2128391899"/>
              </p:ext>
            </p:extLst>
          </p:nvPr>
        </p:nvGraphicFramePr>
        <p:xfrm>
          <a:off x="685800" y="35052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s-ES" sz="1400" b="0" i="0" kern="1200" dirty="0" smtClean="0">
                          <a:solidFill>
                            <a:schemeClr val="dk1"/>
                          </a:solidFill>
                          <a:effectLst/>
                          <a:latin typeface="Consolas" panose="020B0609020204030204" pitchFamily="49" charset="0"/>
                          <a:ea typeface="+mn-ea"/>
                          <a:cs typeface="Consolas" panose="020B0609020204030204" pitchFamily="49" charset="0"/>
                        </a:rPr>
                        <a:t>#para1 {</a:t>
                      </a:r>
                      <a:r>
                        <a:rPr lang="es-ES" sz="1400" dirty="0" smtClean="0">
                          <a:latin typeface="Consolas" panose="020B0609020204030204" pitchFamily="49" charset="0"/>
                          <a:cs typeface="Consolas" panose="020B0609020204030204" pitchFamily="49" charset="0"/>
                        </a:rPr>
                        <a:t/>
                      </a:r>
                      <a:br>
                        <a:rPr lang="es-ES" sz="1400" dirty="0" smtClean="0">
                          <a:latin typeface="Consolas" panose="020B0609020204030204" pitchFamily="49" charset="0"/>
                          <a:cs typeface="Consolas" panose="020B0609020204030204" pitchFamily="49" charset="0"/>
                        </a:rPr>
                      </a:br>
                      <a:r>
                        <a:rPr lang="es-ES" sz="1400" b="0" i="0" kern="1200" dirty="0" smtClean="0">
                          <a:solidFill>
                            <a:schemeClr val="dk1"/>
                          </a:solidFill>
                          <a:effectLst/>
                          <a:latin typeface="Consolas" panose="020B0609020204030204" pitchFamily="49" charset="0"/>
                          <a:ea typeface="+mn-ea"/>
                          <a:cs typeface="Consolas" panose="020B0609020204030204" pitchFamily="49" charset="0"/>
                        </a:rPr>
                        <a:t>    </a:t>
                      </a:r>
                      <a:r>
                        <a:rPr lang="es-ES" sz="1400" b="0" i="0" kern="1200" dirty="0" err="1" smtClean="0">
                          <a:solidFill>
                            <a:schemeClr val="dk1"/>
                          </a:solidFill>
                          <a:effectLst/>
                          <a:latin typeface="Consolas" panose="020B0609020204030204" pitchFamily="49" charset="0"/>
                          <a:ea typeface="+mn-ea"/>
                          <a:cs typeface="Consolas" panose="020B0609020204030204" pitchFamily="49" charset="0"/>
                        </a:rPr>
                        <a:t>text-align</a:t>
                      </a:r>
                      <a:r>
                        <a:rPr lang="es-ES" sz="1400" b="0" i="0" kern="1200" dirty="0" smtClean="0">
                          <a:solidFill>
                            <a:schemeClr val="dk1"/>
                          </a:solidFill>
                          <a:effectLst/>
                          <a:latin typeface="Consolas" panose="020B0609020204030204" pitchFamily="49" charset="0"/>
                          <a:ea typeface="+mn-ea"/>
                          <a:cs typeface="Consolas" panose="020B0609020204030204" pitchFamily="49" charset="0"/>
                        </a:rPr>
                        <a:t>: center;</a:t>
                      </a:r>
                      <a:r>
                        <a:rPr lang="es-ES" sz="1400" dirty="0" smtClean="0">
                          <a:latin typeface="Consolas" panose="020B0609020204030204" pitchFamily="49" charset="0"/>
                          <a:cs typeface="Consolas" panose="020B0609020204030204" pitchFamily="49" charset="0"/>
                        </a:rPr>
                        <a:t/>
                      </a:r>
                      <a:br>
                        <a:rPr lang="es-ES" sz="1400" dirty="0" smtClean="0">
                          <a:latin typeface="Consolas" panose="020B0609020204030204" pitchFamily="49" charset="0"/>
                          <a:cs typeface="Consolas" panose="020B0609020204030204" pitchFamily="49" charset="0"/>
                        </a:rPr>
                      </a:br>
                      <a:r>
                        <a:rPr lang="es-E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s-ES" sz="1400" dirty="0" smtClean="0">
                          <a:latin typeface="Consolas" panose="020B0609020204030204" pitchFamily="49" charset="0"/>
                          <a:cs typeface="Consolas" panose="020B0609020204030204" pitchFamily="49" charset="0"/>
                        </a:rPr>
                        <a:t/>
                      </a:r>
                      <a:br>
                        <a:rPr lang="es-ES" sz="1400" dirty="0" smtClean="0">
                          <a:latin typeface="Consolas" panose="020B0609020204030204" pitchFamily="49" charset="0"/>
                          <a:cs typeface="Consolas" panose="020B0609020204030204" pitchFamily="49" charset="0"/>
                        </a:rPr>
                      </a:br>
                      <a:r>
                        <a:rPr lang="es-E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7" name="Slide Number Placeholder 6"/>
          <p:cNvSpPr>
            <a:spLocks noGrp="1"/>
          </p:cNvSpPr>
          <p:nvPr>
            <p:ph type="sldNum" sz="quarter" idx="12"/>
          </p:nvPr>
        </p:nvSpPr>
        <p:spPr/>
        <p:txBody>
          <a:bodyPr/>
          <a:lstStyle/>
          <a:p>
            <a:r>
              <a:rPr lang="en-US" smtClean="0"/>
              <a:t>Slide </a:t>
            </a:r>
            <a:fld id="{A13241E0-31EE-455A-9762-E6D05BF71D18}" type="slidenum">
              <a:rPr smtClean="0"/>
              <a:pPr/>
              <a:t>25</a:t>
            </a:fld>
            <a:endParaRPr dirty="0"/>
          </a:p>
        </p:txBody>
      </p:sp>
    </p:spTree>
    <p:extLst>
      <p:ext uri="{BB962C8B-B14F-4D97-AF65-F5344CB8AC3E}">
        <p14:creationId xmlns:p14="http://schemas.microsoft.com/office/powerpoint/2010/main" val="217589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sz="2400" b="1" dirty="0"/>
              <a:t>The class Selector</a:t>
            </a:r>
          </a:p>
          <a:p>
            <a:r>
              <a:rPr lang="en-US" sz="1600" dirty="0"/>
              <a:t>The class selector selects elements with a specific class attribute.</a:t>
            </a:r>
          </a:p>
          <a:p>
            <a:r>
              <a:rPr lang="en-US" sz="1600" dirty="0"/>
              <a:t>To select elements with a specific class, write a period character, followed by the name of the class:</a:t>
            </a:r>
          </a:p>
          <a:p>
            <a:r>
              <a:rPr lang="en-US" sz="1600" dirty="0"/>
              <a:t>In the example below, all HTML elements with class="center" will be center-aligned:</a:t>
            </a:r>
          </a:p>
          <a:p>
            <a:endParaRPr lang="en-US" sz="16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graphicFrame>
        <p:nvGraphicFramePr>
          <p:cNvPr id="11" name="Table 10"/>
          <p:cNvGraphicFramePr>
            <a:graphicFrameLocks noGrp="1"/>
          </p:cNvGraphicFramePr>
          <p:nvPr>
            <p:extLst>
              <p:ext uri="{D42A27DB-BD31-4B8C-83A1-F6EECF244321}">
                <p14:modId xmlns:p14="http://schemas.microsoft.com/office/powerpoint/2010/main" val="3517372767"/>
              </p:ext>
            </p:extLst>
          </p:nvPr>
        </p:nvGraphicFramePr>
        <p:xfrm>
          <a:off x="591843" y="31242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.center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text-align: center;</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6" name="Slide Number Placeholder 5"/>
          <p:cNvSpPr>
            <a:spLocks noGrp="1"/>
          </p:cNvSpPr>
          <p:nvPr>
            <p:ph type="sldNum" sz="quarter" idx="12"/>
          </p:nvPr>
        </p:nvSpPr>
        <p:spPr/>
        <p:txBody>
          <a:bodyPr/>
          <a:lstStyle/>
          <a:p>
            <a:r>
              <a:rPr lang="en-US" smtClean="0"/>
              <a:t>Slide </a:t>
            </a:r>
            <a:fld id="{A13241E0-31EE-455A-9762-E6D05BF71D18}" type="slidenum">
              <a:rPr smtClean="0"/>
              <a:pPr/>
              <a:t>26</a:t>
            </a:fld>
            <a:endParaRPr dirty="0"/>
          </a:p>
        </p:txBody>
      </p:sp>
    </p:spTree>
    <p:extLst>
      <p:ext uri="{BB962C8B-B14F-4D97-AF65-F5344CB8AC3E}">
        <p14:creationId xmlns:p14="http://schemas.microsoft.com/office/powerpoint/2010/main" val="13811824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sz="2400" b="1" dirty="0"/>
              <a:t>Grouping Selectors</a:t>
            </a:r>
          </a:p>
          <a:p>
            <a:r>
              <a:rPr lang="en-US" sz="1600" dirty="0"/>
              <a:t>you can group the selectors, to minimize the code.</a:t>
            </a:r>
          </a:p>
          <a:p>
            <a:r>
              <a:rPr lang="en-US" sz="1600" dirty="0"/>
              <a:t>To group selectors, separate each selector with a comma</a:t>
            </a:r>
            <a:r>
              <a:rPr lang="en-US" sz="1600" dirty="0" smtClean="0"/>
              <a:t>.</a:t>
            </a:r>
            <a:endParaRPr lang="en-US" sz="16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graphicFrame>
        <p:nvGraphicFramePr>
          <p:cNvPr id="11" name="Table 10"/>
          <p:cNvGraphicFramePr>
            <a:graphicFrameLocks noGrp="1"/>
          </p:cNvGraphicFramePr>
          <p:nvPr>
            <p:extLst>
              <p:ext uri="{D42A27DB-BD31-4B8C-83A1-F6EECF244321}">
                <p14:modId xmlns:p14="http://schemas.microsoft.com/office/powerpoint/2010/main" val="1166075788"/>
              </p:ext>
            </p:extLst>
          </p:nvPr>
        </p:nvGraphicFramePr>
        <p:xfrm>
          <a:off x="579438" y="25146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h1, h2, p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text-align: center;</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7" name="Slide Number Placeholder 6"/>
          <p:cNvSpPr>
            <a:spLocks noGrp="1"/>
          </p:cNvSpPr>
          <p:nvPr>
            <p:ph type="sldNum" sz="quarter" idx="12"/>
          </p:nvPr>
        </p:nvSpPr>
        <p:spPr/>
        <p:txBody>
          <a:bodyPr/>
          <a:lstStyle/>
          <a:p>
            <a:r>
              <a:rPr lang="en-US" smtClean="0"/>
              <a:t>Slide </a:t>
            </a:r>
            <a:fld id="{A13241E0-31EE-455A-9762-E6D05BF71D18}" type="slidenum">
              <a:rPr smtClean="0"/>
              <a:pPr/>
              <a:t>27</a:t>
            </a:fld>
            <a:endParaRPr dirty="0"/>
          </a:p>
        </p:txBody>
      </p:sp>
    </p:spTree>
    <p:extLst>
      <p:ext uri="{BB962C8B-B14F-4D97-AF65-F5344CB8AC3E}">
        <p14:creationId xmlns:p14="http://schemas.microsoft.com/office/powerpoint/2010/main" val="16254479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Write Standards-Compliant </a:t>
            </a:r>
            <a:r>
              <a:rPr lang="en-US" b="1" dirty="0" smtClean="0"/>
              <a:t>Markup</a:t>
            </a:r>
          </a:p>
          <a:p>
            <a:endParaRPr lang="en-US" b="1" dirty="0"/>
          </a:p>
          <a:p>
            <a:r>
              <a:rPr lang="en-US" sz="1800" dirty="0"/>
              <a:t>HTML, by nature, is a forgiving language that allows poor code to execute and render to varying levels of accuracy. </a:t>
            </a:r>
            <a:endParaRPr lang="en-US" sz="1800" dirty="0" smtClean="0"/>
          </a:p>
          <a:p>
            <a:r>
              <a:rPr lang="en-US" sz="1800" dirty="0" smtClean="0"/>
              <a:t>Successful </a:t>
            </a:r>
            <a:r>
              <a:rPr lang="en-US" sz="1800" dirty="0"/>
              <a:t>rendering, however, does not mean that our code is semantically correct or guarantee that it will validate as standards compliant. </a:t>
            </a:r>
          </a:p>
          <a:p>
            <a:r>
              <a:rPr lang="en-US" sz="1800" dirty="0" smtClean="0"/>
              <a:t>In </a:t>
            </a:r>
            <a:r>
              <a:rPr lang="en-US" sz="1800" dirty="0"/>
              <a:t>addition, poor code is unpredictable, and you can’t be certain what you’re going to get when it renders. </a:t>
            </a:r>
          </a:p>
          <a:p>
            <a:r>
              <a:rPr lang="en-US" sz="1800" dirty="0" smtClean="0"/>
              <a:t>We </a:t>
            </a:r>
            <a:r>
              <a:rPr lang="en-US" sz="1800" dirty="0"/>
              <a:t>have to pay close attention when writing HTML and be sure to nest and close all elements correctly, to use IDs and classes appropriately, and to always validate our code.</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28</a:t>
            </a:fld>
            <a:endParaRPr dirty="0"/>
          </a:p>
        </p:txBody>
      </p:sp>
    </p:spTree>
    <p:extLst>
      <p:ext uri="{BB962C8B-B14F-4D97-AF65-F5344CB8AC3E}">
        <p14:creationId xmlns:p14="http://schemas.microsoft.com/office/powerpoint/2010/main" val="99459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Write Standards-Compliant </a:t>
            </a:r>
            <a:r>
              <a:rPr lang="en-US" b="1" dirty="0" smtClean="0"/>
              <a:t>Markup</a:t>
            </a:r>
          </a:p>
          <a:p>
            <a:endParaRPr lang="en-US" b="1" dirty="0"/>
          </a:p>
          <a:p>
            <a:r>
              <a:rPr lang="en-US" sz="1800" dirty="0" smtClean="0"/>
              <a:t>Bad code</a:t>
            </a:r>
          </a:p>
          <a:p>
            <a:endParaRPr lang="en-US" sz="1800" dirty="0"/>
          </a:p>
          <a:p>
            <a:endParaRPr lang="en-US" sz="1800" dirty="0" smtClean="0"/>
          </a:p>
          <a:p>
            <a:endParaRPr lang="en-US" sz="1800" dirty="0"/>
          </a:p>
          <a:p>
            <a:endParaRPr lang="en-US" sz="1800" dirty="0" smtClean="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29</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2662040660"/>
              </p:ext>
            </p:extLst>
          </p:nvPr>
        </p:nvGraphicFramePr>
        <p:xfrm>
          <a:off x="579438" y="2514600"/>
          <a:ext cx="7650162" cy="944880"/>
        </p:xfrm>
        <a:graphic>
          <a:graphicData uri="http://schemas.openxmlformats.org/drawingml/2006/table">
            <a:tbl>
              <a:tblPr firstRow="1" bandRow="1">
                <a:tableStyleId>{22838BEF-8BB2-4498-84A7-C5851F593DF1}</a:tableStyleId>
              </a:tblPr>
              <a:tblGrid>
                <a:gridCol w="7650162"/>
              </a:tblGrid>
              <a:tr h="370840">
                <a:tc>
                  <a:txBody>
                    <a:bodyPr/>
                    <a:lstStyle/>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id="intro"&gt;</a:t>
                      </a:r>
                      <a:r>
                        <a:rPr lang="en-US" sz="1400" b="0" dirty="0" smtClean="0">
                          <a:latin typeface="Consolas" pitchFamily="49" charset="0"/>
                          <a:cs typeface="Consolas" pitchFamily="49" charset="0"/>
                        </a:rPr>
                        <a:t>New items on the menu today include </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caramel apple cider and breakfast crepes</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 </a:t>
                      </a:r>
                    </a:p>
                    <a:p>
                      <a:endParaRPr lang="en-US" sz="1400" b="0" dirty="0" smtClean="0">
                        <a:latin typeface="Consolas" pitchFamily="49" charset="0"/>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id="intro"&gt;</a:t>
                      </a:r>
                      <a:r>
                        <a:rPr lang="en-US" sz="1400" b="0" dirty="0" smtClean="0">
                          <a:latin typeface="Consolas" pitchFamily="49" charset="0"/>
                          <a:cs typeface="Consolas" pitchFamily="49" charset="0"/>
                        </a:rPr>
                        <a:t>The caramel apple cider is delicious.</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13644530"/>
              </p:ext>
            </p:extLst>
          </p:nvPr>
        </p:nvGraphicFramePr>
        <p:xfrm>
          <a:off x="609600" y="4724400"/>
          <a:ext cx="7772400" cy="944880"/>
        </p:xfrm>
        <a:graphic>
          <a:graphicData uri="http://schemas.openxmlformats.org/drawingml/2006/table">
            <a:tbl>
              <a:tblPr firstRow="1" bandRow="1">
                <a:tableStyleId>{22838BEF-8BB2-4498-84A7-C5851F593DF1}</a:tableStyleId>
              </a:tblPr>
              <a:tblGrid>
                <a:gridCol w="7772400"/>
              </a:tblGrid>
              <a:tr h="762000">
                <a:tc>
                  <a:txBody>
                    <a:bodyPr/>
                    <a:lstStyle/>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class="intro"&gt;</a:t>
                      </a:r>
                      <a:r>
                        <a:rPr lang="en-US" sz="1400" b="0" dirty="0" smtClean="0">
                          <a:latin typeface="Consolas" pitchFamily="49" charset="0"/>
                          <a:cs typeface="Consolas" pitchFamily="49" charset="0"/>
                        </a:rPr>
                        <a:t>New items on the menu today include</a:t>
                      </a:r>
                      <a:r>
                        <a:rPr lang="en-US" sz="1400" b="0" baseline="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caramel apple cider and breakfast crepes</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 </a:t>
                      </a:r>
                    </a:p>
                    <a:p>
                      <a:endParaRPr lang="en-US" sz="1400" b="0" kern="1200" dirty="0" smtClean="0">
                        <a:solidFill>
                          <a:schemeClr val="dk1"/>
                        </a:solidFill>
                        <a:effectLst/>
                        <a:latin typeface="Consolas" pitchFamily="49" charset="0"/>
                        <a:ea typeface="+mn-ea"/>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class="intro"&gt;</a:t>
                      </a:r>
                      <a:r>
                        <a:rPr lang="en-US" sz="1400" b="0" dirty="0" smtClean="0">
                          <a:latin typeface="Consolas" pitchFamily="49" charset="0"/>
                          <a:cs typeface="Consolas" pitchFamily="49" charset="0"/>
                        </a:rPr>
                        <a:t>The caramel apple cider is delicious.</a:t>
                      </a:r>
                      <a:r>
                        <a:rPr lang="en-US" sz="1400" b="0" kern="1200" dirty="0" smtClean="0">
                          <a:solidFill>
                            <a:schemeClr val="dk1"/>
                          </a:solidFill>
                          <a:effectLst/>
                          <a:latin typeface="Consolas" pitchFamily="49" charset="0"/>
                          <a:ea typeface="+mn-ea"/>
                          <a:cs typeface="Consolas" pitchFamily="49" charset="0"/>
                        </a:rPr>
                        <a:t>&lt;/p&gt;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3770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Tags</a:t>
            </a:r>
            <a:endParaRPr lang="en-GB" dirty="0"/>
          </a:p>
        </p:txBody>
      </p:sp>
      <p:sp>
        <p:nvSpPr>
          <p:cNvPr id="6" name="Text Placeholder 5"/>
          <p:cNvSpPr>
            <a:spLocks noGrp="1"/>
          </p:cNvSpPr>
          <p:nvPr>
            <p:ph type="body" sz="quarter" idx="13"/>
          </p:nvPr>
        </p:nvSpPr>
        <p:spPr/>
        <p:txBody>
          <a:bodyPr/>
          <a:lstStyle/>
          <a:p>
            <a:r>
              <a:rPr lang="en-GB" dirty="0" smtClean="0"/>
              <a:t>&lt;title&gt; &lt;/title&gt;</a:t>
            </a:r>
            <a:endParaRPr lang="en-GB" dirty="0"/>
          </a:p>
        </p:txBody>
      </p:sp>
      <p:sp>
        <p:nvSpPr>
          <p:cNvPr id="9" name="Footer Placeholder 8"/>
          <p:cNvSpPr>
            <a:spLocks noGrp="1"/>
          </p:cNvSpPr>
          <p:nvPr>
            <p:ph type="ftr" sz="quarter" idx="11"/>
          </p:nvPr>
        </p:nvSpPr>
        <p:spPr/>
        <p:txBody>
          <a:bodyPr/>
          <a:lstStyle/>
          <a:p>
            <a:r>
              <a:rPr lang="de-CH" smtClean="0"/>
              <a:t>HTML &amp; CSS basics</a:t>
            </a:r>
            <a:endParaRPr lang="de-CH" dirty="0"/>
          </a:p>
        </p:txBody>
      </p:sp>
      <p:sp>
        <p:nvSpPr>
          <p:cNvPr id="10" name="Date Placeholder 9"/>
          <p:cNvSpPr>
            <a:spLocks noGrp="1"/>
          </p:cNvSpPr>
          <p:nvPr>
            <p:ph type="dt" sz="half" idx="10"/>
          </p:nvPr>
        </p:nvSpPr>
        <p:spPr/>
        <p:txBody>
          <a:bodyPr/>
          <a:lstStyle/>
          <a:p>
            <a:r>
              <a:rPr lang="de-CH" smtClean="0"/>
              <a:t>20. August 2015</a:t>
            </a:r>
            <a:endParaRPr lang="de-CH" dirty="0"/>
          </a:p>
        </p:txBody>
      </p:sp>
      <p:sp>
        <p:nvSpPr>
          <p:cNvPr id="11" name="Slide Number Placeholder 10"/>
          <p:cNvSpPr>
            <a:spLocks noGrp="1"/>
          </p:cNvSpPr>
          <p:nvPr>
            <p:ph type="sldNum" sz="quarter" idx="12"/>
          </p:nvPr>
        </p:nvSpPr>
        <p:spPr/>
        <p:txBody>
          <a:bodyPr/>
          <a:lstStyle/>
          <a:p>
            <a:r>
              <a:rPr lang="de-CH" smtClean="0"/>
              <a:t>Slide </a:t>
            </a:r>
            <a:fld id="{53D519F1-36BA-4021-AE73-87EB3C4C1187}" type="slidenum">
              <a:rPr lang="de-CH" smtClean="0"/>
              <a:t>3</a:t>
            </a:fld>
            <a:endParaRPr lang="de-CH" dirty="0"/>
          </a:p>
        </p:txBody>
      </p:sp>
      <p:sp>
        <p:nvSpPr>
          <p:cNvPr id="12" name="Rectangle 1"/>
          <p:cNvSpPr>
            <a:spLocks noGrp="1" noChangeArrowheads="1"/>
          </p:cNvSpPr>
          <p:nvPr>
            <p:ph idx="1"/>
          </p:nvPr>
        </p:nvSpPr>
        <p:spPr bwMode="auto">
          <a:xfrm>
            <a:off x="579436" y="947602"/>
            <a:ext cx="8031162" cy="446276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9999"/>
                </a:solidFill>
                <a:effectLst/>
                <a:latin typeface="Consolas" panose="020B0609020204030204" pitchFamily="49" charset="0"/>
                <a:cs typeface="Consolas" panose="020B06090202040302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html</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head</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	&lt;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title</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My first web page</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title</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head</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body</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indent="0" eaLnBrk="0" fontAlgn="base" hangingPunct="0">
              <a:lnSpc>
                <a:spcPct val="100000"/>
              </a:lnSpc>
              <a:spcBef>
                <a:spcPct val="0"/>
              </a:spcBef>
              <a:spcAft>
                <a:spcPct val="0"/>
              </a:spcAft>
              <a:buClrTx/>
              <a:buSzTx/>
              <a:buFontTx/>
              <a:buNone/>
            </a:pPr>
            <a:r>
              <a:rPr lang="en-US" altLang="en-US" sz="1400" dirty="0">
                <a:solidFill>
                  <a:srgbClr val="000000"/>
                </a:solidFill>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This is my first web page</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body</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html</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smtClean="0">
              <a:solidFill>
                <a:schemeClr val="tx1"/>
              </a:solidFill>
              <a:latin typeface="Arial" panose="020B0604020202020204" pitchFamily="34" charset="0"/>
            </a:endParaRPr>
          </a:p>
          <a:p>
            <a:pPr lvl="0" algn="just" eaLnBrk="0" fontAlgn="base" hangingPunct="0">
              <a:lnSpc>
                <a:spcPct val="100000"/>
              </a:lnSpc>
              <a:spcBef>
                <a:spcPct val="0"/>
              </a:spcBef>
              <a:spcAft>
                <a:spcPct val="0"/>
              </a:spcAft>
            </a:pPr>
            <a:r>
              <a:rPr lang="en-US" altLang="en-US" sz="2000" dirty="0">
                <a:solidFill>
                  <a:schemeClr val="tx1"/>
                </a:solidFill>
                <a:latin typeface="+mj-lt"/>
              </a:rPr>
              <a:t>The head element (that which starts with the &lt;head&gt; opening tag and ends with the &lt;/head&gt; closing tag) appears before the body element (starting with &lt;body&gt; and ending with &lt;/body&gt;) and contains information about the page. The information in the head element does not appear in the browser window</a:t>
            </a:r>
            <a:r>
              <a:rPr lang="en-US" altLang="en-US" sz="2000" dirty="0" smtClean="0">
                <a:solidFill>
                  <a:schemeClr val="tx1"/>
                </a:solidFill>
                <a:latin typeface="+mj-lt"/>
              </a:rPr>
              <a:t>.</a:t>
            </a:r>
          </a:p>
          <a:p>
            <a:pPr lvl="0" eaLnBrk="0" fontAlgn="base" hangingPunct="0">
              <a:lnSpc>
                <a:spcPct val="100000"/>
              </a:lnSpc>
              <a:spcBef>
                <a:spcPct val="0"/>
              </a:spcBef>
              <a:spcAft>
                <a:spcPct val="0"/>
              </a:spcAft>
            </a:pPr>
            <a:endParaRPr lang="en-US" altLang="en-US" sz="2000" dirty="0">
              <a:solidFill>
                <a:schemeClr val="tx1"/>
              </a:solidFill>
              <a:latin typeface="+mj-lt"/>
            </a:endParaRPr>
          </a:p>
          <a:p>
            <a:pPr lvl="0" eaLnBrk="0" fontAlgn="base" hangingPunct="0">
              <a:lnSpc>
                <a:spcPct val="100000"/>
              </a:lnSpc>
              <a:spcBef>
                <a:spcPct val="0"/>
              </a:spcBef>
              <a:spcAft>
                <a:spcPct val="0"/>
              </a:spcAft>
            </a:pPr>
            <a:r>
              <a:rPr lang="en-US" sz="2000" dirty="0"/>
              <a:t>“My first web page” will appear on a tab or the title bar of the window (not the actual canvas area). </a:t>
            </a:r>
            <a:endParaRPr lang="en-US" altLang="en-US" sz="2000" dirty="0">
              <a:solidFill>
                <a:schemeClr val="tx1"/>
              </a:solidFill>
              <a:latin typeface="+mj-lt"/>
            </a:endParaRPr>
          </a:p>
        </p:txBody>
      </p:sp>
    </p:spTree>
    <p:extLst>
      <p:ext uri="{BB962C8B-B14F-4D97-AF65-F5344CB8AC3E}">
        <p14:creationId xmlns:p14="http://schemas.microsoft.com/office/powerpoint/2010/main" val="2884851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Make Use of Semantic Elements</a:t>
            </a:r>
          </a:p>
          <a:p>
            <a:r>
              <a:rPr lang="en-US" sz="1600" dirty="0"/>
              <a:t>The library of elements in HTML is fairly large, with well over 100 elements available for use</a:t>
            </a:r>
            <a:r>
              <a:rPr lang="en-US" sz="1600" dirty="0" smtClean="0"/>
              <a:t>.</a:t>
            </a:r>
          </a:p>
          <a:p>
            <a:r>
              <a:rPr lang="en-US" sz="1600" dirty="0" smtClean="0"/>
              <a:t> </a:t>
            </a:r>
            <a:r>
              <a:rPr lang="en-US" sz="1600" dirty="0"/>
              <a:t>Deciding which elements to use to describe different content may be difficult, but these elements are the backbone of semantics. </a:t>
            </a:r>
            <a:endParaRPr lang="en-US" sz="1600" dirty="0" smtClean="0"/>
          </a:p>
          <a:p>
            <a:r>
              <a:rPr lang="en-US" sz="1600" dirty="0" smtClean="0"/>
              <a:t>We </a:t>
            </a:r>
            <a:r>
              <a:rPr lang="en-US" sz="1600" dirty="0"/>
              <a:t>need to research and double-check our code to ensure we are using the proper semantic elements. </a:t>
            </a:r>
            <a:endParaRPr lang="en-US" sz="1600" dirty="0" smtClean="0"/>
          </a:p>
          <a:p>
            <a:r>
              <a:rPr lang="en-US" sz="1600" dirty="0" smtClean="0"/>
              <a:t>Users </a:t>
            </a:r>
            <a:r>
              <a:rPr lang="en-US" sz="1600" dirty="0"/>
              <a:t>will thank us in the long run for building a more accessible website, and your HTML will arguably be easier to style. </a:t>
            </a:r>
            <a:endParaRPr lang="en-US" sz="1600" dirty="0" smtClean="0"/>
          </a:p>
          <a:p>
            <a:r>
              <a:rPr lang="en-US" sz="1600" dirty="0" smtClean="0"/>
              <a:t>If </a:t>
            </a:r>
            <a:r>
              <a:rPr lang="en-US" sz="1600" dirty="0"/>
              <a:t>you are ever unsure of your code, find a friend to help out and perform routine code reviews.</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30</a:t>
            </a:fld>
            <a:endParaRPr dirty="0"/>
          </a:p>
        </p:txBody>
      </p:sp>
    </p:spTree>
    <p:extLst>
      <p:ext uri="{BB962C8B-B14F-4D97-AF65-F5344CB8AC3E}">
        <p14:creationId xmlns:p14="http://schemas.microsoft.com/office/powerpoint/2010/main" val="85828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Make Use of Semantic Elements</a:t>
            </a:r>
          </a:p>
          <a:p>
            <a:endParaRPr lang="en-US" b="1" dirty="0"/>
          </a:p>
          <a:p>
            <a:r>
              <a:rPr lang="en-US" sz="1800" dirty="0" smtClean="0"/>
              <a:t>Bad code</a:t>
            </a:r>
          </a:p>
          <a:p>
            <a:endParaRPr lang="en-US" sz="1800" dirty="0"/>
          </a:p>
          <a:p>
            <a:endParaRPr lang="en-US" sz="1800" dirty="0" smtClean="0"/>
          </a:p>
          <a:p>
            <a:endParaRPr lang="en-US" sz="1800" dirty="0"/>
          </a:p>
          <a:p>
            <a:endParaRPr lang="en-US" sz="1800" dirty="0" smtClean="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31</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4133094103"/>
              </p:ext>
            </p:extLst>
          </p:nvPr>
        </p:nvGraphicFramePr>
        <p:xfrm>
          <a:off x="579438" y="2514600"/>
          <a:ext cx="7650162" cy="944880"/>
        </p:xfrm>
        <a:graphic>
          <a:graphicData uri="http://schemas.openxmlformats.org/drawingml/2006/table">
            <a:tbl>
              <a:tblPr firstRow="1" bandRow="1">
                <a:tableStyleId>{22838BEF-8BB2-4498-84A7-C5851F593DF1}</a:tableStyleId>
              </a:tblPr>
              <a:tblGrid>
                <a:gridCol w="7650162"/>
              </a:tblGrid>
              <a:tr h="370840">
                <a:tc>
                  <a:txBody>
                    <a:bodyPr/>
                    <a:lstStyle/>
                    <a:p>
                      <a:r>
                        <a:rPr lang="en-US" sz="1400" b="0" kern="1200" dirty="0" smtClean="0">
                          <a:solidFill>
                            <a:schemeClr val="dk1"/>
                          </a:solidFill>
                          <a:effectLst/>
                          <a:latin typeface="Consolas" pitchFamily="49" charset="0"/>
                          <a:ea typeface="+mn-ea"/>
                          <a:cs typeface="Consolas" pitchFamily="49" charset="0"/>
                        </a:rPr>
                        <a:t>&lt;span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class="heading"&gt;&lt;strong&gt;</a:t>
                      </a:r>
                      <a:r>
                        <a:rPr lang="en-US" sz="1400" b="0" dirty="0" smtClean="0">
                          <a:latin typeface="Consolas" pitchFamily="49" charset="0"/>
                          <a:cs typeface="Consolas" pitchFamily="49" charset="0"/>
                        </a:rPr>
                        <a:t>Welcome Back</a:t>
                      </a:r>
                      <a:r>
                        <a:rPr lang="en-US" sz="1400" b="0" kern="1200" dirty="0" smtClean="0">
                          <a:solidFill>
                            <a:schemeClr val="dk1"/>
                          </a:solidFill>
                          <a:effectLst/>
                          <a:latin typeface="Consolas" pitchFamily="49" charset="0"/>
                          <a:ea typeface="+mn-ea"/>
                          <a:cs typeface="Consolas" pitchFamily="49" charset="0"/>
                        </a:rPr>
                        <a:t>&lt;/span&gt;&lt;/strong&gt;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a:t>
                      </a:r>
                    </a:p>
                    <a:p>
                      <a:r>
                        <a:rPr lang="en-US" sz="1400" b="0" dirty="0" smtClean="0">
                          <a:latin typeface="Consolas" pitchFamily="49" charset="0"/>
                          <a:cs typeface="Consolas" pitchFamily="49" charset="0"/>
                        </a:rPr>
                        <a:t> It has been a while. What have you been up to lately? </a:t>
                      </a:r>
                    </a:p>
                    <a:p>
                      <a:r>
                        <a:rPr lang="en-US" sz="1400" b="0" kern="1200" dirty="0" smtClean="0">
                          <a:solidFill>
                            <a:schemeClr val="dk1"/>
                          </a:solidFill>
                          <a:effectLst/>
                          <a:latin typeface="Consolas" pitchFamily="49" charset="0"/>
                          <a:ea typeface="+mn-ea"/>
                          <a:cs typeface="Consolas" pitchFamily="49" charset="0"/>
                        </a:rPr>
                        <a: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4492530"/>
              </p:ext>
            </p:extLst>
          </p:nvPr>
        </p:nvGraphicFramePr>
        <p:xfrm>
          <a:off x="609600" y="4724400"/>
          <a:ext cx="7772400" cy="762000"/>
        </p:xfrm>
        <a:graphic>
          <a:graphicData uri="http://schemas.openxmlformats.org/drawingml/2006/table">
            <a:tbl>
              <a:tblPr firstRow="1" bandRow="1">
                <a:tableStyleId>{22838BEF-8BB2-4498-84A7-C5851F593DF1}</a:tableStyleId>
              </a:tblPr>
              <a:tblGrid>
                <a:gridCol w="7772400"/>
              </a:tblGrid>
              <a:tr h="762000">
                <a:tc>
                  <a:txBody>
                    <a:bodyPr/>
                    <a:lstStyle/>
                    <a:p>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Welcome Back</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It has been a while. What have you been up to lately?</a:t>
                      </a:r>
                      <a:r>
                        <a:rPr lang="en-US" sz="1400" b="0" kern="1200" dirty="0" smtClean="0">
                          <a:solidFill>
                            <a:schemeClr val="dk1"/>
                          </a:solidFill>
                          <a:effectLst/>
                          <a:latin typeface="Consolas" pitchFamily="49" charset="0"/>
                          <a:ea typeface="+mn-ea"/>
                          <a:cs typeface="Consolas" pitchFamily="49" charset="0"/>
                        </a:rPr>
                        <a:t>&lt;/p&gt;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376702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Use the Proper Document </a:t>
            </a:r>
            <a:r>
              <a:rPr lang="en-US" b="1" dirty="0" smtClean="0"/>
              <a:t>Structure</a:t>
            </a:r>
            <a:endParaRPr lang="en-US" b="1" dirty="0"/>
          </a:p>
          <a:p>
            <a:endParaRPr lang="en-US" sz="1600" dirty="0" smtClean="0"/>
          </a:p>
          <a:p>
            <a:r>
              <a:rPr lang="en-US" sz="1600" dirty="0" smtClean="0"/>
              <a:t>As </a:t>
            </a:r>
            <a:r>
              <a:rPr lang="en-US" sz="1600" dirty="0"/>
              <a:t>previously mentioned, HTML is a forgiving language and, therefore, pages will render without the use of the &lt;!DOCTYPE html&gt; </a:t>
            </a:r>
            <a:r>
              <a:rPr lang="en-US" sz="1600" dirty="0" err="1"/>
              <a:t>doctype</a:t>
            </a:r>
            <a:r>
              <a:rPr lang="en-US" sz="1600" dirty="0"/>
              <a:t> or &lt;html&gt;, &lt;head&gt;, and &lt;body&gt;elements. </a:t>
            </a:r>
            <a:endParaRPr lang="en-US" sz="1600" dirty="0" smtClean="0"/>
          </a:p>
          <a:p>
            <a:r>
              <a:rPr lang="en-US" sz="1600" dirty="0" smtClean="0"/>
              <a:t>Without </a:t>
            </a:r>
            <a:r>
              <a:rPr lang="en-US" sz="1600" dirty="0"/>
              <a:t>a </a:t>
            </a:r>
            <a:r>
              <a:rPr lang="en-US" sz="1600" dirty="0" err="1"/>
              <a:t>doctype</a:t>
            </a:r>
            <a:r>
              <a:rPr lang="en-US" sz="1600" dirty="0"/>
              <a:t> and these structural elements, pages will not render properly in every browser.</a:t>
            </a:r>
          </a:p>
          <a:p>
            <a:r>
              <a:rPr lang="en-US" sz="1600" dirty="0"/>
              <a:t>We must always be sure to the use proper document structure, including the &lt;!DOCTYPE html&gt; </a:t>
            </a:r>
            <a:r>
              <a:rPr lang="en-US" sz="1600" dirty="0" err="1"/>
              <a:t>doctype</a:t>
            </a:r>
            <a:r>
              <a:rPr lang="en-US" sz="1600" dirty="0"/>
              <a:t>, and the &lt;html&gt;, &lt;head&gt;, and &lt;body&gt; elements</a:t>
            </a:r>
            <a:r>
              <a:rPr lang="en-US" sz="1600" dirty="0" smtClean="0"/>
              <a:t>.</a:t>
            </a:r>
          </a:p>
          <a:p>
            <a:r>
              <a:rPr lang="en-US" sz="1600" dirty="0" smtClean="0"/>
              <a:t> </a:t>
            </a:r>
            <a:r>
              <a:rPr lang="en-US" sz="1600" dirty="0"/>
              <a:t>Doing so keeps our pages standards compliant and fully semantic, and helps guarantee they will be rendered as we wish.</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32</a:t>
            </a:fld>
            <a:endParaRPr dirty="0"/>
          </a:p>
        </p:txBody>
      </p:sp>
    </p:spTree>
    <p:extLst>
      <p:ext uri="{BB962C8B-B14F-4D97-AF65-F5344CB8AC3E}">
        <p14:creationId xmlns:p14="http://schemas.microsoft.com/office/powerpoint/2010/main" val="1857201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Use the Proper Document Structure</a:t>
            </a:r>
          </a:p>
          <a:p>
            <a:r>
              <a:rPr lang="en-US" sz="1800" dirty="0" smtClean="0"/>
              <a:t>Bad code</a:t>
            </a:r>
          </a:p>
          <a:p>
            <a:endParaRPr lang="en-US" sz="1800" dirty="0"/>
          </a:p>
          <a:p>
            <a:endParaRPr lang="en-US" sz="1800" dirty="0" smtClean="0"/>
          </a:p>
          <a:p>
            <a:endParaRPr lang="en-US" sz="1800" dirty="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33</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191337747"/>
              </p:ext>
            </p:extLst>
          </p:nvPr>
        </p:nvGraphicFramePr>
        <p:xfrm>
          <a:off x="579438" y="1905000"/>
          <a:ext cx="7650162" cy="980440"/>
        </p:xfrm>
        <a:graphic>
          <a:graphicData uri="http://schemas.openxmlformats.org/drawingml/2006/table">
            <a:tbl>
              <a:tblPr firstRow="1" bandRow="1">
                <a:tableStyleId>{22838BEF-8BB2-4498-84A7-C5851F593DF1}</a:tableStyleId>
              </a:tblPr>
              <a:tblGrid>
                <a:gridCol w="7650162"/>
              </a:tblGrid>
              <a:tr h="980440">
                <a:tc>
                  <a:txBody>
                    <a:bodyPr/>
                    <a:lstStyle/>
                    <a:p>
                      <a:r>
                        <a:rPr lang="en-US" sz="1400" b="0" kern="1200" dirty="0" smtClean="0">
                          <a:solidFill>
                            <a:schemeClr val="dk1"/>
                          </a:solidFill>
                          <a:effectLst/>
                          <a:latin typeface="Consolas" pitchFamily="49" charset="0"/>
                          <a:ea typeface="+mn-ea"/>
                          <a:cs typeface="Consolas" pitchFamily="49" charset="0"/>
                        </a:rPr>
                        <a:t>&lt;html&gt;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Hello World</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&lt;p&gt;</a:t>
                      </a:r>
                      <a:r>
                        <a:rPr lang="en-US" sz="1400" b="0" dirty="0" smtClean="0">
                          <a:latin typeface="Consolas" pitchFamily="49" charset="0"/>
                          <a:cs typeface="Consolas" pitchFamily="49" charset="0"/>
                        </a:rPr>
                        <a:t>This is a web page.</a:t>
                      </a:r>
                      <a:r>
                        <a:rPr lang="en-US" sz="1400" b="0" kern="1200" dirty="0" smtClean="0">
                          <a:solidFill>
                            <a:schemeClr val="dk1"/>
                          </a:solidFill>
                          <a:effectLst/>
                          <a:latin typeface="Consolas" pitchFamily="49" charset="0"/>
                          <a:ea typeface="+mn-ea"/>
                          <a:cs typeface="Consolas" pitchFamily="49" charset="0"/>
                        </a:rPr>
                        <a:t>&lt;/p&gt;</a:t>
                      </a:r>
                    </a:p>
                    <a:p>
                      <a:r>
                        <a:rPr lang="en-US" sz="1400" b="0" kern="1200" dirty="0" smtClean="0">
                          <a:solidFill>
                            <a:schemeClr val="dk1"/>
                          </a:solidFill>
                          <a:effectLst/>
                          <a:latin typeface="Consolas" pitchFamily="49" charset="0"/>
                          <a:ea typeface="+mn-ea"/>
                          <a:cs typeface="Consolas" pitchFamily="49" charset="0"/>
                        </a:rPr>
                        <a:t>&lt;/html&gt;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93608339"/>
              </p:ext>
            </p:extLst>
          </p:nvPr>
        </p:nvGraphicFramePr>
        <p:xfrm>
          <a:off x="609600" y="3657600"/>
          <a:ext cx="7772400" cy="2667000"/>
        </p:xfrm>
        <a:graphic>
          <a:graphicData uri="http://schemas.openxmlformats.org/drawingml/2006/table">
            <a:tbl>
              <a:tblPr firstRow="1" bandRow="1">
                <a:tableStyleId>{22838BEF-8BB2-4498-84A7-C5851F593DF1}</a:tableStyleId>
              </a:tblPr>
              <a:tblGrid>
                <a:gridCol w="7772400"/>
              </a:tblGrid>
              <a:tr h="2667000">
                <a:tc>
                  <a:txBody>
                    <a:bodyPr/>
                    <a:lstStyle/>
                    <a:p>
                      <a:r>
                        <a:rPr lang="en-US" sz="1400" b="0" kern="1200" dirty="0" smtClean="0">
                          <a:solidFill>
                            <a:schemeClr val="dk1"/>
                          </a:solidFill>
                          <a:effectLst/>
                          <a:latin typeface="Consolas" pitchFamily="49" charset="0"/>
                          <a:ea typeface="+mn-ea"/>
                          <a:cs typeface="Consolas" pitchFamily="49" charset="0"/>
                        </a:rPr>
                        <a:t>&lt;!DOCTYPE html&gt;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&lt;html&gt;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&lt;head&gt;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&lt;title&gt;</a:t>
                      </a:r>
                      <a:r>
                        <a:rPr lang="en-US" sz="1400" b="0" dirty="0" smtClean="0">
                          <a:latin typeface="Consolas" pitchFamily="49" charset="0"/>
                          <a:cs typeface="Consolas" pitchFamily="49" charset="0"/>
                        </a:rPr>
                        <a:t>Hello World</a:t>
                      </a:r>
                      <a:r>
                        <a:rPr lang="en-US" sz="1400" b="0" kern="1200" dirty="0" smtClean="0">
                          <a:solidFill>
                            <a:schemeClr val="dk1"/>
                          </a:solidFill>
                          <a:effectLst/>
                          <a:latin typeface="Consolas" pitchFamily="49" charset="0"/>
                          <a:ea typeface="+mn-ea"/>
                          <a:cs typeface="Consolas" pitchFamily="49" charset="0"/>
                        </a:rPr>
                        <a:t>&lt;/title&gt;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&lt;/head&gt;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&lt;body&gt;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Hello World</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This is a web page.</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&lt;/body&gt;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&lt;/html&gt;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412154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Keep the Syntax Organized</a:t>
            </a:r>
          </a:p>
          <a:p>
            <a:r>
              <a:rPr lang="en-US" sz="1600" dirty="0"/>
              <a:t>As pages grow, managing HTML can become quite a task</a:t>
            </a:r>
            <a:r>
              <a:rPr lang="en-US" sz="1600" dirty="0" smtClean="0"/>
              <a:t>.</a:t>
            </a:r>
          </a:p>
          <a:p>
            <a:r>
              <a:rPr lang="en-US" sz="1600" dirty="0" smtClean="0"/>
              <a:t> </a:t>
            </a:r>
            <a:r>
              <a:rPr lang="en-US" sz="1600" dirty="0"/>
              <a:t>Thankfully there are a few quick rules that can help us keep our syntax clean and organized. These include the following:</a:t>
            </a:r>
          </a:p>
          <a:p>
            <a:pPr marL="550863" lvl="1" indent="-285750">
              <a:buFont typeface="Arial" pitchFamily="34" charset="0"/>
              <a:buChar char="•"/>
            </a:pPr>
            <a:r>
              <a:rPr lang="en-US" sz="1600" dirty="0"/>
              <a:t>Use lowercase letters within element names, attributes, and values</a:t>
            </a:r>
          </a:p>
          <a:p>
            <a:pPr marL="550863" lvl="1" indent="-285750">
              <a:buFont typeface="Arial" pitchFamily="34" charset="0"/>
              <a:buChar char="•"/>
            </a:pPr>
            <a:r>
              <a:rPr lang="en-US" sz="1600" dirty="0"/>
              <a:t>Indent nested elements</a:t>
            </a:r>
          </a:p>
          <a:p>
            <a:pPr marL="550863" lvl="1" indent="-285750">
              <a:buFont typeface="Arial" pitchFamily="34" charset="0"/>
              <a:buChar char="•"/>
            </a:pPr>
            <a:r>
              <a:rPr lang="en-US" sz="1600" dirty="0"/>
              <a:t>Strictly use double quotes, not single or completely omitted quotes</a:t>
            </a:r>
          </a:p>
          <a:p>
            <a:pPr marL="550863" lvl="1" indent="-285750">
              <a:buFont typeface="Arial" pitchFamily="34" charset="0"/>
              <a:buChar char="•"/>
            </a:pPr>
            <a:r>
              <a:rPr lang="en-US" sz="1600" dirty="0"/>
              <a:t>Remove the forward slash at the end of self-closing elements</a:t>
            </a:r>
          </a:p>
          <a:p>
            <a:pPr marL="550863" lvl="1" indent="-285750">
              <a:buFont typeface="Arial" pitchFamily="34" charset="0"/>
              <a:buChar char="•"/>
            </a:pPr>
            <a:r>
              <a:rPr lang="en-US" sz="1600" dirty="0"/>
              <a:t>Omit the values on Boolean attributes</a:t>
            </a:r>
          </a:p>
          <a:p>
            <a:r>
              <a:rPr lang="en-US" sz="1600" dirty="0"/>
              <a:t>Observing these rules will help keep our code neat and legible. Looking at the two sets of HTML here, the good code is easier to digest and understand.</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34</a:t>
            </a:fld>
            <a:endParaRPr dirty="0"/>
          </a:p>
        </p:txBody>
      </p:sp>
    </p:spTree>
    <p:extLst>
      <p:ext uri="{BB962C8B-B14F-4D97-AF65-F5344CB8AC3E}">
        <p14:creationId xmlns:p14="http://schemas.microsoft.com/office/powerpoint/2010/main" val="1583635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Keep the Syntax Organized</a:t>
            </a:r>
          </a:p>
          <a:p>
            <a:r>
              <a:rPr lang="en-US" sz="1800" dirty="0" smtClean="0"/>
              <a:t>Bad code</a:t>
            </a:r>
          </a:p>
          <a:p>
            <a:endParaRPr lang="en-US" sz="1800" dirty="0"/>
          </a:p>
          <a:p>
            <a:endParaRPr lang="en-US" sz="1800" dirty="0" smtClean="0"/>
          </a:p>
          <a:p>
            <a:endParaRPr lang="en-US" sz="1800" dirty="0"/>
          </a:p>
          <a:p>
            <a:endParaRPr lang="en-US" sz="1800" dirty="0" smtClean="0"/>
          </a:p>
          <a:p>
            <a:endParaRPr lang="en-US" sz="1800" dirty="0"/>
          </a:p>
          <a:p>
            <a:r>
              <a:rPr lang="en-US" sz="1800" dirty="0" smtClean="0"/>
              <a:t>Good </a:t>
            </a:r>
            <a:r>
              <a:rPr lang="en-US" sz="1800" dirty="0" smtClean="0"/>
              <a:t>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35</a:t>
            </a:fld>
            <a:endParaRPr dirty="0"/>
          </a:p>
        </p:txBody>
      </p:sp>
      <p:pic>
        <p:nvPicPr>
          <p:cNvPr id="1026" name="Picture 2" descr="D:\ZUHLKE\Curriculum\pic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050088"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ZUHLKE\Curriculum\pic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19600"/>
            <a:ext cx="7221538"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69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best </a:t>
            </a:r>
            <a:r>
              <a:rPr lang="en-GB" dirty="0"/>
              <a:t>practices</a:t>
            </a:r>
            <a:endParaRPr lang="en-US" dirty="0"/>
          </a:p>
        </p:txBody>
      </p:sp>
      <p:sp>
        <p:nvSpPr>
          <p:cNvPr id="3" name="Content Placeholder 2"/>
          <p:cNvSpPr>
            <a:spLocks noGrp="1"/>
          </p:cNvSpPr>
          <p:nvPr>
            <p:ph idx="1"/>
          </p:nvPr>
        </p:nvSpPr>
        <p:spPr>
          <a:xfrm>
            <a:off x="685800" y="1219200"/>
            <a:ext cx="8305801" cy="5249912"/>
          </a:xfrm>
        </p:spPr>
        <p:txBody>
          <a:bodyPr/>
          <a:lstStyle/>
          <a:p>
            <a:r>
              <a:rPr lang="en-US" b="1" dirty="0"/>
              <a:t>Organize Code with Comments</a:t>
            </a:r>
          </a:p>
          <a:p>
            <a:r>
              <a:rPr lang="en-US" sz="1600" dirty="0"/>
              <a:t>CSS files can become quite extensive, spanning hundreds of lines. </a:t>
            </a:r>
            <a:endParaRPr lang="en-US" sz="1600" dirty="0" smtClean="0"/>
          </a:p>
          <a:p>
            <a:r>
              <a:rPr lang="en-US" sz="1600" dirty="0" smtClean="0"/>
              <a:t>These </a:t>
            </a:r>
            <a:r>
              <a:rPr lang="en-US" sz="1600" dirty="0"/>
              <a:t>large files can make finding and editing our styles nearly impossible. Let’s keep our styles organized in logical groups. </a:t>
            </a:r>
            <a:endParaRPr lang="en-US" sz="1600" dirty="0" smtClean="0"/>
          </a:p>
          <a:p>
            <a:r>
              <a:rPr lang="en-US" sz="1600" dirty="0" smtClean="0"/>
              <a:t>Then</a:t>
            </a:r>
            <a:r>
              <a:rPr lang="en-US" sz="1600" dirty="0"/>
              <a:t>, before each group, let’s provide a comment noting what the following styles pertain to.</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lang="en-US" smtClean="0"/>
              <a:pPr/>
              <a:t>36</a:t>
            </a:fld>
            <a:endParaRPr lang="en-US" dirty="0"/>
          </a:p>
        </p:txBody>
      </p:sp>
    </p:spTree>
    <p:extLst>
      <p:ext uri="{BB962C8B-B14F-4D97-AF65-F5344CB8AC3E}">
        <p14:creationId xmlns:p14="http://schemas.microsoft.com/office/powerpoint/2010/main" val="677409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Organize Code with Comments</a:t>
            </a:r>
          </a:p>
          <a:p>
            <a:r>
              <a:rPr lang="en-US" sz="1800" dirty="0" smtClean="0"/>
              <a:t>Bad </a:t>
            </a:r>
            <a:r>
              <a:rPr lang="en-US" sz="1800" dirty="0" smtClean="0"/>
              <a:t>code</a:t>
            </a:r>
          </a:p>
          <a:p>
            <a:endParaRPr lang="en-US" sz="1800" dirty="0" smtClean="0"/>
          </a:p>
          <a:p>
            <a:endParaRPr lang="en-US" sz="1800" dirty="0" smtClean="0"/>
          </a:p>
          <a:p>
            <a:endParaRPr lang="en-US" sz="1800" dirty="0"/>
          </a:p>
          <a:p>
            <a:endParaRPr lang="en-US" sz="1800" dirty="0" smtClean="0"/>
          </a:p>
          <a:p>
            <a:r>
              <a:rPr lang="en-US" sz="1800" dirty="0" smtClean="0"/>
              <a:t>Good </a:t>
            </a:r>
            <a:r>
              <a:rPr lang="en-US" sz="1800" dirty="0" smtClean="0"/>
              <a:t>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37</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3870890248"/>
              </p:ext>
            </p:extLst>
          </p:nvPr>
        </p:nvGraphicFramePr>
        <p:xfrm>
          <a:off x="579438" y="1905000"/>
          <a:ext cx="7650162" cy="980440"/>
        </p:xfrm>
        <a:graphic>
          <a:graphicData uri="http://schemas.openxmlformats.org/drawingml/2006/table">
            <a:tbl>
              <a:tblPr firstRow="1" bandRow="1">
                <a:tableStyleId>{22838BEF-8BB2-4498-84A7-C5851F593DF1}</a:tableStyleId>
              </a:tblPr>
              <a:tblGrid>
                <a:gridCol w="7650162"/>
              </a:tblGrid>
              <a:tr h="980440">
                <a:tc>
                  <a:txBody>
                    <a:bodyPr/>
                    <a:lstStyle/>
                    <a:p>
                      <a:r>
                        <a:rPr lang="en-US" sz="1400" b="0" kern="1200" dirty="0" smtClean="0">
                          <a:solidFill>
                            <a:schemeClr val="dk1"/>
                          </a:solidFill>
                          <a:effectLst/>
                          <a:latin typeface="Consolas" pitchFamily="49" charset="0"/>
                          <a:ea typeface="+mn-ea"/>
                          <a:cs typeface="Consolas" pitchFamily="49" charset="0"/>
                        </a:rPr>
                        <a:t>header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article</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btn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11195338"/>
              </p:ext>
            </p:extLst>
          </p:nvPr>
        </p:nvGraphicFramePr>
        <p:xfrm>
          <a:off x="609600" y="4114800"/>
          <a:ext cx="7650162" cy="2057399"/>
        </p:xfrm>
        <a:graphic>
          <a:graphicData uri="http://schemas.openxmlformats.org/drawingml/2006/table">
            <a:tbl>
              <a:tblPr firstRow="1" bandRow="1">
                <a:tableStyleId>{22838BEF-8BB2-4498-84A7-C5851F593DF1}</a:tableStyleId>
              </a:tblPr>
              <a:tblGrid>
                <a:gridCol w="7650162"/>
              </a:tblGrid>
              <a:tr h="2057399">
                <a:tc>
                  <a:txBody>
                    <a:bodyPr/>
                    <a:lstStyle/>
                    <a:p>
                      <a:r>
                        <a:rPr lang="en-US" sz="1400" b="0" kern="1200" dirty="0" smtClean="0">
                          <a:solidFill>
                            <a:schemeClr val="dk1"/>
                          </a:solidFill>
                          <a:effectLst/>
                          <a:latin typeface="Consolas" pitchFamily="49" charset="0"/>
                          <a:ea typeface="+mn-ea"/>
                          <a:cs typeface="Consolas" pitchFamily="49" charset="0"/>
                        </a:rPr>
                        <a:t>/* Primary header */</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header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endParaRPr lang="en-US" sz="1400" b="0" kern="1200" dirty="0" smtClean="0">
                        <a:solidFill>
                          <a:schemeClr val="dk1"/>
                        </a:solidFill>
                        <a:effectLst/>
                        <a:latin typeface="Consolas" pitchFamily="49" charset="0"/>
                        <a:ea typeface="+mn-ea"/>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 Featured article */</a:t>
                      </a:r>
                    </a:p>
                    <a:p>
                      <a:r>
                        <a:rPr lang="en-US" sz="1400" b="0" kern="1200" dirty="0" smtClean="0">
                          <a:solidFill>
                            <a:schemeClr val="dk1"/>
                          </a:solidFill>
                          <a:effectLst/>
                          <a:latin typeface="Consolas" pitchFamily="49" charset="0"/>
                          <a:ea typeface="+mn-ea"/>
                          <a:cs typeface="Consolas" pitchFamily="49" charset="0"/>
                        </a:rPr>
                        <a:t>article</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endParaRPr lang="en-US" sz="1400" b="0" kern="1200" dirty="0" smtClean="0">
                        <a:solidFill>
                          <a:schemeClr val="dk1"/>
                        </a:solidFill>
                        <a:effectLst/>
                        <a:latin typeface="Consolas" pitchFamily="49" charset="0"/>
                        <a:ea typeface="+mn-ea"/>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 Buttons */</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btn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393792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best </a:t>
            </a:r>
            <a:r>
              <a:rPr lang="en-GB" dirty="0"/>
              <a:t>practices</a:t>
            </a:r>
            <a:endParaRPr lang="en-US" dirty="0"/>
          </a:p>
        </p:txBody>
      </p:sp>
      <p:sp>
        <p:nvSpPr>
          <p:cNvPr id="3" name="Content Placeholder 2"/>
          <p:cNvSpPr>
            <a:spLocks noGrp="1"/>
          </p:cNvSpPr>
          <p:nvPr>
            <p:ph idx="1"/>
          </p:nvPr>
        </p:nvSpPr>
        <p:spPr>
          <a:xfrm>
            <a:off x="685800" y="1219200"/>
            <a:ext cx="8305801" cy="5249912"/>
          </a:xfrm>
        </p:spPr>
        <p:txBody>
          <a:bodyPr/>
          <a:lstStyle/>
          <a:p>
            <a:r>
              <a:rPr lang="en-US" b="1" dirty="0"/>
              <a:t>Write CSS Using Multiple Lines &amp; Spaces</a:t>
            </a:r>
          </a:p>
          <a:p>
            <a:r>
              <a:rPr lang="en-US" sz="1400" dirty="0"/>
              <a:t>When writing CSS, it is important to place each selector and declaration on a new line. Then, within each selector we’ll want to indent our declarations.</a:t>
            </a:r>
          </a:p>
          <a:p>
            <a:r>
              <a:rPr lang="en-US" sz="1400" dirty="0"/>
              <a:t>After a selector and before the first declaration comes the opening curly bracket, {, which should have a space before it. Within a declaration, we need to put a space after the colon, :, that follows a property and end each declaration with a semicolon, ;.</a:t>
            </a:r>
          </a:p>
          <a:p>
            <a:r>
              <a:rPr lang="en-US" sz="1400" dirty="0"/>
              <a:t>Doing so makes the code easy to read as well as edit. When all of the code is piled into a single line without spaces, it’s hard to scan and to make changes.</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lang="en-US" smtClean="0"/>
              <a:pPr/>
              <a:t>38</a:t>
            </a:fld>
            <a:endParaRPr lang="en-US" dirty="0"/>
          </a:p>
        </p:txBody>
      </p:sp>
    </p:spTree>
    <p:extLst>
      <p:ext uri="{BB962C8B-B14F-4D97-AF65-F5344CB8AC3E}">
        <p14:creationId xmlns:p14="http://schemas.microsoft.com/office/powerpoint/2010/main" val="2276075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Write CSS Using Multiple Lines &amp; Spaces</a:t>
            </a:r>
          </a:p>
          <a:p>
            <a:r>
              <a:rPr lang="en-US" sz="1800" dirty="0" smtClean="0"/>
              <a:t>Bad </a:t>
            </a:r>
            <a:r>
              <a:rPr lang="en-US" sz="1800" dirty="0" smtClean="0"/>
              <a:t>code</a:t>
            </a:r>
          </a:p>
          <a:p>
            <a:endParaRPr lang="en-US" sz="1800" dirty="0" smtClean="0"/>
          </a:p>
          <a:p>
            <a:endParaRPr lang="en-US" sz="1800" dirty="0" smtClean="0"/>
          </a:p>
          <a:p>
            <a:endParaRPr lang="en-US" sz="1800" dirty="0"/>
          </a:p>
          <a:p>
            <a:endParaRPr lang="en-US" sz="1800" dirty="0" smtClean="0"/>
          </a:p>
          <a:p>
            <a:r>
              <a:rPr lang="en-US" sz="1800" dirty="0" smtClean="0"/>
              <a:t>Good </a:t>
            </a:r>
            <a:r>
              <a:rPr lang="en-US" sz="1800" dirty="0" smtClean="0"/>
              <a:t>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39</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3858078149"/>
              </p:ext>
            </p:extLst>
          </p:nvPr>
        </p:nvGraphicFramePr>
        <p:xfrm>
          <a:off x="579438" y="1905000"/>
          <a:ext cx="7650162" cy="980440"/>
        </p:xfrm>
        <a:graphic>
          <a:graphicData uri="http://schemas.openxmlformats.org/drawingml/2006/table">
            <a:tbl>
              <a:tblPr firstRow="1" bandRow="1">
                <a:tableStyleId>{22838BEF-8BB2-4498-84A7-C5851F593DF1}</a:tableStyleId>
              </a:tblPr>
              <a:tblGrid>
                <a:gridCol w="7650162"/>
              </a:tblGrid>
              <a:tr h="980440">
                <a:tc>
                  <a:txBody>
                    <a:bodyPr/>
                    <a:lstStyle/>
                    <a:p>
                      <a:r>
                        <a:rPr lang="en-US" sz="1400" b="0" kern="1200" dirty="0" smtClean="0">
                          <a:solidFill>
                            <a:schemeClr val="dk1"/>
                          </a:solidFill>
                          <a:effectLst/>
                          <a:latin typeface="Consolas" pitchFamily="49" charset="0"/>
                          <a:ea typeface="+mn-ea"/>
                          <a:cs typeface="Consolas" pitchFamily="49" charset="0"/>
                        </a:rPr>
                        <a:t>a,.</a:t>
                      </a:r>
                      <a:r>
                        <a:rPr lang="en-US" sz="1400" b="0" kern="1200" dirty="0" err="1" smtClean="0">
                          <a:solidFill>
                            <a:schemeClr val="dk1"/>
                          </a:solidFill>
                          <a:effectLst/>
                          <a:latin typeface="Consolas" pitchFamily="49" charset="0"/>
                          <a:ea typeface="+mn-ea"/>
                          <a:cs typeface="Consolas" pitchFamily="49" charset="0"/>
                        </a:rPr>
                        <a:t>btn</a:t>
                      </a:r>
                      <a:r>
                        <a:rPr lang="en-US" sz="1400" b="0" kern="1200" dirty="0" smtClean="0">
                          <a:solidFill>
                            <a:schemeClr val="dk1"/>
                          </a:solidFill>
                          <a:effectLst/>
                          <a:latin typeface="Consolas" pitchFamily="49" charset="0"/>
                          <a:ea typeface="+mn-ea"/>
                          <a:cs typeface="Consolas" pitchFamily="49" charset="0"/>
                        </a:rPr>
                        <a:t>{background:#</a:t>
                      </a:r>
                      <a:r>
                        <a:rPr lang="en-US" sz="1400" b="0" kern="1200" dirty="0" err="1" smtClean="0">
                          <a:solidFill>
                            <a:schemeClr val="dk1"/>
                          </a:solidFill>
                          <a:effectLst/>
                          <a:latin typeface="Consolas" pitchFamily="49" charset="0"/>
                          <a:ea typeface="+mn-ea"/>
                          <a:cs typeface="Consolas" pitchFamily="49" charset="0"/>
                        </a:rPr>
                        <a:t>aaa;color</a:t>
                      </a:r>
                      <a:r>
                        <a:rPr lang="en-US" sz="1400" b="0" kern="1200" dirty="0" smtClean="0">
                          <a:solidFill>
                            <a:schemeClr val="dk1"/>
                          </a:solidFill>
                          <a:effectLst/>
                          <a:latin typeface="Consolas" pitchFamily="49" charset="0"/>
                          <a:ea typeface="+mn-ea"/>
                          <a:cs typeface="Consolas" pitchFamily="49" charset="0"/>
                        </a:rPr>
                        <a:t>:#f60;font-size:18px;padding:6px;}</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72394636"/>
              </p:ext>
            </p:extLst>
          </p:nvPr>
        </p:nvGraphicFramePr>
        <p:xfrm>
          <a:off x="609600" y="4114800"/>
          <a:ext cx="7650162" cy="2057399"/>
        </p:xfrm>
        <a:graphic>
          <a:graphicData uri="http://schemas.openxmlformats.org/drawingml/2006/table">
            <a:tbl>
              <a:tblPr firstRow="1" bandRow="1">
                <a:tableStyleId>{22838BEF-8BB2-4498-84A7-C5851F593DF1}</a:tableStyleId>
              </a:tblPr>
              <a:tblGrid>
                <a:gridCol w="7650162"/>
              </a:tblGrid>
              <a:tr h="2057399">
                <a:tc>
                  <a:txBody>
                    <a:bodyPr/>
                    <a:lstStyle/>
                    <a:p>
                      <a:r>
                        <a:rPr lang="en-US" sz="1400" b="0" kern="1200" dirty="0" smtClean="0">
                          <a:solidFill>
                            <a:schemeClr val="dk1"/>
                          </a:solidFill>
                          <a:effectLst/>
                          <a:latin typeface="Consolas" pitchFamily="49" charset="0"/>
                          <a:ea typeface="+mn-ea"/>
                          <a:cs typeface="Consolas" pitchFamily="49" charset="0"/>
                        </a:rPr>
                        <a:t>a,</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a:t>
                      </a:r>
                      <a:r>
                        <a:rPr lang="en-US" sz="1400" b="0" kern="1200" dirty="0" err="1" smtClean="0">
                          <a:solidFill>
                            <a:schemeClr val="dk1"/>
                          </a:solidFill>
                          <a:effectLst/>
                          <a:latin typeface="Consolas" pitchFamily="49" charset="0"/>
                          <a:ea typeface="+mn-ea"/>
                          <a:cs typeface="Consolas" pitchFamily="49" charset="0"/>
                        </a:rPr>
                        <a:t>btn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background:</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aaa</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color: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#f60;</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font-size:</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18px;</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padding:</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6px;</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49434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p:txBody>
          <a:bodyPr/>
          <a:lstStyle/>
          <a:p>
            <a:pPr lvl="0"/>
            <a:r>
              <a:rPr lang="en-US" altLang="en-US" sz="1400" dirty="0">
                <a:solidFill>
                  <a:srgbClr val="990099"/>
                </a:solidFill>
                <a:latin typeface="Consolas" panose="020B0609020204030204" pitchFamily="49" charset="0"/>
                <a:cs typeface="Consolas" panose="020B0609020204030204" pitchFamily="49" charset="0"/>
              </a:rPr>
              <a:t>&lt;p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This is my first web page</a:t>
            </a:r>
            <a:r>
              <a:rPr lang="en-US" altLang="en-US" sz="1400" dirty="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 </a:t>
            </a:r>
            <a:endParaRPr lang="en-US" altLang="en-US" sz="1400" dirty="0" smtClean="0">
              <a:solidFill>
                <a:srgbClr val="000000"/>
              </a:solidFill>
              <a:latin typeface="Consolas" panose="020B0609020204030204" pitchFamily="49" charset="0"/>
              <a:cs typeface="Consolas" panose="020B0609020204030204" pitchFamily="49" charset="0"/>
            </a:endParaRPr>
          </a:p>
          <a:p>
            <a:pPr lvl="0"/>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smtClean="0">
                <a:solidFill>
                  <a:srgbClr val="990099"/>
                </a:solidFill>
                <a:latin typeface="Consolas" panose="020B0609020204030204" pitchFamily="49" charset="0"/>
                <a:cs typeface="Consolas" panose="020B0609020204030204" pitchFamily="49" charset="0"/>
              </a:rPr>
              <a:t>p</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smtClean="0">
                <a:solidFill>
                  <a:srgbClr val="000000"/>
                </a:solidFill>
                <a:latin typeface="Consolas" panose="020B0609020204030204" pitchFamily="49" charset="0"/>
                <a:cs typeface="Consolas" panose="020B0609020204030204" pitchFamily="49" charset="0"/>
              </a:rPr>
              <a:t>this is a second line</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chemeClr val="tx1"/>
                </a:solidFill>
                <a:latin typeface="Consolas" panose="020B0609020204030204" pitchFamily="49" charset="0"/>
                <a:cs typeface="Consolas" panose="020B0609020204030204" pitchFamily="49" charset="0"/>
              </a:rPr>
              <a:t> </a:t>
            </a:r>
            <a:endParaRPr lang="en-US" altLang="en-US" sz="1400" dirty="0" smtClean="0">
              <a:solidFill>
                <a:schemeClr val="tx1"/>
              </a:solidFill>
              <a:latin typeface="Consolas" panose="020B0609020204030204" pitchFamily="49" charset="0"/>
              <a:cs typeface="Consolas" panose="020B0609020204030204" pitchFamily="49" charset="0"/>
            </a:endParaRPr>
          </a:p>
          <a:p>
            <a:pPr lvl="0"/>
            <a:endParaRPr lang="en-US" altLang="en-US" sz="1400" dirty="0">
              <a:solidFill>
                <a:schemeClr val="tx1"/>
              </a:solidFill>
              <a:latin typeface="Consolas" panose="020B0609020204030204" pitchFamily="49" charset="0"/>
              <a:cs typeface="Consolas" panose="020B0609020204030204" pitchFamily="49" charset="0"/>
            </a:endParaRPr>
          </a:p>
          <a:p>
            <a:pPr lvl="0">
              <a:lnSpc>
                <a:spcPct val="100000"/>
              </a:lnSpc>
            </a:pPr>
            <a:r>
              <a:rPr lang="en-US" altLang="en-US" sz="1400" dirty="0">
                <a:solidFill>
                  <a:schemeClr val="tx1"/>
                </a:solidFill>
                <a:latin typeface="+mj-lt"/>
                <a:cs typeface="Consolas" panose="020B0609020204030204" pitchFamily="49" charset="0"/>
              </a:rPr>
              <a:t>The p tag is used for paragraphs.</a:t>
            </a:r>
          </a:p>
          <a:p>
            <a:pPr lvl="0">
              <a:lnSpc>
                <a:spcPct val="100000"/>
              </a:lnSpc>
            </a:pPr>
            <a:r>
              <a:rPr lang="en-US" altLang="en-US" sz="1400" dirty="0" smtClean="0">
                <a:solidFill>
                  <a:schemeClr val="tx1"/>
                </a:solidFill>
                <a:latin typeface="+mj-lt"/>
                <a:cs typeface="Consolas" panose="020B0609020204030204" pitchFamily="49" charset="0"/>
              </a:rPr>
              <a:t>The </a:t>
            </a:r>
            <a:r>
              <a:rPr lang="en-US" altLang="en-US" sz="1400" dirty="0">
                <a:solidFill>
                  <a:schemeClr val="tx1"/>
                </a:solidFill>
                <a:latin typeface="+mj-lt"/>
                <a:cs typeface="Consolas" panose="020B0609020204030204" pitchFamily="49" charset="0"/>
              </a:rPr>
              <a:t>two lines will now appear on two lines because the browser recognizes them as separate paragraphs.</a:t>
            </a:r>
          </a:p>
          <a:p>
            <a:endParaRPr lang="en-US" sz="1400" dirty="0" smtClean="0"/>
          </a:p>
          <a:p>
            <a:r>
              <a:rPr lang="en-US" sz="1400" dirty="0" smtClean="0"/>
              <a:t>You </a:t>
            </a:r>
            <a:r>
              <a:rPr lang="en-US" sz="1400" dirty="0"/>
              <a:t>can emphasize text in a paragraph using </a:t>
            </a:r>
            <a:r>
              <a:rPr lang="en-US" sz="1400" dirty="0" err="1"/>
              <a:t>em</a:t>
            </a:r>
            <a:r>
              <a:rPr lang="en-US" sz="1400" dirty="0"/>
              <a:t> (</a:t>
            </a:r>
            <a:r>
              <a:rPr lang="en-US" sz="1400" dirty="0" smtClean="0"/>
              <a:t>emphasis) </a:t>
            </a:r>
            <a:r>
              <a:rPr lang="en-US" sz="1400" dirty="0"/>
              <a:t>and strong (strong importance</a:t>
            </a:r>
            <a:r>
              <a:rPr lang="en-US" sz="1400" dirty="0" smtClean="0"/>
              <a:t>).</a:t>
            </a:r>
          </a:p>
          <a:p>
            <a:endParaRPr lang="en-US" sz="1400" dirty="0"/>
          </a:p>
          <a:p>
            <a:pPr lvl="0"/>
            <a:endParaRPr lang="en-US" altLang="en-US" sz="1400" dirty="0" smtClean="0">
              <a:solidFill>
                <a:srgbClr val="999999"/>
              </a:solidFill>
              <a:latin typeface="Consolas" panose="020B0609020204030204" pitchFamily="49" charset="0"/>
              <a:cs typeface="Consolas" panose="020B0609020204030204" pitchFamily="49" charset="0"/>
            </a:endParaRPr>
          </a:p>
          <a:p>
            <a:pPr lvl="0"/>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smtClean="0">
                <a:solidFill>
                  <a:srgbClr val="990099"/>
                </a:solidFill>
                <a:latin typeface="Consolas" panose="020B0609020204030204" pitchFamily="49" charset="0"/>
                <a:cs typeface="Consolas" panose="020B0609020204030204" pitchFamily="49" charset="0"/>
              </a:rPr>
              <a:t>p</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smtClean="0">
                <a:solidFill>
                  <a:srgbClr val="000000"/>
                </a:solidFill>
                <a:latin typeface="Consolas" panose="020B0609020204030204" pitchFamily="49" charset="0"/>
                <a:cs typeface="Consolas" panose="020B0609020204030204" pitchFamily="49" charset="0"/>
              </a:rPr>
              <a:t>This text is </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err="1" smtClean="0">
                <a:solidFill>
                  <a:srgbClr val="990099"/>
                </a:solidFill>
                <a:latin typeface="Consolas" panose="020B0609020204030204" pitchFamily="49" charset="0"/>
                <a:cs typeface="Consolas" panose="020B0609020204030204" pitchFamily="49" charset="0"/>
              </a:rPr>
              <a:t>em</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smtClean="0">
                <a:solidFill>
                  <a:srgbClr val="000000"/>
                </a:solidFill>
                <a:latin typeface="Consolas" panose="020B0609020204030204" pitchFamily="49" charset="0"/>
                <a:cs typeface="Consolas" panose="020B0609020204030204" pitchFamily="49" charset="0"/>
              </a:rPr>
              <a:t>italic</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err="1">
                <a:solidFill>
                  <a:srgbClr val="990099"/>
                </a:solidFill>
                <a:latin typeface="Consolas" panose="020B0609020204030204" pitchFamily="49" charset="0"/>
                <a:cs typeface="Consolas" panose="020B0609020204030204" pitchFamily="49" charset="0"/>
              </a:rPr>
              <a:t>em</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 </a:t>
            </a:r>
            <a:r>
              <a:rPr lang="en-US" altLang="en-US" sz="1400" dirty="0" smtClean="0">
                <a:solidFill>
                  <a:srgbClr val="000000"/>
                </a:solidFill>
                <a:latin typeface="Consolas" panose="020B0609020204030204" pitchFamily="49" charset="0"/>
                <a:cs typeface="Consolas" panose="020B0609020204030204" pitchFamily="49" charset="0"/>
              </a:rPr>
              <a:t>and this is </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smtClean="0">
                <a:solidFill>
                  <a:srgbClr val="990099"/>
                </a:solidFill>
                <a:latin typeface="Consolas" panose="020B0609020204030204" pitchFamily="49" charset="0"/>
                <a:cs typeface="Consolas" panose="020B0609020204030204" pitchFamily="49" charset="0"/>
              </a:rPr>
              <a:t>strong</a:t>
            </a:r>
            <a:r>
              <a:rPr lang="en-US" altLang="en-US" sz="1400" dirty="0" smtClean="0">
                <a:solidFill>
                  <a:srgbClr val="999999"/>
                </a:solidFill>
                <a:latin typeface="Consolas" panose="020B0609020204030204" pitchFamily="49" charset="0"/>
                <a:cs typeface="Consolas" panose="020B0609020204030204" pitchFamily="49" charset="0"/>
              </a:rPr>
              <a:t>&gt; </a:t>
            </a:r>
            <a:r>
              <a:rPr lang="en-US" altLang="en-US" sz="1400" dirty="0" smtClean="0">
                <a:solidFill>
                  <a:schemeClr val="tx1">
                    <a:lumMod val="50000"/>
                  </a:schemeClr>
                </a:solidFill>
                <a:latin typeface="Consolas" panose="020B0609020204030204" pitchFamily="49" charset="0"/>
                <a:cs typeface="Consolas" panose="020B0609020204030204" pitchFamily="49" charset="0"/>
              </a:rPr>
              <a:t>bold </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strong</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 </a:t>
            </a:r>
            <a:r>
              <a:rPr lang="en-US" altLang="en-US" sz="1400" dirty="0" smtClean="0">
                <a:solidFill>
                  <a:srgbClr val="000000"/>
                </a:solidFill>
                <a:latin typeface="Consolas" panose="020B0609020204030204" pitchFamily="49" charset="0"/>
                <a:cs typeface="Consolas" panose="020B0609020204030204" pitchFamily="49" charset="0"/>
              </a:rPr>
              <a:t>text</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endParaRPr lang="en-US" sz="1400" dirty="0" smtClean="0"/>
          </a:p>
          <a:p>
            <a:r>
              <a:rPr lang="en-US" sz="1400" dirty="0" smtClean="0"/>
              <a:t>Traditionally</a:t>
            </a:r>
            <a:r>
              <a:rPr lang="en-US" sz="1400" dirty="0"/>
              <a:t>, browsers will display </a:t>
            </a:r>
            <a:r>
              <a:rPr lang="en-US" sz="1400" dirty="0" err="1"/>
              <a:t>em</a:t>
            </a:r>
            <a:r>
              <a:rPr lang="en-US" sz="1400" dirty="0"/>
              <a:t> in italics and strong in bold by </a:t>
            </a:r>
            <a:r>
              <a:rPr lang="en-US" sz="1400" dirty="0" smtClean="0"/>
              <a:t>default.</a:t>
            </a:r>
            <a:endParaRPr lang="en-GB" sz="1400" dirty="0"/>
          </a:p>
        </p:txBody>
      </p:sp>
      <p:sp>
        <p:nvSpPr>
          <p:cNvPr id="9" name="Footer Placeholder 8"/>
          <p:cNvSpPr>
            <a:spLocks noGrp="1"/>
          </p:cNvSpPr>
          <p:nvPr>
            <p:ph type="ftr" sz="quarter" idx="11"/>
          </p:nvPr>
        </p:nvSpPr>
        <p:spPr/>
        <p:txBody>
          <a:bodyPr/>
          <a:lstStyle/>
          <a:p>
            <a:r>
              <a:rPr lang="de-CH" smtClean="0"/>
              <a:t>HTML &amp; CSS basics</a:t>
            </a:r>
            <a:endParaRPr lang="de-CH" dirty="0"/>
          </a:p>
        </p:txBody>
      </p:sp>
      <p:sp>
        <p:nvSpPr>
          <p:cNvPr id="10" name="Date Placeholder 9"/>
          <p:cNvSpPr>
            <a:spLocks noGrp="1"/>
          </p:cNvSpPr>
          <p:nvPr>
            <p:ph type="dt" sz="half" idx="10"/>
          </p:nvPr>
        </p:nvSpPr>
        <p:spPr/>
        <p:txBody>
          <a:bodyPr/>
          <a:lstStyle/>
          <a:p>
            <a:r>
              <a:rPr lang="de-CH" smtClean="0"/>
              <a:t>20. August 2015</a:t>
            </a:r>
            <a:endParaRPr lang="de-CH" dirty="0"/>
          </a:p>
        </p:txBody>
      </p:sp>
      <p:sp>
        <p:nvSpPr>
          <p:cNvPr id="11" name="Slide Number Placeholder 10"/>
          <p:cNvSpPr>
            <a:spLocks noGrp="1"/>
          </p:cNvSpPr>
          <p:nvPr>
            <p:ph type="sldNum" sz="quarter" idx="12"/>
          </p:nvPr>
        </p:nvSpPr>
        <p:spPr/>
        <p:txBody>
          <a:bodyPr/>
          <a:lstStyle/>
          <a:p>
            <a:r>
              <a:rPr lang="de-CH" smtClean="0"/>
              <a:t>Slide </a:t>
            </a:r>
            <a:fld id="{4DA4864C-1BAC-4FCE-918A-A33A49C2A30B}" type="slidenum">
              <a:rPr lang="de-CH" smtClean="0"/>
              <a:t>4</a:t>
            </a:fld>
            <a:endParaRPr lang="de-CH" dirty="0"/>
          </a:p>
        </p:txBody>
      </p:sp>
      <p:sp>
        <p:nvSpPr>
          <p:cNvPr id="17" name="Rectangle 6"/>
          <p:cNvSpPr>
            <a:spLocks noChangeArrowheads="1"/>
          </p:cNvSpPr>
          <p:nvPr/>
        </p:nvSpPr>
        <p:spPr bwMode="auto">
          <a:xfrm>
            <a:off x="-150629" y="321726"/>
            <a:ext cx="65" cy="2769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2302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best </a:t>
            </a:r>
            <a:r>
              <a:rPr lang="en-GB" dirty="0"/>
              <a:t>practices</a:t>
            </a:r>
            <a:endParaRPr lang="en-US" dirty="0"/>
          </a:p>
        </p:txBody>
      </p:sp>
      <p:sp>
        <p:nvSpPr>
          <p:cNvPr id="3" name="Content Placeholder 2"/>
          <p:cNvSpPr>
            <a:spLocks noGrp="1"/>
          </p:cNvSpPr>
          <p:nvPr>
            <p:ph idx="1"/>
          </p:nvPr>
        </p:nvSpPr>
        <p:spPr>
          <a:xfrm>
            <a:off x="685800" y="1219200"/>
            <a:ext cx="8305801" cy="5249912"/>
          </a:xfrm>
        </p:spPr>
        <p:txBody>
          <a:bodyPr/>
          <a:lstStyle/>
          <a:p>
            <a:r>
              <a:rPr lang="en-US" b="1" dirty="0"/>
              <a:t>Modularize Styles for Reuse</a:t>
            </a:r>
          </a:p>
          <a:p>
            <a:r>
              <a:rPr lang="en-US" sz="1600" dirty="0"/>
              <a:t>CSS is built to allow styles to be reused, specifically with the use of classes. </a:t>
            </a:r>
            <a:endParaRPr lang="en-US" sz="1600" dirty="0" smtClean="0"/>
          </a:p>
          <a:p>
            <a:r>
              <a:rPr lang="en-US" sz="1600" dirty="0" smtClean="0"/>
              <a:t>For </a:t>
            </a:r>
            <a:r>
              <a:rPr lang="en-US" sz="1600" dirty="0"/>
              <a:t>this reason, styles assigned to a class should be modular and available to share across elements as necessary.</a:t>
            </a:r>
          </a:p>
          <a:p>
            <a:r>
              <a:rPr lang="en-US" sz="1600" dirty="0"/>
              <a:t>If a section of news is presented within a box that includes a border, background color, and other styles, the class of news might seem like a good option. </a:t>
            </a:r>
            <a:endParaRPr lang="en-US" sz="1600" dirty="0" smtClean="0"/>
          </a:p>
          <a:p>
            <a:r>
              <a:rPr lang="en-US" sz="1600" dirty="0" smtClean="0"/>
              <a:t>However</a:t>
            </a:r>
            <a:r>
              <a:rPr lang="en-US" sz="1600" dirty="0"/>
              <a:t>, those same styles may also need to be applied to a section of upcoming events. The class of </a:t>
            </a:r>
            <a:r>
              <a:rPr lang="en-US" sz="1600" dirty="0" smtClean="0"/>
              <a:t>news doesn’t </a:t>
            </a:r>
            <a:r>
              <a:rPr lang="en-US" sz="1600" dirty="0"/>
              <a:t>fit in this case. </a:t>
            </a:r>
            <a:endParaRPr lang="en-US" sz="1600" dirty="0" smtClean="0"/>
          </a:p>
          <a:p>
            <a:r>
              <a:rPr lang="en-US" sz="1600" dirty="0" smtClean="0"/>
              <a:t>A </a:t>
            </a:r>
            <a:r>
              <a:rPr lang="en-US" sz="1600" dirty="0"/>
              <a:t>class of feat-box would make more sense and may be widely used across the entire website.</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lang="en-US" smtClean="0"/>
              <a:pPr/>
              <a:t>40</a:t>
            </a:fld>
            <a:endParaRPr lang="en-US" dirty="0"/>
          </a:p>
        </p:txBody>
      </p:sp>
    </p:spTree>
    <p:extLst>
      <p:ext uri="{BB962C8B-B14F-4D97-AF65-F5344CB8AC3E}">
        <p14:creationId xmlns:p14="http://schemas.microsoft.com/office/powerpoint/2010/main" val="4283092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 best practices</a:t>
            </a:r>
            <a:endParaRPr lang="en-GB" dirty="0"/>
          </a:p>
        </p:txBody>
      </p:sp>
      <p:sp>
        <p:nvSpPr>
          <p:cNvPr id="3" name="Content Placeholder 2"/>
          <p:cNvSpPr>
            <a:spLocks noGrp="1"/>
          </p:cNvSpPr>
          <p:nvPr>
            <p:ph idx="1"/>
          </p:nvPr>
        </p:nvSpPr>
        <p:spPr>
          <a:xfrm>
            <a:off x="579439" y="762000"/>
            <a:ext cx="8412162" cy="5707112"/>
          </a:xfrm>
        </p:spPr>
        <p:txBody>
          <a:bodyPr/>
          <a:lstStyle/>
          <a:p>
            <a:r>
              <a:rPr lang="en-US" b="1" dirty="0"/>
              <a:t>Modularize Styles for </a:t>
            </a:r>
            <a:r>
              <a:rPr lang="en-US" b="1" dirty="0" smtClean="0"/>
              <a:t>Reuse</a:t>
            </a:r>
          </a:p>
          <a:p>
            <a:r>
              <a:rPr lang="en-US" sz="1800" dirty="0" smtClean="0"/>
              <a:t>Bad </a:t>
            </a:r>
            <a:r>
              <a:rPr lang="en-US" sz="1800" dirty="0" smtClean="0"/>
              <a:t>code</a:t>
            </a:r>
          </a:p>
          <a:p>
            <a:endParaRPr lang="en-US" sz="1800" dirty="0" smtClean="0"/>
          </a:p>
          <a:p>
            <a:endParaRPr lang="en-US" sz="1800" dirty="0" smtClean="0"/>
          </a:p>
          <a:p>
            <a:endParaRPr lang="en-US" sz="1800" dirty="0"/>
          </a:p>
          <a:p>
            <a:endParaRPr lang="en-US" sz="1800" dirty="0" smtClean="0"/>
          </a:p>
          <a:p>
            <a:endParaRPr lang="en-US" sz="1800" dirty="0" smtClean="0"/>
          </a:p>
          <a:p>
            <a:endParaRPr lang="en-US" sz="1800" dirty="0" smtClean="0"/>
          </a:p>
          <a:p>
            <a:r>
              <a:rPr lang="en-US" sz="1800" dirty="0" smtClean="0"/>
              <a:t>Good </a:t>
            </a:r>
            <a:r>
              <a:rPr lang="en-US" sz="1800" dirty="0" smtClean="0"/>
              <a:t>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41</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673696507"/>
              </p:ext>
            </p:extLst>
          </p:nvPr>
        </p:nvGraphicFramePr>
        <p:xfrm>
          <a:off x="609600" y="1524000"/>
          <a:ext cx="7650162" cy="2438400"/>
        </p:xfrm>
        <a:graphic>
          <a:graphicData uri="http://schemas.openxmlformats.org/drawingml/2006/table">
            <a:tbl>
              <a:tblPr firstRow="1" bandRow="1">
                <a:tableStyleId>{22838BEF-8BB2-4498-84A7-C5851F593DF1}</a:tableStyleId>
              </a:tblPr>
              <a:tblGrid>
                <a:gridCol w="7650162"/>
              </a:tblGrid>
              <a:tr h="1752600">
                <a:tc>
                  <a:txBody>
                    <a:bodyPr/>
                    <a:lstStyle/>
                    <a:p>
                      <a:r>
                        <a:rPr lang="en-US" sz="1400" b="0" kern="1200" dirty="0" smtClean="0">
                          <a:solidFill>
                            <a:schemeClr val="dk1"/>
                          </a:solidFill>
                          <a:effectLst/>
                          <a:latin typeface="+mn-lt"/>
                          <a:ea typeface="+mn-ea"/>
                          <a:cs typeface="+mn-cs"/>
                        </a:rPr>
                        <a:t>.news</a:t>
                      </a:r>
                      <a:r>
                        <a:rPr lang="en-US" sz="1400" b="0" dirty="0" smtClean="0"/>
                        <a:t> </a:t>
                      </a:r>
                      <a:r>
                        <a:rPr lang="en-US" sz="1400" b="0" kern="1200" dirty="0" smtClean="0">
                          <a:solidFill>
                            <a:schemeClr val="dk1"/>
                          </a:solidFill>
                          <a:effectLst/>
                          <a:latin typeface="+mn-lt"/>
                          <a:ea typeface="+mn-ea"/>
                          <a:cs typeface="+mn-cs"/>
                        </a:rPr>
                        <a:t>{</a:t>
                      </a:r>
                    </a:p>
                    <a:p>
                      <a:r>
                        <a:rPr lang="en-US" sz="1400" b="0" kern="1200" dirty="0" smtClean="0">
                          <a:solidFill>
                            <a:schemeClr val="dk1"/>
                          </a:solidFill>
                          <a:effectLst/>
                          <a:latin typeface="+mn-lt"/>
                          <a:ea typeface="+mn-ea"/>
                          <a:cs typeface="+mn-cs"/>
                        </a:rPr>
                        <a:t>   </a:t>
                      </a:r>
                      <a:r>
                        <a:rPr lang="en-US" sz="1400" b="0" dirty="0" smtClean="0"/>
                        <a:t> </a:t>
                      </a:r>
                      <a:r>
                        <a:rPr lang="en-US" sz="1400" b="0" kern="1200" dirty="0" smtClean="0">
                          <a:solidFill>
                            <a:schemeClr val="dk1"/>
                          </a:solidFill>
                          <a:effectLst/>
                          <a:latin typeface="+mn-lt"/>
                          <a:ea typeface="+mn-ea"/>
                          <a:cs typeface="+mn-cs"/>
                        </a:rPr>
                        <a:t>background:</a:t>
                      </a:r>
                      <a:r>
                        <a:rPr lang="en-US" sz="1400" b="0" dirty="0" smtClean="0"/>
                        <a:t> </a:t>
                      </a:r>
                      <a:r>
                        <a:rPr lang="en-US" sz="1400" b="0" kern="1200" dirty="0" smtClean="0">
                          <a:solidFill>
                            <a:schemeClr val="dk1"/>
                          </a:solidFill>
                          <a:effectLst/>
                          <a:latin typeface="+mn-lt"/>
                          <a:ea typeface="+mn-ea"/>
                          <a:cs typeface="+mn-cs"/>
                        </a:rPr>
                        <a:t>#</a:t>
                      </a:r>
                      <a:r>
                        <a:rPr lang="en-US" sz="1400" b="0" kern="1200" dirty="0" err="1" smtClean="0">
                          <a:solidFill>
                            <a:schemeClr val="dk1"/>
                          </a:solidFill>
                          <a:effectLst/>
                          <a:latin typeface="+mn-lt"/>
                          <a:ea typeface="+mn-ea"/>
                          <a:cs typeface="+mn-cs"/>
                        </a:rPr>
                        <a:t>eee</a:t>
                      </a:r>
                      <a:r>
                        <a:rPr lang="en-US" sz="1400" b="0" kern="1200" dirty="0" smtClean="0">
                          <a:solidFill>
                            <a:schemeClr val="dk1"/>
                          </a:solidFill>
                          <a:effectLst/>
                          <a:latin typeface="+mn-lt"/>
                          <a:ea typeface="+mn-ea"/>
                          <a:cs typeface="+mn-cs"/>
                        </a:rPr>
                        <a:t>;</a:t>
                      </a:r>
                      <a:r>
                        <a:rPr lang="en-US" sz="1400" b="0" dirty="0" smtClean="0"/>
                        <a:t> </a:t>
                      </a:r>
                    </a:p>
                    <a:p>
                      <a:r>
                        <a:rPr lang="en-US" sz="1400" b="0" kern="1200" dirty="0" smtClean="0">
                          <a:solidFill>
                            <a:schemeClr val="dk1"/>
                          </a:solidFill>
                          <a:effectLst/>
                          <a:latin typeface="+mn-lt"/>
                          <a:ea typeface="+mn-ea"/>
                          <a:cs typeface="+mn-cs"/>
                        </a:rPr>
                        <a:t>    border:</a:t>
                      </a:r>
                      <a:r>
                        <a:rPr lang="en-US" sz="1400" b="0" dirty="0" smtClean="0"/>
                        <a:t> </a:t>
                      </a:r>
                      <a:r>
                        <a:rPr lang="en-US" sz="1400" b="0" kern="1200" dirty="0" smtClean="0">
                          <a:solidFill>
                            <a:schemeClr val="dk1"/>
                          </a:solidFill>
                          <a:effectLst/>
                          <a:latin typeface="+mn-lt"/>
                          <a:ea typeface="+mn-ea"/>
                          <a:cs typeface="+mn-cs"/>
                        </a:rPr>
                        <a:t>1px</a:t>
                      </a:r>
                      <a:r>
                        <a:rPr lang="en-US" sz="1400" b="0" dirty="0" smtClean="0"/>
                        <a:t> </a:t>
                      </a:r>
                      <a:r>
                        <a:rPr lang="en-US" sz="1400" b="0" dirty="0" smtClean="0">
                          <a:effectLst/>
                        </a:rPr>
                        <a:t>solid</a:t>
                      </a:r>
                      <a:r>
                        <a:rPr lang="en-US" sz="1400" b="0" dirty="0" smtClean="0"/>
                        <a:t> </a:t>
                      </a:r>
                      <a:r>
                        <a:rPr lang="en-US" sz="1400" b="0" kern="1200" dirty="0" smtClean="0">
                          <a:solidFill>
                            <a:schemeClr val="dk1"/>
                          </a:solidFill>
                          <a:effectLst/>
                          <a:latin typeface="+mn-lt"/>
                          <a:ea typeface="+mn-ea"/>
                          <a:cs typeface="+mn-cs"/>
                        </a:rPr>
                        <a:t>#ccc;</a:t>
                      </a:r>
                    </a:p>
                    <a:p>
                      <a:r>
                        <a:rPr lang="en-US" sz="1400" b="0" kern="1200" dirty="0" smtClean="0">
                          <a:solidFill>
                            <a:schemeClr val="dk1"/>
                          </a:solidFill>
                          <a:effectLst/>
                          <a:latin typeface="+mn-lt"/>
                          <a:ea typeface="+mn-ea"/>
                          <a:cs typeface="+mn-cs"/>
                        </a:rPr>
                        <a:t>   </a:t>
                      </a:r>
                      <a:r>
                        <a:rPr lang="en-US" sz="1400" b="0" dirty="0" smtClean="0"/>
                        <a:t> </a:t>
                      </a:r>
                      <a:r>
                        <a:rPr lang="en-US" sz="1400" b="0" kern="1200" dirty="0" smtClean="0">
                          <a:solidFill>
                            <a:schemeClr val="dk1"/>
                          </a:solidFill>
                          <a:effectLst/>
                          <a:latin typeface="+mn-lt"/>
                          <a:ea typeface="+mn-ea"/>
                          <a:cs typeface="+mn-cs"/>
                        </a:rPr>
                        <a:t>border-radius:</a:t>
                      </a:r>
                      <a:r>
                        <a:rPr lang="en-US" sz="1400" b="0" dirty="0" smtClean="0"/>
                        <a:t> </a:t>
                      </a:r>
                      <a:r>
                        <a:rPr lang="en-US" sz="1400" b="0" kern="1200" dirty="0" smtClean="0">
                          <a:solidFill>
                            <a:schemeClr val="dk1"/>
                          </a:solidFill>
                          <a:effectLst/>
                          <a:latin typeface="+mn-lt"/>
                          <a:ea typeface="+mn-ea"/>
                          <a:cs typeface="+mn-cs"/>
                        </a:rPr>
                        <a:t>6px;</a:t>
                      </a:r>
                      <a:r>
                        <a:rPr lang="en-US" sz="1400" b="0" dirty="0" smtClean="0"/>
                        <a:t> </a:t>
                      </a:r>
                    </a:p>
                    <a:p>
                      <a:r>
                        <a:rPr lang="en-US" sz="1400" b="0" kern="1200" dirty="0" smtClean="0">
                          <a:solidFill>
                            <a:schemeClr val="dk1"/>
                          </a:solidFill>
                          <a:effectLst/>
                          <a:latin typeface="+mn-lt"/>
                          <a:ea typeface="+mn-ea"/>
                          <a:cs typeface="+mn-cs"/>
                        </a:rPr>
                        <a:t>}</a:t>
                      </a:r>
                      <a:r>
                        <a:rPr lang="en-US" sz="1400" b="0" dirty="0" smtClean="0"/>
                        <a:t> </a:t>
                      </a:r>
                    </a:p>
                    <a:p>
                      <a:endParaRPr lang="en-US" sz="1400" b="0" dirty="0" smtClean="0"/>
                    </a:p>
                    <a:p>
                      <a:r>
                        <a:rPr lang="en-US" sz="1400" b="0" kern="1200" dirty="0" smtClean="0">
                          <a:solidFill>
                            <a:schemeClr val="dk1"/>
                          </a:solidFill>
                          <a:effectLst/>
                          <a:latin typeface="+mn-lt"/>
                          <a:ea typeface="+mn-ea"/>
                          <a:cs typeface="+mn-cs"/>
                        </a:rPr>
                        <a:t>.events</a:t>
                      </a:r>
                      <a:r>
                        <a:rPr lang="en-US" sz="1400" b="0" dirty="0" smtClean="0"/>
                        <a:t> </a:t>
                      </a:r>
                      <a:r>
                        <a:rPr lang="en-US" sz="1400" b="0" kern="1200" dirty="0" smtClean="0">
                          <a:solidFill>
                            <a:schemeClr val="dk1"/>
                          </a:solidFill>
                          <a:effectLst/>
                          <a:latin typeface="+mn-lt"/>
                          <a:ea typeface="+mn-ea"/>
                          <a:cs typeface="+mn-cs"/>
                        </a:rPr>
                        <a:t>{</a:t>
                      </a:r>
                      <a:r>
                        <a:rPr lang="en-US" sz="1400" b="0" dirty="0" smtClean="0"/>
                        <a:t> </a:t>
                      </a:r>
                    </a:p>
                    <a:p>
                      <a:r>
                        <a:rPr lang="en-US" sz="1400" b="0" kern="1200" dirty="0" smtClean="0">
                          <a:solidFill>
                            <a:schemeClr val="dk1"/>
                          </a:solidFill>
                          <a:effectLst/>
                          <a:latin typeface="+mn-lt"/>
                          <a:ea typeface="+mn-ea"/>
                          <a:cs typeface="+mn-cs"/>
                        </a:rPr>
                        <a:t>     background:</a:t>
                      </a:r>
                      <a:r>
                        <a:rPr lang="en-US" sz="1400" b="0" dirty="0" smtClean="0"/>
                        <a:t> </a:t>
                      </a:r>
                      <a:r>
                        <a:rPr lang="en-US" sz="1400" b="0" kern="1200" dirty="0" smtClean="0">
                          <a:solidFill>
                            <a:schemeClr val="dk1"/>
                          </a:solidFill>
                          <a:effectLst/>
                          <a:latin typeface="+mn-lt"/>
                          <a:ea typeface="+mn-ea"/>
                          <a:cs typeface="+mn-cs"/>
                        </a:rPr>
                        <a:t>#</a:t>
                      </a:r>
                      <a:r>
                        <a:rPr lang="en-US" sz="1400" b="0" kern="1200" dirty="0" err="1" smtClean="0">
                          <a:solidFill>
                            <a:schemeClr val="dk1"/>
                          </a:solidFill>
                          <a:effectLst/>
                          <a:latin typeface="+mn-lt"/>
                          <a:ea typeface="+mn-ea"/>
                          <a:cs typeface="+mn-cs"/>
                        </a:rPr>
                        <a:t>eee</a:t>
                      </a:r>
                      <a:r>
                        <a:rPr lang="en-US" sz="1400" b="0" kern="1200" dirty="0" smtClean="0">
                          <a:solidFill>
                            <a:schemeClr val="dk1"/>
                          </a:solidFill>
                          <a:effectLst/>
                          <a:latin typeface="+mn-lt"/>
                          <a:ea typeface="+mn-ea"/>
                          <a:cs typeface="+mn-cs"/>
                        </a:rPr>
                        <a:t>;</a:t>
                      </a:r>
                      <a:r>
                        <a:rPr lang="en-US" sz="1400" b="0" dirty="0" smtClean="0"/>
                        <a:t> </a:t>
                      </a:r>
                    </a:p>
                    <a:p>
                      <a:r>
                        <a:rPr lang="en-US" sz="1400" b="0" kern="1200" dirty="0" smtClean="0">
                          <a:solidFill>
                            <a:schemeClr val="dk1"/>
                          </a:solidFill>
                          <a:effectLst/>
                          <a:latin typeface="+mn-lt"/>
                          <a:ea typeface="+mn-ea"/>
                          <a:cs typeface="+mn-cs"/>
                        </a:rPr>
                        <a:t>     border:</a:t>
                      </a:r>
                      <a:r>
                        <a:rPr lang="en-US" sz="1400" b="0" dirty="0" smtClean="0"/>
                        <a:t> </a:t>
                      </a:r>
                      <a:r>
                        <a:rPr lang="en-US" sz="1400" b="0" kern="1200" dirty="0" smtClean="0">
                          <a:solidFill>
                            <a:schemeClr val="dk1"/>
                          </a:solidFill>
                          <a:effectLst/>
                          <a:latin typeface="+mn-lt"/>
                          <a:ea typeface="+mn-ea"/>
                          <a:cs typeface="+mn-cs"/>
                        </a:rPr>
                        <a:t>1px</a:t>
                      </a:r>
                      <a:r>
                        <a:rPr lang="en-US" sz="1400" b="0" dirty="0" smtClean="0"/>
                        <a:t> </a:t>
                      </a:r>
                      <a:r>
                        <a:rPr lang="en-US" sz="1400" b="0" dirty="0" smtClean="0">
                          <a:effectLst/>
                        </a:rPr>
                        <a:t>solid</a:t>
                      </a:r>
                      <a:r>
                        <a:rPr lang="en-US" sz="1400" b="0" dirty="0" smtClean="0"/>
                        <a:t> </a:t>
                      </a:r>
                      <a:r>
                        <a:rPr lang="en-US" sz="1400" b="0" kern="1200" dirty="0" smtClean="0">
                          <a:solidFill>
                            <a:schemeClr val="dk1"/>
                          </a:solidFill>
                          <a:effectLst/>
                          <a:latin typeface="+mn-lt"/>
                          <a:ea typeface="+mn-ea"/>
                          <a:cs typeface="+mn-cs"/>
                        </a:rPr>
                        <a:t>#ccc;</a:t>
                      </a:r>
                      <a:r>
                        <a:rPr lang="en-US" sz="1400" b="0" dirty="0" smtClean="0"/>
                        <a:t> </a:t>
                      </a:r>
                    </a:p>
                    <a:p>
                      <a:r>
                        <a:rPr lang="en-US" sz="1400" b="0" kern="1200" dirty="0" smtClean="0">
                          <a:solidFill>
                            <a:schemeClr val="dk1"/>
                          </a:solidFill>
                          <a:effectLst/>
                          <a:latin typeface="+mn-lt"/>
                          <a:ea typeface="+mn-ea"/>
                          <a:cs typeface="+mn-cs"/>
                        </a:rPr>
                        <a:t>     border-radius:</a:t>
                      </a:r>
                      <a:r>
                        <a:rPr lang="en-US" sz="1400" b="0" dirty="0" smtClean="0"/>
                        <a:t> </a:t>
                      </a:r>
                      <a:r>
                        <a:rPr lang="en-US" sz="1400" b="0" kern="1200" dirty="0" smtClean="0">
                          <a:solidFill>
                            <a:schemeClr val="dk1"/>
                          </a:solidFill>
                          <a:effectLst/>
                          <a:latin typeface="+mn-lt"/>
                          <a:ea typeface="+mn-ea"/>
                          <a:cs typeface="+mn-cs"/>
                        </a:rPr>
                        <a:t>6px;</a:t>
                      </a:r>
                      <a:r>
                        <a:rPr lang="en-US" sz="1400" b="0" dirty="0" smtClean="0"/>
                        <a:t> </a:t>
                      </a:r>
                    </a:p>
                    <a:p>
                      <a:r>
                        <a:rPr lang="en-US" sz="1400" b="0" kern="1200" dirty="0" smtClean="0">
                          <a:solidFill>
                            <a:schemeClr val="dk1"/>
                          </a:solidFill>
                          <a:effectLst/>
                          <a:latin typeface="+mn-lt"/>
                          <a:ea typeface="+mn-ea"/>
                          <a:cs typeface="+mn-cs"/>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79966603"/>
              </p:ext>
            </p:extLst>
          </p:nvPr>
        </p:nvGraphicFramePr>
        <p:xfrm>
          <a:off x="609600" y="4572001"/>
          <a:ext cx="7650162" cy="1828800"/>
        </p:xfrm>
        <a:graphic>
          <a:graphicData uri="http://schemas.openxmlformats.org/drawingml/2006/table">
            <a:tbl>
              <a:tblPr firstRow="1" bandRow="1">
                <a:tableStyleId>{22838BEF-8BB2-4498-84A7-C5851F593DF1}</a:tableStyleId>
              </a:tblPr>
              <a:tblGrid>
                <a:gridCol w="7650162"/>
              </a:tblGrid>
              <a:tr h="1828800">
                <a:tc>
                  <a:txBody>
                    <a:bodyPr/>
                    <a:lstStyle/>
                    <a:p>
                      <a:r>
                        <a:rPr lang="en-US" sz="1400" b="0" kern="1200" dirty="0" smtClean="0">
                          <a:solidFill>
                            <a:schemeClr val="dk1"/>
                          </a:solidFill>
                          <a:effectLst/>
                          <a:latin typeface="Consolas" pitchFamily="49" charset="0"/>
                          <a:ea typeface="+mn-ea"/>
                          <a:cs typeface="Consolas" pitchFamily="49" charset="0"/>
                        </a:rPr>
                        <a:t>.feat-box</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background:</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eee</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border: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1px</a:t>
                      </a:r>
                      <a:r>
                        <a:rPr lang="en-US" sz="1400" b="0" dirty="0" smtClean="0">
                          <a:latin typeface="Consolas" pitchFamily="49" charset="0"/>
                          <a:cs typeface="Consolas" pitchFamily="49" charset="0"/>
                        </a:rPr>
                        <a:t> </a:t>
                      </a:r>
                      <a:r>
                        <a:rPr lang="en-US" sz="1400" b="0" dirty="0" smtClean="0">
                          <a:effectLst/>
                          <a:latin typeface="Consolas" pitchFamily="49" charset="0"/>
                          <a:cs typeface="Consolas" pitchFamily="49" charset="0"/>
                        </a:rPr>
                        <a:t>solid</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#ccc;</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border-radius:</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6px;</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110693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8" y="1143001"/>
            <a:ext cx="8183562" cy="5422900"/>
          </a:xfrm>
        </p:spPr>
        <p:txBody>
          <a:bodyPr/>
          <a:lstStyle/>
          <a:p>
            <a:r>
              <a:rPr lang="en-US" dirty="0"/>
              <a:t>The line-break tag can also be used to separate lines like this</a:t>
            </a:r>
            <a:r>
              <a:rPr lang="en-US" dirty="0" smtClean="0"/>
              <a:t>:</a:t>
            </a:r>
          </a:p>
          <a:p>
            <a:endParaRPr lang="en-US" dirty="0"/>
          </a:p>
          <a:p>
            <a:pPr lvl="0"/>
            <a:r>
              <a:rPr lang="en-US" altLang="en-US" sz="1600" dirty="0">
                <a:solidFill>
                  <a:srgbClr val="000000"/>
                </a:solidFill>
                <a:latin typeface="Consolas" panose="020B0609020204030204" pitchFamily="49" charset="0"/>
                <a:cs typeface="Consolas" panose="020B0609020204030204" pitchFamily="49" charset="0"/>
              </a:rPr>
              <a:t>This is my first web page</a:t>
            </a:r>
            <a:r>
              <a:rPr lang="en-US" altLang="en-US" sz="1600" dirty="0">
                <a:solidFill>
                  <a:srgbClr val="999999"/>
                </a:solidFill>
                <a:latin typeface="Consolas" panose="020B0609020204030204" pitchFamily="49" charset="0"/>
                <a:cs typeface="Consolas" panose="020B0609020204030204" pitchFamily="49" charset="0"/>
              </a:rPr>
              <a:t>&lt;</a:t>
            </a:r>
            <a:r>
              <a:rPr lang="en-US" altLang="en-US" sz="1600" dirty="0" err="1">
                <a:solidFill>
                  <a:srgbClr val="990099"/>
                </a:solidFill>
                <a:latin typeface="Consolas" panose="020B0609020204030204" pitchFamily="49" charset="0"/>
                <a:cs typeface="Consolas" panose="020B0609020204030204" pitchFamily="49" charset="0"/>
              </a:rPr>
              <a:t>br</a:t>
            </a:r>
            <a:r>
              <a:rPr lang="en-US" altLang="en-US" sz="1600" dirty="0">
                <a:solidFill>
                  <a:srgbClr val="999999"/>
                </a:solidFill>
                <a:latin typeface="Consolas" panose="020B0609020204030204" pitchFamily="49" charset="0"/>
                <a:cs typeface="Consolas" panose="020B0609020204030204" pitchFamily="49" charset="0"/>
              </a:rPr>
              <a:t>&gt;</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And this another line</a:t>
            </a:r>
            <a:endParaRPr lang="en-US" altLang="en-US" sz="3600" dirty="0">
              <a:solidFill>
                <a:schemeClr val="tx1"/>
              </a:solidFill>
              <a:latin typeface="Arial" panose="020B0604020202020204" pitchFamily="34" charset="0"/>
            </a:endParaRPr>
          </a:p>
          <a:p>
            <a:endParaRPr lang="en-US" dirty="0" smtClean="0"/>
          </a:p>
          <a:p>
            <a:r>
              <a:rPr lang="en-US" sz="2000" dirty="0" smtClean="0"/>
              <a:t>There’s </a:t>
            </a:r>
            <a:r>
              <a:rPr lang="en-US" sz="2000" dirty="0"/>
              <a:t>no content involved in breaking lines so there is no closing tag.</a:t>
            </a:r>
            <a:endParaRPr lang="en-GB" sz="2000" dirty="0"/>
          </a:p>
        </p:txBody>
      </p:sp>
      <p:sp>
        <p:nvSpPr>
          <p:cNvPr id="11" name="Footer Placeholder 10"/>
          <p:cNvSpPr>
            <a:spLocks noGrp="1"/>
          </p:cNvSpPr>
          <p:nvPr>
            <p:ph type="ftr" sz="quarter" idx="11"/>
          </p:nvPr>
        </p:nvSpPr>
        <p:spPr/>
        <p:txBody>
          <a:bodyPr/>
          <a:lstStyle/>
          <a:p>
            <a:r>
              <a:rPr lang="de-CH" smtClean="0"/>
              <a:t>HTML &amp; CSS basics</a:t>
            </a:r>
            <a:endParaRPr lang="de-CH" dirty="0"/>
          </a:p>
        </p:txBody>
      </p:sp>
      <p:sp>
        <p:nvSpPr>
          <p:cNvPr id="12" name="Date Placeholder 11"/>
          <p:cNvSpPr>
            <a:spLocks noGrp="1"/>
          </p:cNvSpPr>
          <p:nvPr>
            <p:ph type="dt" sz="half" idx="10"/>
          </p:nvPr>
        </p:nvSpPr>
        <p:spPr/>
        <p:txBody>
          <a:bodyPr/>
          <a:lstStyle/>
          <a:p>
            <a:r>
              <a:rPr lang="de-CH" smtClean="0"/>
              <a:t>20. August 2015</a:t>
            </a:r>
            <a:endParaRPr lang="de-CH" dirty="0"/>
          </a:p>
        </p:txBody>
      </p:sp>
      <p:sp>
        <p:nvSpPr>
          <p:cNvPr id="13" name="Slide Number Placeholder 12"/>
          <p:cNvSpPr>
            <a:spLocks noGrp="1"/>
          </p:cNvSpPr>
          <p:nvPr>
            <p:ph type="sldNum" sz="quarter" idx="12"/>
          </p:nvPr>
        </p:nvSpPr>
        <p:spPr/>
        <p:txBody>
          <a:bodyPr/>
          <a:lstStyle/>
          <a:p>
            <a:r>
              <a:rPr lang="de-CH" smtClean="0"/>
              <a:t>Slide </a:t>
            </a:r>
            <a:fld id="{F942937D-8F53-454A-81CA-05C6B44D0D3A}" type="slidenum">
              <a:rPr lang="de-CH" smtClean="0"/>
              <a:t>5</a:t>
            </a:fld>
            <a:endParaRPr lang="de-CH" dirty="0"/>
          </a:p>
        </p:txBody>
      </p:sp>
      <p:sp>
        <p:nvSpPr>
          <p:cNvPr id="15" name="Rectangle 2"/>
          <p:cNvSpPr>
            <a:spLocks noChangeArrowheads="1"/>
          </p:cNvSpPr>
          <p:nvPr/>
        </p:nvSpPr>
        <p:spPr bwMode="auto">
          <a:xfrm>
            <a:off x="0" y="90100"/>
            <a:ext cx="65" cy="2769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840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Headings are defined with the </a:t>
            </a:r>
            <a:r>
              <a:rPr lang="en-US" sz="1600" b="1" dirty="0"/>
              <a:t>&lt;h1&gt;</a:t>
            </a:r>
            <a:r>
              <a:rPr lang="en-US" sz="1600" dirty="0"/>
              <a:t> to </a:t>
            </a:r>
            <a:r>
              <a:rPr lang="en-US" sz="1600" b="1" dirty="0"/>
              <a:t>&lt;h6&gt; </a:t>
            </a:r>
            <a:r>
              <a:rPr lang="en-US" sz="1600" dirty="0"/>
              <a:t>tags.</a:t>
            </a:r>
          </a:p>
          <a:p>
            <a:r>
              <a:rPr lang="en-US" sz="1600" b="1" dirty="0"/>
              <a:t>&lt;h1&gt; </a:t>
            </a:r>
            <a:r>
              <a:rPr lang="en-US" sz="1600" dirty="0"/>
              <a:t>defines the most </a:t>
            </a:r>
            <a:r>
              <a:rPr lang="en-US" sz="1600" dirty="0" smtClean="0"/>
              <a:t>important (largest) </a:t>
            </a:r>
            <a:r>
              <a:rPr lang="en-US" sz="1600" dirty="0"/>
              <a:t>heading</a:t>
            </a:r>
            <a:r>
              <a:rPr lang="en-US" sz="1600" b="1" dirty="0"/>
              <a:t>. &lt;h6&gt;</a:t>
            </a:r>
            <a:r>
              <a:rPr lang="en-US" sz="1600" dirty="0"/>
              <a:t> defines the least </a:t>
            </a:r>
            <a:r>
              <a:rPr lang="en-US" sz="1600" dirty="0" smtClean="0"/>
              <a:t>important (smallest) </a:t>
            </a:r>
            <a:r>
              <a:rPr lang="en-US" sz="1600" dirty="0"/>
              <a:t>heading.</a:t>
            </a:r>
          </a:p>
          <a:p>
            <a:endParaRPr lang="en-GB" sz="1600" i="1" dirty="0" smtClean="0"/>
          </a:p>
          <a:p>
            <a:r>
              <a:rPr lang="en-GB" sz="1600" dirty="0" smtClean="0"/>
              <a:t>Example:</a:t>
            </a:r>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sp>
        <p:nvSpPr>
          <p:cNvPr id="12" name="Slide Number Placeholder 11"/>
          <p:cNvSpPr>
            <a:spLocks noGrp="1"/>
          </p:cNvSpPr>
          <p:nvPr>
            <p:ph type="sldNum" sz="quarter" idx="12"/>
          </p:nvPr>
        </p:nvSpPr>
        <p:spPr/>
        <p:txBody>
          <a:bodyPr/>
          <a:lstStyle/>
          <a:p>
            <a:r>
              <a:rPr lang="de-CH" smtClean="0"/>
              <a:t>Slide </a:t>
            </a:r>
            <a:fld id="{6EB19388-1614-45DE-98C0-9444633BAFAF}" type="slidenum">
              <a:rPr lang="de-CH" smtClean="0"/>
              <a:t>6</a:t>
            </a:fld>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1887449302"/>
              </p:ext>
            </p:extLst>
          </p:nvPr>
        </p:nvGraphicFramePr>
        <p:xfrm>
          <a:off x="614880" y="2819400"/>
          <a:ext cx="6096000" cy="73152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kern="1200" dirty="0" smtClean="0">
                          <a:effectLst/>
                          <a:latin typeface="Consolas" panose="020B0609020204030204" pitchFamily="49" charset="0"/>
                          <a:cs typeface="Consolas" panose="020B0609020204030204" pitchFamily="49" charset="0"/>
                        </a:rPr>
                        <a:t>&lt;h1&gt;This is a heading&lt;/h1&gt;</a:t>
                      </a:r>
                      <a:r>
                        <a:rPr lang="en-US" sz="1400" b="0" dirty="0" smtClean="0">
                          <a:latin typeface="Consolas" panose="020B0609020204030204" pitchFamily="49" charset="0"/>
                          <a:cs typeface="Consolas" panose="020B0609020204030204" pitchFamily="49" charset="0"/>
                        </a:rPr>
                        <a:t/>
                      </a:r>
                      <a:br>
                        <a:rPr lang="en-US" sz="1400" b="0" dirty="0" smtClean="0">
                          <a:latin typeface="Consolas" panose="020B0609020204030204" pitchFamily="49" charset="0"/>
                          <a:cs typeface="Consolas" panose="020B0609020204030204" pitchFamily="49" charset="0"/>
                        </a:rPr>
                      </a:br>
                      <a:r>
                        <a:rPr lang="en-US" sz="1400" b="0" kern="1200" dirty="0" smtClean="0">
                          <a:effectLst/>
                          <a:latin typeface="Consolas" panose="020B0609020204030204" pitchFamily="49" charset="0"/>
                          <a:cs typeface="Consolas" panose="020B0609020204030204" pitchFamily="49" charset="0"/>
                        </a:rPr>
                        <a:t>&lt;h2&gt;This is a heading&lt;/h2&gt;</a:t>
                      </a:r>
                      <a:r>
                        <a:rPr lang="en-US" sz="1400" b="0" dirty="0" smtClean="0">
                          <a:latin typeface="Consolas" panose="020B0609020204030204" pitchFamily="49" charset="0"/>
                          <a:cs typeface="Consolas" panose="020B0609020204030204" pitchFamily="49" charset="0"/>
                        </a:rPr>
                        <a:t/>
                      </a:r>
                      <a:br>
                        <a:rPr lang="en-US" sz="1400" b="0" dirty="0" smtClean="0">
                          <a:latin typeface="Consolas" panose="020B0609020204030204" pitchFamily="49" charset="0"/>
                          <a:cs typeface="Consolas" panose="020B0609020204030204" pitchFamily="49" charset="0"/>
                        </a:rPr>
                      </a:br>
                      <a:r>
                        <a:rPr lang="en-US" sz="1400" b="0" kern="1200" dirty="0" smtClean="0">
                          <a:effectLst/>
                          <a:latin typeface="Consolas" panose="020B0609020204030204" pitchFamily="49" charset="0"/>
                          <a:cs typeface="Consolas" panose="020B0609020204030204" pitchFamily="49" charset="0"/>
                        </a:rPr>
                        <a:t>&lt;h3&gt;This is a heading&lt;/h3&gt;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546209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Unordered lists and ordered lists work the same way, except that the former is used for non-sequential lists with list items usually preceded by bullets and the latter is for sequential lists, which are normally represented by incremental numbers.</a:t>
            </a:r>
          </a:p>
          <a:p>
            <a:endParaRPr lang="en-US" sz="1600" dirty="0"/>
          </a:p>
          <a:p>
            <a:r>
              <a:rPr lang="en-US" sz="1600" dirty="0"/>
              <a:t>The </a:t>
            </a:r>
            <a:r>
              <a:rPr lang="en-US" sz="1600" dirty="0" smtClean="0"/>
              <a:t>&lt;</a:t>
            </a:r>
            <a:r>
              <a:rPr lang="en-US" sz="1600" b="1" dirty="0" err="1" smtClean="0">
                <a:latin typeface="Consolas" panose="020B0609020204030204" pitchFamily="49" charset="0"/>
                <a:cs typeface="Consolas" panose="020B0609020204030204" pitchFamily="49" charset="0"/>
              </a:rPr>
              <a:t>ul</a:t>
            </a:r>
            <a:r>
              <a:rPr lang="en-US" sz="1600" b="1" dirty="0">
                <a:latin typeface="Consolas" panose="020B0609020204030204" pitchFamily="49" charset="0"/>
                <a:cs typeface="Consolas" panose="020B0609020204030204" pitchFamily="49" charset="0"/>
              </a:rPr>
              <a:t>&gt;</a:t>
            </a:r>
            <a:r>
              <a:rPr lang="en-US" sz="1600" dirty="0" smtClean="0">
                <a:latin typeface="Consolas" panose="020B0609020204030204" pitchFamily="49" charset="0"/>
                <a:cs typeface="Consolas" panose="020B0609020204030204" pitchFamily="49" charset="0"/>
              </a:rPr>
              <a:t> </a:t>
            </a:r>
            <a:r>
              <a:rPr lang="en-US" sz="1600" dirty="0"/>
              <a:t>tag is used to define unordered lists and the </a:t>
            </a:r>
            <a:r>
              <a:rPr lang="en-US" sz="1600" dirty="0" smtClean="0"/>
              <a:t>&lt;</a:t>
            </a:r>
            <a:r>
              <a:rPr lang="en-US" sz="1600" b="1" dirty="0" err="1" smtClean="0">
                <a:latin typeface="Consolas" panose="020B0609020204030204" pitchFamily="49" charset="0"/>
                <a:cs typeface="Consolas" panose="020B0609020204030204" pitchFamily="49" charset="0"/>
              </a:rPr>
              <a:t>ol</a:t>
            </a:r>
            <a:r>
              <a:rPr lang="en-US" sz="1600" b="1" dirty="0" smtClean="0">
                <a:latin typeface="Consolas" panose="020B0609020204030204" pitchFamily="49" charset="0"/>
                <a:cs typeface="Consolas" panose="020B0609020204030204" pitchFamily="49" charset="0"/>
              </a:rPr>
              <a:t>&gt;</a:t>
            </a:r>
            <a:r>
              <a:rPr lang="en-US" sz="1600" dirty="0" smtClean="0"/>
              <a:t> </a:t>
            </a:r>
            <a:r>
              <a:rPr lang="en-US" sz="1600" dirty="0"/>
              <a:t>tag is used to define ordered lists. Inside the lists, the li tag is used to define each list item</a:t>
            </a:r>
            <a:r>
              <a:rPr lang="en-US" sz="1600" dirty="0" smtClean="0"/>
              <a:t>.</a:t>
            </a:r>
            <a:endParaRPr lang="en-GB" sz="1600" dirty="0" smtClean="0"/>
          </a:p>
          <a:p>
            <a:r>
              <a:rPr lang="en-GB" sz="1600" dirty="0" smtClean="0"/>
              <a:t>Example:</a:t>
            </a:r>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1469818940"/>
              </p:ext>
            </p:extLst>
          </p:nvPr>
        </p:nvGraphicFramePr>
        <p:xfrm>
          <a:off x="575894" y="4038600"/>
          <a:ext cx="6096000" cy="265176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ul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r>
                        <a:rPr lang="en-US" sz="1400" b="0" i="0" dirty="0" smtClean="0">
                          <a:effectLst/>
                          <a:latin typeface="Consolas" panose="020B0609020204030204" pitchFamily="49" charset="0"/>
                          <a:cs typeface="Consolas" panose="020B0609020204030204" pitchFamily="49" charset="0"/>
                        </a:rPr>
                        <a:t>What</a:t>
                      </a:r>
                      <a:r>
                        <a:rPr lang="en-US" sz="1400" b="0" i="0" baseline="0" dirty="0" smtClean="0">
                          <a:effectLst/>
                          <a:latin typeface="Consolas" panose="020B0609020204030204" pitchFamily="49" charset="0"/>
                          <a:cs typeface="Consolas" panose="020B0609020204030204" pitchFamily="49" charset="0"/>
                        </a:rPr>
                        <a:t> is your 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&lt;li&gt;What is your quest&lt;/li&gt;</a:t>
                      </a:r>
                      <a:r>
                        <a:rPr lang="en-US" sz="140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&lt;li&gt;What is the capital</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 of </a:t>
                      </a:r>
                      <a:r>
                        <a:rPr lang="en-US" sz="1400" b="0" i="0" kern="1200" baseline="0" dirty="0" err="1" smtClean="0">
                          <a:solidFill>
                            <a:schemeClr val="dk1"/>
                          </a:solidFill>
                          <a:effectLst/>
                          <a:latin typeface="Consolas" panose="020B0609020204030204" pitchFamily="49" charset="0"/>
                          <a:ea typeface="+mn-ea"/>
                          <a:cs typeface="Consolas" panose="020B0609020204030204" pitchFamily="49" charset="0"/>
                        </a:rPr>
                        <a:t>Asyria</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&lt;/li</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ul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endParaRPr lang="en-US" sz="1400" b="0" i="0" kern="1200" dirty="0" smtClean="0">
                        <a:solidFill>
                          <a:schemeClr val="dk1"/>
                        </a:solidFill>
                        <a:effectLst/>
                        <a:latin typeface="Consolas" panose="020B0609020204030204" pitchFamily="49" charset="0"/>
                        <a:ea typeface="+mn-ea"/>
                        <a:cs typeface="Consolas" panose="020B0609020204030204" pitchFamily="49" charset="0"/>
                      </a:endParaRP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ol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r>
                        <a:rPr lang="en-US" sz="1400" b="0" i="0" dirty="0" smtClean="0">
                          <a:effectLst/>
                          <a:latin typeface="Consolas" panose="020B0609020204030204" pitchFamily="49" charset="0"/>
                          <a:cs typeface="Consolas" panose="020B0609020204030204" pitchFamily="49" charset="0"/>
                        </a:rPr>
                        <a:t>What</a:t>
                      </a:r>
                      <a:r>
                        <a:rPr lang="en-US" sz="1400" b="0" i="0" baseline="0" dirty="0" smtClean="0">
                          <a:effectLst/>
                          <a:latin typeface="Consolas" panose="020B0609020204030204" pitchFamily="49" charset="0"/>
                          <a:cs typeface="Consolas" panose="020B0609020204030204" pitchFamily="49" charset="0"/>
                        </a:rPr>
                        <a:t> is your 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&lt;li&gt;What is your quest&lt;/li&gt;</a:t>
                      </a:r>
                      <a:r>
                        <a:rPr lang="en-US" sz="140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&lt;li&gt;What is the capital</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 of </a:t>
                      </a:r>
                      <a:r>
                        <a:rPr lang="en-US" sz="1400" b="0" i="0" kern="1200" baseline="0" dirty="0" err="1" smtClean="0">
                          <a:solidFill>
                            <a:schemeClr val="dk1"/>
                          </a:solidFill>
                          <a:effectLst/>
                          <a:latin typeface="Consolas" panose="020B0609020204030204" pitchFamily="49" charset="0"/>
                          <a:ea typeface="+mn-ea"/>
                          <a:cs typeface="Consolas" panose="020B0609020204030204" pitchFamily="49" charset="0"/>
                        </a:rPr>
                        <a:t>Asyria</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&lt;/li</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ol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endParaRPr lang="en-GB" sz="1400" b="1" dirty="0" smtClean="0">
                        <a:solidFill>
                          <a:schemeClr val="tx1">
                            <a:lumMod val="50000"/>
                          </a:schemeClr>
                        </a:solidFill>
                        <a:latin typeface="Consolas" panose="020B0609020204030204" pitchFamily="49" charset="0"/>
                        <a:cs typeface="Consolas" panose="020B0609020204030204" pitchFamily="49" charset="0"/>
                      </a:endParaRPr>
                    </a:p>
                    <a:p>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7</a:t>
            </a:fld>
            <a:endParaRPr dirty="0"/>
          </a:p>
        </p:txBody>
      </p:sp>
    </p:spTree>
    <p:extLst>
      <p:ext uri="{BB962C8B-B14F-4D97-AF65-F5344CB8AC3E}">
        <p14:creationId xmlns:p14="http://schemas.microsoft.com/office/powerpoint/2010/main" val="292792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The </a:t>
            </a:r>
            <a:r>
              <a:rPr lang="en-US" sz="1600" b="1" dirty="0" err="1"/>
              <a:t>img</a:t>
            </a:r>
            <a:r>
              <a:rPr lang="en-US" sz="1600" dirty="0"/>
              <a:t> tag is used to put an image in an HTML document and it looks like this</a:t>
            </a:r>
            <a:r>
              <a:rPr lang="en-US" sz="1600" dirty="0" smtClean="0"/>
              <a:t>:</a:t>
            </a:r>
          </a:p>
          <a:p>
            <a:endParaRPr lang="en-US" sz="1600" dirty="0"/>
          </a:p>
          <a:p>
            <a:endParaRPr lang="en-US" sz="1600" dirty="0" smtClean="0"/>
          </a:p>
          <a:p>
            <a:r>
              <a:rPr lang="en-US" sz="1600" dirty="0"/>
              <a:t>An anchor tag (a) is used to define a </a:t>
            </a:r>
            <a:r>
              <a:rPr lang="en-US" sz="1600" dirty="0" smtClean="0"/>
              <a:t>link.</a:t>
            </a:r>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112489692"/>
              </p:ext>
            </p:extLst>
          </p:nvPr>
        </p:nvGraphicFramePr>
        <p:xfrm>
          <a:off x="685800" y="1600200"/>
          <a:ext cx="7620000" cy="370840"/>
        </p:xfrm>
        <a:graphic>
          <a:graphicData uri="http://schemas.openxmlformats.org/drawingml/2006/table">
            <a:tbl>
              <a:tblPr firstRow="1" bandRow="1">
                <a:tableStyleId>{22838BEF-8BB2-4498-84A7-C5851F593DF1}</a:tableStyleId>
              </a:tblPr>
              <a:tblGrid>
                <a:gridCol w="7620000"/>
              </a:tblGrid>
              <a:tr h="370840">
                <a:tc>
                  <a:txBody>
                    <a:bodyPr/>
                    <a:lstStyle/>
                    <a:p>
                      <a:r>
                        <a:rPr lang="en-US" sz="1400" b="0" i="0" kern="1200" dirty="0" smtClean="0">
                          <a:solidFill>
                            <a:schemeClr val="dk1"/>
                          </a:solidFill>
                          <a:effectLst/>
                          <a:latin typeface="+mn-lt"/>
                          <a:ea typeface="+mn-ea"/>
                          <a:cs typeface="+mn-cs"/>
                        </a:rPr>
                        <a:t>&lt;</a:t>
                      </a:r>
                      <a:r>
                        <a:rPr lang="en-US" sz="1400" b="0" i="0" kern="1200" dirty="0" err="1" smtClean="0">
                          <a:solidFill>
                            <a:schemeClr val="dk1"/>
                          </a:solidFill>
                          <a:effectLst/>
                          <a:latin typeface="+mn-lt"/>
                          <a:ea typeface="+mn-ea"/>
                          <a:cs typeface="+mn-cs"/>
                        </a:rPr>
                        <a:t>img</a:t>
                      </a:r>
                      <a:r>
                        <a:rPr lang="en-US" sz="1400" b="0" i="0" kern="1200" dirty="0" smtClean="0">
                          <a:solidFill>
                            <a:schemeClr val="dk1"/>
                          </a:solidFill>
                          <a:effectLst/>
                          <a:latin typeface="+mn-lt"/>
                          <a:ea typeface="+mn-ea"/>
                          <a:cs typeface="+mn-cs"/>
                        </a:rPr>
                        <a:t> </a:t>
                      </a:r>
                      <a:r>
                        <a:rPr lang="en-US" sz="1400" b="0" i="0" kern="1200" dirty="0" err="1" smtClean="0">
                          <a:solidFill>
                            <a:schemeClr val="dk1"/>
                          </a:solidFill>
                          <a:effectLst/>
                          <a:latin typeface="+mn-lt"/>
                          <a:ea typeface="+mn-ea"/>
                          <a:cs typeface="+mn-cs"/>
                        </a:rPr>
                        <a:t>src</a:t>
                      </a:r>
                      <a:r>
                        <a:rPr lang="en-US" sz="1400" b="0" dirty="0" smtClean="0"/>
                        <a:t>=</a:t>
                      </a:r>
                      <a:r>
                        <a:rPr lang="en-US" sz="1400" b="0" i="0" kern="1200" dirty="0" smtClean="0">
                          <a:solidFill>
                            <a:schemeClr val="dk1"/>
                          </a:solidFill>
                          <a:effectLst/>
                          <a:latin typeface="+mn-lt"/>
                          <a:ea typeface="+mn-ea"/>
                          <a:cs typeface="+mn-cs"/>
                        </a:rPr>
                        <a:t>"http://www.htmldog.com/badge1.gif"</a:t>
                      </a:r>
                      <a:r>
                        <a:rPr lang="en-US" sz="1400" b="0" dirty="0" smtClean="0"/>
                        <a:t> </a:t>
                      </a:r>
                      <a:r>
                        <a:rPr lang="en-US" sz="1400" b="0" i="0" kern="1200" dirty="0" smtClean="0">
                          <a:solidFill>
                            <a:schemeClr val="dk1"/>
                          </a:solidFill>
                          <a:effectLst/>
                          <a:latin typeface="+mn-lt"/>
                          <a:ea typeface="+mn-ea"/>
                          <a:cs typeface="+mn-cs"/>
                        </a:rPr>
                        <a:t>width</a:t>
                      </a:r>
                      <a:r>
                        <a:rPr lang="en-US" sz="1400" b="0" dirty="0" smtClean="0"/>
                        <a:t>=</a:t>
                      </a:r>
                      <a:r>
                        <a:rPr lang="en-US" sz="1400" b="0" i="0" kern="1200" dirty="0" smtClean="0">
                          <a:solidFill>
                            <a:schemeClr val="dk1"/>
                          </a:solidFill>
                          <a:effectLst/>
                          <a:latin typeface="+mn-lt"/>
                          <a:ea typeface="+mn-ea"/>
                          <a:cs typeface="+mn-cs"/>
                        </a:rPr>
                        <a:t>"120"</a:t>
                      </a:r>
                      <a:r>
                        <a:rPr lang="en-US" sz="1400" b="0" dirty="0" smtClean="0"/>
                        <a:t> </a:t>
                      </a:r>
                      <a:r>
                        <a:rPr lang="en-US" sz="1400" b="0" i="0" kern="1200" dirty="0" smtClean="0">
                          <a:solidFill>
                            <a:schemeClr val="dk1"/>
                          </a:solidFill>
                          <a:effectLst/>
                          <a:latin typeface="+mn-lt"/>
                          <a:ea typeface="+mn-ea"/>
                          <a:cs typeface="+mn-cs"/>
                        </a:rPr>
                        <a:t>height</a:t>
                      </a:r>
                      <a:r>
                        <a:rPr lang="en-US" sz="1400" b="0" dirty="0" smtClean="0"/>
                        <a:t>=</a:t>
                      </a:r>
                      <a:r>
                        <a:rPr lang="en-US" sz="1400" b="0" i="0" kern="1200" dirty="0" smtClean="0">
                          <a:solidFill>
                            <a:schemeClr val="dk1"/>
                          </a:solidFill>
                          <a:effectLst/>
                          <a:latin typeface="+mn-lt"/>
                          <a:ea typeface="+mn-ea"/>
                          <a:cs typeface="+mn-cs"/>
                        </a:rPr>
                        <a:t>"90"</a:t>
                      </a:r>
                      <a:r>
                        <a:rPr lang="en-US" sz="1400" b="0" dirty="0" smtClean="0"/>
                        <a:t> </a:t>
                      </a:r>
                      <a:r>
                        <a:rPr lang="en-US" sz="1400" b="0" i="0" kern="1200" dirty="0" smtClean="0">
                          <a:solidFill>
                            <a:schemeClr val="dk1"/>
                          </a:solidFill>
                          <a:effectLst/>
                          <a:latin typeface="+mn-lt"/>
                          <a:ea typeface="+mn-ea"/>
                          <a:cs typeface="+mn-cs"/>
                        </a:rPr>
                        <a:t>alt</a:t>
                      </a:r>
                      <a:r>
                        <a:rPr lang="en-US" sz="1400" b="0" dirty="0" smtClean="0"/>
                        <a:t>=</a:t>
                      </a:r>
                      <a:r>
                        <a:rPr lang="en-US" sz="1400" b="0" i="0" kern="1200" dirty="0" smtClean="0">
                          <a:solidFill>
                            <a:schemeClr val="dk1"/>
                          </a:solidFill>
                          <a:effectLst/>
                          <a:latin typeface="+mn-lt"/>
                          <a:ea typeface="+mn-ea"/>
                          <a:cs typeface="+mn-cs"/>
                        </a:rPr>
                        <a:t>"HTML Dog"&gt;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8</a:t>
            </a:fld>
            <a:endParaRPr dirty="0"/>
          </a:p>
        </p:txBody>
      </p:sp>
      <p:graphicFrame>
        <p:nvGraphicFramePr>
          <p:cNvPr id="12" name="Table 11"/>
          <p:cNvGraphicFramePr>
            <a:graphicFrameLocks noGrp="1"/>
          </p:cNvGraphicFramePr>
          <p:nvPr>
            <p:extLst>
              <p:ext uri="{D42A27DB-BD31-4B8C-83A1-F6EECF244321}">
                <p14:modId xmlns:p14="http://schemas.microsoft.com/office/powerpoint/2010/main" val="3158163323"/>
              </p:ext>
            </p:extLst>
          </p:nvPr>
        </p:nvGraphicFramePr>
        <p:xfrm>
          <a:off x="613108" y="2819400"/>
          <a:ext cx="7620000" cy="370840"/>
        </p:xfrm>
        <a:graphic>
          <a:graphicData uri="http://schemas.openxmlformats.org/drawingml/2006/table">
            <a:tbl>
              <a:tblPr firstRow="1" bandRow="1">
                <a:tableStyleId>{22838BEF-8BB2-4498-84A7-C5851F593DF1}</a:tableStyleId>
              </a:tblPr>
              <a:tblGrid>
                <a:gridCol w="7620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 </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href</a:t>
                      </a:r>
                      <a:r>
                        <a:rPr lang="en-US" sz="1400" b="0" i="0" dirty="0" smtClean="0">
                          <a:effectLst/>
                          <a:latin typeface="Consolas" panose="020B0609020204030204" pitchFamily="49" charset="0"/>
                          <a:cs typeface="Consolas" panose="020B0609020204030204" pitchFamily="49" charset="0"/>
                        </a:rPr>
                        <a:t>=</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"http://www.htmldog.com"&gt;</a:t>
                      </a:r>
                      <a:r>
                        <a:rPr lang="en-US" sz="1400" b="0" i="0" dirty="0" smtClean="0">
                          <a:effectLst/>
                          <a:latin typeface="Consolas" panose="020B0609020204030204" pitchFamily="49" charset="0"/>
                          <a:cs typeface="Consolas" panose="020B0609020204030204" pitchFamily="49" charset="0"/>
                        </a:rPr>
                        <a:t>HTML Dog</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973315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457200" y="1178597"/>
            <a:ext cx="8412162" cy="5249912"/>
          </a:xfrm>
        </p:spPr>
        <p:txBody>
          <a:bodyPr/>
          <a:lstStyle/>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843228505"/>
              </p:ext>
            </p:extLst>
          </p:nvPr>
        </p:nvGraphicFramePr>
        <p:xfrm>
          <a:off x="762000" y="1295400"/>
          <a:ext cx="7620000" cy="2651760"/>
        </p:xfrm>
        <a:graphic>
          <a:graphicData uri="http://schemas.openxmlformats.org/drawingml/2006/table">
            <a:tbl>
              <a:tblPr firstRow="1" bandRow="1">
                <a:tableStyleId>{22838BEF-8BB2-4498-84A7-C5851F593DF1}</a:tableStyleId>
              </a:tblPr>
              <a:tblGrid>
                <a:gridCol w="7620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&lt;table&gt;</a:t>
                      </a:r>
                      <a:r>
                        <a:rPr lang="en-US" sz="1400" b="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1, cell 1</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1, cell 2</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&lt;td&gt;</a:t>
                      </a:r>
                      <a:r>
                        <a:rPr lang="en-US" sz="1400" b="0" dirty="0" smtClean="0">
                          <a:latin typeface="Consolas" panose="020B0609020204030204" pitchFamily="49" charset="0"/>
                          <a:cs typeface="Consolas" panose="020B0609020204030204" pitchFamily="49" charset="0"/>
                        </a:rPr>
                        <a:t>Row 1, cell 3</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2, cell 1</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dirty="0" smtClean="0">
                          <a:latin typeface="Consolas" panose="020B0609020204030204" pitchFamily="49" charset="0"/>
                          <a:cs typeface="Consolas" panose="020B0609020204030204" pitchFamily="49" charset="0"/>
                        </a:rPr>
                        <a:t>   </a:t>
                      </a:r>
                      <a:r>
                        <a:rPr lang="en-US" sz="1400" b="0" baseline="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2, cell 2</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&lt;td&gt;</a:t>
                      </a:r>
                      <a:r>
                        <a:rPr lang="en-US" sz="1400" b="0" dirty="0" smtClean="0">
                          <a:latin typeface="Consolas" panose="020B0609020204030204" pitchFamily="49" charset="0"/>
                          <a:cs typeface="Consolas" panose="020B0609020204030204" pitchFamily="49" charset="0"/>
                        </a:rPr>
                        <a:t>Row 2, cell 3</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&lt;/table&gt;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9</a:t>
            </a:fld>
            <a:endParaRPr dirty="0"/>
          </a:p>
        </p:txBody>
      </p:sp>
      <p:sp>
        <p:nvSpPr>
          <p:cNvPr id="7" name="Rectangle 6"/>
          <p:cNvSpPr/>
          <p:nvPr/>
        </p:nvSpPr>
        <p:spPr>
          <a:xfrm>
            <a:off x="762000" y="4267200"/>
            <a:ext cx="7391400" cy="1169551"/>
          </a:xfrm>
          <a:prstGeom prst="rect">
            <a:avLst/>
          </a:prstGeom>
        </p:spPr>
        <p:txBody>
          <a:bodyPr wrap="square">
            <a:spAutoFit/>
          </a:bodyPr>
          <a:lstStyle/>
          <a:p>
            <a:r>
              <a:rPr lang="en-US" sz="1400" dirty="0"/>
              <a:t>The </a:t>
            </a:r>
            <a:r>
              <a:rPr lang="en-US" sz="1400" dirty="0" smtClean="0"/>
              <a:t>&lt;</a:t>
            </a:r>
            <a:r>
              <a:rPr lang="en-US" sz="1400" b="1" dirty="0" smtClean="0">
                <a:latin typeface="Consolas" panose="020B0609020204030204" pitchFamily="49" charset="0"/>
                <a:cs typeface="Consolas" panose="020B0609020204030204" pitchFamily="49" charset="0"/>
              </a:rPr>
              <a:t>table</a:t>
            </a:r>
            <a:r>
              <a:rPr lang="en-US" sz="1400" b="1" dirty="0" smtClean="0"/>
              <a:t>&gt;</a:t>
            </a:r>
            <a:r>
              <a:rPr lang="en-US" sz="1400" dirty="0" smtClean="0"/>
              <a:t> </a:t>
            </a:r>
            <a:r>
              <a:rPr lang="en-US" sz="1400" dirty="0"/>
              <a:t>element defines the table.</a:t>
            </a:r>
          </a:p>
          <a:p>
            <a:endParaRPr lang="en-US" sz="1400" dirty="0"/>
          </a:p>
          <a:p>
            <a:r>
              <a:rPr lang="en-US" sz="1400" dirty="0"/>
              <a:t>The </a:t>
            </a:r>
            <a:r>
              <a:rPr lang="en-US" sz="1400" dirty="0" smtClean="0"/>
              <a:t>&lt;</a:t>
            </a:r>
            <a:r>
              <a:rPr lang="en-US" sz="1400" b="1" dirty="0" err="1" smtClean="0">
                <a:latin typeface="Consolas" panose="020B0609020204030204" pitchFamily="49" charset="0"/>
                <a:cs typeface="Consolas" panose="020B0609020204030204" pitchFamily="49" charset="0"/>
              </a:rPr>
              <a:t>tr</a:t>
            </a:r>
            <a:r>
              <a:rPr lang="en-US" sz="1400" b="1" dirty="0" smtClean="0"/>
              <a:t>&gt;</a:t>
            </a:r>
            <a:r>
              <a:rPr lang="en-US" sz="1400" dirty="0" smtClean="0"/>
              <a:t> </a:t>
            </a:r>
            <a:r>
              <a:rPr lang="en-US" sz="1400" dirty="0"/>
              <a:t>element defines a table row.</a:t>
            </a:r>
          </a:p>
          <a:p>
            <a:endParaRPr lang="en-US" sz="1400" dirty="0"/>
          </a:p>
          <a:p>
            <a:r>
              <a:rPr lang="en-US" sz="1400" dirty="0"/>
              <a:t>The </a:t>
            </a:r>
            <a:r>
              <a:rPr lang="en-US" sz="1400" dirty="0" smtClean="0"/>
              <a:t>&lt;</a:t>
            </a:r>
            <a:r>
              <a:rPr lang="en-US" sz="1400" b="1" dirty="0" smtClean="0">
                <a:latin typeface="Consolas" panose="020B0609020204030204" pitchFamily="49" charset="0"/>
                <a:cs typeface="Consolas" panose="020B0609020204030204" pitchFamily="49" charset="0"/>
              </a:rPr>
              <a:t>td</a:t>
            </a:r>
            <a:r>
              <a:rPr lang="en-US" sz="1400" b="1" dirty="0" smtClean="0"/>
              <a:t>&gt;</a:t>
            </a:r>
            <a:r>
              <a:rPr lang="en-US" sz="1400" dirty="0" smtClean="0"/>
              <a:t> </a:t>
            </a:r>
            <a:r>
              <a:rPr lang="en-US" sz="1400" dirty="0"/>
              <a:t>element defines a data cell. These must be enclosed in </a:t>
            </a:r>
            <a:r>
              <a:rPr lang="en-US" sz="1400" dirty="0" smtClean="0"/>
              <a:t>&lt;</a:t>
            </a:r>
            <a:r>
              <a:rPr lang="en-US" sz="1400" b="1" dirty="0" err="1" smtClean="0">
                <a:latin typeface="Consolas" panose="020B0609020204030204" pitchFamily="49" charset="0"/>
                <a:cs typeface="Consolas" panose="020B0609020204030204" pitchFamily="49" charset="0"/>
              </a:rPr>
              <a:t>tr</a:t>
            </a:r>
            <a:r>
              <a:rPr lang="en-US" sz="1400" b="1" dirty="0"/>
              <a:t>&gt;</a:t>
            </a:r>
            <a:r>
              <a:rPr lang="en-US" sz="1400" dirty="0" smtClean="0"/>
              <a:t> </a:t>
            </a:r>
            <a:r>
              <a:rPr lang="en-US" sz="1400" dirty="0"/>
              <a:t>tags, as shown above</a:t>
            </a:r>
            <a:r>
              <a:rPr lang="en-US" sz="1400" dirty="0" smtClean="0"/>
              <a:t>.</a:t>
            </a:r>
            <a:endParaRPr lang="en-US" sz="1400" dirty="0"/>
          </a:p>
        </p:txBody>
      </p:sp>
    </p:spTree>
    <p:extLst>
      <p:ext uri="{BB962C8B-B14F-4D97-AF65-F5344CB8AC3E}">
        <p14:creationId xmlns:p14="http://schemas.microsoft.com/office/powerpoint/2010/main" val="6860403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ZE2105"/>
  <p:tag name="LANGUAGE" val="2057"/>
  <p:tag name="BRAND" val="0"/>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extLst>
    <a:ext uri="{05A4C25C-085E-4340-85A3-A5531E510DB2}">
      <thm15:themeFamily xmlns="" xmlns:thm15="http://schemas.microsoft.com/office/thememl/2012/main" name="Zuehlke_20141008(1).potx" id="{773D416B-06C8-4CB5-9932-A6419686C282}" vid="{28D3B6A4-4EF7-4035-A286-E8F857C163F9}"/>
    </a:ext>
  </a:extLst>
</a:theme>
</file>

<file path=ppt/theme/theme2.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Template>
  <TotalTime>71</TotalTime>
  <Words>2716</Words>
  <Application>Microsoft Office PowerPoint</Application>
  <PresentationFormat>On-screen Show (4:3)</PresentationFormat>
  <Paragraphs>529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AA Zuehlke</vt:lpstr>
      <vt:lpstr>Consolas</vt:lpstr>
      <vt:lpstr>Zuehlke</vt:lpstr>
      <vt:lpstr>HTML &amp; CSS basics</vt:lpstr>
      <vt:lpstr>Overview</vt:lpstr>
      <vt:lpstr>HTML Tags</vt:lpstr>
      <vt:lpstr>HTML Tags</vt:lpstr>
      <vt:lpstr>HTML Tags</vt:lpstr>
      <vt:lpstr>HTML Tags</vt:lpstr>
      <vt:lpstr>HTML Tags</vt:lpstr>
      <vt:lpstr>HTML Tags</vt:lpstr>
      <vt:lpstr>HTML Tags</vt:lpstr>
      <vt:lpstr>Forms</vt:lpstr>
      <vt:lpstr>Forms</vt:lpstr>
      <vt:lpstr>Forms</vt:lpstr>
      <vt:lpstr>Forms</vt:lpstr>
      <vt:lpstr>Forms</vt:lpstr>
      <vt:lpstr>CSS</vt:lpstr>
      <vt:lpstr>CSS</vt:lpstr>
      <vt:lpstr>CSS</vt:lpstr>
      <vt:lpstr>CSS</vt:lpstr>
      <vt:lpstr>CSS</vt:lpstr>
      <vt:lpstr>CSS</vt:lpstr>
      <vt:lpstr>CSS</vt:lpstr>
      <vt:lpstr>CSS</vt:lpstr>
      <vt:lpstr>CSS</vt:lpstr>
      <vt:lpstr>CSS</vt:lpstr>
      <vt:lpstr>CSS</vt:lpstr>
      <vt:lpstr>CSS</vt:lpstr>
      <vt:lpstr>CSS</vt:lpstr>
      <vt:lpstr>HTML best practices</vt:lpstr>
      <vt:lpstr>HTML best practices</vt:lpstr>
      <vt:lpstr>HTML best practices</vt:lpstr>
      <vt:lpstr>HTML best practices</vt:lpstr>
      <vt:lpstr>HTML best practices</vt:lpstr>
      <vt:lpstr>HTML best practices</vt:lpstr>
      <vt:lpstr>HTML best practices</vt:lpstr>
      <vt:lpstr>HTML best practices</vt:lpstr>
      <vt:lpstr>CSS best practices</vt:lpstr>
      <vt:lpstr>CSS best practices</vt:lpstr>
      <vt:lpstr>CSS best practices</vt:lpstr>
      <vt:lpstr>CSS best practices</vt:lpstr>
      <vt:lpstr>CSS best practices</vt:lpstr>
      <vt:lpstr>CSS best practices</vt:lpstr>
    </vt:vector>
  </TitlesOfParts>
  <Company>Zühlke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 basics</dc:title>
  <dc:creator>mabo</dc:creator>
  <cp:lastModifiedBy>Mate</cp:lastModifiedBy>
  <cp:revision>84</cp:revision>
  <dcterms:created xsi:type="dcterms:W3CDTF">2015-08-20T11:47:08Z</dcterms:created>
  <dcterms:modified xsi:type="dcterms:W3CDTF">2015-08-23T15:47:25Z</dcterms:modified>
</cp:coreProperties>
</file>