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64" r:id="rId5"/>
    <p:sldId id="265" r:id="rId6"/>
    <p:sldId id="259" r:id="rId7"/>
    <p:sldId id="266" r:id="rId8"/>
    <p:sldId id="267" r:id="rId9"/>
    <p:sldId id="268" r:id="rId10"/>
    <p:sldId id="269" r:id="rId11"/>
    <p:sldId id="260" r:id="rId12"/>
    <p:sldId id="261" r:id="rId13"/>
    <p:sldId id="262" r:id="rId14"/>
    <p:sldId id="263" r:id="rId15"/>
  </p:sldIdLst>
  <p:sldSz cx="9144000" cy="6858000" type="screen4x3"/>
  <p:notesSz cx="6858000" cy="9144000"/>
  <p:embeddedFontLst>
    <p:embeddedFont>
      <p:font typeface="AA Zuehlke" panose="02000503060000020004" pitchFamily="2" charset="0"/>
      <p:regular r:id="rId18"/>
      <p:italic r:id="rId19"/>
    </p:embeddedFont>
  </p:embeddedFontLst>
  <p:custDataLst>
    <p:tags r:id="rId20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901B320-B04B-46E1-8380-17ACC93F6A05}">
          <p14:sldIdLst>
            <p14:sldId id="256"/>
            <p14:sldId id="257"/>
            <p14:sldId id="258"/>
            <p14:sldId id="264"/>
            <p14:sldId id="265"/>
            <p14:sldId id="259"/>
            <p14:sldId id="266"/>
            <p14:sldId id="267"/>
          </p14:sldIdLst>
        </p14:section>
        <p14:section name="Untitled Section" id="{EDD43BE8-DE00-4ED0-9916-496207BE0BE7}">
          <p14:sldIdLst>
            <p14:sldId id="268"/>
            <p14:sldId id="26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127">
          <p15:clr>
            <a:srgbClr val="A4A3A4"/>
          </p15:clr>
        </p15:guide>
        <p15:guide id="2" orient="horz" pos="4136">
          <p15:clr>
            <a:srgbClr val="A4A3A4"/>
          </p15:clr>
        </p15:guide>
        <p15:guide id="3" orient="horz" pos="588">
          <p15:clr>
            <a:srgbClr val="A4A3A4"/>
          </p15:clr>
        </p15:guide>
        <p15:guide id="4" orient="horz" pos="139">
          <p15:clr>
            <a:srgbClr val="A4A3A4"/>
          </p15:clr>
        </p15:guide>
        <p15:guide id="5" pos="365">
          <p15:clr>
            <a:srgbClr val="A4A3A4"/>
          </p15:clr>
        </p15:guide>
        <p15:guide id="6" pos="5664">
          <p15:clr>
            <a:srgbClr val="A4A3A4"/>
          </p15:clr>
        </p15:guide>
        <p15:guide id="7" pos="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6710EB-4081-4327-87A8-A6E326B6FCDB}">
  <a:tblStyle styleId="{556710EB-4081-4327-87A8-A6E326B6FCDB}" styleName="Zuehlke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>
        <a:fontRef idx="maj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>
        <a:fontRef idx="maj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howGuides="1">
      <p:cViewPr varScale="1">
        <p:scale>
          <a:sx n="132" d="100"/>
          <a:sy n="132" d="100"/>
        </p:scale>
        <p:origin x="876" y="132"/>
      </p:cViewPr>
      <p:guideLst>
        <p:guide orient="horz" pos="1127"/>
        <p:guide orient="horz" pos="4136"/>
        <p:guide orient="horz" pos="588"/>
        <p:guide orient="horz" pos="139"/>
        <p:guide pos="365"/>
        <p:guide pos="5664"/>
        <p:guide pos="9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89A0-0A58-4992-87A6-55AC822E6B9B}" type="datetimeFigureOut">
              <a:rPr lang="de-DE" smtClean="0">
                <a:latin typeface="AA Zuehlke" pitchFamily="2" charset="0"/>
              </a:rPr>
              <a:t>14.08.2015</a:t>
            </a:fld>
            <a:endParaRPr lang="de-DE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6F6C-8E1B-4498-9594-4C11B1F32799}" type="slidenum">
              <a:rPr lang="de-DE" smtClean="0">
                <a:latin typeface="AA Zuehlke" pitchFamily="2" charset="0"/>
              </a:rPr>
              <a:t>‹#›</a:t>
            </a:fld>
            <a:endParaRPr lang="de-DE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US" smtClean="0"/>
              <a:pPr/>
              <a:t>8/14/2015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4926069"/>
            <a:ext cx="8412161" cy="1283202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August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Javascript Basics | nesp, stmi, mabo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B964A241-2CAF-41F6-AFED-91565857B93B}" type="slidenum">
              <a:rPr smtClean="0"/>
              <a:pPr/>
              <a:t>‹#›</a:t>
            </a:fld>
            <a:endParaRPr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79438" y="1789112"/>
            <a:ext cx="7128000" cy="270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5146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with Logo" preserve="1" userDrawn="1">
  <p:cSld name="Text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5845174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August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Javascript Basics | nesp, stmi, mabo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GB" smtClean="0"/>
              <a:t>Slide </a:t>
            </a:r>
            <a:fld id="{1DD42796-23A1-4C10-840B-F731DFC3BC87}" type="slidenum">
              <a:rPr smtClean="0"/>
              <a:pPr/>
              <a:t>‹#›</a:t>
            </a:fld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584517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98575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5211225"/>
            <a:ext cx="8412162" cy="135467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400">
                <a:solidFill>
                  <a:srgbClr val="4D4D4D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14. August 2015</a:t>
            </a:r>
            <a:endParaRPr lang="de-CH" dirty="0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Javascript Basics | nesp, stmi, mabo</a:t>
            </a:r>
            <a:endParaRPr lang="de-CH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en-GB" smtClean="0"/>
              <a:t>Slide </a:t>
            </a:r>
            <a:fld id="{194A03B6-8724-4C6B-85DC-8A3C67F14C54}" type="slidenum">
              <a:rPr smtClean="0"/>
              <a:pPr/>
              <a:t>‹#›</a:t>
            </a:fld>
            <a:endParaRPr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9438" y="292100"/>
            <a:ext cx="4680000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0665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August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Javascript Basics | nesp, stmi, mabo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GB" smtClean="0"/>
              <a:t>Slide </a:t>
            </a:r>
            <a:fld id="{B945A87F-2CE4-4B6D-B6BF-F6BF6C5CB292}" type="slidenum">
              <a:rPr smtClean="0"/>
              <a:pPr/>
              <a:t>‹#›</a:t>
            </a:fld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4045577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2"/>
            <a:ext cx="4176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August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Javascript Basics | nesp, stmi, mabo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GB" smtClean="0"/>
              <a:t>Slide </a:t>
            </a:r>
            <a:fld id="{73559254-941D-43AC-9459-7C8E5E13E4CD}" type="slidenum">
              <a:rPr smtClean="0"/>
              <a:pPr/>
              <a:t>‹#›</a:t>
            </a:fld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20976" y="1789113"/>
            <a:ext cx="4176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53032422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Text Boxes" preserve="1" userDrawn="1">
  <p:cSld name="Four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2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August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Javascript Basics | nesp, stmi, mabo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GB" smtClean="0"/>
              <a:t>Slide </a:t>
            </a:r>
            <a:fld id="{BE12112D-76EC-4B9F-97C8-4C2076619FF8}" type="slidenum">
              <a:rPr smtClean="0"/>
              <a:pPr/>
              <a:t>‹#›</a:t>
            </a:fld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20976" y="1789112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579438" y="4207900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1" name="Content Placeholder 2"/>
          <p:cNvSpPr>
            <a:spLocks noGrp="1"/>
          </p:cNvSpPr>
          <p:nvPr>
            <p:ph idx="16"/>
          </p:nvPr>
        </p:nvSpPr>
        <p:spPr>
          <a:xfrm>
            <a:off x="4818111" y="4207900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50598375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9438" y="220662"/>
            <a:ext cx="5846076" cy="1354823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lang="en-US" sz="4400" kern="1200">
                <a:solidFill>
                  <a:srgbClr val="4D4D4D"/>
                </a:solidFill>
                <a:latin typeface="AA Zuehlke" panose="02000503060000020004" pitchFamily="2" charset="0"/>
                <a:ea typeface="+mj-ea"/>
                <a:cs typeface="+mj-cs"/>
              </a:defRPr>
            </a:lvl1pPr>
          </a:lstStyle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add</a:t>
            </a:r>
            <a:r>
              <a:rPr lang="de-CH" dirty="0" smtClean="0"/>
              <a:t> </a:t>
            </a:r>
            <a:r>
              <a:rPr lang="de-CH" dirty="0" err="1" smtClean="0"/>
              <a:t>chapter</a:t>
            </a:r>
            <a:r>
              <a:rPr lang="de-CH" dirty="0" smtClean="0"/>
              <a:t> title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7" y="1789355"/>
            <a:ext cx="8412163" cy="784179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lang="en-US" sz="2200" kern="1200" smtClean="0">
                <a:solidFill>
                  <a:srgbClr val="4D4D4D"/>
                </a:solidFill>
                <a:latin typeface="AA Zuehlke" panose="02000503060000020004" pitchFamily="2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14. August 2015</a:t>
            </a:r>
            <a:endParaRPr lang="de-CH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Javascript Basics | nesp, stmi, mabo</a:t>
            </a:r>
            <a:endParaRPr lang="de-CH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en-GB" smtClean="0"/>
              <a:t>Slide </a:t>
            </a:r>
            <a:fld id="{62E31DEE-A980-4477-A242-E6D723CFC8D8}" type="slidenum">
              <a:rPr smtClean="0"/>
              <a:pPr/>
              <a:t>‹#›</a:t>
            </a:fld>
            <a:endParaRPr dirty="0"/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52399" y="2965902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133019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113638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hree Images" preserve="1" userDrawn="1">
  <p:cSld name="Text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8" y="220994"/>
            <a:ext cx="8412161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August 2015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Javascript Basics | nesp, stmi, mabo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GB" smtClean="0"/>
              <a:t>Slide </a:t>
            </a:r>
            <a:fld id="{1BF5E4F5-4E0A-4675-8780-5465A6FA1879}" type="slidenum">
              <a:rPr smtClean="0"/>
              <a:pPr/>
              <a:t>‹#›</a:t>
            </a:fld>
            <a:endParaRPr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579438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3615519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79438" y="1789352"/>
            <a:ext cx="8412161" cy="2209959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08034540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wo Images" preserve="1" userDrawn="1">
  <p:cSld name="Text and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353"/>
            <a:ext cx="5703498" cy="477654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August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Javascript Basics | nesp, stmi, mabo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GB" smtClean="0"/>
              <a:t>Slide </a:t>
            </a:r>
            <a:fld id="{4FF80D8D-38A4-4A98-BEC2-04B875686AFF}" type="slidenum">
              <a:rPr smtClean="0"/>
              <a:pPr/>
              <a:t>‹#›</a:t>
            </a:fld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9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651600" y="1791867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6428350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8061" y="1789112"/>
            <a:ext cx="3493539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August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Javascript Basics | nesp, stmi, mabo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GB" smtClean="0"/>
              <a:t>Slide </a:t>
            </a:r>
            <a:fld id="{A3DD17D9-8CEB-4A43-A9AC-CBC9FA79C3EB}" type="slidenum">
              <a:rPr smtClean="0"/>
              <a:pPr/>
              <a:t>‹#›</a:t>
            </a:fld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579438" y="1789112"/>
            <a:ext cx="4680000" cy="468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5624464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August 2015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Javascript Basics | nesp, stmi, mabo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GB" smtClean="0"/>
              <a:t>Slide </a:t>
            </a:r>
            <a:fld id="{D9E1A673-3A3A-43F6-AAEE-0DAB178FB2F3}" type="slidenum">
              <a:rPr smtClean="0"/>
              <a:pPr/>
              <a:t>‹#›</a:t>
            </a:fld>
            <a:endParaRPr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79439" y="220994"/>
            <a:ext cx="8412162" cy="7128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8" y="1789353"/>
            <a:ext cx="8412163" cy="47763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14. August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Javascript Basics | nesp, stmi, mabo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en-GB" smtClean="0"/>
              <a:t>Slide </a:t>
            </a:r>
            <a:fld id="{C2EF4C35-5E70-4305-AAB1-C2014E559D72}" type="slidenum">
              <a:rPr smtClean="0"/>
              <a:pPr/>
              <a:t>‹#›</a:t>
            </a:fld>
            <a:endParaRPr dirty="0"/>
          </a:p>
        </p:txBody>
      </p:sp>
      <p:sp>
        <p:nvSpPr>
          <p:cNvPr id="46" name="TextBox 45"/>
          <p:cNvSpPr txBox="1">
            <a:spLocks/>
          </p:cNvSpPr>
          <p:nvPr userDrawn="1">
            <p:custDataLst>
              <p:tags r:id="rId13"/>
            </p:custDataLst>
          </p:nvPr>
        </p:nvSpPr>
        <p:spPr>
          <a:xfrm>
            <a:off x="7851775" y="6673221"/>
            <a:ext cx="1150937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de-CH" sz="700" kern="1200" noProof="1" smtClean="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rPr>
              <a:t>© Zühlke 2015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9" r:id="rId3"/>
    <p:sldLayoutId id="2147483680" r:id="rId4"/>
    <p:sldLayoutId id="2147483651" r:id="rId5"/>
    <p:sldLayoutId id="2147483673" r:id="rId6"/>
    <p:sldLayoutId id="2147483675" r:id="rId7"/>
    <p:sldLayoutId id="2147483674" r:id="rId8"/>
    <p:sldLayoutId id="2147483654" r:id="rId9"/>
    <p:sldLayoutId id="2147483678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3200" kern="1200">
          <a:solidFill>
            <a:srgbClr val="4D4D4D"/>
          </a:solidFill>
          <a:latin typeface="AA Zuehlke" panose="02000503060000020004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8000"/>
        </a:lnSpc>
        <a:spcBef>
          <a:spcPts val="1320"/>
        </a:spcBef>
        <a:buFontTx/>
        <a:buNone/>
        <a:defRPr sz="2200" kern="1200">
          <a:solidFill>
            <a:srgbClr val="4D4D4D"/>
          </a:solidFill>
          <a:latin typeface="AA Zuehlke" panose="02000503060000020004" pitchFamily="2" charset="0"/>
          <a:ea typeface="+mn-ea"/>
          <a:cs typeface="+mn-cs"/>
        </a:defRPr>
      </a:lvl1pPr>
      <a:lvl2pPr marL="265113" indent="-265113" algn="l" defTabSz="914400" rtl="0" eaLnBrk="1" latinLnBrk="0" hangingPunct="1">
        <a:lnSpc>
          <a:spcPct val="98000"/>
        </a:lnSpc>
        <a:spcBef>
          <a:spcPts val="1320"/>
        </a:spcBef>
        <a:buClr>
          <a:srgbClr val="4D4D4D"/>
        </a:buClr>
        <a:buSzPct val="75000"/>
        <a:buFont typeface="AA Zuehlke" pitchFamily="2" charset="0"/>
        <a:buChar char="•"/>
        <a:defRPr sz="22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2pPr>
      <a:lvl3pPr marL="538163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3pPr>
      <a:lvl4pPr marL="803275" indent="-265113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4pPr>
      <a:lvl5pPr marL="107632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Glossary/Falsy" TargetMode="Externa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</a:t>
            </a:r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Javascript Basics | nesp, stmi, mabo</a:t>
            </a:r>
            <a:endParaRPr lang="de-CH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August 2015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452CA46E-916C-4FFE-86B0-A7D99DA4D499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62334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delete,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 </a:t>
            </a:r>
            <a:r>
              <a:rPr lang="en-US" dirty="0" err="1"/>
              <a:t>object.property</a:t>
            </a:r>
            <a:endParaRPr lang="en-US" dirty="0"/>
          </a:p>
          <a:p>
            <a:r>
              <a:rPr lang="en-US"/>
              <a:t>delete object['property']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August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Basics | </a:t>
            </a:r>
            <a:r>
              <a:rPr lang="en-US" dirty="0" err="1" smtClean="0"/>
              <a:t>nesp</a:t>
            </a:r>
            <a:r>
              <a:rPr lang="en-US" dirty="0" smtClean="0"/>
              <a:t>, </a:t>
            </a:r>
            <a:r>
              <a:rPr lang="en-US" dirty="0" err="1" smtClean="0"/>
              <a:t>stmi</a:t>
            </a:r>
            <a:r>
              <a:rPr lang="en-US" dirty="0" smtClean="0"/>
              <a:t>, </a:t>
            </a:r>
            <a:r>
              <a:rPr lang="en-US" dirty="0" err="1" smtClean="0"/>
              <a:t>mabo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B945A87F-2CE4-4B6D-B6BF-F6BF6C5CB292}" type="slidenum">
              <a:rPr smtClean="0"/>
              <a:pPr/>
              <a:t>10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Javascript Basics | nesp, stmi, mabo</a:t>
            </a:r>
            <a:endParaRPr lang="de-CH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August 2015</a:t>
            </a:r>
            <a:endParaRPr lang="de-CH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8C597D2-6297-4098-AF78-F6D132CC1ED5}" type="slidenum">
              <a:rPr lang="de-CH" smtClean="0"/>
              <a:t>11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21337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Javascript Basics | nesp, stmi, mabo</a:t>
            </a:r>
            <a:endParaRPr lang="de-CH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August 2015</a:t>
            </a:r>
            <a:endParaRPr lang="de-CH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442A4CAA-BD91-44B4-B6AE-6417EEF2B0E2}" type="slidenum">
              <a:rPr lang="de-CH" smtClean="0"/>
              <a:t>12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89840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Javascript Basics | nesp, stmi, mabo</a:t>
            </a:r>
            <a:endParaRPr lang="de-CH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August 2015</a:t>
            </a:r>
            <a:endParaRPr lang="de-CH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2ACB5FB-31BB-4A6B-B507-45C1CAF85B0F}" type="slidenum">
              <a:rPr lang="de-CH" smtClean="0"/>
              <a:t>13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46209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Javascript Basics | nesp, stmi, mabo</a:t>
            </a:r>
            <a:endParaRPr lang="de-CH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CH" smtClean="0"/>
              <a:t>14. August 2015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194A03B6-8724-4C6B-85DC-8A3C67F14C54}" type="slidenum">
              <a:rPr smtClean="0"/>
              <a:pPr/>
              <a:t>14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9471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Javascript Basics | nesp, stmi, mabo</a:t>
            </a:r>
            <a:endParaRPr lang="de-CH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CH" smtClean="0"/>
              <a:t>14. August 2015</a:t>
            </a:r>
            <a:endParaRPr lang="de-CH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7FD8659-BE5B-432F-9F87-46366268B90E}" type="slidenum">
              <a:rPr lang="de-CH" smtClean="0"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4182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JavaScript (</a:t>
            </a:r>
            <a:r>
              <a:rPr lang="en-US" dirty="0" err="1" smtClean="0"/>
              <a:t>EcmaScript</a:t>
            </a:r>
            <a:r>
              <a:rPr lang="en-US" dirty="0" smtClean="0"/>
              <a:t>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Characteristics: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Dynamic (types of variables can be changed)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Imperative</a:t>
            </a:r>
            <a:endParaRPr lang="en-US" dirty="0" smtClean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Object-oriented (prototype based)</a:t>
            </a:r>
          </a:p>
          <a:p>
            <a:pPr marL="881063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Objects created by cloning existing objects and extending them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/>
              <a:t>Functional</a:t>
            </a:r>
          </a:p>
          <a:p>
            <a:pPr marL="881063" lvl="2" indent="-342900">
              <a:buFont typeface="Arial" panose="020B0604020202020204" pitchFamily="34" charset="0"/>
              <a:buChar char="•"/>
            </a:pPr>
            <a:r>
              <a:rPr lang="en-US" dirty="0"/>
              <a:t>Everything is a function (even objects)</a:t>
            </a:r>
          </a:p>
          <a:p>
            <a:pPr marL="881063" lvl="2" indent="-342900">
              <a:buFont typeface="Arial" panose="020B0604020202020204" pitchFamily="34" charset="0"/>
              <a:buChar char="•"/>
            </a:pPr>
            <a:r>
              <a:rPr lang="en-US" dirty="0"/>
              <a:t>Function is a </a:t>
            </a:r>
            <a:r>
              <a:rPr lang="en-US" dirty="0" smtClean="0"/>
              <a:t>“base type” </a:t>
            </a:r>
            <a:r>
              <a:rPr lang="en-US" dirty="0"/>
              <a:t>(like </a:t>
            </a:r>
            <a:r>
              <a:rPr lang="en-US" b="1" dirty="0"/>
              <a:t>object</a:t>
            </a:r>
            <a:r>
              <a:rPr lang="en-US" dirty="0"/>
              <a:t> in C# &amp; JAVA</a:t>
            </a:r>
            <a:r>
              <a:rPr lang="en-US" dirty="0" smtClean="0"/>
              <a:t>)</a:t>
            </a:r>
          </a:p>
          <a:p>
            <a:pPr marL="881063" lvl="2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Run in web browser script engine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JavaScript is the </a:t>
            </a:r>
            <a:r>
              <a:rPr lang="en-US" dirty="0" smtClean="0"/>
              <a:t>programming (script) </a:t>
            </a:r>
            <a:r>
              <a:rPr lang="en-US" dirty="0"/>
              <a:t>language of HTML and the Web.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Javascript Basics | nesp, stmi, mabo</a:t>
            </a:r>
            <a:endParaRPr lang="de-CH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August 2015</a:t>
            </a:r>
            <a:endParaRPr lang="de-CH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82695712-81D7-44C7-8097-285E2E69108D}" type="slidenum">
              <a:rPr lang="de-CH" smtClean="0"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</a:t>
            </a:r>
            <a:r>
              <a:rPr lang="en-US" dirty="0" smtClean="0"/>
              <a:t>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Primitives: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Boolean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Number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String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Null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Undefined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Object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August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Basics | </a:t>
            </a:r>
            <a:r>
              <a:rPr lang="en-US" dirty="0" err="1" smtClean="0"/>
              <a:t>nesp</a:t>
            </a:r>
            <a:r>
              <a:rPr lang="en-US" dirty="0" smtClean="0"/>
              <a:t>, </a:t>
            </a:r>
            <a:r>
              <a:rPr lang="en-US" dirty="0" err="1" smtClean="0"/>
              <a:t>stmi</a:t>
            </a:r>
            <a:r>
              <a:rPr lang="en-US" dirty="0" smtClean="0"/>
              <a:t>, </a:t>
            </a:r>
            <a:r>
              <a:rPr lang="en-US" dirty="0" err="1" smtClean="0"/>
              <a:t>mabo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B945A87F-2CE4-4B6D-B6BF-F6BF6C5CB292}" type="slidenum">
              <a:rPr smtClean="0"/>
              <a:pPr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Equality &amp;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rue: 4 == “4”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False: 4 === “4”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var</a:t>
            </a:r>
            <a:r>
              <a:rPr lang="en-US" dirty="0" smtClean="0"/>
              <a:t> a = Number(“4”)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 === 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August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Javascript Basics | nesp, stmi, mabo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Strict “===“ vs Loose “==“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B945A87F-2CE4-4B6D-B6BF-F6BF6C5CB292}" type="slidenum">
              <a:rPr smtClean="0"/>
              <a:pPr/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6073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Truthy</a:t>
            </a:r>
            <a:r>
              <a:rPr lang="en-US" dirty="0" smtClean="0"/>
              <a:t> &amp; </a:t>
            </a:r>
            <a:r>
              <a:rPr lang="en-US" dirty="0" err="1" smtClean="0"/>
              <a:t>falsy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9" y="1789113"/>
            <a:ext cx="4562474" cy="477678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All </a:t>
            </a:r>
            <a:r>
              <a:rPr lang="en-US" dirty="0"/>
              <a:t>values are </a:t>
            </a:r>
            <a:r>
              <a:rPr lang="en-US" dirty="0" err="1"/>
              <a:t>truthy</a:t>
            </a:r>
            <a:r>
              <a:rPr lang="en-US" dirty="0"/>
              <a:t> unless they are defined as </a:t>
            </a:r>
            <a:r>
              <a:rPr lang="en-US" dirty="0" err="1" smtClean="0">
                <a:hlinkClick r:id="rId2" tooltip="falsy: A falsy value is a value that translates to false when evaluated in a Boolean context."/>
              </a:rPr>
              <a:t>falsy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Falsy</a:t>
            </a:r>
            <a:r>
              <a:rPr lang="en-US" dirty="0" smtClean="0"/>
              <a:t>: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false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0 &amp; </a:t>
            </a:r>
            <a:r>
              <a:rPr lang="en-US" dirty="0" smtClean="0"/>
              <a:t>-0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“” &amp; ‘’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null &amp; </a:t>
            </a:r>
            <a:r>
              <a:rPr lang="en-US" dirty="0" smtClean="0"/>
              <a:t>undefined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NaN</a:t>
            </a:r>
            <a:endParaRPr lang="en-US" dirty="0" smtClean="0"/>
          </a:p>
          <a:p>
            <a:pPr marL="608013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608013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Javascript Basics | nesp, stmi, mabo</a:t>
            </a:r>
            <a:endParaRPr lang="de-CH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August 2015</a:t>
            </a:r>
            <a:endParaRPr lang="de-CH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FB565871-C227-4467-8A69-9EBAF738B0FF}" type="slidenum">
              <a:rPr lang="de-CH" smtClean="0"/>
              <a:t>6</a:t>
            </a:fld>
            <a:endParaRPr lang="de-CH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940152" y="1807483"/>
            <a:ext cx="3048073" cy="440222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sz="2200" kern="1200">
                <a:solidFill>
                  <a:srgbClr val="4D4D4D"/>
                </a:solidFill>
                <a:latin typeface="AA Zuehlke" panose="02000503060000020004" pitchFamily="2" charset="0"/>
                <a:ea typeface="+mn-ea"/>
                <a:cs typeface="+mn-cs"/>
              </a:defRPr>
            </a:lvl1pPr>
            <a:lvl2pPr marL="265113" indent="-265113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Clr>
                <a:srgbClr val="4D4D4D"/>
              </a:buClr>
              <a:buSzPct val="75000"/>
              <a:buFont typeface="AA Zuehlke" pitchFamily="2" charset="0"/>
              <a:buChar char="•"/>
              <a:defRPr sz="2200" kern="120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defRPr>
            </a:lvl2pPr>
            <a:lvl3pPr marL="538163" indent="-273050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Font typeface="AA Zuehlke" pitchFamily="2" charset="0"/>
              <a:buChar char="–"/>
              <a:defRPr sz="1800" kern="120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defRPr>
            </a:lvl3pPr>
            <a:lvl4pPr marL="803275" indent="-265113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Font typeface="AA Zuehlke" pitchFamily="2" charset="0"/>
              <a:buChar char="–"/>
              <a:defRPr sz="1800" kern="120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defRPr>
            </a:lvl4pPr>
            <a:lvl5pPr marL="1076325" indent="-273050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Font typeface="AA Zuehlke" pitchFamily="2" charset="0"/>
              <a:buChar char="–"/>
              <a:defRPr sz="1800" kern="120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spcBef>
                <a:spcPts val="0"/>
              </a:spcBef>
              <a:buNone/>
            </a:pPr>
            <a:r>
              <a:rPr lang="en-US" dirty="0" err="1" smtClean="0"/>
              <a:t>var</a:t>
            </a:r>
            <a:r>
              <a:rPr lang="en-US" dirty="0" smtClean="0"/>
              <a:t> a = null;</a:t>
            </a:r>
          </a:p>
          <a:p>
            <a:pPr lvl="1" indent="0">
              <a:spcBef>
                <a:spcPts val="0"/>
              </a:spcBef>
              <a:buNone/>
            </a:pPr>
            <a:endParaRPr lang="en-US" dirty="0" smtClean="0"/>
          </a:p>
          <a:p>
            <a:pPr lvl="1" indent="0">
              <a:spcBef>
                <a:spcPts val="0"/>
              </a:spcBef>
              <a:buNone/>
            </a:pPr>
            <a:r>
              <a:rPr lang="en-US" dirty="0" smtClean="0"/>
              <a:t>if (!a) {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dirty="0" smtClean="0"/>
              <a:t>    console.log(“true”);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dirty="0" smtClean="0"/>
              <a:t>}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 smtClean="0"/>
              <a:t>Not executed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230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4192787"/>
              </p:ext>
            </p:extLst>
          </p:nvPr>
        </p:nvGraphicFramePr>
        <p:xfrm>
          <a:off x="1331640" y="1124744"/>
          <a:ext cx="6881616" cy="5369145"/>
        </p:xfrm>
        <a:graphic>
          <a:graphicData uri="http://schemas.openxmlformats.org/drawingml/2006/table">
            <a:tbl>
              <a:tblPr/>
              <a:tblGrid>
                <a:gridCol w="3440808"/>
                <a:gridCol w="3440808"/>
              </a:tblGrid>
              <a:tr h="271737">
                <a:tc>
                  <a:txBody>
                    <a:bodyPr/>
                    <a:lstStyle/>
                    <a:p>
                      <a:pPr algn="l"/>
                      <a:r>
                        <a:rPr lang="en-GB" sz="1300" b="1" dirty="0">
                          <a:effectLst/>
                          <a:latin typeface="Open Sans Light"/>
                        </a:rPr>
                        <a:t>Operator type</a:t>
                      </a:r>
                    </a:p>
                  </a:txBody>
                  <a:tcPr marL="55576" marR="55576" marT="13894" marB="2778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 b="1">
                          <a:effectLst/>
                          <a:latin typeface="Open Sans Light"/>
                        </a:rPr>
                        <a:t>Individual operators</a:t>
                      </a:r>
                    </a:p>
                  </a:txBody>
                  <a:tcPr marL="55576" marR="55576" marT="13894" marB="2778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588">
                <a:tc>
                  <a:txBody>
                    <a:bodyPr/>
                    <a:lstStyle/>
                    <a:p>
                      <a:pPr algn="l"/>
                      <a:r>
                        <a:rPr lang="en-GB" sz="1300" dirty="0">
                          <a:effectLst/>
                        </a:rPr>
                        <a:t>member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 dirty="0">
                          <a:effectLst/>
                        </a:rPr>
                        <a:t>. []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588"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call / create instance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 dirty="0">
                          <a:effectLst/>
                        </a:rPr>
                        <a:t>() new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588"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negation/increment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 dirty="0">
                          <a:effectLst/>
                        </a:rPr>
                        <a:t>! ~ - + ++ -- </a:t>
                      </a:r>
                      <a:r>
                        <a:rPr lang="en-GB" sz="1300" dirty="0" err="1">
                          <a:effectLst/>
                        </a:rPr>
                        <a:t>typeof</a:t>
                      </a:r>
                      <a:r>
                        <a:rPr lang="en-GB" sz="1300" dirty="0">
                          <a:effectLst/>
                        </a:rPr>
                        <a:t> void delete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588"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multiply/divide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 dirty="0">
                          <a:effectLst/>
                        </a:rPr>
                        <a:t>* / %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588"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addition/subtraction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+ -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588"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bitwise shift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 dirty="0">
                          <a:effectLst/>
                        </a:rPr>
                        <a:t>&lt;&lt; &gt;&gt; &gt;&gt;&gt;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588"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relational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 dirty="0">
                          <a:effectLst/>
                        </a:rPr>
                        <a:t>&lt; &lt;= &gt; &gt;= in </a:t>
                      </a:r>
                      <a:r>
                        <a:rPr lang="en-GB" sz="1300" dirty="0" err="1">
                          <a:effectLst/>
                        </a:rPr>
                        <a:t>instanceof</a:t>
                      </a:r>
                      <a:endParaRPr lang="en-GB" sz="1300" dirty="0">
                        <a:effectLst/>
                      </a:endParaRP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588"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equality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== != === !==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588"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bitwise-and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&amp;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588"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bitwise-xor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^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588"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bitwise-or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|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588"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logical-and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&amp;&amp;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588"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logical-or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||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588"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conditional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?: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588"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assignment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 dirty="0">
                          <a:effectLst/>
                        </a:rPr>
                        <a:t>= += -= *= /= %= &lt;&lt;= &gt;&gt;= &gt;&gt;&gt;= &amp;= ^= |=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588"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comma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 dirty="0">
                          <a:effectLst/>
                        </a:rPr>
                        <a:t>,</a:t>
                      </a:r>
                    </a:p>
                  </a:txBody>
                  <a:tcPr marL="55576" marR="55576" marT="41682" marB="41682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August 2015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Basics | </a:t>
            </a:r>
            <a:r>
              <a:rPr lang="en-US" dirty="0" err="1" smtClean="0"/>
              <a:t>nesp</a:t>
            </a:r>
            <a:r>
              <a:rPr lang="en-US" dirty="0" smtClean="0"/>
              <a:t>, </a:t>
            </a:r>
            <a:r>
              <a:rPr lang="en-US" dirty="0" err="1" smtClean="0"/>
              <a:t>stmi</a:t>
            </a:r>
            <a:r>
              <a:rPr lang="en-US" dirty="0" smtClean="0"/>
              <a:t>, </a:t>
            </a:r>
            <a:r>
              <a:rPr lang="en-US" dirty="0" err="1" smtClean="0"/>
              <a:t>mabo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B945A87F-2CE4-4B6D-B6BF-F6BF6C5CB292}" type="slidenum">
              <a:rPr smtClean="0"/>
              <a:pPr/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 array</a:t>
            </a:r>
            <a:r>
              <a:rPr lang="en-US" dirty="0" smtClean="0"/>
              <a:t>: </a:t>
            </a:r>
            <a:r>
              <a:rPr lang="en-US" dirty="0" err="1" smtClean="0"/>
              <a:t>arr</a:t>
            </a:r>
            <a:r>
              <a:rPr lang="en-US" dirty="0" smtClean="0"/>
              <a:t>[4]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 object: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obj.someProperty</a:t>
            </a:r>
            <a:endParaRPr lang="en-US" dirty="0" smtClean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obj</a:t>
            </a:r>
            <a:r>
              <a:rPr lang="en-US" dirty="0" smtClean="0"/>
              <a:t>[“</a:t>
            </a:r>
            <a:r>
              <a:rPr lang="en-US" dirty="0" err="1" smtClean="0"/>
              <a:t>someProperty</a:t>
            </a:r>
            <a:r>
              <a:rPr lang="en-US" dirty="0" smtClean="0"/>
              <a:t>”]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Objects are hash maps as well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August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Basics | </a:t>
            </a:r>
            <a:r>
              <a:rPr lang="en-US" dirty="0" err="1" smtClean="0"/>
              <a:t>nesp</a:t>
            </a:r>
            <a:r>
              <a:rPr lang="en-US" dirty="0" smtClean="0"/>
              <a:t>, </a:t>
            </a:r>
            <a:r>
              <a:rPr lang="en-US" dirty="0" err="1" smtClean="0"/>
              <a:t>stmi</a:t>
            </a:r>
            <a:r>
              <a:rPr lang="en-US" dirty="0" smtClean="0"/>
              <a:t>, </a:t>
            </a:r>
            <a:r>
              <a:rPr lang="en-US" dirty="0" err="1" smtClean="0"/>
              <a:t>mabo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B945A87F-2CE4-4B6D-B6BF-F6BF6C5CB292}" type="slidenum">
              <a:rPr smtClean="0"/>
              <a:pPr/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typeof</a:t>
            </a: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Returns a string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typeof</a:t>
            </a:r>
            <a:r>
              <a:rPr lang="en-US" dirty="0" smtClean="0"/>
              <a:t> </a:t>
            </a:r>
            <a:r>
              <a:rPr lang="en-US" dirty="0"/>
              <a:t>37 === 'number</a:t>
            </a:r>
            <a:r>
              <a:rPr lang="en-US" dirty="0" smtClean="0"/>
              <a:t>';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August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Basics | </a:t>
            </a:r>
            <a:r>
              <a:rPr lang="en-US" dirty="0" err="1" smtClean="0"/>
              <a:t>nesp</a:t>
            </a:r>
            <a:r>
              <a:rPr lang="en-US" dirty="0" smtClean="0"/>
              <a:t>, </a:t>
            </a:r>
            <a:r>
              <a:rPr lang="en-US" dirty="0" err="1" smtClean="0"/>
              <a:t>stmi</a:t>
            </a:r>
            <a:r>
              <a:rPr lang="en-US" dirty="0" smtClean="0"/>
              <a:t>, </a:t>
            </a:r>
            <a:r>
              <a:rPr lang="en-US" dirty="0" err="1" smtClean="0"/>
              <a:t>mabo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B945A87F-2CE4-4B6D-B6BF-F6BF6C5CB292}" type="slidenum">
              <a:rPr smtClean="0"/>
              <a:pPr/>
              <a:t>9</a:t>
            </a:fld>
            <a:endParaRPr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567720"/>
              </p:ext>
            </p:extLst>
          </p:nvPr>
        </p:nvGraphicFramePr>
        <p:xfrm>
          <a:off x="4142805" y="2996952"/>
          <a:ext cx="4563616" cy="3114154"/>
        </p:xfrm>
        <a:graphic>
          <a:graphicData uri="http://schemas.openxmlformats.org/drawingml/2006/table">
            <a:tbl>
              <a:tblPr/>
              <a:tblGrid>
                <a:gridCol w="2281808"/>
                <a:gridCol w="2281808"/>
              </a:tblGrid>
              <a:tr h="298651">
                <a:tc>
                  <a:txBody>
                    <a:bodyPr/>
                    <a:lstStyle/>
                    <a:p>
                      <a:pPr algn="l"/>
                      <a:r>
                        <a:rPr lang="en-GB" b="1" dirty="0" smtClean="0">
                          <a:effectLst/>
                          <a:latin typeface="Open Sans Light"/>
                        </a:rPr>
                        <a:t>Type</a:t>
                      </a:r>
                      <a:endParaRPr lang="en-GB" b="1" dirty="0">
                        <a:effectLst/>
                        <a:latin typeface="Open Sans Light"/>
                      </a:endParaRPr>
                    </a:p>
                  </a:txBody>
                  <a:tcPr marL="76200" marR="76200" marT="19050" marB="3810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1" dirty="0">
                          <a:effectLst/>
                          <a:latin typeface="Open Sans Light"/>
                        </a:rPr>
                        <a:t>Result</a:t>
                      </a:r>
                    </a:p>
                  </a:txBody>
                  <a:tcPr marL="76200" marR="76200" marT="19050" marB="3810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0142">
                <a:tc>
                  <a:txBody>
                    <a:bodyPr/>
                    <a:lstStyle/>
                    <a:p>
                      <a:pPr algn="l"/>
                      <a:r>
                        <a:rPr lang="en-GB">
                          <a:effectLst/>
                        </a:rPr>
                        <a:t>Undefined</a:t>
                      </a:r>
                    </a:p>
                  </a:txBody>
                  <a:tcPr marL="76200" marR="76200" marT="57150" marB="571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"undefined"</a:t>
                      </a:r>
                    </a:p>
                  </a:txBody>
                  <a:tcPr marL="76200" marR="76200" marT="57150" marB="571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0142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Null</a:t>
                      </a:r>
                    </a:p>
                  </a:txBody>
                  <a:tcPr marL="76200" marR="76200" marT="57150" marB="571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"object</a:t>
                      </a:r>
                      <a:r>
                        <a:rPr lang="en-GB" dirty="0" smtClean="0">
                          <a:effectLst/>
                        </a:rPr>
                        <a:t>"</a:t>
                      </a:r>
                      <a:endParaRPr lang="en-GB" dirty="0">
                        <a:effectLst/>
                      </a:endParaRPr>
                    </a:p>
                  </a:txBody>
                  <a:tcPr marL="76200" marR="76200" marT="57150" marB="571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0142">
                <a:tc>
                  <a:txBody>
                    <a:bodyPr/>
                    <a:lstStyle/>
                    <a:p>
                      <a:pPr algn="l"/>
                      <a:r>
                        <a:rPr lang="en-GB">
                          <a:effectLst/>
                        </a:rPr>
                        <a:t>Boolean</a:t>
                      </a:r>
                    </a:p>
                  </a:txBody>
                  <a:tcPr marL="76200" marR="76200" marT="57150" marB="571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>
                          <a:effectLst/>
                        </a:rPr>
                        <a:t>"boolean"</a:t>
                      </a:r>
                    </a:p>
                  </a:txBody>
                  <a:tcPr marL="76200" marR="76200" marT="57150" marB="571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0142">
                <a:tc>
                  <a:txBody>
                    <a:bodyPr/>
                    <a:lstStyle/>
                    <a:p>
                      <a:pPr algn="l"/>
                      <a:r>
                        <a:rPr lang="en-GB">
                          <a:effectLst/>
                        </a:rPr>
                        <a:t>Number</a:t>
                      </a:r>
                    </a:p>
                  </a:txBody>
                  <a:tcPr marL="76200" marR="76200" marT="57150" marB="571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>
                          <a:effectLst/>
                        </a:rPr>
                        <a:t>"number"</a:t>
                      </a:r>
                    </a:p>
                  </a:txBody>
                  <a:tcPr marL="76200" marR="76200" marT="57150" marB="571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7536"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>
                          <a:effectLst/>
                        </a:rPr>
                        <a:t>String</a:t>
                      </a:r>
                      <a:endParaRPr lang="en-GB" dirty="0">
                        <a:effectLst/>
                      </a:endParaRPr>
                    </a:p>
                  </a:txBody>
                  <a:tcPr marL="76200" marR="76200" marT="57150" marB="571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"string"</a:t>
                      </a:r>
                    </a:p>
                  </a:txBody>
                  <a:tcPr marL="76200" marR="76200" marT="57150" marB="571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Function </a:t>
                      </a:r>
                      <a:r>
                        <a:rPr lang="en-US" dirty="0" smtClean="0">
                          <a:effectLst/>
                        </a:rPr>
                        <a:t>object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57150" marB="571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"function"</a:t>
                      </a:r>
                    </a:p>
                  </a:txBody>
                  <a:tcPr marL="76200" marR="76200" marT="57150" marB="571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0142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Any other object</a:t>
                      </a:r>
                    </a:p>
                  </a:txBody>
                  <a:tcPr marL="76200" marR="76200" marT="57150" marB="571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"object"</a:t>
                      </a:r>
                    </a:p>
                  </a:txBody>
                  <a:tcPr marL="76200" marR="76200" marT="57150" marB="571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105"/>
  <p:tag name="LANGUAGE" val="1033"/>
  <p:tag name="AUTHOR" val="nesp, stmi, mabo"/>
  <p:tag name="BRAND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Zuehlke">
  <a:themeElements>
    <a:clrScheme name="Zuehlke">
      <a:dk1>
        <a:srgbClr val="4D4D4D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820A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4D4D4D"/>
        </a:dk1>
        <a:lt1>
          <a:srgbClr val="FFFFFF"/>
        </a:lt1>
        <a:dk2>
          <a:srgbClr val="4D4D4D"/>
        </a:dk2>
        <a:lt2>
          <a:srgbClr val="E6E6E6"/>
        </a:lt2>
        <a:accent1>
          <a:srgbClr val="FF820A"/>
        </a:accent1>
        <a:accent2>
          <a:srgbClr val="FEE840"/>
        </a:accent2>
        <a:accent3>
          <a:srgbClr val="90CB33"/>
        </a:accent3>
        <a:accent4>
          <a:srgbClr val="73B1FE"/>
        </a:accent4>
        <a:accent5>
          <a:srgbClr val="C0C0C0"/>
        </a:accent5>
        <a:accent6>
          <a:srgbClr val="FEB080"/>
        </a:accent6>
        <a:hlink>
          <a:srgbClr val="4095FE"/>
        </a:hlink>
        <a:folHlink>
          <a:srgbClr val="4095FE"/>
        </a:folHlink>
      </a:clrScheme>
    </a:extraClrScheme>
  </a:extraClrSchemeLst>
  <a:extLst>
    <a:ext uri="{05A4C25C-085E-4340-85A3-A5531E510DB2}">
      <thm15:themeFamily xmlns:thm15="http://schemas.microsoft.com/office/thememl/2012/main" name="Zuehlke_20141008(1).potx" id="{773D416B-06C8-4CB5-9932-A6419686C282}" vid="{28D3B6A4-4EF7-4035-A286-E8F857C163F9}"/>
    </a:ext>
  </a:extLst>
</a:theme>
</file>

<file path=ppt/theme/theme2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Zuehlke</Template>
  <TotalTime>0</TotalTime>
  <Words>495</Words>
  <Application>Microsoft Office PowerPoint</Application>
  <PresentationFormat>On-screen Show (4:3)</PresentationFormat>
  <Paragraphs>152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Open Sans Light</vt:lpstr>
      <vt:lpstr>Arial</vt:lpstr>
      <vt:lpstr>AA Zuehlke</vt:lpstr>
      <vt:lpstr>Zuehlke</vt:lpstr>
      <vt:lpstr>JavaScript Basics</vt:lpstr>
      <vt:lpstr>PowerPoint Presentation</vt:lpstr>
      <vt:lpstr>What is JavaScript (EcmaScript)?</vt:lpstr>
      <vt:lpstr>Data types</vt:lpstr>
      <vt:lpstr>Equality &amp; casting</vt:lpstr>
      <vt:lpstr>Truthy &amp; falsy</vt:lpstr>
      <vt:lpstr>Operators</vt:lpstr>
      <vt:lpstr>Member</vt:lpstr>
      <vt:lpstr>typeof </vt:lpstr>
      <vt:lpstr>delete, in</vt:lpstr>
      <vt:lpstr>PowerPoint Presentation</vt:lpstr>
      <vt:lpstr>PowerPoint Presentation</vt:lpstr>
      <vt:lpstr>PowerPoint Presentation</vt:lpstr>
      <vt:lpstr>PowerPoint Presentation</vt:lpstr>
    </vt:vector>
  </TitlesOfParts>
  <Company>Zühlke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Basics</dc:title>
  <dc:creator>stmi</dc:creator>
  <cp:lastModifiedBy>Starcevic, Milan</cp:lastModifiedBy>
  <cp:revision>15</cp:revision>
  <dcterms:created xsi:type="dcterms:W3CDTF">2015-08-14T14:43:05Z</dcterms:created>
  <dcterms:modified xsi:type="dcterms:W3CDTF">2015-08-14T15:43:06Z</dcterms:modified>
</cp:coreProperties>
</file>