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7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9BA6063-779C-4BB6-8BC7-C5993206073F}" type="datetimeFigureOut">
              <a:rPr lang="sr-Latn-CS" smtClean="0"/>
              <a:t>9.2.2018.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32165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9.2.2018.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83438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9.2.2018.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789869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9.2.2018.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2154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9.2.2018.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669802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9.2.2018.</a:t>
            </a:fld>
            <a:endParaRPr lang="sr-Latn-C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364351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9.2.2018.</a:t>
            </a:fld>
            <a:endParaRPr lang="sr-Latn-C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262836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9.2.2018.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585948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9.2.2018.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60095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9.2.2018.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53603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9.2.2018.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01601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9.2.2018.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51971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9.2.2018.</a:t>
            </a:fld>
            <a:endParaRPr lang="sr-Latn-C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63299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9.2.2018.</a:t>
            </a:fld>
            <a:endParaRPr lang="sr-Latn-C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36360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9.2.2018.</a:t>
            </a:fld>
            <a:endParaRPr lang="sr-Latn-C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0258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9.2.2018.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02801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9.2.2018.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15152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6063-779C-4BB6-8BC7-C5993206073F}" type="datetimeFigureOut">
              <a:rPr lang="sr-Latn-CS" smtClean="0"/>
              <a:t>9.2.2018.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1389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current/" TargetMode="External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Basics	</a:t>
            </a:r>
            <a:endParaRPr lang="sr-Latn-C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189370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75064"/>
          </a:xfrm>
        </p:spPr>
        <p:txBody>
          <a:bodyPr/>
          <a:lstStyle/>
          <a:p>
            <a:r>
              <a:rPr lang="en-US" dirty="0"/>
              <a:t>This course was created for developers as an introduction to Web Security – concepts, flaws, solutions</a:t>
            </a:r>
          </a:p>
          <a:p>
            <a:endParaRPr lang="en-US" dirty="0"/>
          </a:p>
          <a:p>
            <a:r>
              <a:rPr lang="en-US" dirty="0"/>
              <a:t>Goal is to understand security flaws through practical examples </a:t>
            </a:r>
            <a:r>
              <a:rPr lang="en-US" b="1" dirty="0"/>
              <a:t>in context of</a:t>
            </a:r>
            <a:r>
              <a:rPr lang="en-US" dirty="0"/>
              <a:t> the latest technologies</a:t>
            </a:r>
          </a:p>
          <a:p>
            <a:r>
              <a:rPr lang="en-US" dirty="0"/>
              <a:t>The course covers:</a:t>
            </a:r>
          </a:p>
          <a:p>
            <a:pPr lvl="1"/>
            <a:r>
              <a:rPr lang="en-US" dirty="0"/>
              <a:t>Introduction to Security</a:t>
            </a:r>
          </a:p>
          <a:p>
            <a:pPr lvl="1"/>
            <a:r>
              <a:rPr lang="en-US" dirty="0"/>
              <a:t>OWASP Top 10 flaws and solutions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7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52549"/>
          </a:xfrm>
        </p:spPr>
        <p:txBody>
          <a:bodyPr/>
          <a:lstStyle/>
          <a:p>
            <a:r>
              <a:rPr lang="en-US" dirty="0"/>
              <a:t>Every topic is in a separate folder (example A1-Injection)</a:t>
            </a:r>
          </a:p>
          <a:p>
            <a:r>
              <a:rPr lang="en-US" dirty="0"/>
              <a:t>Latest application is located in branch </a:t>
            </a:r>
            <a:r>
              <a:rPr lang="en-US" b="1" dirty="0"/>
              <a:t>master</a:t>
            </a:r>
          </a:p>
          <a:p>
            <a:r>
              <a:rPr lang="en-US" b="1" dirty="0"/>
              <a:t>Solutions</a:t>
            </a:r>
            <a:r>
              <a:rPr lang="en-US" dirty="0"/>
              <a:t> for all tasks are in a separate branch </a:t>
            </a:r>
            <a:r>
              <a:rPr lang="en-US" b="1" dirty="0"/>
              <a:t>security/solution</a:t>
            </a:r>
          </a:p>
        </p:txBody>
      </p:sp>
    </p:spTree>
    <p:extLst>
      <p:ext uri="{BB962C8B-B14F-4D97-AF65-F5344CB8AC3E}">
        <p14:creationId xmlns:p14="http://schemas.microsoft.com/office/powerpoint/2010/main" val="255828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following tools:</a:t>
            </a:r>
          </a:p>
          <a:p>
            <a:pPr lvl="1"/>
            <a:r>
              <a:rPr lang="en-US" dirty="0"/>
              <a:t>JAVA 8 JDK Windows x64 (</a:t>
            </a:r>
            <a:r>
              <a:rPr lang="en-US" dirty="0">
                <a:hlinkClick r:id="rId2"/>
              </a:rPr>
              <a:t>http://www.oracle.com/technetwork/java/javase/downloads/jdk8-downloads-2133151.html</a:t>
            </a:r>
            <a:r>
              <a:rPr lang="en-US" dirty="0"/>
              <a:t>)</a:t>
            </a:r>
          </a:p>
          <a:p>
            <a:pPr lvl="1"/>
            <a:r>
              <a:rPr lang="sr-Latn-CS" dirty="0"/>
              <a:t>Node.js latest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https://nodejs.org/en/download/current/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Run the application by calling </a:t>
            </a:r>
            <a:r>
              <a:rPr lang="en-US" b="1" dirty="0"/>
              <a:t>insecure-web-app\run.bat</a:t>
            </a:r>
          </a:p>
          <a:p>
            <a:r>
              <a:rPr lang="en-US" dirty="0"/>
              <a:t>Read </a:t>
            </a:r>
            <a:r>
              <a:rPr lang="en-US" b="1" dirty="0"/>
              <a:t>insecure-web-app\readme.md</a:t>
            </a:r>
            <a:r>
              <a:rPr lang="en-US" dirty="0"/>
              <a:t> for further information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9900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structure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practical lesson follows the same structure:</a:t>
            </a:r>
          </a:p>
          <a:p>
            <a:pPr lvl="1"/>
            <a:r>
              <a:rPr lang="en-US" dirty="0"/>
              <a:t>Short introductory description</a:t>
            </a:r>
          </a:p>
          <a:p>
            <a:pPr lvl="1"/>
            <a:r>
              <a:rPr lang="en-US" dirty="0"/>
              <a:t>Example of the attack</a:t>
            </a:r>
          </a:p>
          <a:p>
            <a:pPr lvl="1"/>
            <a:r>
              <a:rPr lang="en-US" dirty="0"/>
              <a:t>Analysis of the attack</a:t>
            </a:r>
          </a:p>
          <a:p>
            <a:pPr lvl="1"/>
            <a:r>
              <a:rPr lang="en-US" dirty="0"/>
              <a:t>Task to implement prevention of the attack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146588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TopicS</a:t>
            </a:r>
            <a:r>
              <a:rPr lang="en-US" dirty="0"/>
              <a:t> covered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5726"/>
            <a:ext cx="9905999" cy="3541714"/>
          </a:xfrm>
        </p:spPr>
        <p:txBody>
          <a:bodyPr/>
          <a:lstStyle/>
          <a:p>
            <a:r>
              <a:rPr lang="en-US" dirty="0"/>
              <a:t>Introduction to security</a:t>
            </a:r>
          </a:p>
          <a:p>
            <a:r>
              <a:rPr lang="en-US" dirty="0"/>
              <a:t>A1 Injection</a:t>
            </a:r>
          </a:p>
          <a:p>
            <a:r>
              <a:rPr lang="en-US" dirty="0"/>
              <a:t>A2 Broken Authentication and Session Management</a:t>
            </a:r>
          </a:p>
          <a:p>
            <a:r>
              <a:rPr lang="en-US" dirty="0"/>
              <a:t>A3 Cross-Site Scripting (XSS)</a:t>
            </a:r>
          </a:p>
          <a:p>
            <a:r>
              <a:rPr lang="en-US" dirty="0"/>
              <a:t>A4 Insecure Direct Object References</a:t>
            </a:r>
          </a:p>
          <a:p>
            <a:r>
              <a:rPr lang="en-US" dirty="0"/>
              <a:t>A6 Sensitive Data Exposure</a:t>
            </a:r>
          </a:p>
          <a:p>
            <a:r>
              <a:rPr lang="en-US" dirty="0"/>
              <a:t>A7 Missing Function Level Access Control</a:t>
            </a:r>
          </a:p>
          <a:p>
            <a:r>
              <a:rPr lang="en-US" dirty="0"/>
              <a:t>A8 Cross-Site Request Forgery (CSRF)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318254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any questions, you can contact:</a:t>
            </a:r>
          </a:p>
          <a:p>
            <a:pPr lvl="1"/>
            <a:r>
              <a:rPr lang="en-US" dirty="0"/>
              <a:t>Milan Starcevic</a:t>
            </a:r>
          </a:p>
          <a:p>
            <a:pPr lvl="1"/>
            <a:r>
              <a:rPr lang="en-US" dirty="0"/>
              <a:t>Nenad Ivanovic</a:t>
            </a:r>
          </a:p>
          <a:p>
            <a:pPr lvl="1"/>
            <a:r>
              <a:rPr lang="en-US"/>
              <a:t>Stefan </a:t>
            </a:r>
            <a:r>
              <a:rPr lang="en-US" dirty="0"/>
              <a:t>Rankovic</a:t>
            </a:r>
          </a:p>
          <a:p>
            <a:pPr lvl="1"/>
            <a:r>
              <a:rPr lang="en-US" dirty="0"/>
              <a:t>Ognjen Blagojevic</a:t>
            </a:r>
          </a:p>
        </p:txBody>
      </p:sp>
    </p:spTree>
    <p:extLst>
      <p:ext uri="{BB962C8B-B14F-4D97-AF65-F5344CB8AC3E}">
        <p14:creationId xmlns:p14="http://schemas.microsoft.com/office/powerpoint/2010/main" val="65114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78906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238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Security Basics </vt:lpstr>
      <vt:lpstr>PowerPoint Presentation</vt:lpstr>
      <vt:lpstr>Format</vt:lpstr>
      <vt:lpstr>Tools</vt:lpstr>
      <vt:lpstr>Lesson structure</vt:lpstr>
      <vt:lpstr>TopicS covered</vt:lpstr>
      <vt:lpstr>Contact</vt:lpstr>
      <vt:lpstr>PowerPoint Presentation</vt:lpstr>
    </vt:vector>
  </TitlesOfParts>
  <Company>Zühlke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Basics </dc:title>
  <dc:creator>Starcevic, Milan</dc:creator>
  <cp:lastModifiedBy>Starcevic, Milan</cp:lastModifiedBy>
  <cp:revision>31</cp:revision>
  <dcterms:created xsi:type="dcterms:W3CDTF">2017-03-31T12:08:17Z</dcterms:created>
  <dcterms:modified xsi:type="dcterms:W3CDTF">2018-02-09T10:26:59Z</dcterms:modified>
</cp:coreProperties>
</file>