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9"/>
      <p:italic r:id="rId20"/>
    </p:embeddedFont>
  </p:embeddedFontLst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1B320-B04B-46E1-8380-17ACC93F6A05}">
          <p14:sldIdLst>
            <p14:sldId id="256"/>
            <p14:sldId id="258"/>
          </p14:sldIdLst>
        </p14:section>
        <p14:section name="Types" id="{163AC601-3CA3-4FE1-B276-1E050665EA92}">
          <p14:sldIdLst>
            <p14:sldId id="264"/>
            <p14:sldId id="265"/>
            <p14:sldId id="259"/>
          </p14:sldIdLst>
        </p14:section>
        <p14:section name="Operators" id="{CC907239-0754-4E88-8BB6-22DC90CDEDA8}">
          <p14:sldIdLst>
            <p14:sldId id="266"/>
            <p14:sldId id="267"/>
            <p14:sldId id="268"/>
            <p14:sldId id="269"/>
            <p14:sldId id="270"/>
          </p14:sldIdLst>
        </p14:section>
        <p14:section name="Flow control &amp; loops" id="{6D024B85-BF05-478C-810C-E5EE583A4C3C}">
          <p14:sldIdLst>
            <p14:sldId id="271"/>
            <p14:sldId id="272"/>
            <p14:sldId id="274"/>
          </p14:sldIdLst>
        </p14:section>
        <p14:section name="Scopes of variables" id="{B5E0EBA1-03E9-4B5F-BF84-B03920EDED8D}">
          <p14:sldIdLst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>
        <p:scale>
          <a:sx n="125" d="100"/>
          <a:sy n="125" d="100"/>
        </p:scale>
        <p:origin x="396" y="-5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18.08.2015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64A241-2CAF-41F6-AFED-91565857B9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DD42796-23A1-4C10-840B-F731DFC3BC8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73559254-941D-43AC-9459-7C8E5E13E4CD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E12112D-76EC-4B9F-97C8-4C2076619FF8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62E31DEE-A980-4477-A242-E6D723CFC8D8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BF5E4F5-4E0A-4675-8780-5465A6FA1879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4FF80D8D-38A4-4A98-BEC2-04B875686AF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A3DD17D9-8CEB-4A43-A9AC-CBC9FA79C3E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D9E1A673-3A3A-43F6-AAEE-0DAB178FB2F3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C2EF4C35-5E70-4305-AAB1-C2014E559D72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Javascript</a:t>
            </a:r>
            <a:r>
              <a:rPr lang="de-CH" smtClean="0"/>
              <a:t> Basics | nesp, stmi, mabo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2CA46E-916C-4FFE-86B0-A7D99DA4D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instanceof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Checks if an object is in the prototype chain of a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an object inherits a certain (anywhere in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</a:t>
            </a:r>
            <a:r>
              <a:rPr lang="en-US" b="1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= new Date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 (</a:t>
            </a:r>
            <a:r>
              <a:rPr lang="en-US" dirty="0" err="1" smtClean="0"/>
              <a:t>myDate</a:t>
            </a:r>
            <a:r>
              <a:rPr lang="en-US" dirty="0" smtClean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Date) 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// is true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&amp;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52737"/>
            <a:ext cx="8412161" cy="5513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control: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if…else (remember == vs ===)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switch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?: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Loops: for, while, do…while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 handling: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throw, try…catch…finally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Promises (when doing asynchronous 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vs </a:t>
            </a:r>
            <a:r>
              <a:rPr lang="en-US" b="1" dirty="0" err="1" smtClean="0"/>
              <a:t>forEach</a:t>
            </a:r>
            <a:r>
              <a:rPr lang="en-US" b="1" dirty="0" smtClean="0"/>
              <a:t>()</a:t>
            </a:r>
            <a:r>
              <a:rPr lang="en-US" dirty="0" smtClean="0"/>
              <a:t> vs </a:t>
            </a:r>
            <a:r>
              <a:rPr lang="en-US" b="1" dirty="0" smtClean="0"/>
              <a:t>for</a:t>
            </a:r>
            <a:r>
              <a:rPr lang="en-US" dirty="0" smtClean="0"/>
              <a:t>-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 (</a:t>
            </a:r>
            <a:r>
              <a:rPr lang="en-GB" dirty="0" err="1"/>
              <a:t>i</a:t>
            </a:r>
            <a:r>
              <a:rPr lang="en-GB" dirty="0"/>
              <a:t> = 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 smtClean="0"/>
              <a:t>array.length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 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text += </a:t>
            </a:r>
            <a:r>
              <a:rPr lang="en-GB" dirty="0" smtClean="0"/>
              <a:t>array[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array.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GB" dirty="0"/>
              <a:t>function (value, index, </a:t>
            </a:r>
            <a:r>
              <a:rPr lang="en-GB" dirty="0" err="1" smtClean="0"/>
              <a:t>arr</a:t>
            </a:r>
            <a:r>
              <a:rPr lang="en-GB" dirty="0" smtClean="0"/>
              <a:t>) </a:t>
            </a:r>
            <a:r>
              <a:rPr lang="en-GB" dirty="0"/>
              <a:t>{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smtClean="0"/>
              <a:t>     text </a:t>
            </a:r>
            <a:r>
              <a:rPr lang="en-GB" dirty="0"/>
              <a:t>+= value</a:t>
            </a:r>
            <a:r>
              <a:rPr lang="en-GB" dirty="0" smtClean="0"/>
              <a:t>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}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for…in iterating through properties on an object</a:t>
            </a:r>
          </a:p>
          <a:p>
            <a:pPr>
              <a:spcBef>
                <a:spcPts val="0"/>
              </a:spcBef>
            </a:pPr>
            <a:r>
              <a:rPr lang="en-US" dirty="0"/>
              <a:t>for </a:t>
            </a:r>
            <a:r>
              <a:rPr lang="en-US" dirty="0" smtClean="0"/>
              <a:t>(property in </a:t>
            </a:r>
            <a:r>
              <a:rPr lang="en-US" dirty="0"/>
              <a:t>object) </a:t>
            </a:r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Throw short circuits the code and “bubbles up” through code until it reaches a catch.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try </a:t>
            </a:r>
            <a:r>
              <a:rPr lang="en-US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</a:t>
            </a:r>
            <a:r>
              <a:rPr lang="en-US" i="1" dirty="0" smtClean="0"/>
              <a:t>try execute. Throws an error object.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throw </a:t>
            </a:r>
            <a:r>
              <a:rPr lang="en-US" dirty="0"/>
              <a:t>new Error(message, 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lineNumber</a:t>
            </a:r>
            <a:r>
              <a:rPr lang="en-US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catch(err)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handle </a:t>
            </a:r>
            <a:r>
              <a:rPr lang="en-US" i="1" dirty="0" smtClean="0"/>
              <a:t>errors. Executes only if block in </a:t>
            </a:r>
            <a:r>
              <a:rPr lang="en-US" b="1" i="1" dirty="0" smtClean="0"/>
              <a:t>try</a:t>
            </a:r>
            <a:r>
              <a:rPr lang="en-US" i="1" dirty="0" smtClean="0"/>
              <a:t> </a:t>
            </a:r>
            <a:r>
              <a:rPr lang="en-US" b="1" i="1" dirty="0" smtClean="0"/>
              <a:t>throws</a:t>
            </a:r>
            <a:r>
              <a:rPr lang="en-US" i="1" dirty="0" smtClean="0"/>
              <a:t>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finally {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</a:t>
            </a:r>
            <a:r>
              <a:rPr lang="en-US" i="1" dirty="0" smtClean="0"/>
              <a:t>// Block </a:t>
            </a:r>
            <a:r>
              <a:rPr lang="en-US" i="1" dirty="0"/>
              <a:t>of code to be executed regardless of the </a:t>
            </a:r>
            <a:r>
              <a:rPr lang="en-US" b="1" i="1" dirty="0" smtClean="0"/>
              <a:t>try</a:t>
            </a:r>
            <a:r>
              <a:rPr lang="en-US" i="1" dirty="0" smtClean="0"/>
              <a:t>/</a:t>
            </a:r>
            <a:r>
              <a:rPr lang="en-US" b="1" i="1" dirty="0" smtClean="0"/>
              <a:t>catch</a:t>
            </a:r>
            <a:r>
              <a:rPr lang="en-US" i="1" dirty="0" smtClean="0"/>
              <a:t> </a:t>
            </a:r>
            <a:r>
              <a:rPr lang="en-US" i="1" dirty="0"/>
              <a:t>result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412161" cy="4776787"/>
          </a:xfrm>
        </p:spPr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Global scope is reachable everywhere.</a:t>
            </a:r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a = 1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one()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a++;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two()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one(); // outputs 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two(); // outputs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Local is </a:t>
            </a:r>
            <a:r>
              <a:rPr lang="en-US" dirty="0"/>
              <a:t>reachable</a:t>
            </a:r>
            <a:r>
              <a:rPr lang="en-US" dirty="0" smtClean="0"/>
              <a:t> (only </a:t>
            </a:r>
            <a:r>
              <a:rPr lang="en-US" dirty="0"/>
              <a:t>in a function</a:t>
            </a:r>
            <a:r>
              <a:rPr lang="en-US" dirty="0" smtClean="0"/>
              <a:t>):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Hides a global variable if it has the same name.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three() {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 = 3;</a:t>
            </a:r>
          </a:p>
          <a:p>
            <a:pPr>
              <a:spcBef>
                <a:spcPts val="0"/>
              </a:spcBef>
            </a:pPr>
            <a:r>
              <a:rPr lang="en-US" dirty="0"/>
              <a:t>  alert(a</a:t>
            </a:r>
            <a:r>
              <a:rPr lang="en-US" dirty="0" smtClean="0"/>
              <a:t>); // outputs 3 always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Careful: No new scope for blocks of </a:t>
            </a:r>
            <a:r>
              <a:rPr lang="en-US" b="1" dirty="0"/>
              <a:t>if</a:t>
            </a:r>
            <a:r>
              <a:rPr lang="en-US" dirty="0"/>
              <a:t>,</a:t>
            </a:r>
            <a:r>
              <a:rPr lang="en-US" b="1" dirty="0"/>
              <a:t> for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while…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2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(</a:t>
            </a:r>
            <a:r>
              <a:rPr lang="en-US" dirty="0" err="1" smtClean="0"/>
              <a:t>EcmaScript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Characteristics: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(types of variables can be changed)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Imperative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Object-oriented (prototype based)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created by cloning existing objects and extending them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Everything is a function (even objects)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Function is a </a:t>
            </a:r>
            <a:r>
              <a:rPr lang="en-US" dirty="0" smtClean="0"/>
              <a:t>“base type” </a:t>
            </a:r>
            <a:r>
              <a:rPr lang="en-US" dirty="0"/>
              <a:t>(like </a:t>
            </a:r>
            <a:r>
              <a:rPr lang="en-US" b="1" dirty="0"/>
              <a:t>object</a:t>
            </a:r>
            <a:r>
              <a:rPr lang="en-US" dirty="0"/>
              <a:t> in C# &amp; JAVA</a:t>
            </a:r>
            <a:r>
              <a:rPr lang="en-US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in web browser script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is the </a:t>
            </a:r>
            <a:r>
              <a:rPr lang="en-US" dirty="0" smtClean="0"/>
              <a:t>programming (script) </a:t>
            </a:r>
            <a:r>
              <a:rPr lang="en-US" dirty="0"/>
              <a:t>language of HTML and the Web.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695712-81D7-44C7-8097-285E2E69108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&amp;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rue: 4 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False: 4 ===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a = Number(“4”)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===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Strict “===“ vs Loose “==“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7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&amp;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1789113"/>
            <a:ext cx="4562474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values are </a:t>
            </a:r>
            <a:r>
              <a:rPr lang="en-US" dirty="0" err="1"/>
              <a:t>truthy</a:t>
            </a:r>
            <a:r>
              <a:rPr lang="en-US" dirty="0"/>
              <a:t> unless they are defined as </a:t>
            </a:r>
            <a:r>
              <a:rPr lang="en-US" dirty="0" err="1" smtClean="0">
                <a:hlinkClick r:id="rId2" tooltip="falsy: A falsy value is a value that translates to false when evaluated in a Boolean context."/>
              </a:rPr>
              <a:t>falsy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Falsy</a:t>
            </a:r>
            <a:r>
              <a:rPr lang="en-US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&amp; -0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“” &amp; ‘’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&amp; undefined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565871-C227-4467-8A69-9EBAF738B0FF}" type="slidenum">
              <a:rPr lang="de-CH" smtClean="0"/>
              <a:t>5</a:t>
            </a:fld>
            <a:endParaRPr lang="de-CH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0152" y="1807483"/>
            <a:ext cx="3048073" cy="440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if (!a)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    console.log(“true”);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Not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92787"/>
              </p:ext>
            </p:extLst>
          </p:nvPr>
        </p:nvGraphicFramePr>
        <p:xfrm>
          <a:off x="1331640" y="1124744"/>
          <a:ext cx="6881616" cy="5369145"/>
        </p:xfrm>
        <a:graphic>
          <a:graphicData uri="http://schemas.openxmlformats.org/drawingml/2006/table">
            <a:tbl>
              <a:tblPr/>
              <a:tblGrid>
                <a:gridCol w="3440808"/>
                <a:gridCol w="3440808"/>
              </a:tblGrid>
              <a:tr h="27173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>
                          <a:effectLst/>
                          <a:latin typeface="Open Sans Light"/>
                        </a:rPr>
                        <a:t>Operator type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  <a:latin typeface="Open Sans Light"/>
                        </a:rPr>
                        <a:t>Individual operators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member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. []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call / create instance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() new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negation/increment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! ~ - + ++ -- </a:t>
                      </a:r>
                      <a:r>
                        <a:rPr lang="en-GB" sz="1300" dirty="0" err="1">
                          <a:effectLst/>
                        </a:rPr>
                        <a:t>typeof</a:t>
                      </a:r>
                      <a:r>
                        <a:rPr lang="en-GB" sz="1300" dirty="0">
                          <a:effectLst/>
                        </a:rPr>
                        <a:t> void delete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multiply/divide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* / %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addition/subtraction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+ -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 shift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&lt;&lt; &gt;&gt; &gt;&gt;&gt;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relational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 &lt;= &gt; &gt;= in </a:t>
                      </a:r>
                      <a:r>
                        <a:rPr lang="en-GB" sz="1300" dirty="0" err="1">
                          <a:effectLst/>
                        </a:rPr>
                        <a:t>instanceof</a:t>
                      </a:r>
                      <a:endParaRPr lang="en-GB" sz="1300" dirty="0">
                        <a:effectLst/>
                      </a:endParaRP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equality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== != === !==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bitwise-xor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^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conditional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?: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assignment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= += -= *= /= %= &lt;&lt;= &gt;&gt;= &gt;&gt;&gt;= &amp;= ^= |=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comma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,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array: </a:t>
            </a:r>
            <a:r>
              <a:rPr lang="en-US" dirty="0" err="1" smtClean="0"/>
              <a:t>arr</a:t>
            </a:r>
            <a:r>
              <a:rPr lang="en-US" dirty="0" smtClean="0"/>
              <a:t>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object: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obj.someProperty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[“</a:t>
            </a:r>
            <a:r>
              <a:rPr lang="en-US" dirty="0" err="1" smtClean="0"/>
              <a:t>someProperty</a:t>
            </a:r>
            <a:r>
              <a:rPr lang="en-US" dirty="0" smtClean="0"/>
              <a:t>”]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are hash maps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typeof</a:t>
            </a:r>
            <a:r>
              <a:rPr lang="en-GB" b="1" dirty="0" smtClean="0"/>
              <a:t>  </a:t>
            </a:r>
            <a:r>
              <a:rPr lang="en-GB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Returns a string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37 === 'number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8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7720"/>
              </p:ext>
            </p:extLst>
          </p:nvPr>
        </p:nvGraphicFramePr>
        <p:xfrm>
          <a:off x="4142805" y="2996952"/>
          <a:ext cx="4563616" cy="3114154"/>
        </p:xfrm>
        <a:graphic>
          <a:graphicData uri="http://schemas.openxmlformats.org/drawingml/2006/table">
            <a:tbl>
              <a:tblPr/>
              <a:tblGrid>
                <a:gridCol w="2281808"/>
                <a:gridCol w="2281808"/>
              </a:tblGrid>
              <a:tr h="298651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effectLst/>
                          <a:latin typeface="Open Sans Light"/>
                        </a:rPr>
                        <a:t>Type</a:t>
                      </a:r>
                      <a:endParaRPr lang="en-GB" b="1" dirty="0">
                        <a:effectLst/>
                        <a:latin typeface="Open Sans Light"/>
                      </a:endParaRP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Open Sans Light"/>
                        </a:rPr>
                        <a:t>Result</a:t>
                      </a: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Undefined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"undefined"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</a:t>
                      </a:r>
                      <a:r>
                        <a:rPr lang="en-GB" dirty="0" smtClean="0">
                          <a:effectLst/>
                        </a:rPr>
                        <a:t>"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"boolean"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"number"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536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effectLst/>
                        </a:rPr>
                        <a:t>String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"string"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 </a:t>
                      </a:r>
                      <a:r>
                        <a:rPr lang="en-US" dirty="0" smtClean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"function"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Any other object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r>
              <a:rPr lang="en-US" dirty="0" smtClean="0"/>
              <a:t>, 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removes a property or an element from the array</a:t>
            </a:r>
            <a:endParaRPr lang="en-US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delete </a:t>
            </a:r>
            <a:r>
              <a:rPr lang="en-US" dirty="0" err="1"/>
              <a:t>object.property</a:t>
            </a: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delete object['property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</a:t>
            </a:r>
            <a:r>
              <a:rPr lang="en-US" dirty="0" smtClean="0"/>
              <a:t> checks if a property exists </a:t>
            </a:r>
            <a:r>
              <a:rPr lang="en-US" dirty="0" smtClean="0"/>
              <a:t>on an object, or if an element exists in an array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(property in object)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(item in array)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3"/>
  <p:tag name="AUTHOR" val="nesp, stmi, mab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753</Words>
  <Application>Microsoft Office PowerPoint</Application>
  <PresentationFormat>On-screen Show (4:3)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AA Zuehlke</vt:lpstr>
      <vt:lpstr>Open Sans Light</vt:lpstr>
      <vt:lpstr>Arial</vt:lpstr>
      <vt:lpstr>Zuehlke</vt:lpstr>
      <vt:lpstr>JavaScript Basics</vt:lpstr>
      <vt:lpstr>What is JavaScript (EcmaScript)?</vt:lpstr>
      <vt:lpstr>Data types</vt:lpstr>
      <vt:lpstr>Equality &amp; casting</vt:lpstr>
      <vt:lpstr>Truthy &amp; falsy</vt:lpstr>
      <vt:lpstr>Operators</vt:lpstr>
      <vt:lpstr>Member operator</vt:lpstr>
      <vt:lpstr>typeof  operator</vt:lpstr>
      <vt:lpstr>delete, in</vt:lpstr>
      <vt:lpstr>instanceof</vt:lpstr>
      <vt:lpstr>Flow control &amp; loops</vt:lpstr>
      <vt:lpstr>for vs forEach() vs for-in</vt:lpstr>
      <vt:lpstr>Exception handling</vt:lpstr>
      <vt:lpstr>Scopes of variables</vt:lpstr>
      <vt:lpstr>Scopes of variables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stmi</dc:creator>
  <cp:lastModifiedBy>Starcevic, Milan</cp:lastModifiedBy>
  <cp:revision>42</cp:revision>
  <dcterms:created xsi:type="dcterms:W3CDTF">2015-08-14T14:43:05Z</dcterms:created>
  <dcterms:modified xsi:type="dcterms:W3CDTF">2015-08-18T12:43:22Z</dcterms:modified>
</cp:coreProperties>
</file>