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81" r:id="rId4"/>
    <p:sldId id="278" r:id="rId5"/>
    <p:sldId id="264" r:id="rId6"/>
    <p:sldId id="265" r:id="rId7"/>
    <p:sldId id="279" r:id="rId8"/>
    <p:sldId id="282" r:id="rId9"/>
    <p:sldId id="266" r:id="rId10"/>
    <p:sldId id="267" r:id="rId11"/>
    <p:sldId id="268" r:id="rId12"/>
    <p:sldId id="270" r:id="rId13"/>
    <p:sldId id="271" r:id="rId14"/>
    <p:sldId id="272" r:id="rId15"/>
    <p:sldId id="274" r:id="rId16"/>
    <p:sldId id="276" r:id="rId17"/>
    <p:sldId id="273" r:id="rId18"/>
    <p:sldId id="275" r:id="rId19"/>
    <p:sldId id="277" r:id="rId20"/>
    <p:sldId id="280" r:id="rId21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24"/>
      <p:italic r:id="rId25"/>
    </p:embeddedFont>
  </p:embeddedFontLst>
  <p:custDataLst>
    <p:tags r:id="rId2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01B320-B04B-46E1-8380-17ACC93F6A05}">
          <p14:sldIdLst>
            <p14:sldId id="256"/>
            <p14:sldId id="258"/>
            <p14:sldId id="281"/>
          </p14:sldIdLst>
        </p14:section>
        <p14:section name="Types" id="{163AC601-3CA3-4FE1-B276-1E050665EA92}">
          <p14:sldIdLst>
            <p14:sldId id="278"/>
            <p14:sldId id="264"/>
            <p14:sldId id="265"/>
            <p14:sldId id="279"/>
            <p14:sldId id="282"/>
          </p14:sldIdLst>
        </p14:section>
        <p14:section name="Operators" id="{CC907239-0754-4E88-8BB6-22DC90CDEDA8}">
          <p14:sldIdLst>
            <p14:sldId id="266"/>
            <p14:sldId id="267"/>
            <p14:sldId id="268"/>
            <p14:sldId id="270"/>
          </p14:sldIdLst>
        </p14:section>
        <p14:section name="Flow control &amp; loops" id="{6D024B85-BF05-478C-810C-E5EE583A4C3C}">
          <p14:sldIdLst>
            <p14:sldId id="271"/>
            <p14:sldId id="272"/>
            <p14:sldId id="274"/>
            <p14:sldId id="276"/>
          </p14:sldIdLst>
        </p14:section>
        <p14:section name="Scopes of variables" id="{B5E0EBA1-03E9-4B5F-BF84-B03920EDED8D}">
          <p14:sldIdLst>
            <p14:sldId id="273"/>
            <p14:sldId id="275"/>
            <p14:sldId id="277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howGuides="1">
      <p:cViewPr varScale="1">
        <p:scale>
          <a:sx n="132" d="100"/>
          <a:sy n="132" d="100"/>
        </p:scale>
        <p:origin x="876" y="132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04.09.2015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64A241-2CAF-41F6-AFED-91565857B93B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1DD42796-23A1-4C10-840B-F731DFC3BC87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GB" smtClean="0"/>
              <a:t>Slide </a:t>
            </a:r>
            <a:fld id="{194A03B6-8724-4C6B-85DC-8A3C67F14C54}" type="slidenum">
              <a:rPr smtClean="0"/>
              <a:pPr/>
              <a:t>‹#›</a:t>
            </a:fld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73559254-941D-43AC-9459-7C8E5E13E4CD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BE12112D-76EC-4B9F-97C8-4C2076619FF8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GB" smtClean="0"/>
              <a:t>Slide </a:t>
            </a:r>
            <a:fld id="{62E31DEE-A980-4477-A242-E6D723CFC8D8}" type="slidenum">
              <a:rPr smtClean="0"/>
              <a:pPr/>
              <a:t>‹#›</a:t>
            </a:fld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1BF5E4F5-4E0A-4675-8780-5465A6FA1879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4FF80D8D-38A4-4A98-BEC2-04B875686AFF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A3DD17D9-8CEB-4A43-A9AC-CBC9FA79C3EB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D9E1A673-3A3A-43F6-AAEE-0DAB178FB2F3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GB" smtClean="0"/>
              <a:t>Slide </a:t>
            </a:r>
            <a:fld id="{C2EF4C35-5E70-4305-AAB1-C2014E559D72}" type="slidenum">
              <a:rPr smtClean="0"/>
              <a:pPr/>
              <a:t>‹#›</a:t>
            </a:fld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Fals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Basics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 smtClean="0"/>
              <a:t>Javascript</a:t>
            </a:r>
            <a:r>
              <a:rPr lang="de-CH" smtClean="0"/>
              <a:t> Basics | nesp, stmi, mabo</a:t>
            </a:r>
            <a:endParaRPr lang="de-CH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52CA46E-916C-4FFE-86B0-A7D99DA4D49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operator []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array: </a:t>
            </a:r>
            <a:r>
              <a:rPr lang="en-US" dirty="0" err="1" smtClean="0"/>
              <a:t>arr</a:t>
            </a:r>
            <a:r>
              <a:rPr lang="en-US" dirty="0" smtClean="0"/>
              <a:t>[4]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object: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obj.someProperty</a:t>
            </a:r>
            <a:endParaRPr lang="en-US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obj</a:t>
            </a:r>
            <a:r>
              <a:rPr lang="en-US" dirty="0" smtClean="0"/>
              <a:t>[“</a:t>
            </a:r>
            <a:r>
              <a:rPr lang="en-US" dirty="0" err="1" smtClean="0"/>
              <a:t>someProperty</a:t>
            </a:r>
            <a:r>
              <a:rPr lang="en-US" dirty="0" smtClean="0"/>
              <a:t>”]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Objects are hash maps as well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typeof</a:t>
            </a:r>
            <a:r>
              <a:rPr lang="en-GB" b="1" dirty="0" smtClean="0"/>
              <a:t> </a:t>
            </a:r>
            <a:r>
              <a:rPr lang="en-GB" dirty="0" smtClean="0"/>
              <a:t>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Returns a string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/>
              <a:t>37 === 'number</a:t>
            </a:r>
            <a:r>
              <a:rPr lang="en-US" dirty="0" smtClean="0"/>
              <a:t>';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11</a:t>
            </a:fld>
            <a:endParaRPr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67720"/>
              </p:ext>
            </p:extLst>
          </p:nvPr>
        </p:nvGraphicFramePr>
        <p:xfrm>
          <a:off x="4142805" y="2996952"/>
          <a:ext cx="4563616" cy="3114154"/>
        </p:xfrm>
        <a:graphic>
          <a:graphicData uri="http://schemas.openxmlformats.org/drawingml/2006/table">
            <a:tbl>
              <a:tblPr/>
              <a:tblGrid>
                <a:gridCol w="2281808"/>
                <a:gridCol w="2281808"/>
              </a:tblGrid>
              <a:tr h="298651">
                <a:tc>
                  <a:txBody>
                    <a:bodyPr/>
                    <a:lstStyle/>
                    <a:p>
                      <a:pPr algn="l"/>
                      <a:r>
                        <a:rPr lang="en-GB" b="1" dirty="0" smtClean="0">
                          <a:effectLst/>
                          <a:latin typeface="Open Sans Light"/>
                        </a:rPr>
                        <a:t>Type</a:t>
                      </a:r>
                      <a:endParaRPr lang="en-GB" b="1" dirty="0">
                        <a:effectLst/>
                        <a:latin typeface="Open Sans Light"/>
                      </a:endParaRPr>
                    </a:p>
                  </a:txBody>
                  <a:tcPr marL="76200" marR="76200" marT="1905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effectLst/>
                          <a:latin typeface="Open Sans Light"/>
                        </a:rPr>
                        <a:t>Result</a:t>
                      </a:r>
                    </a:p>
                  </a:txBody>
                  <a:tcPr marL="76200" marR="76200" marT="1905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Undefined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"undefined"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Null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"object</a:t>
                      </a:r>
                      <a:r>
                        <a:rPr lang="en-GB" dirty="0" smtClean="0">
                          <a:effectLst/>
                        </a:rPr>
                        <a:t>"</a:t>
                      </a:r>
                      <a:endParaRPr lang="en-GB" dirty="0">
                        <a:effectLst/>
                      </a:endParaRP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Boolean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"boolean"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Number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"number"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7536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effectLst/>
                        </a:rPr>
                        <a:t>String</a:t>
                      </a:r>
                      <a:endParaRPr lang="en-GB" dirty="0">
                        <a:effectLst/>
                      </a:endParaRP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"string"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Function </a:t>
                      </a:r>
                      <a:r>
                        <a:rPr lang="en-US" dirty="0" smtClean="0">
                          <a:effectLst/>
                        </a:rPr>
                        <a:t>object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"function"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Any other object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"object"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instanceof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Checks if an object is in the prototype chain of a constructor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an object inherits a certain (anywhere in hierarchy)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(object </a:t>
            </a:r>
            <a:r>
              <a:rPr lang="en-US" b="1" dirty="0" err="1"/>
              <a:t>instanceof</a:t>
            </a:r>
            <a:r>
              <a:rPr lang="en-US" dirty="0"/>
              <a:t> </a:t>
            </a:r>
            <a:r>
              <a:rPr lang="en-US" dirty="0" smtClean="0"/>
              <a:t>constructor)</a:t>
            </a: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myDate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= new Date</a:t>
            </a:r>
            <a:r>
              <a:rPr lang="en-US" dirty="0" smtClean="0"/>
              <a:t>();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if (</a:t>
            </a:r>
            <a:r>
              <a:rPr lang="en-US" dirty="0" err="1" smtClean="0"/>
              <a:t>myDate</a:t>
            </a:r>
            <a:r>
              <a:rPr lang="en-US" dirty="0" smtClean="0"/>
              <a:t> </a:t>
            </a:r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en-US" dirty="0" smtClean="0"/>
              <a:t>Date) 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// will execute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 &amp;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052737"/>
            <a:ext cx="8412161" cy="55131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Flow control: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if…else   </a:t>
            </a:r>
            <a:r>
              <a:rPr lang="en-US" dirty="0" smtClean="0"/>
              <a:t>(think about </a:t>
            </a:r>
            <a:r>
              <a:rPr lang="en-US" dirty="0" smtClean="0"/>
              <a:t>== vs ===)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switch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?: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Loops: for, while, do…while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Exception handling: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throw, try…catch…finally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Promises (for asynchronous work)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</a:t>
            </a:r>
            <a:r>
              <a:rPr lang="en-US" b="1" dirty="0" smtClean="0"/>
              <a:t>or</a:t>
            </a:r>
            <a:r>
              <a:rPr lang="en-US" dirty="0" smtClean="0"/>
              <a:t> vs </a:t>
            </a:r>
            <a:r>
              <a:rPr lang="en-US" b="1" dirty="0" err="1" smtClean="0"/>
              <a:t>forEach</a:t>
            </a:r>
            <a:r>
              <a:rPr lang="en-US" b="1" dirty="0" smtClean="0"/>
              <a:t>()</a:t>
            </a:r>
            <a:r>
              <a:rPr lang="en-US" dirty="0" smtClean="0"/>
              <a:t> vs </a:t>
            </a:r>
            <a:r>
              <a:rPr lang="en-US" b="1" dirty="0" smtClean="0"/>
              <a:t>for</a:t>
            </a:r>
            <a:r>
              <a:rPr lang="en-US" dirty="0" smtClean="0"/>
              <a:t>-</a:t>
            </a:r>
            <a:r>
              <a:rPr lang="en-US" b="1" dirty="0" smtClean="0"/>
              <a:t>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933885"/>
            <a:ext cx="8412161" cy="5632015"/>
          </a:xfrm>
        </p:spPr>
        <p:txBody>
          <a:bodyPr/>
          <a:lstStyle/>
          <a:p>
            <a:r>
              <a:rPr lang="en-GB" b="1" dirty="0"/>
              <a:t>for</a:t>
            </a:r>
            <a:r>
              <a:rPr lang="en-GB" dirty="0"/>
              <a:t> (</a:t>
            </a:r>
            <a:r>
              <a:rPr lang="en-GB" dirty="0" err="1"/>
              <a:t>i</a:t>
            </a:r>
            <a:r>
              <a:rPr lang="en-GB" dirty="0"/>
              <a:t> = 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 smtClean="0"/>
              <a:t>array.length</a:t>
            </a:r>
            <a:r>
              <a:rPr lang="en-GB" dirty="0"/>
              <a:t>; </a:t>
            </a:r>
            <a:r>
              <a:rPr lang="en-GB" dirty="0" err="1"/>
              <a:t>i</a:t>
            </a:r>
            <a:r>
              <a:rPr lang="en-GB" dirty="0"/>
              <a:t>++) { </a:t>
            </a:r>
            <a:br>
              <a:rPr lang="en-GB" dirty="0"/>
            </a:br>
            <a:r>
              <a:rPr lang="en-GB" dirty="0"/>
              <a:t>    text += </a:t>
            </a:r>
            <a:r>
              <a:rPr lang="en-GB" dirty="0" smtClean="0"/>
              <a:t>array[</a:t>
            </a:r>
            <a:r>
              <a:rPr lang="en-GB" dirty="0" err="1" smtClean="0"/>
              <a:t>i</a:t>
            </a:r>
            <a:r>
              <a:rPr lang="en-GB" dirty="0" smtClean="0"/>
              <a:t>];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}</a:t>
            </a:r>
          </a:p>
          <a:p>
            <a:endParaRPr lang="en-GB" dirty="0" smtClean="0"/>
          </a:p>
          <a:p>
            <a:pPr>
              <a:spcBef>
                <a:spcPts val="0"/>
              </a:spcBef>
            </a:pPr>
            <a:r>
              <a:rPr lang="en-GB" dirty="0" smtClean="0"/>
              <a:t>array.</a:t>
            </a:r>
            <a:r>
              <a:rPr lang="en-US" b="1" dirty="0" err="1" smtClean="0"/>
              <a:t>forEach</a:t>
            </a:r>
            <a:r>
              <a:rPr lang="en-US" b="1" dirty="0" smtClean="0"/>
              <a:t>(</a:t>
            </a:r>
            <a:r>
              <a:rPr lang="en-GB" dirty="0"/>
              <a:t>function (value, index, </a:t>
            </a:r>
            <a:r>
              <a:rPr lang="en-GB" dirty="0" err="1" smtClean="0"/>
              <a:t>arr</a:t>
            </a:r>
            <a:r>
              <a:rPr lang="en-GB" dirty="0" smtClean="0"/>
              <a:t>) </a:t>
            </a:r>
            <a:r>
              <a:rPr lang="en-GB" dirty="0"/>
              <a:t>{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  <a:r>
              <a:rPr lang="en-GB" dirty="0" smtClean="0"/>
              <a:t>     text </a:t>
            </a:r>
            <a:r>
              <a:rPr lang="en-GB" dirty="0"/>
              <a:t>+= value</a:t>
            </a:r>
            <a:r>
              <a:rPr lang="en-GB" dirty="0" smtClean="0"/>
              <a:t>;</a:t>
            </a:r>
            <a:endParaRPr lang="en-GB" dirty="0"/>
          </a:p>
          <a:p>
            <a:pPr>
              <a:spcBef>
                <a:spcPts val="0"/>
              </a:spcBef>
            </a:pPr>
            <a:r>
              <a:rPr lang="en-GB" dirty="0" smtClean="0"/>
              <a:t>}</a:t>
            </a:r>
            <a:r>
              <a:rPr lang="en-US" dirty="0" smtClean="0"/>
              <a:t>);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for…in iterating through properties of an object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smtClean="0"/>
              <a:t>(prop 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dirty="0"/>
              <a:t>object) </a:t>
            </a:r>
            <a:r>
              <a:rPr lang="en-US" dirty="0" smtClean="0"/>
              <a:t>{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console.log(prop); // outputs property </a:t>
            </a:r>
            <a:r>
              <a:rPr lang="en-US" b="1" dirty="0" smtClean="0"/>
              <a:t>name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console.log(object[prop]); // outputs property </a:t>
            </a:r>
            <a:r>
              <a:rPr lang="en-US" b="1" dirty="0" smtClean="0"/>
              <a:t>value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933885"/>
            <a:ext cx="8412161" cy="5632015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Throw short circuits the code and “bubbles up” through code until it reaches a catch.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try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// </a:t>
            </a:r>
            <a:r>
              <a:rPr lang="en-US" i="1" dirty="0" smtClean="0"/>
              <a:t>Block </a:t>
            </a:r>
            <a:r>
              <a:rPr lang="en-US" i="1" dirty="0"/>
              <a:t>of code to </a:t>
            </a:r>
            <a:r>
              <a:rPr lang="en-US" i="1" dirty="0" smtClean="0"/>
              <a:t>try execute. Throws an error object.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throw </a:t>
            </a:r>
            <a:r>
              <a:rPr lang="en-US" dirty="0"/>
              <a:t>new Error(message, 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lineNumber</a:t>
            </a:r>
            <a:r>
              <a:rPr lang="en-US" dirty="0" smtClean="0"/>
              <a:t>)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catch(err) {</a:t>
            </a:r>
            <a:br>
              <a:rPr lang="en-US" dirty="0"/>
            </a:br>
            <a:r>
              <a:rPr lang="en-US" dirty="0"/>
              <a:t>   </a:t>
            </a:r>
            <a:r>
              <a:rPr lang="en-US" dirty="0" smtClean="0"/>
              <a:t>// </a:t>
            </a:r>
            <a:r>
              <a:rPr lang="en-US" i="1" dirty="0" smtClean="0"/>
              <a:t>Block </a:t>
            </a:r>
            <a:r>
              <a:rPr lang="en-US" i="1" dirty="0"/>
              <a:t>of code to handle </a:t>
            </a:r>
            <a:r>
              <a:rPr lang="en-US" i="1" dirty="0" smtClean="0"/>
              <a:t>errors. Executes only if block in </a:t>
            </a:r>
            <a:r>
              <a:rPr lang="en-US" b="1" i="1" dirty="0" smtClean="0"/>
              <a:t>try</a:t>
            </a:r>
            <a:r>
              <a:rPr lang="en-US" i="1" dirty="0" smtClean="0"/>
              <a:t> </a:t>
            </a:r>
            <a:r>
              <a:rPr lang="en-US" b="1" i="1" dirty="0" smtClean="0"/>
              <a:t>throws</a:t>
            </a:r>
            <a:r>
              <a:rPr lang="en-US" i="1" dirty="0" smtClean="0"/>
              <a:t>.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r>
              <a:rPr lang="en-US" dirty="0"/>
              <a:t>finally {</a:t>
            </a:r>
          </a:p>
          <a:p>
            <a:pPr>
              <a:spcBef>
                <a:spcPts val="0"/>
              </a:spcBef>
            </a:pPr>
            <a:r>
              <a:rPr lang="en-US" i="1" dirty="0"/>
              <a:t>    </a:t>
            </a:r>
            <a:r>
              <a:rPr lang="en-US" i="1" dirty="0" smtClean="0"/>
              <a:t>// Block </a:t>
            </a:r>
            <a:r>
              <a:rPr lang="en-US" i="1" dirty="0"/>
              <a:t>of code to be executed regardless of the </a:t>
            </a:r>
            <a:r>
              <a:rPr lang="en-US" b="1" i="1" dirty="0" smtClean="0"/>
              <a:t>try</a:t>
            </a:r>
            <a:r>
              <a:rPr lang="en-US" i="1" dirty="0" smtClean="0"/>
              <a:t>/</a:t>
            </a:r>
            <a:r>
              <a:rPr lang="en-US" b="1" i="1" dirty="0" smtClean="0"/>
              <a:t>catch</a:t>
            </a:r>
            <a:r>
              <a:rPr lang="en-US" i="1" dirty="0" smtClean="0"/>
              <a:t> </a:t>
            </a:r>
            <a:r>
              <a:rPr lang="en-US" i="1" dirty="0"/>
              <a:t>result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Handle </a:t>
            </a:r>
            <a:r>
              <a:rPr lang="en-US" b="1" dirty="0" smtClean="0"/>
              <a:t>all</a:t>
            </a:r>
            <a:r>
              <a:rPr lang="en-US" dirty="0" smtClean="0"/>
              <a:t> exceptions that may occur and influence users workflow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 not use exceptions for non-exceptional </a:t>
            </a:r>
            <a:r>
              <a:rPr lang="en-US" dirty="0"/>
              <a:t>flow </a:t>
            </a:r>
            <a:r>
              <a:rPr lang="en-US" dirty="0" smtClean="0"/>
              <a:t>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Prefer exceptions to error codes (e.g. -1, false, 0x3343…)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own exception type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8412161" cy="4776787"/>
          </a:xfrm>
        </p:spPr>
        <p:txBody>
          <a:bodyPr/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Global scope is reachable everywhere.</a:t>
            </a:r>
          </a:p>
          <a:p>
            <a:pPr>
              <a:spcBef>
                <a:spcPts val="0"/>
              </a:spcBef>
            </a:pPr>
            <a:r>
              <a:rPr lang="en-US" dirty="0" err="1"/>
              <a:t>var</a:t>
            </a:r>
            <a:r>
              <a:rPr lang="en-US" dirty="0"/>
              <a:t> a = 1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function </a:t>
            </a:r>
            <a:r>
              <a:rPr lang="en-US" dirty="0"/>
              <a:t>one() {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 console.log(a);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 a++;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Function two() {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console.log(a);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one(); // outputs 1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two(); // outputs 2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u="sng" dirty="0" smtClean="0"/>
              <a:t>Try to avoid global scope completely!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Local scope is </a:t>
            </a:r>
            <a:r>
              <a:rPr lang="en-US" dirty="0"/>
              <a:t>reachable</a:t>
            </a:r>
            <a:r>
              <a:rPr lang="en-US" dirty="0" smtClean="0"/>
              <a:t> only </a:t>
            </a:r>
            <a:r>
              <a:rPr lang="en-US" dirty="0"/>
              <a:t>in a </a:t>
            </a:r>
            <a:r>
              <a:rPr lang="en-US" dirty="0" smtClean="0"/>
              <a:t>function (&amp; an object).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Hides a global variable if it has the same name.</a:t>
            </a:r>
          </a:p>
          <a:p>
            <a:pPr>
              <a:spcAft>
                <a:spcPts val="1800"/>
              </a:spcAft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a = 2;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function </a:t>
            </a:r>
            <a:r>
              <a:rPr lang="en-US" dirty="0"/>
              <a:t>three() {</a:t>
            </a:r>
          </a:p>
          <a:p>
            <a:pPr>
              <a:spcBef>
                <a:spcPts val="0"/>
              </a:spcBef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a = 3;</a:t>
            </a:r>
          </a:p>
          <a:p>
            <a:pPr>
              <a:spcBef>
                <a:spcPts val="0"/>
              </a:spcBef>
            </a:pPr>
            <a:r>
              <a:rPr lang="en-US" dirty="0"/>
              <a:t>  alert(a</a:t>
            </a:r>
            <a:r>
              <a:rPr lang="en-US" dirty="0" smtClean="0"/>
              <a:t>); // outputs 3 always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Careful</a:t>
            </a:r>
            <a:r>
              <a:rPr lang="en-US" dirty="0"/>
              <a:t>: </a:t>
            </a:r>
            <a:r>
              <a:rPr lang="en-US" dirty="0" smtClean="0"/>
              <a:t>There are no new scopes </a:t>
            </a:r>
            <a:r>
              <a:rPr lang="en-US" dirty="0"/>
              <a:t>for blocks of </a:t>
            </a:r>
            <a:r>
              <a:rPr lang="en-US" b="1" dirty="0"/>
              <a:t>if</a:t>
            </a:r>
            <a:r>
              <a:rPr lang="en-US" dirty="0"/>
              <a:t>,</a:t>
            </a:r>
            <a:r>
              <a:rPr lang="en-US" b="1" dirty="0"/>
              <a:t> for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smtClean="0"/>
              <a:t>while, switch…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22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Lifetime of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Local variables are deleted when the function is completed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Global variables are deleted when you close the page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Beware</a:t>
            </a:r>
            <a:r>
              <a:rPr lang="en-US" b="1" dirty="0"/>
              <a:t> </a:t>
            </a:r>
            <a:r>
              <a:rPr lang="en-US" b="1" dirty="0" smtClean="0"/>
              <a:t>of automatically global scopes.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GB" dirty="0"/>
              <a:t>function </a:t>
            </a:r>
            <a:r>
              <a:rPr lang="en-GB" dirty="0" err="1"/>
              <a:t>myFunction</a:t>
            </a:r>
            <a:r>
              <a:rPr lang="en-GB" dirty="0"/>
              <a:t>() {</a:t>
            </a:r>
            <a:br>
              <a:rPr lang="en-GB" dirty="0"/>
            </a:br>
            <a:r>
              <a:rPr lang="en-GB" dirty="0"/>
              <a:t>    </a:t>
            </a:r>
            <a:r>
              <a:rPr lang="en-GB" dirty="0" err="1"/>
              <a:t>carName</a:t>
            </a:r>
            <a:r>
              <a:rPr lang="en-GB" dirty="0"/>
              <a:t> = "Volvo</a:t>
            </a:r>
            <a:r>
              <a:rPr lang="en-GB" dirty="0" smtClean="0"/>
              <a:t>"; // will be declared globally if no </a:t>
            </a:r>
            <a:r>
              <a:rPr lang="en-GB" b="1" dirty="0" err="1" smtClean="0"/>
              <a:t>var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}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JavaScript (</a:t>
            </a:r>
            <a:r>
              <a:rPr lang="en-US" dirty="0" err="1" smtClean="0"/>
              <a:t>EcmaScript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Characteristics: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Dynamic (types of variables can be changed)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Imperative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Object-oriented (prototype based)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Objects created by cloning existing objects and extending them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/>
              <a:t>Functional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US" dirty="0"/>
              <a:t>Everything is a function (even objects)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US" dirty="0"/>
              <a:t>Function is a </a:t>
            </a:r>
            <a:r>
              <a:rPr lang="en-US" dirty="0" smtClean="0"/>
              <a:t>“base type” </a:t>
            </a:r>
            <a:r>
              <a:rPr lang="en-US" dirty="0"/>
              <a:t>(like </a:t>
            </a:r>
            <a:r>
              <a:rPr lang="en-US" b="1" dirty="0"/>
              <a:t>object</a:t>
            </a:r>
            <a:r>
              <a:rPr lang="en-US" dirty="0"/>
              <a:t> in C# &amp; JAVA</a:t>
            </a:r>
            <a:r>
              <a:rPr lang="en-US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Runs in web browser script engine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JavaScript is the </a:t>
            </a:r>
            <a:r>
              <a:rPr lang="en-US" dirty="0" smtClean="0"/>
              <a:t>programming (script) </a:t>
            </a:r>
            <a:r>
              <a:rPr lang="en-US" dirty="0"/>
              <a:t>language of HTML and the Web.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2695712-81D7-44C7-8097-285E2E69108D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</a:t>
            </a:r>
            <a:r>
              <a:rPr lang="en-US" dirty="0" smtClean="0"/>
              <a:t>- </a:t>
            </a:r>
            <a:r>
              <a:rPr lang="en-US" dirty="0"/>
              <a:t>Guessing Game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40" y="836712"/>
            <a:ext cx="8412161" cy="56886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User is asked if he knows “the answer to everything”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They can press ESC, and will get a response: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/>
              <a:t>"You must enter something! Nothing is not an answer</a:t>
            </a:r>
            <a:r>
              <a:rPr lang="en-US" dirty="0" smtClean="0"/>
              <a:t>!“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They can answer with a non number, and will get a hint: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/>
              <a:t>"The answer is a </a:t>
            </a:r>
            <a:r>
              <a:rPr lang="en-US" dirty="0" smtClean="0"/>
              <a:t>number.“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They can miss the number, and will get a hint: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/>
              <a:t>"Your closest guess so far </a:t>
            </a:r>
            <a:r>
              <a:rPr lang="en-US" dirty="0" smtClean="0"/>
              <a:t>was: “, with the closest guess.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They can guess a maximum number of 10 times, and if they don’t make it, they get a notification: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/>
              <a:t>"You reached your limit of </a:t>
            </a:r>
            <a:r>
              <a:rPr lang="en-US" dirty="0" smtClean="0"/>
              <a:t>10 </a:t>
            </a:r>
            <a:r>
              <a:rPr lang="en-US" dirty="0"/>
              <a:t>guesses and cannot guess anymore</a:t>
            </a:r>
            <a:r>
              <a:rPr lang="en-US" dirty="0" smtClean="0"/>
              <a:t>.“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they guess correctly, they get a response: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/>
              <a:t>"Good guess! </a:t>
            </a:r>
            <a:r>
              <a:rPr lang="en-US" dirty="0" smtClean="0"/>
              <a:t>42 is </a:t>
            </a:r>
            <a:r>
              <a:rPr lang="en-US" dirty="0"/>
              <a:t>the answer to everything!"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JS file in HTML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3757175"/>
            <a:ext cx="5229225" cy="21812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9438" y="1412776"/>
            <a:ext cx="8412161" cy="1800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the &lt;script&gt; tag with </a:t>
            </a:r>
            <a:r>
              <a:rPr lang="en-US" dirty="0" err="1" smtClean="0"/>
              <a:t>src</a:t>
            </a:r>
            <a:r>
              <a:rPr lang="en-US" dirty="0" smtClean="0"/>
              <a:t> attribute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JavaScript file have </a:t>
            </a:r>
            <a:r>
              <a:rPr lang="en-US" b="1" dirty="0" smtClean="0"/>
              <a:t>.</a:t>
            </a:r>
            <a:r>
              <a:rPr lang="en-US" b="1" dirty="0" err="1" smtClean="0"/>
              <a:t>js</a:t>
            </a:r>
            <a:r>
              <a:rPr lang="en-US" dirty="0" smtClean="0"/>
              <a:t> extension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Always include script references at the end of the &lt;body&gt;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will load first the HTML, and then script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Variables are declared using the </a:t>
            </a:r>
            <a:r>
              <a:rPr lang="en-US" b="1" dirty="0" err="1" smtClean="0"/>
              <a:t>var</a:t>
            </a:r>
            <a:r>
              <a:rPr lang="en-US" dirty="0" smtClean="0"/>
              <a:t> keyword.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a = 5;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text = “Some message”;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/>
              <a:t>Never declare a variable without the </a:t>
            </a:r>
            <a:r>
              <a:rPr lang="en-US" b="1" u="sng" dirty="0" err="1" smtClean="0"/>
              <a:t>var</a:t>
            </a:r>
            <a:r>
              <a:rPr lang="en-US" b="1" u="sng" dirty="0" smtClean="0"/>
              <a:t> keyword!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It will automatically become global and can cause problems.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Primitives: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Boolean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Number (float)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String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Null (object is null)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Undefined (variable doesn’t exist)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Equality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True: 4 == “4”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False: 4 === “4”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True: 4 !== “4”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/>
              <a:t>Always try to use triple equals === 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Strict “===“ vs Loose “==“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607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40" y="1095071"/>
            <a:ext cx="8412161" cy="54726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Explicit casting is done with corresponding functions.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 = Number(“</a:t>
            </a:r>
            <a:r>
              <a:rPr lang="en-US" dirty="0" smtClean="0"/>
              <a:t>4”)</a:t>
            </a:r>
          </a:p>
          <a:p>
            <a:r>
              <a:rPr lang="en-US" dirty="0" smtClean="0"/>
              <a:t>if (a === 4) { // will execute }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Implicit casting is done </a:t>
            </a:r>
            <a:r>
              <a:rPr lang="en-US" b="1" dirty="0" smtClean="0"/>
              <a:t>whenever</a:t>
            </a:r>
            <a:r>
              <a:rPr lang="en-US" dirty="0" smtClean="0"/>
              <a:t> possible.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no = 42;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text = “Answer to everything: “ + no;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Careful</a:t>
            </a:r>
            <a:r>
              <a:rPr lang="en-US" dirty="0" smtClean="0"/>
              <a:t>, use brackets during concatenation:</a:t>
            </a:r>
          </a:p>
          <a:p>
            <a:r>
              <a:rPr lang="en-US" dirty="0" smtClean="0"/>
              <a:t>“Sum: ” + 4 + 6;  // results in “Sum: 46”</a:t>
            </a:r>
          </a:p>
          <a:p>
            <a:r>
              <a:rPr lang="en-US" dirty="0" smtClean="0"/>
              <a:t>“Sum: “ + (4 + 6) // results in “Sum: 10”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Truthy</a:t>
            </a:r>
            <a:r>
              <a:rPr lang="en-US" dirty="0"/>
              <a:t> &amp;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8</a:t>
            </a:fld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9" y="1789113"/>
            <a:ext cx="4562474" cy="4776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values are </a:t>
            </a:r>
            <a:r>
              <a:rPr lang="en-US" dirty="0" err="1"/>
              <a:t>truthy</a:t>
            </a:r>
            <a:r>
              <a:rPr lang="en-US" dirty="0"/>
              <a:t> unless they are defined as </a:t>
            </a:r>
            <a:r>
              <a:rPr lang="en-US" dirty="0" err="1" smtClean="0">
                <a:hlinkClick r:id="rId2" tooltip="falsy: A falsy value is a value that translates to false when evaluated in a Boolean context."/>
              </a:rPr>
              <a:t>falsy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Falsy</a:t>
            </a:r>
            <a:r>
              <a:rPr lang="en-US" dirty="0" smtClean="0"/>
              <a:t>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false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0 &amp; -0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“” &amp; ‘’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null &amp; undefined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NaN</a:t>
            </a:r>
            <a:endParaRPr lang="en-US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940152" y="1807483"/>
            <a:ext cx="3048073" cy="44022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spcBef>
                <a:spcPts val="0"/>
              </a:spcBef>
              <a:buNone/>
            </a:pPr>
            <a:endParaRPr lang="en-US" dirty="0" smtClean="0"/>
          </a:p>
          <a:p>
            <a:pPr lvl="1" indent="0">
              <a:spcBef>
                <a:spcPts val="0"/>
              </a:spcBef>
              <a:buNone/>
            </a:pPr>
            <a:endParaRPr lang="en-US" dirty="0"/>
          </a:p>
          <a:p>
            <a:pPr lvl="1" indent="0">
              <a:spcBef>
                <a:spcPts val="0"/>
              </a:spcBef>
              <a:buNone/>
            </a:pPr>
            <a:endParaRPr lang="en-US" dirty="0" smtClean="0"/>
          </a:p>
          <a:p>
            <a:pPr lvl="1" indent="0">
              <a:spcBef>
                <a:spcPts val="0"/>
              </a:spcBef>
              <a:buNone/>
            </a:pPr>
            <a:r>
              <a:rPr lang="en-US" b="1" dirty="0" smtClean="0"/>
              <a:t>Usually used to check if null or undefined:</a:t>
            </a:r>
          </a:p>
          <a:p>
            <a:pPr lvl="1" indent="0">
              <a:spcBef>
                <a:spcPts val="0"/>
              </a:spcBef>
              <a:buNone/>
            </a:pPr>
            <a:endParaRPr lang="en-US" b="1" dirty="0"/>
          </a:p>
          <a:p>
            <a:pPr lvl="1" indent="0"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null;</a:t>
            </a:r>
          </a:p>
          <a:p>
            <a:pPr lvl="1" indent="0">
              <a:spcBef>
                <a:spcPts val="0"/>
              </a:spcBef>
              <a:buNone/>
            </a:pPr>
            <a:endParaRPr lang="en-US" dirty="0" smtClean="0"/>
          </a:p>
          <a:p>
            <a:pPr lvl="1" indent="0">
              <a:spcBef>
                <a:spcPts val="0"/>
              </a:spcBef>
              <a:buNone/>
            </a:pPr>
            <a:r>
              <a:rPr lang="en-US" dirty="0" smtClean="0"/>
              <a:t>if (!a) {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dirty="0" smtClean="0"/>
              <a:t>    // will not execute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192787"/>
              </p:ext>
            </p:extLst>
          </p:nvPr>
        </p:nvGraphicFramePr>
        <p:xfrm>
          <a:off x="1331640" y="1124744"/>
          <a:ext cx="6881616" cy="5369145"/>
        </p:xfrm>
        <a:graphic>
          <a:graphicData uri="http://schemas.openxmlformats.org/drawingml/2006/table">
            <a:tbl>
              <a:tblPr/>
              <a:tblGrid>
                <a:gridCol w="3440808"/>
                <a:gridCol w="3440808"/>
              </a:tblGrid>
              <a:tr h="271737">
                <a:tc>
                  <a:txBody>
                    <a:bodyPr/>
                    <a:lstStyle/>
                    <a:p>
                      <a:pPr algn="l"/>
                      <a:r>
                        <a:rPr lang="en-GB" sz="1300" b="1" dirty="0">
                          <a:effectLst/>
                          <a:latin typeface="Open Sans Light"/>
                        </a:rPr>
                        <a:t>Operator type</a:t>
                      </a:r>
                    </a:p>
                  </a:txBody>
                  <a:tcPr marL="55576" marR="55576" marT="13894" marB="2778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effectLst/>
                          <a:latin typeface="Open Sans Light"/>
                        </a:rPr>
                        <a:t>Individual operators</a:t>
                      </a:r>
                    </a:p>
                  </a:txBody>
                  <a:tcPr marL="55576" marR="55576" marT="13894" marB="2778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member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. []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call / create instance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() new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negation/increment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! ~ - + ++ -- </a:t>
                      </a:r>
                      <a:r>
                        <a:rPr lang="en-GB" sz="1300" dirty="0" err="1">
                          <a:effectLst/>
                        </a:rPr>
                        <a:t>typeof</a:t>
                      </a:r>
                      <a:r>
                        <a:rPr lang="en-GB" sz="1300" dirty="0">
                          <a:effectLst/>
                        </a:rPr>
                        <a:t> void delete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multiply/divide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* / %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addition/subtraction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+ -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bitwise shift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&lt;&lt; &gt;&gt; &gt;&gt;&gt;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relational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&lt; &lt;= &gt; &gt;= in </a:t>
                      </a:r>
                      <a:r>
                        <a:rPr lang="en-GB" sz="1300" dirty="0" err="1">
                          <a:effectLst/>
                        </a:rPr>
                        <a:t>instanceof</a:t>
                      </a:r>
                      <a:endParaRPr lang="en-GB" sz="1300" dirty="0">
                        <a:effectLst/>
                      </a:endParaRP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equality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== != === !==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bitwise-and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&amp;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bitwise-xor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^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bitwise-or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|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logical-and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&amp;&amp;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logical-or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||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conditional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?: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assignment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= += -= *= /= %= &lt;&lt;= &gt;&gt;= &gt;&gt;&gt;= &amp;= ^= |=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comma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,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1033"/>
  <p:tag name="AUTHOR" val="nesp, stmi, mabo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1210</Words>
  <Application>Microsoft Office PowerPoint</Application>
  <PresentationFormat>On-screen Show (4:3)</PresentationFormat>
  <Paragraphs>296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Open Sans Light</vt:lpstr>
      <vt:lpstr>AA Zuehlke</vt:lpstr>
      <vt:lpstr>Zuehlke</vt:lpstr>
      <vt:lpstr>JavaScript Basics</vt:lpstr>
      <vt:lpstr>What is JavaScript (EcmaScript)?</vt:lpstr>
      <vt:lpstr>Including JS file in HTML</vt:lpstr>
      <vt:lpstr>Declaring a variable</vt:lpstr>
      <vt:lpstr>Data types</vt:lpstr>
      <vt:lpstr>Equality</vt:lpstr>
      <vt:lpstr>Casting</vt:lpstr>
      <vt:lpstr>Truthy &amp; falsy</vt:lpstr>
      <vt:lpstr>Operators</vt:lpstr>
      <vt:lpstr>Member operator []</vt:lpstr>
      <vt:lpstr>typeof operator</vt:lpstr>
      <vt:lpstr>instanceof</vt:lpstr>
      <vt:lpstr>Flow control &amp; loops</vt:lpstr>
      <vt:lpstr>for vs forEach() vs for-in</vt:lpstr>
      <vt:lpstr>Exception handling</vt:lpstr>
      <vt:lpstr>Exception handling</vt:lpstr>
      <vt:lpstr>Scopes of variables</vt:lpstr>
      <vt:lpstr>Scopes of variables</vt:lpstr>
      <vt:lpstr>Lifetime of scopes</vt:lpstr>
      <vt:lpstr>Task - Guessing Game 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Basics</dc:title>
  <dc:creator>stmi</dc:creator>
  <cp:lastModifiedBy>Starcevic, Milan</cp:lastModifiedBy>
  <cp:revision>84</cp:revision>
  <dcterms:created xsi:type="dcterms:W3CDTF">2015-08-14T14:43:05Z</dcterms:created>
  <dcterms:modified xsi:type="dcterms:W3CDTF">2015-09-04T14:29:23Z</dcterms:modified>
</cp:coreProperties>
</file>