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handoutMasterIdLst>
    <p:handoutMasterId r:id="rId25"/>
  </p:handoutMasterIdLst>
  <p:sldIdLst>
    <p:sldId id="256" r:id="rId2"/>
    <p:sldId id="258" r:id="rId3"/>
    <p:sldId id="264" r:id="rId4"/>
    <p:sldId id="259" r:id="rId5"/>
    <p:sldId id="260"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Lst>
  <p:sldSz cx="9144000" cy="6858000" type="screen4x3"/>
  <p:notesSz cx="6858000" cy="9144000"/>
  <p:embeddedFontLst>
    <p:embeddedFont>
      <p:font typeface="AA Zuehlke Medium" panose="02000603060000020004" pitchFamily="2" charset="0"/>
      <p:regular r:id="rId26"/>
    </p:embeddedFont>
    <p:embeddedFont>
      <p:font typeface="AA Zuehlke" panose="02000503060000020004" pitchFamily="2" charset="0"/>
      <p:regular r:id="rId27"/>
      <p:bold r:id="rId28"/>
    </p:embeddedFont>
  </p:embeddedFontLst>
  <p:custDataLst>
    <p:tags r:id="rId2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a:fontRef idx="minor">
          <a:prstClr val="black"/>
        </a:fontRef>
        <a:schemeClr val="lt1"/>
      </a:tcTxStyle>
      <a:tcStyle>
        <a:tcBdr/>
        <a:fill>
          <a:solidFill>
            <a:schemeClr val="accent1"/>
          </a:solidFill>
        </a:fill>
      </a:tcStyle>
    </a:lastCol>
    <a:firstCol>
      <a:tcTxStyle>
        <a:fontRef idx="major">
          <a:prstClr val="black"/>
        </a:fontRef>
        <a:schemeClr val="lt1"/>
      </a:tcTxStyle>
      <a:tcStyle>
        <a:tcBdr/>
        <a:fill>
          <a:solidFill>
            <a:schemeClr val="accent1"/>
          </a:solidFill>
        </a:fill>
      </a:tcStyle>
    </a:firstCol>
    <a:lastRow>
      <a:tcTxStyle>
        <a:fontRef idx="minor">
          <a:prstClr val="black"/>
        </a:fontRef>
        <a:schemeClr val="lt1"/>
      </a:tcTxStyle>
      <a:tcStyle>
        <a:tcBdr>
          <a:top>
            <a:ln w="38100" cmpd="sng">
              <a:solidFill>
                <a:schemeClr val="lt1"/>
              </a:solidFill>
            </a:ln>
          </a:top>
        </a:tcBdr>
        <a:fill>
          <a:solidFill>
            <a:schemeClr val="accent1"/>
          </a:solidFill>
        </a:fill>
      </a:tcStyle>
    </a:lastRow>
    <a:firstRow>
      <a:tcTxStyle>
        <a:fontRef idx="maj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49" autoAdjust="0"/>
  </p:normalViewPr>
  <p:slideViewPr>
    <p:cSldViewPr showGuides="1">
      <p:cViewPr varScale="1">
        <p:scale>
          <a:sx n="63" d="100"/>
          <a:sy n="63" d="100"/>
        </p:scale>
        <p:origin x="-798" y="-96"/>
      </p:cViewPr>
      <p:guideLst>
        <p:guide orient="horz" pos="2160"/>
        <p:guide pos="2880"/>
      </p:guideLst>
    </p:cSldViewPr>
  </p:slideViewPr>
  <p:notesTextViewPr>
    <p:cViewPr>
      <p:scale>
        <a:sx n="100" d="100"/>
        <a:sy n="100" d="100"/>
      </p:scale>
      <p:origin x="0" y="0"/>
    </p:cViewPr>
  </p:notesTextViewPr>
  <p:notesViewPr>
    <p:cSldViewPr showGuides="1">
      <p:cViewPr varScale="1">
        <p:scale>
          <a:sx n="102" d="100"/>
          <a:sy n="102" d="100"/>
        </p:scale>
        <p:origin x="-3510" y="-90"/>
      </p:cViewPr>
      <p:guideLst>
        <p:guide orient="horz" pos="2880"/>
        <p:guide pos="2160"/>
      </p:guideLst>
    </p:cSldViewPr>
  </p:notesViewPr>
  <p:gridSpacing cx="71289" cy="7128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06.03.2014</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3/6/2014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a:t>
            </a:fld>
            <a:endParaRPr lang="en-US" dirty="0"/>
          </a:p>
        </p:txBody>
      </p:sp>
    </p:spTree>
    <p:extLst>
      <p:ext uri="{BB962C8B-B14F-4D97-AF65-F5344CB8AC3E}">
        <p14:creationId xmlns:p14="http://schemas.microsoft.com/office/powerpoint/2010/main" val="29183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2</a:t>
            </a:fld>
            <a:endParaRPr lang="en-US" dirty="0"/>
          </a:p>
        </p:txBody>
      </p:sp>
    </p:spTree>
    <p:extLst>
      <p:ext uri="{BB962C8B-B14F-4D97-AF65-F5344CB8AC3E}">
        <p14:creationId xmlns:p14="http://schemas.microsoft.com/office/powerpoint/2010/main" val="948936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3</a:t>
            </a:fld>
            <a:endParaRPr lang="en-US" dirty="0"/>
          </a:p>
        </p:txBody>
      </p:sp>
    </p:spTree>
    <p:extLst>
      <p:ext uri="{BB962C8B-B14F-4D97-AF65-F5344CB8AC3E}">
        <p14:creationId xmlns:p14="http://schemas.microsoft.com/office/powerpoint/2010/main" val="894916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4</a:t>
            </a:fld>
            <a:endParaRPr lang="en-US" dirty="0"/>
          </a:p>
        </p:txBody>
      </p:sp>
    </p:spTree>
    <p:extLst>
      <p:ext uri="{BB962C8B-B14F-4D97-AF65-F5344CB8AC3E}">
        <p14:creationId xmlns:p14="http://schemas.microsoft.com/office/powerpoint/2010/main" val="17365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5</a:t>
            </a:fld>
            <a:endParaRPr lang="en-US" dirty="0"/>
          </a:p>
        </p:txBody>
      </p:sp>
    </p:spTree>
    <p:extLst>
      <p:ext uri="{BB962C8B-B14F-4D97-AF65-F5344CB8AC3E}">
        <p14:creationId xmlns:p14="http://schemas.microsoft.com/office/powerpoint/2010/main" val="223326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6</a:t>
            </a:fld>
            <a:endParaRPr lang="en-US" dirty="0"/>
          </a:p>
        </p:txBody>
      </p:sp>
    </p:spTree>
    <p:extLst>
      <p:ext uri="{BB962C8B-B14F-4D97-AF65-F5344CB8AC3E}">
        <p14:creationId xmlns:p14="http://schemas.microsoft.com/office/powerpoint/2010/main" val="226554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Encourages simple design</a:t>
            </a:r>
            <a:r>
              <a:rPr lang="en-GB" baseline="0" dirty="0" smtClean="0"/>
              <a:t> and inspires confidence</a:t>
            </a:r>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21</a:t>
            </a:fld>
            <a:endParaRPr lang="en-US" dirty="0"/>
          </a:p>
        </p:txBody>
      </p:sp>
    </p:spTree>
    <p:extLst>
      <p:ext uri="{BB962C8B-B14F-4D97-AF65-F5344CB8AC3E}">
        <p14:creationId xmlns:p14="http://schemas.microsoft.com/office/powerpoint/2010/main" val="2031180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smtClean="0"/>
              <a:t>Click to edit Master subtitle style</a:t>
            </a:r>
            <a:endParaRPr lang="de-DE"/>
          </a:p>
        </p:txBody>
      </p:sp>
      <p:sp>
        <p:nvSpPr>
          <p:cNvPr id="10" name="Rectangle 9"/>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TextBox 16"/>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8" name="Date Placeholder 7"/>
          <p:cNvSpPr>
            <a:spLocks noGrp="1"/>
          </p:cNvSpPr>
          <p:nvPr>
            <p:ph type="dt" sz="half" idx="10"/>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19" name="Slide Number Placeholder 18"/>
          <p:cNvSpPr>
            <a:spLocks noGrp="1"/>
          </p:cNvSpPr>
          <p:nvPr>
            <p:ph type="sldNum" sz="quarter" idx="12"/>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E37D6AFA-B3CB-49D5-91CD-D5AB386F431E}" type="slidenum">
              <a:rPr lang="de-CH" smtClean="0"/>
              <a:t>‹#›</a:t>
            </a:fld>
            <a:endParaRPr lang="de-CH" dirty="0"/>
          </a:p>
        </p:txBody>
      </p:sp>
    </p:spTree>
    <p:extLst>
      <p:ext uri="{BB962C8B-B14F-4D97-AF65-F5344CB8AC3E}">
        <p14:creationId xmlns:p14="http://schemas.microsoft.com/office/powerpoint/2010/main" val="12960066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reserve="1">
  <p:cSld name="Blank">
    <p:spTree>
      <p:nvGrpSpPr>
        <p:cNvPr id="1" name=""/>
        <p:cNvGrpSpPr/>
        <p:nvPr/>
      </p:nvGrpSpPr>
      <p:grpSpPr>
        <a:xfrm>
          <a:off x="0" y="0"/>
          <a:ext cx="0" cy="0"/>
          <a:chOff x="0" y="0"/>
          <a:chExt cx="0" cy="0"/>
        </a:xfrm>
      </p:grpSpPr>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 March 2014</a:t>
            </a:r>
            <a:endParaRPr lang="de-CH" dirty="0"/>
          </a:p>
        </p:txBody>
      </p:sp>
      <p:sp>
        <p:nvSpPr>
          <p:cNvPr id="4" name="Footer Placeholder 3"/>
          <p:cNvSpPr>
            <a:spLocks noGrp="1"/>
          </p:cNvSpPr>
          <p:nvPr>
            <p:ph type="ftr" sz="quarter" idx="11"/>
          </p:nvPr>
        </p:nvSpPr>
        <p:spPr/>
        <p:txBody>
          <a:bodyPr/>
          <a:lstStyle/>
          <a:p>
            <a:r>
              <a:rPr lang="de-CH" smtClean="0"/>
              <a:t>Unit Testing | Miloš Andrejić</a:t>
            </a:r>
            <a:endParaRPr lang="de-CH" dirty="0"/>
          </a:p>
        </p:txBody>
      </p:sp>
      <p:sp>
        <p:nvSpPr>
          <p:cNvPr id="5" name="Slide Number Placeholder 4"/>
          <p:cNvSpPr>
            <a:spLocks noGrp="1"/>
          </p:cNvSpPr>
          <p:nvPr>
            <p:ph type="sldNum" sz="quarter" idx="12"/>
          </p:nvPr>
        </p:nvSpPr>
        <p:spPr/>
        <p:txBody>
          <a:bodyPr/>
          <a:lstStyle/>
          <a:p>
            <a:r>
              <a:rPr lang="de-CH" smtClean="0"/>
              <a:t>Slide </a:t>
            </a:r>
            <a:fld id="{2A4F0F57-3296-4721-8C58-F562E7C9D3C3}" type="slidenum">
              <a:rPr lang="de-CH" smtClean="0"/>
              <a:t>‹#›</a:t>
            </a:fld>
            <a:endParaRPr lang="de-CH"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Small" type="obj" preserve="1">
  <p:cSld name="Text Slide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r>
              <a:rPr lang="en-US" smtClean="0"/>
              <a:t>3. March 2014</a:t>
            </a:r>
            <a:endParaRPr lang="de-CH" dirty="0"/>
          </a:p>
        </p:txBody>
      </p:sp>
      <p:sp>
        <p:nvSpPr>
          <p:cNvPr id="5" name="Footer Placeholder 4"/>
          <p:cNvSpPr>
            <a:spLocks noGrp="1"/>
          </p:cNvSpPr>
          <p:nvPr>
            <p:ph type="ftr" sz="quarter" idx="11"/>
          </p:nvPr>
        </p:nvSpPr>
        <p:spPr/>
        <p:txBody>
          <a:bodyPr/>
          <a:lstStyle/>
          <a:p>
            <a:r>
              <a:rPr lang="de-CH" smtClean="0"/>
              <a:t>Unit Testing | Miloš Andrejić</a:t>
            </a:r>
            <a:endParaRPr lang="de-CH" dirty="0"/>
          </a:p>
        </p:txBody>
      </p:sp>
      <p:sp>
        <p:nvSpPr>
          <p:cNvPr id="6" name="Slide Number Placeholder 5"/>
          <p:cNvSpPr>
            <a:spLocks noGrp="1"/>
          </p:cNvSpPr>
          <p:nvPr>
            <p:ph type="sldNum" sz="quarter" idx="12"/>
          </p:nvPr>
        </p:nvSpPr>
        <p:spPr/>
        <p:txBody>
          <a:bodyPr/>
          <a:lstStyle/>
          <a:p>
            <a:r>
              <a:rPr lang="de-CH" smtClean="0"/>
              <a:t>Slide </a:t>
            </a:r>
            <a:fld id="{1151B9F5-789E-48C7-AD33-C3E4574C9C0F}" type="slidenum">
              <a:rPr lang="de-CH" smtClean="0"/>
              <a:t>‹#›</a:t>
            </a:fld>
            <a:endParaRPr lang="de-CH" dirty="0"/>
          </a:p>
        </p:txBody>
      </p:sp>
    </p:spTree>
    <p:extLst>
      <p:ext uri="{BB962C8B-B14F-4D97-AF65-F5344CB8AC3E}">
        <p14:creationId xmlns:p14="http://schemas.microsoft.com/office/powerpoint/2010/main" val="328638281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Large" preserve="1" userDrawn="1">
  <p:cSld name="Title Slide Large">
    <p:spTree>
      <p:nvGrpSpPr>
        <p:cNvPr id="1" name=""/>
        <p:cNvGrpSpPr/>
        <p:nvPr/>
      </p:nvGrpSpPr>
      <p:grpSpPr>
        <a:xfrm>
          <a:off x="0" y="0"/>
          <a:ext cx="0" cy="0"/>
          <a:chOff x="0" y="0"/>
          <a:chExt cx="0" cy="0"/>
        </a:xfrm>
      </p:grpSpPr>
      <p:sp>
        <p:nvSpPr>
          <p:cNvPr id="18" name="Rectangle 17"/>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dirty="0" smtClean="0"/>
              <a:t>Click to edit Master subtitle style</a:t>
            </a:r>
            <a:endParaRPr lang="de-DE" dirty="0"/>
          </a:p>
        </p:txBody>
      </p:sp>
      <p:sp>
        <p:nvSpPr>
          <p:cNvPr id="7" name="Title 6"/>
          <p:cNvSpPr>
            <a:spLocks noGrp="1"/>
          </p:cNvSpPr>
          <p:nvPr>
            <p:ph type="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Picture Placeholder 4"/>
          <p:cNvSpPr>
            <a:spLocks noGrp="1"/>
          </p:cNvSpPr>
          <p:nvPr>
            <p:ph type="pic" sz="quarter" idx="13" hasCustomPrompt="1"/>
          </p:nvPr>
        </p:nvSpPr>
        <p:spPr>
          <a:xfrm>
            <a:off x="152400" y="4141788"/>
            <a:ext cx="6272213" cy="2490787"/>
          </a:xfrm>
        </p:spPr>
        <p:txBody>
          <a:bodyPr/>
          <a:lstStyle>
            <a:lvl1pPr>
              <a:defRPr sz="1200">
                <a:solidFill>
                  <a:srgbClr val="B2B2B2"/>
                </a:solidFill>
              </a:defRPr>
            </a:lvl1pPr>
          </a:lstStyle>
          <a:p>
            <a:r>
              <a:rPr lang="en-GB" dirty="0" smtClean="0"/>
              <a:t>Optionally insert a picture</a:t>
            </a:r>
            <a:endParaRPr lang="en-GB" dirty="0"/>
          </a:p>
        </p:txBody>
      </p:sp>
      <p:sp>
        <p:nvSpPr>
          <p:cNvPr id="19" name="TextBox 18"/>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4" name="Date Placeholder 3"/>
          <p:cNvSpPr>
            <a:spLocks noGrp="1"/>
          </p:cNvSpPr>
          <p:nvPr>
            <p:ph type="dt" sz="half" idx="14"/>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6" name="Slide Number Placeholder 5"/>
          <p:cNvSpPr>
            <a:spLocks noGrp="1"/>
          </p:cNvSpPr>
          <p:nvPr>
            <p:ph type="sldNum" sz="quarter" idx="16"/>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617B36EC-6C61-4A6D-A8AB-1701538FC151}" type="slidenum">
              <a:rPr lang="de-CH" smtClean="0"/>
              <a:t>‹#›</a:t>
            </a:fld>
            <a:endParaRPr lang="de-CH" dirty="0"/>
          </a:p>
        </p:txBody>
      </p:sp>
    </p:spTree>
    <p:extLst>
      <p:ext uri="{BB962C8B-B14F-4D97-AF65-F5344CB8AC3E}">
        <p14:creationId xmlns:p14="http://schemas.microsoft.com/office/powerpoint/2010/main" val="239523383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a:lstStyle>
            <a:lvl1pPr>
              <a:defRPr sz="4400"/>
            </a:lvl1pPr>
          </a:lstStyle>
          <a:p>
            <a:r>
              <a:rPr lang="en-US" dirty="0" smtClean="0"/>
              <a:t>Click to add presentation title</a:t>
            </a:r>
            <a:endParaRPr lang="en-US" dirty="0"/>
          </a:p>
        </p:txBody>
      </p:sp>
      <p:sp>
        <p:nvSpPr>
          <p:cNvPr id="3" name="Subtitle 2"/>
          <p:cNvSpPr>
            <a:spLocks noGrp="1"/>
          </p:cNvSpPr>
          <p:nvPr>
            <p:ph type="subTitle" idx="1"/>
          </p:nvPr>
        </p:nvSpPr>
        <p:spPr>
          <a:xfrm>
            <a:off x="152400" y="3072555"/>
            <a:ext cx="6273800" cy="926358"/>
          </a:xfrm>
        </p:spPr>
        <p:txBody>
          <a:bodyPr anchor="t" anchorCtr="0"/>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5" name="Picture Placeholder 4"/>
          <p:cNvSpPr>
            <a:spLocks noGrp="1"/>
          </p:cNvSpPr>
          <p:nvPr>
            <p:ph type="pic" sz="quarter" idx="10" hasCustomPrompt="1"/>
          </p:nvPr>
        </p:nvSpPr>
        <p:spPr>
          <a:xfrm>
            <a:off x="2717800" y="4141789"/>
            <a:ext cx="2424113" cy="2424113"/>
          </a:xfrm>
        </p:spPr>
        <p:txBody>
          <a:bodyPr/>
          <a:lstStyle>
            <a:lvl1pPr>
              <a:defRPr sz="1200">
                <a:solidFill>
                  <a:srgbClr val="B2B2B2"/>
                </a:solidFill>
              </a:defRPr>
            </a:lvl1pPr>
          </a:lstStyle>
          <a:p>
            <a:r>
              <a:rPr lang="en-GB" dirty="0" smtClean="0"/>
              <a:t>Insert a picture</a:t>
            </a:r>
            <a:endParaRPr lang="en-GB" dirty="0"/>
          </a:p>
        </p:txBody>
      </p:sp>
      <p:sp>
        <p:nvSpPr>
          <p:cNvPr id="16" name="TextBox 15"/>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20" name="Line8"/>
          <p:cNvSpPr>
            <a:spLocks noChangeShapeType="1"/>
          </p:cNvSpPr>
          <p:nvPr userDrawn="1"/>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22" name="Line9"/>
          <p:cNvSpPr>
            <a:spLocks noChangeShapeType="1"/>
          </p:cNvSpPr>
          <p:nvPr userDrawn="1"/>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6" name="Date Placeholder 5"/>
          <p:cNvSpPr>
            <a:spLocks noGrp="1"/>
          </p:cNvSpPr>
          <p:nvPr>
            <p:ph type="dt" sz="half" idx="11"/>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8" name="Slide Number Placeholder 7"/>
          <p:cNvSpPr>
            <a:spLocks noGrp="1"/>
          </p:cNvSpPr>
          <p:nvPr>
            <p:ph type="sldNum" sz="quarter" idx="13"/>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AC5B9AE2-2C08-42FC-9EE5-D77DECB12A41}" type="slidenum">
              <a:rPr lang="de-CH" smtClean="0"/>
              <a:t>‹#›</a:t>
            </a:fld>
            <a:endParaRPr lang="de-CH"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type="secHead" preserve="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1574800"/>
            <a:ext cx="6273800" cy="1355725"/>
          </a:xfrm>
        </p:spPr>
        <p:txBody>
          <a:bodyPr vert="horz" lIns="0" tIns="0" rIns="0" bIns="0" rtlCol="0" anchor="t" anchorCtr="0">
            <a:noAutofit/>
          </a:bodyPr>
          <a:lstStyle>
            <a:lvl1pPr algn="l" defTabSz="914400" rtl="0" eaLnBrk="1" latinLnBrk="0" hangingPunct="1">
              <a:lnSpc>
                <a:spcPct val="98000"/>
              </a:lnSpc>
              <a:spcBef>
                <a:spcPct val="0"/>
              </a:spcBef>
              <a:buNone/>
              <a:defRPr lang="en-US" sz="4400" kern="1200">
                <a:solidFill>
                  <a:srgbClr val="FF820A"/>
                </a:solidFill>
                <a:latin typeface="AA Zuehlke Medium" pitchFamily="2" charset="0"/>
                <a:ea typeface="+mj-ea"/>
                <a:cs typeface="+mj-cs"/>
              </a:defRPr>
            </a:lvl1pPr>
          </a:lstStyle>
          <a:p>
            <a:r>
              <a:rPr lang="en-US" dirty="0" smtClean="0"/>
              <a:t>Click to add chapter title</a:t>
            </a:r>
            <a:endParaRPr lang="en-US" dirty="0"/>
          </a:p>
        </p:txBody>
      </p:sp>
      <p:sp>
        <p:nvSpPr>
          <p:cNvPr id="3" name="Text Placeholder 2"/>
          <p:cNvSpPr>
            <a:spLocks noGrp="1"/>
          </p:cNvSpPr>
          <p:nvPr>
            <p:ph type="body" idx="1"/>
          </p:nvPr>
        </p:nvSpPr>
        <p:spPr>
          <a:xfrm>
            <a:off x="152400" y="3072555"/>
            <a:ext cx="6273800" cy="926358"/>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200" kern="1200" smtClean="0">
                <a:solidFill>
                  <a:srgbClr val="000000"/>
                </a:solidFill>
                <a:latin typeface="AA Zuehlke Medium"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21" name="TextBox 20"/>
          <p:cNvSpPr txBox="1">
            <a:spLocks/>
          </p:cNvSpPr>
          <p:nvPr userDrawn="1">
            <p:custDataLst>
              <p:tags r:id="rId1"/>
            </p:custDataLst>
          </p:nvPr>
        </p:nvSpPr>
        <p:spPr>
          <a:xfrm>
            <a:off x="7851774" y="5424488"/>
            <a:ext cx="1150938" cy="106363"/>
          </a:xfrm>
          <a:prstGeom prst="rect">
            <a:avLst/>
          </a:prstGeom>
        </p:spPr>
        <p:txBody>
          <a:bodyPr vert="horz" wrap="square" lIns="0" tIns="0" rIns="0" bIns="0" rtlCol="0" anchor="t" anchorCtr="0"/>
          <a:lstStyle/>
          <a:p>
            <a:pPr marL="0" algn="l" defTabSz="914400" rtl="0" eaLnBrk="1" latinLnBrk="0" hangingPunct="1"/>
            <a:r>
              <a:rPr lang="en-US" sz="700" b="1" kern="1200" noProof="1" smtClean="0">
                <a:solidFill>
                  <a:srgbClr val="000000"/>
                </a:solidFill>
                <a:latin typeface="AA Zuehlke" pitchFamily="2" charset="0"/>
                <a:ea typeface="+mn-ea"/>
                <a:cs typeface="+mn-cs"/>
              </a:rPr>
              <a:t>Unit Testing</a:t>
            </a:r>
          </a:p>
        </p:txBody>
      </p:sp>
      <p:sp>
        <p:nvSpPr>
          <p:cNvPr id="16" name="TextBox 15"/>
          <p:cNvSpPr txBox="1">
            <a:spLocks/>
          </p:cNvSpPr>
          <p:nvPr userDrawn="1">
            <p:custDataLst>
              <p:tags r:id="rId2"/>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5" name="Date Placeholder 4"/>
          <p:cNvSpPr>
            <a:spLocks noGrp="1"/>
          </p:cNvSpPr>
          <p:nvPr>
            <p:ph type="dt" sz="half" idx="10"/>
          </p:nvPr>
        </p:nvSpPr>
        <p:spPr>
          <a:xfrm>
            <a:off x="7851774" y="5637213"/>
            <a:ext cx="1150938" cy="106363"/>
          </a:xfrm>
        </p:spPr>
        <p:txBody>
          <a:bodyPr vert="horz" wrap="none" lIns="0" tIns="0" rIns="0" bIns="0" rtlCol="0" anchor="t" anchorCtr="0"/>
          <a:lstStyle>
            <a:lvl1pPr>
              <a:defRPr lang="de-CH" smtClean="0"/>
            </a:lvl1pPr>
          </a:lstStyle>
          <a:p>
            <a:r>
              <a:rPr lang="de-CH" smtClean="0"/>
              <a:t>3. March 2014</a:t>
            </a:r>
            <a:endParaRPr lang="de-CH" dirty="0"/>
          </a:p>
        </p:txBody>
      </p:sp>
      <p:sp>
        <p:nvSpPr>
          <p:cNvPr id="7" name="Slide Number Placeholder 6"/>
          <p:cNvSpPr>
            <a:spLocks noGrp="1"/>
          </p:cNvSpPr>
          <p:nvPr>
            <p:ph type="sldNum" sz="quarter" idx="12"/>
          </p:nvPr>
        </p:nvSpPr>
        <p:spPr>
          <a:xfrm>
            <a:off x="7851774" y="5530851"/>
            <a:ext cx="1150938" cy="106363"/>
          </a:xfrm>
        </p:spPr>
        <p:txBody>
          <a:bodyPr vert="horz" wrap="none" lIns="0" tIns="0" rIns="0" bIns="0" rtlCol="0" anchor="t" anchorCtr="0"/>
          <a:lstStyle>
            <a:lvl1pPr>
              <a:defRPr lang="de-CH" smtClean="0"/>
            </a:lvl1pPr>
          </a:lstStyle>
          <a:p>
            <a:r>
              <a:rPr lang="de-CH" smtClean="0"/>
              <a:t>Slide </a:t>
            </a:r>
            <a:fld id="{DE0498E2-CAB3-4B9F-B713-A0902FBCCCDE}" type="slidenum">
              <a:rPr lang="de-CH" smtClean="0"/>
              <a:t>‹#›</a:t>
            </a:fld>
            <a:endParaRPr lang="de-CH"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Slide Medium" preserve="1" userDrawn="1">
  <p:cSld name="Text Slide Medium">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7556633"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r>
              <a:rPr lang="en-US" smtClean="0"/>
              <a:t>3. March 2014</a:t>
            </a:r>
            <a:endParaRPr lang="de-CH" dirty="0"/>
          </a:p>
        </p:txBody>
      </p:sp>
      <p:sp>
        <p:nvSpPr>
          <p:cNvPr id="4" name="Footer Placeholder 3"/>
          <p:cNvSpPr>
            <a:spLocks noGrp="1"/>
          </p:cNvSpPr>
          <p:nvPr>
            <p:ph type="ftr" sz="quarter" idx="11"/>
          </p:nvPr>
        </p:nvSpPr>
        <p:spPr/>
        <p:txBody>
          <a:bodyPr/>
          <a:lstStyle/>
          <a:p>
            <a:r>
              <a:rPr lang="de-CH" smtClean="0"/>
              <a:t>Unit Testing | Miloš Andrejić</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a:t>
            </a:fld>
            <a:endParaRPr lang="de-CH"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Slide Large" preserve="1" userDrawn="1">
  <p:cSld name="Text Slide Large">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8839836"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GB"/>
          </a:p>
        </p:txBody>
      </p:sp>
      <p:sp>
        <p:nvSpPr>
          <p:cNvPr id="7" name="Date Placeholder 6"/>
          <p:cNvSpPr>
            <a:spLocks noGrp="1"/>
          </p:cNvSpPr>
          <p:nvPr>
            <p:ph type="dt" sz="half" idx="10"/>
          </p:nvPr>
        </p:nvSpPr>
        <p:spPr/>
        <p:txBody>
          <a:bodyPr/>
          <a:lstStyle/>
          <a:p>
            <a:r>
              <a:rPr lang="en-US" smtClean="0"/>
              <a:t>3. March 2014</a:t>
            </a:r>
            <a:endParaRPr lang="de-CH"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Slide Number Placeholder 8"/>
          <p:cNvSpPr>
            <a:spLocks noGrp="1"/>
          </p:cNvSpPr>
          <p:nvPr>
            <p:ph type="sldNum" sz="quarter" idx="12"/>
          </p:nvPr>
        </p:nvSpPr>
        <p:spPr/>
        <p:txBody>
          <a:bodyPr/>
          <a:lstStyle/>
          <a:p>
            <a:r>
              <a:rPr lang="de-CH" smtClean="0"/>
              <a:t>Slide </a:t>
            </a:r>
            <a:fld id="{54435C84-E725-4836-A3CA-773C8EE6D501}" type="slidenum">
              <a:rPr lang="de-CH" smtClean="0"/>
              <a:t>‹#›</a:t>
            </a:fld>
            <a:endParaRPr lang="de-CH"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with 2 Columns" type="twoObj" preserve="1">
  <p:cSld name="Slide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46239"/>
            <a:ext cx="2424113"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2717800" y="1646239"/>
            <a:ext cx="3706812"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r>
              <a:rPr lang="en-US" smtClean="0"/>
              <a:t>3. March 2014</a:t>
            </a:r>
            <a:endParaRPr lang="de-CH" dirty="0"/>
          </a:p>
        </p:txBody>
      </p:sp>
      <p:sp>
        <p:nvSpPr>
          <p:cNvPr id="6" name="Footer Placeholder 5"/>
          <p:cNvSpPr>
            <a:spLocks noGrp="1"/>
          </p:cNvSpPr>
          <p:nvPr>
            <p:ph type="ftr" sz="quarter" idx="11"/>
          </p:nvPr>
        </p:nvSpPr>
        <p:spPr/>
        <p:txBody>
          <a:bodyPr/>
          <a:lstStyle/>
          <a:p>
            <a:r>
              <a:rPr lang="de-CH" smtClean="0"/>
              <a:t>Unit Testing | Miloš Andrejić</a:t>
            </a:r>
            <a:endParaRPr lang="de-CH" dirty="0"/>
          </a:p>
        </p:txBody>
      </p:sp>
      <p:sp>
        <p:nvSpPr>
          <p:cNvPr id="7" name="Slide Number Placeholder 6"/>
          <p:cNvSpPr>
            <a:spLocks noGrp="1"/>
          </p:cNvSpPr>
          <p:nvPr>
            <p:ph type="sldNum" sz="quarter" idx="12"/>
          </p:nvPr>
        </p:nvSpPr>
        <p:spPr/>
        <p:txBody>
          <a:bodyPr/>
          <a:lstStyle/>
          <a:p>
            <a:r>
              <a:rPr lang="de-CH" smtClean="0"/>
              <a:t>Slide </a:t>
            </a:r>
            <a:fld id="{92FB7698-2604-436C-B3C7-E1E4B74A6809}" type="slidenum">
              <a:rPr lang="de-CH" smtClean="0"/>
              <a:t>‹#›</a:t>
            </a:fld>
            <a:endParaRPr lang="de-CH"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with 3 Frames" preserve="1" userDrawn="1">
  <p:cSld name="Slide with 3 Fram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2" name="Line1"/>
          <p:cNvSpPr>
            <a:spLocks noChangeShapeType="1"/>
          </p:cNvSpPr>
          <p:nvPr userDrawn="1"/>
        </p:nvSpPr>
        <p:spPr bwMode="gray">
          <a:xfrm>
            <a:off x="152400" y="4070601"/>
            <a:ext cx="1139825" cy="0"/>
          </a:xfrm>
          <a:prstGeom prst="line">
            <a:avLst/>
          </a:prstGeom>
          <a:noFill/>
          <a:ln w="25400">
            <a:solidFill>
              <a:srgbClr val="FF820A"/>
            </a:solidFill>
            <a:round/>
            <a:headEnd/>
            <a:tailEnd/>
          </a:ln>
          <a:effectLst/>
        </p:spPr>
        <p:txBody>
          <a:bodyPr/>
          <a:lstStyle/>
          <a:p>
            <a:endParaRPr lang="en-US"/>
          </a:p>
        </p:txBody>
      </p:sp>
      <p:sp>
        <p:nvSpPr>
          <p:cNvPr id="13" name="Line2"/>
          <p:cNvSpPr>
            <a:spLocks noChangeShapeType="1"/>
          </p:cNvSpPr>
          <p:nvPr userDrawn="1"/>
        </p:nvSpPr>
        <p:spPr bwMode="gray">
          <a:xfrm>
            <a:off x="1435100" y="4070601"/>
            <a:ext cx="1139825" cy="0"/>
          </a:xfrm>
          <a:prstGeom prst="line">
            <a:avLst/>
          </a:prstGeom>
          <a:noFill/>
          <a:ln w="25400">
            <a:solidFill>
              <a:srgbClr val="FF820A"/>
            </a:solidFill>
            <a:round/>
            <a:headEnd/>
            <a:tailEnd/>
          </a:ln>
          <a:effectLst/>
        </p:spPr>
        <p:txBody>
          <a:bodyPr/>
          <a:lstStyle/>
          <a:p>
            <a:endParaRPr lang="en-US"/>
          </a:p>
        </p:txBody>
      </p:sp>
      <p:sp>
        <p:nvSpPr>
          <p:cNvPr id="15" name="Text Placeholder 14"/>
          <p:cNvSpPr>
            <a:spLocks noGrp="1"/>
          </p:cNvSpPr>
          <p:nvPr>
            <p:ph type="body" sz="quarter" idx="15"/>
          </p:nvPr>
        </p:nvSpPr>
        <p:spPr>
          <a:xfrm>
            <a:off x="2717800" y="1646238"/>
            <a:ext cx="3698875" cy="484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6"/>
          </p:nvPr>
        </p:nvSpPr>
        <p:spPr>
          <a:xfrm>
            <a:off x="152400" y="1574800"/>
            <a:ext cx="2424113" cy="24241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5"/>
          <p:cNvSpPr>
            <a:spLocks noGrp="1"/>
          </p:cNvSpPr>
          <p:nvPr>
            <p:ph sz="quarter" idx="17"/>
          </p:nvPr>
        </p:nvSpPr>
        <p:spPr>
          <a:xfrm>
            <a:off x="152400" y="4141787"/>
            <a:ext cx="2424113" cy="24241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8"/>
          </p:nvPr>
        </p:nvSpPr>
        <p:spPr/>
        <p:txBody>
          <a:bodyPr/>
          <a:lstStyle/>
          <a:p>
            <a:r>
              <a:rPr lang="en-US" smtClean="0"/>
              <a:t>3. March 2014</a:t>
            </a:r>
            <a:endParaRPr lang="de-CH" dirty="0"/>
          </a:p>
        </p:txBody>
      </p:sp>
      <p:sp>
        <p:nvSpPr>
          <p:cNvPr id="4" name="Footer Placeholder 3"/>
          <p:cNvSpPr>
            <a:spLocks noGrp="1"/>
          </p:cNvSpPr>
          <p:nvPr>
            <p:ph type="ftr" sz="quarter" idx="19"/>
          </p:nvPr>
        </p:nvSpPr>
        <p:spPr/>
        <p:txBody>
          <a:bodyPr/>
          <a:lstStyle/>
          <a:p>
            <a:r>
              <a:rPr lang="de-CH" smtClean="0"/>
              <a:t>Unit Testing | Miloš Andrejić</a:t>
            </a:r>
            <a:endParaRPr lang="de-CH" dirty="0"/>
          </a:p>
        </p:txBody>
      </p:sp>
      <p:sp>
        <p:nvSpPr>
          <p:cNvPr id="5" name="Slide Number Placeholder 4"/>
          <p:cNvSpPr>
            <a:spLocks noGrp="1"/>
          </p:cNvSpPr>
          <p:nvPr>
            <p:ph type="sldNum" sz="quarter" idx="20"/>
          </p:nvPr>
        </p:nvSpPr>
        <p:spPr/>
        <p:txBody>
          <a:bodyPr/>
          <a:lstStyle/>
          <a:p>
            <a:r>
              <a:rPr lang="de-CH" smtClean="0"/>
              <a:t>Slide </a:t>
            </a:r>
            <a:fld id="{113AD782-2A32-4C21-B28F-CCD0517E796A}" type="slidenum">
              <a:rPr lang="de-CH" smtClean="0"/>
              <a:t>‹#›</a:t>
            </a:fld>
            <a:endParaRPr lang="de-CH"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52082" y="220995"/>
            <a:ext cx="6274118" cy="121251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083" y="1646775"/>
            <a:ext cx="6264594" cy="484768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000000"/>
                </a:solidFill>
                <a:latin typeface="AA Zuehlke" pitchFamily="2" charset="0"/>
              </a:defRPr>
            </a:lvl1pPr>
          </a:lstStyle>
          <a:p>
            <a:r>
              <a:rPr lang="en-US" smtClean="0"/>
              <a:t>3. March 2014</a:t>
            </a:r>
            <a:endParaRPr lang="de-CH" dirty="0"/>
          </a:p>
        </p:txBody>
      </p:sp>
      <p:sp>
        <p:nvSpPr>
          <p:cNvPr id="5" name="Footer Placeholder 4"/>
          <p:cNvSpPr>
            <a:spLocks noGrp="1"/>
          </p:cNvSpPr>
          <p:nvPr>
            <p:ph type="ftr" sz="quarter" idx="3"/>
          </p:nvPr>
        </p:nvSpPr>
        <p:spPr>
          <a:xfrm>
            <a:off x="152082" y="6673221"/>
            <a:ext cx="4989831" cy="106362"/>
          </a:xfrm>
          <a:prstGeom prst="rect">
            <a:avLst/>
          </a:prstGeom>
        </p:spPr>
        <p:txBody>
          <a:bodyPr vert="horz" wrap="square" lIns="0" tIns="0" rIns="0" bIns="0" rtlCol="0" anchor="t" anchorCtr="0"/>
          <a:lstStyle>
            <a:lvl1pPr>
              <a:defRPr lang="de-CH" sz="700" dirty="0">
                <a:solidFill>
                  <a:srgbClr val="000000"/>
                </a:solidFill>
                <a:latin typeface="AA Zuehlke" pitchFamily="2" charset="0"/>
              </a:defRPr>
            </a:lvl1pPr>
          </a:lstStyle>
          <a:p>
            <a:r>
              <a:rPr lang="de-CH" smtClean="0"/>
              <a:t>Unit Testing | Miloš Andrejić</a:t>
            </a:r>
            <a:endParaRPr lang="de-CH" dirty="0"/>
          </a:p>
        </p:txBody>
      </p:sp>
      <p:sp>
        <p:nvSpPr>
          <p:cNvPr id="6"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000000"/>
                </a:solidFill>
                <a:latin typeface="AA Zuehlke" pitchFamily="2" charset="0"/>
              </a:defRPr>
            </a:lvl1pPr>
          </a:lstStyle>
          <a:p>
            <a:r>
              <a:rPr lang="de-CH" smtClean="0"/>
              <a:t>Slide </a:t>
            </a:r>
            <a:fld id="{B87C0345-C848-468C-99AD-13734C618766}" type="slidenum">
              <a:rPr lang="de-CH" smtClean="0"/>
              <a:t>‹#›</a:t>
            </a:fld>
            <a:endParaRPr lang="de-CH" dirty="0"/>
          </a:p>
        </p:txBody>
      </p:sp>
      <p:sp>
        <p:nvSpPr>
          <p:cNvPr id="8" name="Line12"/>
          <p:cNvSpPr>
            <a:spLocks noChangeShapeType="1"/>
          </p:cNvSpPr>
          <p:nvPr/>
        </p:nvSpPr>
        <p:spPr bwMode="gray">
          <a:xfrm>
            <a:off x="7851775" y="6637338"/>
            <a:ext cx="1139825" cy="0"/>
          </a:xfrm>
          <a:prstGeom prst="line">
            <a:avLst/>
          </a:prstGeom>
          <a:noFill/>
          <a:ln w="25400">
            <a:solidFill>
              <a:srgbClr val="FF820A"/>
            </a:solidFill>
            <a:round/>
            <a:headEnd/>
            <a:tailEnd/>
          </a:ln>
          <a:effectLst/>
        </p:spPr>
        <p:txBody>
          <a:bodyPr/>
          <a:lstStyle/>
          <a:p>
            <a:endParaRPr lang="en-US"/>
          </a:p>
        </p:txBody>
      </p:sp>
      <p:sp>
        <p:nvSpPr>
          <p:cNvPr id="9" name="Line1"/>
          <p:cNvSpPr>
            <a:spLocks noChangeShapeType="1"/>
          </p:cNvSpPr>
          <p:nvPr/>
        </p:nvSpPr>
        <p:spPr bwMode="gray">
          <a:xfrm>
            <a:off x="152400" y="1504950"/>
            <a:ext cx="1139825" cy="0"/>
          </a:xfrm>
          <a:prstGeom prst="line">
            <a:avLst/>
          </a:prstGeom>
          <a:noFill/>
          <a:ln w="25400">
            <a:solidFill>
              <a:srgbClr val="FF820A"/>
            </a:solidFill>
            <a:round/>
            <a:headEnd/>
            <a:tailEnd/>
          </a:ln>
          <a:effectLst/>
        </p:spPr>
        <p:txBody>
          <a:bodyPr/>
          <a:lstStyle/>
          <a:p>
            <a:endParaRPr lang="en-US"/>
          </a:p>
        </p:txBody>
      </p:sp>
      <p:sp>
        <p:nvSpPr>
          <p:cNvPr id="10" name="Line6"/>
          <p:cNvSpPr>
            <a:spLocks noChangeShapeType="1"/>
          </p:cNvSpPr>
          <p:nvPr/>
        </p:nvSpPr>
        <p:spPr bwMode="gray">
          <a:xfrm>
            <a:off x="152400" y="6637338"/>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p:nvSpPr>
        <p:spPr bwMode="gray">
          <a:xfrm>
            <a:off x="1435100" y="6637338"/>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p:nvSpPr>
        <p:spPr bwMode="gray">
          <a:xfrm>
            <a:off x="5284788" y="6637338"/>
            <a:ext cx="1139825" cy="0"/>
          </a:xfrm>
          <a:prstGeom prst="line">
            <a:avLst/>
          </a:prstGeom>
          <a:noFill/>
          <a:ln w="25400">
            <a:solidFill>
              <a:srgbClr val="FF820A"/>
            </a:solidFill>
            <a:round/>
            <a:headEnd/>
            <a:tailEnd/>
          </a:ln>
          <a:effectLst/>
        </p:spPr>
        <p:txBody>
          <a:bodyPr/>
          <a:lstStyle/>
          <a:p>
            <a:endParaRPr lang="en-US"/>
          </a:p>
        </p:txBody>
      </p:sp>
      <p:sp>
        <p:nvSpPr>
          <p:cNvPr id="15" name="Line2"/>
          <p:cNvSpPr>
            <a:spLocks noChangeShapeType="1"/>
          </p:cNvSpPr>
          <p:nvPr/>
        </p:nvSpPr>
        <p:spPr bwMode="gray">
          <a:xfrm>
            <a:off x="1435100" y="1504950"/>
            <a:ext cx="1139825" cy="0"/>
          </a:xfrm>
          <a:prstGeom prst="line">
            <a:avLst/>
          </a:prstGeom>
          <a:noFill/>
          <a:ln w="25400">
            <a:solidFill>
              <a:srgbClr val="FF820A"/>
            </a:solidFill>
            <a:round/>
            <a:headEnd/>
            <a:tailEnd/>
          </a:ln>
          <a:effectLst/>
        </p:spPr>
        <p:txBody>
          <a:bodyPr/>
          <a:lstStyle/>
          <a:p>
            <a:endParaRPr lang="en-US"/>
          </a:p>
        </p:txBody>
      </p:sp>
      <p:sp>
        <p:nvSpPr>
          <p:cNvPr id="16" name="Line3"/>
          <p:cNvSpPr>
            <a:spLocks noChangeShapeType="1"/>
          </p:cNvSpPr>
          <p:nvPr/>
        </p:nvSpPr>
        <p:spPr bwMode="gray">
          <a:xfrm>
            <a:off x="2717800" y="1504950"/>
            <a:ext cx="1139825" cy="0"/>
          </a:xfrm>
          <a:prstGeom prst="line">
            <a:avLst/>
          </a:prstGeom>
          <a:noFill/>
          <a:ln w="25400">
            <a:solidFill>
              <a:srgbClr val="FF820A"/>
            </a:solidFill>
            <a:round/>
            <a:headEnd/>
            <a:tailEnd/>
          </a:ln>
          <a:effectLst/>
        </p:spPr>
        <p:txBody>
          <a:bodyPr/>
          <a:lstStyle/>
          <a:p>
            <a:endParaRPr lang="en-US"/>
          </a:p>
        </p:txBody>
      </p:sp>
      <p:sp>
        <p:nvSpPr>
          <p:cNvPr id="17" name="Line4"/>
          <p:cNvSpPr>
            <a:spLocks noChangeShapeType="1"/>
          </p:cNvSpPr>
          <p:nvPr/>
        </p:nvSpPr>
        <p:spPr bwMode="gray">
          <a:xfrm>
            <a:off x="4002088" y="1504950"/>
            <a:ext cx="1139825" cy="0"/>
          </a:xfrm>
          <a:prstGeom prst="line">
            <a:avLst/>
          </a:prstGeom>
          <a:noFill/>
          <a:ln w="25400">
            <a:solidFill>
              <a:srgbClr val="FF820A"/>
            </a:solidFill>
            <a:round/>
            <a:headEnd/>
            <a:tailEnd/>
          </a:ln>
          <a:effectLst/>
        </p:spPr>
        <p:txBody>
          <a:bodyPr/>
          <a:lstStyle/>
          <a:p>
            <a:endParaRPr lang="en-US"/>
          </a:p>
        </p:txBody>
      </p:sp>
      <p:sp>
        <p:nvSpPr>
          <p:cNvPr id="18" name="Line5"/>
          <p:cNvSpPr>
            <a:spLocks noChangeShapeType="1"/>
          </p:cNvSpPr>
          <p:nvPr/>
        </p:nvSpPr>
        <p:spPr bwMode="gray">
          <a:xfrm>
            <a:off x="5284788" y="1504950"/>
            <a:ext cx="1139825" cy="0"/>
          </a:xfrm>
          <a:prstGeom prst="line">
            <a:avLst/>
          </a:prstGeom>
          <a:noFill/>
          <a:ln w="25400">
            <a:solidFill>
              <a:srgbClr val="FF820A"/>
            </a:solidFill>
            <a:round/>
            <a:headEnd/>
            <a:tailEnd/>
          </a:ln>
          <a:effectLst/>
        </p:spPr>
        <p:txBody>
          <a:bodyPr/>
          <a:lstStyle/>
          <a:p>
            <a:endParaRPr lang="en-US"/>
          </a:p>
        </p:txBody>
      </p:sp>
      <p:sp>
        <p:nvSpPr>
          <p:cNvPr id="19" name="Line 118"/>
          <p:cNvSpPr>
            <a:spLocks noChangeShapeType="1"/>
          </p:cNvSpPr>
          <p:nvPr/>
        </p:nvSpPr>
        <p:spPr bwMode="gray">
          <a:xfrm>
            <a:off x="-347663" y="65659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0" name="Line 122"/>
          <p:cNvSpPr>
            <a:spLocks noChangeShapeType="1"/>
          </p:cNvSpPr>
          <p:nvPr/>
        </p:nvSpPr>
        <p:spPr bwMode="gray">
          <a:xfrm>
            <a:off x="-347663" y="5424488"/>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1" name="Line 123"/>
          <p:cNvSpPr>
            <a:spLocks noChangeShapeType="1"/>
          </p:cNvSpPr>
          <p:nvPr/>
        </p:nvSpPr>
        <p:spPr bwMode="gray">
          <a:xfrm>
            <a:off x="-347663" y="5283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2" name="Line 125"/>
          <p:cNvSpPr>
            <a:spLocks noChangeShapeType="1"/>
          </p:cNvSpPr>
          <p:nvPr/>
        </p:nvSpPr>
        <p:spPr bwMode="gray">
          <a:xfrm>
            <a:off x="-347663" y="6637338"/>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3" name="Line 126"/>
          <p:cNvSpPr>
            <a:spLocks noChangeShapeType="1"/>
          </p:cNvSpPr>
          <p:nvPr/>
        </p:nvSpPr>
        <p:spPr bwMode="gray">
          <a:xfrm>
            <a:off x="-347663" y="53530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4" name="Line 127"/>
          <p:cNvSpPr>
            <a:spLocks noChangeShapeType="1"/>
          </p:cNvSpPr>
          <p:nvPr/>
        </p:nvSpPr>
        <p:spPr bwMode="gray">
          <a:xfrm>
            <a:off x="-347663" y="40703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5" name="Line 128"/>
          <p:cNvSpPr>
            <a:spLocks noChangeShapeType="1"/>
          </p:cNvSpPr>
          <p:nvPr/>
        </p:nvSpPr>
        <p:spPr bwMode="gray">
          <a:xfrm>
            <a:off x="-347663" y="27876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6" name="Line 129"/>
          <p:cNvSpPr>
            <a:spLocks noChangeShapeType="1"/>
          </p:cNvSpPr>
          <p:nvPr/>
        </p:nvSpPr>
        <p:spPr bwMode="gray">
          <a:xfrm>
            <a:off x="-347663" y="15049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7" name="Line 130"/>
          <p:cNvSpPr>
            <a:spLocks noChangeShapeType="1"/>
          </p:cNvSpPr>
          <p:nvPr/>
        </p:nvSpPr>
        <p:spPr bwMode="gray">
          <a:xfrm>
            <a:off x="-347663" y="4140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8" name="Line 131"/>
          <p:cNvSpPr>
            <a:spLocks noChangeShapeType="1"/>
          </p:cNvSpPr>
          <p:nvPr/>
        </p:nvSpPr>
        <p:spPr bwMode="gray">
          <a:xfrm>
            <a:off x="-347663" y="39989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9" name="Line 132"/>
          <p:cNvSpPr>
            <a:spLocks noChangeShapeType="1"/>
          </p:cNvSpPr>
          <p:nvPr/>
        </p:nvSpPr>
        <p:spPr bwMode="gray">
          <a:xfrm>
            <a:off x="-347663" y="28575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0" name="Line 133"/>
          <p:cNvSpPr>
            <a:spLocks noChangeShapeType="1"/>
          </p:cNvSpPr>
          <p:nvPr/>
        </p:nvSpPr>
        <p:spPr bwMode="gray">
          <a:xfrm>
            <a:off x="-347663" y="27162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1" name="Line 134"/>
          <p:cNvSpPr>
            <a:spLocks noChangeShapeType="1"/>
          </p:cNvSpPr>
          <p:nvPr/>
        </p:nvSpPr>
        <p:spPr bwMode="gray">
          <a:xfrm>
            <a:off x="-346075" y="1574800"/>
            <a:ext cx="284162"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2" name="Line 135"/>
          <p:cNvSpPr>
            <a:spLocks noChangeShapeType="1"/>
          </p:cNvSpPr>
          <p:nvPr/>
        </p:nvSpPr>
        <p:spPr bwMode="gray">
          <a:xfrm>
            <a:off x="1524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3" name="Line 137"/>
          <p:cNvSpPr>
            <a:spLocks noChangeShapeType="1"/>
          </p:cNvSpPr>
          <p:nvPr/>
        </p:nvSpPr>
        <p:spPr bwMode="gray">
          <a:xfrm>
            <a:off x="129222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4" name="Line 138"/>
          <p:cNvSpPr>
            <a:spLocks noChangeShapeType="1"/>
          </p:cNvSpPr>
          <p:nvPr/>
        </p:nvSpPr>
        <p:spPr bwMode="gray">
          <a:xfrm>
            <a:off x="14351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5" name="Line 139"/>
          <p:cNvSpPr>
            <a:spLocks noChangeShapeType="1"/>
          </p:cNvSpPr>
          <p:nvPr/>
        </p:nvSpPr>
        <p:spPr bwMode="gray">
          <a:xfrm>
            <a:off x="25765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6" name="Line 140"/>
          <p:cNvSpPr>
            <a:spLocks noChangeShapeType="1"/>
          </p:cNvSpPr>
          <p:nvPr/>
        </p:nvSpPr>
        <p:spPr bwMode="gray">
          <a:xfrm>
            <a:off x="27178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7" name="Line 141"/>
          <p:cNvSpPr>
            <a:spLocks noChangeShapeType="1"/>
          </p:cNvSpPr>
          <p:nvPr/>
        </p:nvSpPr>
        <p:spPr bwMode="gray">
          <a:xfrm>
            <a:off x="38592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8" name="Line 142"/>
          <p:cNvSpPr>
            <a:spLocks noChangeShapeType="1"/>
          </p:cNvSpPr>
          <p:nvPr/>
        </p:nvSpPr>
        <p:spPr bwMode="gray">
          <a:xfrm>
            <a:off x="40020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9" name="Line 143"/>
          <p:cNvSpPr>
            <a:spLocks noChangeShapeType="1"/>
          </p:cNvSpPr>
          <p:nvPr/>
        </p:nvSpPr>
        <p:spPr bwMode="gray">
          <a:xfrm>
            <a:off x="51419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0" name="Line 144"/>
          <p:cNvSpPr>
            <a:spLocks noChangeShapeType="1"/>
          </p:cNvSpPr>
          <p:nvPr/>
        </p:nvSpPr>
        <p:spPr bwMode="gray">
          <a:xfrm>
            <a:off x="52847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1" name="Line 145"/>
          <p:cNvSpPr>
            <a:spLocks noChangeShapeType="1"/>
          </p:cNvSpPr>
          <p:nvPr/>
        </p:nvSpPr>
        <p:spPr bwMode="gray">
          <a:xfrm>
            <a:off x="64262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2" name="Line 146"/>
          <p:cNvSpPr>
            <a:spLocks noChangeShapeType="1"/>
          </p:cNvSpPr>
          <p:nvPr/>
        </p:nvSpPr>
        <p:spPr bwMode="gray">
          <a:xfrm>
            <a:off x="785177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3" name="Line 147"/>
          <p:cNvSpPr>
            <a:spLocks noChangeShapeType="1"/>
          </p:cNvSpPr>
          <p:nvPr/>
        </p:nvSpPr>
        <p:spPr bwMode="gray">
          <a:xfrm>
            <a:off x="89916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4" name="Line 149"/>
          <p:cNvSpPr>
            <a:spLocks noChangeShapeType="1"/>
          </p:cNvSpPr>
          <p:nvPr/>
        </p:nvSpPr>
        <p:spPr bwMode="gray">
          <a:xfrm>
            <a:off x="65674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5" name="Line 150"/>
          <p:cNvSpPr>
            <a:spLocks noChangeShapeType="1"/>
          </p:cNvSpPr>
          <p:nvPr/>
        </p:nvSpPr>
        <p:spPr bwMode="gray">
          <a:xfrm>
            <a:off x="77089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6" name="TextBox 45"/>
          <p:cNvSpPr txBox="1">
            <a:spLocks/>
          </p:cNvSpPr>
          <p:nvPr>
            <p:custDataLst>
              <p:tags r:id="rId13"/>
            </p:custDataLst>
          </p:nvPr>
        </p:nvSpPr>
        <p:spPr>
          <a:xfrm>
            <a:off x="7851775" y="6673221"/>
            <a:ext cx="1150937" cy="106362"/>
          </a:xfrm>
          <a:prstGeom prst="rect">
            <a:avLst/>
          </a:prstGeom>
        </p:spPr>
        <p:txBody>
          <a:bodyPr vert="horz" wrap="square" lIns="0" tIns="0" rIns="0" bIns="0" rtlCol="0" anchor="t" anchorCtr="0"/>
          <a:lstStyle/>
          <a:p>
            <a:pPr marL="0" algn="l" defTabSz="914400" rtl="0" eaLnBrk="1" latinLnBrk="0" hangingPunct="1"/>
            <a:r>
              <a:rPr lang="en-US" sz="700" kern="1200" noProof="1" smtClean="0">
                <a:solidFill>
                  <a:srgbClr val="000000"/>
                </a:solidFill>
                <a:latin typeface="AA Zuehlke" pitchFamily="2" charset="0"/>
                <a:ea typeface="+mn-ea"/>
                <a:cs typeface="+mn-cs"/>
              </a:rPr>
              <a:t>© Zühlke 2014</a:t>
            </a:r>
          </a:p>
        </p:txBody>
      </p:sp>
      <p:sp>
        <p:nvSpPr>
          <p:cNvPr id="50" name="Line10"/>
          <p:cNvSpPr>
            <a:spLocks noChangeShapeType="1"/>
          </p:cNvSpPr>
          <p:nvPr/>
        </p:nvSpPr>
        <p:spPr bwMode="gray">
          <a:xfrm>
            <a:off x="6567488" y="6637338"/>
            <a:ext cx="1139825" cy="0"/>
          </a:xfrm>
          <a:prstGeom prst="line">
            <a:avLst/>
          </a:prstGeom>
          <a:noFill/>
          <a:ln w="25400">
            <a:solidFill>
              <a:srgbClr val="FF820A"/>
            </a:solidFill>
            <a:round/>
            <a:headEnd/>
            <a:tailEnd/>
          </a:ln>
          <a:effectLst/>
        </p:spPr>
        <p:txBody>
          <a:bodyPr/>
          <a:lstStyle/>
          <a:p>
            <a:endParaRPr lang="en-US"/>
          </a:p>
        </p:txBody>
      </p:sp>
      <p:pic>
        <p:nvPicPr>
          <p:cNvPr id="1026" name="Logo" descr="C:\Users\Luc Benninger\Desktop\Zuehlke_Logo_rgb_300dpi.png"/>
          <p:cNvPicPr>
            <a:picLocks noChangeArrowheads="1"/>
          </p:cNvPicPr>
          <p:nvPr>
            <p:custDataLst>
              <p:tags r:id="rId14"/>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6567488" y="292100"/>
            <a:ext cx="1141412" cy="11414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70" r:id="rId2"/>
    <p:sldLayoutId id="2147483671" r:id="rId3"/>
    <p:sldLayoutId id="2147483649" r:id="rId4"/>
    <p:sldLayoutId id="2147483651" r:id="rId5"/>
    <p:sldLayoutId id="2147483664" r:id="rId6"/>
    <p:sldLayoutId id="2147483666" r:id="rId7"/>
    <p:sldLayoutId id="2147483652" r:id="rId8"/>
    <p:sldLayoutId id="2147483663" r:id="rId9"/>
    <p:sldLayoutId id="2147483655" r:id="rId10"/>
    <p:sldLayoutId id="2147483654" r:id="rId11"/>
  </p:sldLayoutIdLst>
  <p:hf hdr="0"/>
  <p:txStyles>
    <p:titleStyle>
      <a:lvl1pPr algn="l" defTabSz="914400" rtl="0" eaLnBrk="1" latinLnBrk="0" hangingPunct="1">
        <a:lnSpc>
          <a:spcPct val="98000"/>
        </a:lnSpc>
        <a:spcBef>
          <a:spcPct val="0"/>
        </a:spcBef>
        <a:buNone/>
        <a:defRPr sz="2800" kern="1200">
          <a:solidFill>
            <a:srgbClr val="FF820A"/>
          </a:solidFill>
          <a:latin typeface="AA Zuehlke Medium" pitchFamily="2" charset="0"/>
          <a:ea typeface="+mj-ea"/>
          <a:cs typeface="+mj-cs"/>
        </a:defRPr>
      </a:lvl1pPr>
    </p:titleStyle>
    <p:bodyStyle>
      <a:lvl1pPr marL="0" indent="0" algn="l" defTabSz="914400" rtl="0" eaLnBrk="1" latinLnBrk="0" hangingPunct="1">
        <a:lnSpc>
          <a:spcPct val="98000"/>
        </a:lnSpc>
        <a:spcBef>
          <a:spcPts val="1320"/>
        </a:spcBef>
        <a:buFontTx/>
        <a:buNone/>
        <a:defRPr sz="22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320"/>
        </a:spcBef>
        <a:buClr>
          <a:srgbClr val="808080"/>
        </a:buClr>
        <a:buSzPct val="75000"/>
        <a:buFont typeface="AA Zuehlke" pitchFamily="2" charset="0"/>
        <a:buChar char="•"/>
        <a:defRPr sz="22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Unit </a:t>
            </a:r>
            <a:r>
              <a:rPr lang="en-GB" dirty="0"/>
              <a:t>T</a:t>
            </a:r>
            <a:r>
              <a:rPr lang="en-GB" dirty="0" smtClean="0"/>
              <a:t>esting</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9" name="Slide Number Placeholder 8"/>
          <p:cNvSpPr>
            <a:spLocks noGrp="1"/>
          </p:cNvSpPr>
          <p:nvPr>
            <p:ph type="sldNum" sz="quarter" idx="12"/>
          </p:nvPr>
        </p:nvSpPr>
        <p:spPr/>
        <p:txBody>
          <a:bodyPr/>
          <a:lstStyle/>
          <a:p>
            <a:r>
              <a:rPr lang="de-CH" smtClean="0"/>
              <a:t>Slide </a:t>
            </a:r>
            <a:fld id="{E37D6AFA-B3CB-49D5-91CD-D5AB386F431E}" type="slidenum">
              <a:rPr lang="de-CH" smtClean="0"/>
              <a:t>1</a:t>
            </a:fld>
            <a:endParaRPr lang="de-CH" dirty="0"/>
          </a:p>
        </p:txBody>
      </p:sp>
    </p:spTree>
    <p:extLst>
      <p:ext uri="{BB962C8B-B14F-4D97-AF65-F5344CB8AC3E}">
        <p14:creationId xmlns:p14="http://schemas.microsoft.com/office/powerpoint/2010/main" val="2392477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a:t>
            </a:r>
            <a:endParaRPr lang="en-GB" dirty="0"/>
          </a:p>
        </p:txBody>
      </p:sp>
      <p:sp>
        <p:nvSpPr>
          <p:cNvPr id="3" name="Content Placeholder 2"/>
          <p:cNvSpPr>
            <a:spLocks noGrp="1"/>
          </p:cNvSpPr>
          <p:nvPr>
            <p:ph sz="half" idx="1"/>
          </p:nvPr>
        </p:nvSpPr>
        <p:spPr>
          <a:xfrm>
            <a:off x="152400" y="1646239"/>
            <a:ext cx="3492843" cy="2256405"/>
          </a:xfrm>
        </p:spPr>
        <p:txBody>
          <a:bodyPr/>
          <a:lstStyle/>
          <a:p>
            <a:pPr marL="342900" indent="-342900">
              <a:buFont typeface="Arial" panose="020B0604020202020204" pitchFamily="34" charset="0"/>
              <a:buChar char="•"/>
            </a:pPr>
            <a:r>
              <a:rPr lang="en-GB" dirty="0"/>
              <a:t>Each part tested individually</a:t>
            </a:r>
          </a:p>
          <a:p>
            <a:pPr marL="342900" indent="-342900">
              <a:buFont typeface="Arial" panose="020B0604020202020204" pitchFamily="34" charset="0"/>
              <a:buChar char="•"/>
            </a:pPr>
            <a:r>
              <a:rPr lang="en-GB" dirty="0"/>
              <a:t>All components tested at least once</a:t>
            </a:r>
          </a:p>
          <a:p>
            <a:pPr marL="342900" indent="-342900">
              <a:buFont typeface="Arial" panose="020B0604020202020204" pitchFamily="34" charset="0"/>
              <a:buChar char="•"/>
            </a:pPr>
            <a:r>
              <a:rPr lang="en-GB" dirty="0"/>
              <a:t>Errors detected earlier</a:t>
            </a:r>
          </a:p>
          <a:p>
            <a:pPr marL="342900" indent="-342900">
              <a:buFont typeface="Arial" panose="020B0604020202020204" pitchFamily="34" charset="0"/>
              <a:buChar char="•"/>
            </a:pPr>
            <a:r>
              <a:rPr lang="en-GB" dirty="0"/>
              <a:t>Smaller scope, easier to fix errors</a:t>
            </a:r>
          </a:p>
        </p:txBody>
      </p:sp>
      <p:sp>
        <p:nvSpPr>
          <p:cNvPr id="4" name="Content Placeholder 3"/>
          <p:cNvSpPr>
            <a:spLocks noGrp="1"/>
          </p:cNvSpPr>
          <p:nvPr>
            <p:ph sz="half" idx="2"/>
          </p:nvPr>
        </p:nvSpPr>
        <p:spPr>
          <a:xfrm>
            <a:off x="3784098" y="1646239"/>
            <a:ext cx="4780086" cy="4848225"/>
          </a:xfrm>
        </p:spPr>
        <p:txBody>
          <a:bodyPr/>
          <a:lstStyle/>
          <a:p>
            <a:endParaRPr lang="en-GB" dirty="0"/>
          </a:p>
        </p:txBody>
      </p:sp>
      <p:sp>
        <p:nvSpPr>
          <p:cNvPr id="9" name="Footer Placeholder 8"/>
          <p:cNvSpPr>
            <a:spLocks noGrp="1"/>
          </p:cNvSpPr>
          <p:nvPr>
            <p:ph type="ftr" sz="quarter" idx="11"/>
          </p:nvPr>
        </p:nvSpPr>
        <p:spPr/>
        <p:txBody>
          <a:bodyPr/>
          <a:lstStyle/>
          <a:p>
            <a:r>
              <a:rPr lang="de-CH" smtClean="0"/>
              <a:t>Unit Testing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sp>
        <p:nvSpPr>
          <p:cNvPr id="40" name="Content Placeholder 2"/>
          <p:cNvSpPr txBox="1">
            <a:spLocks/>
          </p:cNvSpPr>
          <p:nvPr/>
        </p:nvSpPr>
        <p:spPr>
          <a:xfrm>
            <a:off x="152400" y="4166733"/>
            <a:ext cx="3492843" cy="2256405"/>
          </a:xfrm>
          <a:prstGeom prst="rect">
            <a:avLst/>
          </a:prstGeom>
        </p:spPr>
        <p:txBody>
          <a:bodyPr vert="horz" lIns="0" tIns="0" rIns="0" bIns="0" rtlCol="0">
            <a:noAutofit/>
          </a:bodyPr>
          <a:lstStyle>
            <a:lvl1pPr marL="0" indent="0" algn="l" defTabSz="914400" rtl="0" eaLnBrk="1" latinLnBrk="0" hangingPunct="1">
              <a:lnSpc>
                <a:spcPct val="98000"/>
              </a:lnSpc>
              <a:spcBef>
                <a:spcPts val="1200"/>
              </a:spcBef>
              <a:buFontTx/>
              <a:buNone/>
              <a:defRPr sz="20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200"/>
              </a:spcBef>
              <a:buClr>
                <a:srgbClr val="808080"/>
              </a:buClr>
              <a:buSzPct val="75000"/>
              <a:buFont typeface="AA Zuehlke" pitchFamily="2" charset="0"/>
              <a:buChar char="•"/>
              <a:defRPr sz="20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GB" dirty="0"/>
          </a:p>
        </p:txBody>
      </p:sp>
      <p:sp>
        <p:nvSpPr>
          <p:cNvPr id="6" name="Slide Number Placeholder 5"/>
          <p:cNvSpPr>
            <a:spLocks noGrp="1"/>
          </p:cNvSpPr>
          <p:nvPr>
            <p:ph type="sldNum" sz="quarter" idx="12"/>
          </p:nvPr>
        </p:nvSpPr>
        <p:spPr/>
        <p:txBody>
          <a:bodyPr/>
          <a:lstStyle/>
          <a:p>
            <a:r>
              <a:rPr lang="de-CH" smtClean="0"/>
              <a:t>Slide </a:t>
            </a:r>
            <a:fld id="{92FB7698-2604-436C-B3C7-E1E4B74A6809}" type="slidenum">
              <a:rPr lang="de-CH" smtClean="0"/>
              <a:t>10</a:t>
            </a:fld>
            <a:endParaRPr lang="de-CH" dirty="0"/>
          </a:p>
        </p:txBody>
      </p:sp>
      <p:sp>
        <p:nvSpPr>
          <p:cNvPr id="58" name="Rectangle 25"/>
          <p:cNvSpPr>
            <a:spLocks noChangeArrowheads="1"/>
          </p:cNvSpPr>
          <p:nvPr/>
        </p:nvSpPr>
        <p:spPr bwMode="auto">
          <a:xfrm>
            <a:off x="5818449" y="3352800"/>
            <a:ext cx="457200" cy="3048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59" name="Rectangle 26"/>
          <p:cNvSpPr>
            <a:spLocks noChangeArrowheads="1"/>
          </p:cNvSpPr>
          <p:nvPr/>
        </p:nvSpPr>
        <p:spPr bwMode="auto">
          <a:xfrm>
            <a:off x="5818449" y="4343400"/>
            <a:ext cx="647700" cy="3810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60" name="Rectangle 27"/>
          <p:cNvSpPr>
            <a:spLocks noChangeArrowheads="1"/>
          </p:cNvSpPr>
          <p:nvPr/>
        </p:nvSpPr>
        <p:spPr bwMode="auto">
          <a:xfrm>
            <a:off x="6466149" y="5257800"/>
            <a:ext cx="190500" cy="3048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61" name="Rectangle 28"/>
          <p:cNvSpPr>
            <a:spLocks noChangeArrowheads="1"/>
          </p:cNvSpPr>
          <p:nvPr/>
        </p:nvSpPr>
        <p:spPr bwMode="auto">
          <a:xfrm>
            <a:off x="6656649" y="2209800"/>
            <a:ext cx="838200" cy="6096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62" name="Rectangle 7"/>
          <p:cNvSpPr>
            <a:spLocks noChangeArrowheads="1"/>
          </p:cNvSpPr>
          <p:nvPr/>
        </p:nvSpPr>
        <p:spPr bwMode="auto">
          <a:xfrm>
            <a:off x="6275649" y="3048000"/>
            <a:ext cx="3810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3" name="Rectangle 8"/>
          <p:cNvSpPr>
            <a:spLocks noChangeArrowheads="1"/>
          </p:cNvSpPr>
          <p:nvPr/>
        </p:nvSpPr>
        <p:spPr bwMode="auto">
          <a:xfrm>
            <a:off x="4980249" y="2209800"/>
            <a:ext cx="6477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4" name="Rectangle 9"/>
          <p:cNvSpPr>
            <a:spLocks noChangeArrowheads="1"/>
          </p:cNvSpPr>
          <p:nvPr/>
        </p:nvSpPr>
        <p:spPr bwMode="auto">
          <a:xfrm>
            <a:off x="5627949" y="2209800"/>
            <a:ext cx="10287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5" name="Rectangle 11"/>
          <p:cNvSpPr>
            <a:spLocks noChangeArrowheads="1"/>
          </p:cNvSpPr>
          <p:nvPr/>
        </p:nvSpPr>
        <p:spPr bwMode="auto">
          <a:xfrm>
            <a:off x="6656649" y="2819400"/>
            <a:ext cx="838200" cy="10668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6" name="Rectangle 12"/>
          <p:cNvSpPr>
            <a:spLocks noChangeArrowheads="1"/>
          </p:cNvSpPr>
          <p:nvPr/>
        </p:nvSpPr>
        <p:spPr bwMode="auto">
          <a:xfrm>
            <a:off x="4980249" y="3886200"/>
            <a:ext cx="838200" cy="11430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7" name="Rectangle 13"/>
          <p:cNvSpPr>
            <a:spLocks noChangeArrowheads="1"/>
          </p:cNvSpPr>
          <p:nvPr/>
        </p:nvSpPr>
        <p:spPr bwMode="auto">
          <a:xfrm>
            <a:off x="5818449" y="3886200"/>
            <a:ext cx="1676400" cy="457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8" name="Rectangle 14"/>
          <p:cNvSpPr>
            <a:spLocks noChangeArrowheads="1"/>
          </p:cNvSpPr>
          <p:nvPr/>
        </p:nvSpPr>
        <p:spPr bwMode="auto">
          <a:xfrm>
            <a:off x="4980249" y="5029200"/>
            <a:ext cx="838200" cy="5334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9" name="Rectangle 16"/>
          <p:cNvSpPr>
            <a:spLocks noChangeArrowheads="1"/>
          </p:cNvSpPr>
          <p:nvPr/>
        </p:nvSpPr>
        <p:spPr bwMode="auto">
          <a:xfrm>
            <a:off x="6656649" y="4343400"/>
            <a:ext cx="838200" cy="1219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0" name="Rectangle 18"/>
          <p:cNvSpPr>
            <a:spLocks noChangeArrowheads="1"/>
          </p:cNvSpPr>
          <p:nvPr/>
        </p:nvSpPr>
        <p:spPr bwMode="auto">
          <a:xfrm>
            <a:off x="5437449" y="3048000"/>
            <a:ext cx="838200" cy="3048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1" name="Rectangle 70"/>
          <p:cNvSpPr>
            <a:spLocks noChangeArrowheads="1"/>
          </p:cNvSpPr>
          <p:nvPr/>
        </p:nvSpPr>
        <p:spPr bwMode="auto">
          <a:xfrm>
            <a:off x="4980249" y="3657600"/>
            <a:ext cx="1295400" cy="2286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2" name="Rectangle 71"/>
          <p:cNvSpPr>
            <a:spLocks noChangeArrowheads="1"/>
          </p:cNvSpPr>
          <p:nvPr/>
        </p:nvSpPr>
        <p:spPr bwMode="auto">
          <a:xfrm>
            <a:off x="5437449" y="3352800"/>
            <a:ext cx="381000" cy="3048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3" name="Rectangle 72"/>
          <p:cNvSpPr>
            <a:spLocks noChangeArrowheads="1"/>
          </p:cNvSpPr>
          <p:nvPr/>
        </p:nvSpPr>
        <p:spPr bwMode="auto">
          <a:xfrm>
            <a:off x="5818449" y="4724400"/>
            <a:ext cx="6477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4" name="Rectangle 73"/>
          <p:cNvSpPr>
            <a:spLocks noChangeArrowheads="1"/>
          </p:cNvSpPr>
          <p:nvPr/>
        </p:nvSpPr>
        <p:spPr bwMode="auto">
          <a:xfrm>
            <a:off x="6466149" y="4343400"/>
            <a:ext cx="190500" cy="9144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5" name="Rectangle 6"/>
          <p:cNvSpPr>
            <a:spLocks noChangeArrowheads="1"/>
          </p:cNvSpPr>
          <p:nvPr/>
        </p:nvSpPr>
        <p:spPr bwMode="auto">
          <a:xfrm>
            <a:off x="4980249" y="3048000"/>
            <a:ext cx="457200" cy="6096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9960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1+#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fill="hold"/>
                                        <p:tgtEl>
                                          <p:spTgt spid="64"/>
                                        </p:tgtEl>
                                        <p:attrNameLst>
                                          <p:attrName>ppt_x</p:attrName>
                                        </p:attrNameLst>
                                      </p:cBhvr>
                                      <p:tavLst>
                                        <p:tav tm="0">
                                          <p:val>
                                            <p:strVal val="1+#ppt_w/2"/>
                                          </p:val>
                                        </p:tav>
                                        <p:tav tm="100000">
                                          <p:val>
                                            <p:strVal val="#ppt_x"/>
                                          </p:val>
                                        </p:tav>
                                      </p:tavLst>
                                    </p:anim>
                                    <p:anim calcmode="lin" valueType="num">
                                      <p:cBhvr additive="base">
                                        <p:cTn id="13" dur="500" fill="hold"/>
                                        <p:tgtEl>
                                          <p:spTgt spid="6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1+#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1+#ppt_w/2"/>
                                          </p:val>
                                        </p:tav>
                                        <p:tav tm="100000">
                                          <p:val>
                                            <p:strVal val="#ppt_x"/>
                                          </p:val>
                                        </p:tav>
                                      </p:tavLst>
                                    </p:anim>
                                    <p:anim calcmode="lin" valueType="num">
                                      <p:cBhvr additive="base">
                                        <p:cTn id="23" dur="500" fill="hold"/>
                                        <p:tgtEl>
                                          <p:spTgt spid="7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1+#ppt_w/2"/>
                                          </p:val>
                                        </p:tav>
                                        <p:tav tm="100000">
                                          <p:val>
                                            <p:strVal val="#ppt_x"/>
                                          </p:val>
                                        </p:tav>
                                      </p:tavLst>
                                    </p:anim>
                                    <p:anim calcmode="lin" valueType="num">
                                      <p:cBhvr additive="base">
                                        <p:cTn id="28" dur="500" fill="hold"/>
                                        <p:tgtEl>
                                          <p:spTgt spid="7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1+#ppt_w/2"/>
                                          </p:val>
                                        </p:tav>
                                        <p:tav tm="100000">
                                          <p:val>
                                            <p:strVal val="#ppt_x"/>
                                          </p:val>
                                        </p:tav>
                                      </p:tavLst>
                                    </p:anim>
                                    <p:anim calcmode="lin" valueType="num">
                                      <p:cBhvr additive="base">
                                        <p:cTn id="33" dur="500" fill="hold"/>
                                        <p:tgtEl>
                                          <p:spTgt spid="5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1+#ppt_w/2"/>
                                          </p:val>
                                        </p:tav>
                                        <p:tav tm="100000">
                                          <p:val>
                                            <p:strVal val="#ppt_x"/>
                                          </p:val>
                                        </p:tav>
                                      </p:tavLst>
                                    </p:anim>
                                    <p:anim calcmode="lin" valueType="num">
                                      <p:cBhvr additive="base">
                                        <p:cTn id="38" dur="500" fill="hold"/>
                                        <p:tgtEl>
                                          <p:spTgt spid="7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additive="base">
                                        <p:cTn id="42" dur="500" fill="hold"/>
                                        <p:tgtEl>
                                          <p:spTgt spid="62"/>
                                        </p:tgtEl>
                                        <p:attrNameLst>
                                          <p:attrName>ppt_x</p:attrName>
                                        </p:attrNameLst>
                                      </p:cBhvr>
                                      <p:tavLst>
                                        <p:tav tm="0">
                                          <p:val>
                                            <p:strVal val="1+#ppt_w/2"/>
                                          </p:val>
                                        </p:tav>
                                        <p:tav tm="100000">
                                          <p:val>
                                            <p:strVal val="#ppt_x"/>
                                          </p:val>
                                        </p:tav>
                                      </p:tavLst>
                                    </p:anim>
                                    <p:anim calcmode="lin" valueType="num">
                                      <p:cBhvr additive="base">
                                        <p:cTn id="43" dur="500" fill="hold"/>
                                        <p:tgtEl>
                                          <p:spTgt spid="62"/>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fill="hold"/>
                                        <p:tgtEl>
                                          <p:spTgt spid="65"/>
                                        </p:tgtEl>
                                        <p:attrNameLst>
                                          <p:attrName>ppt_x</p:attrName>
                                        </p:attrNameLst>
                                      </p:cBhvr>
                                      <p:tavLst>
                                        <p:tav tm="0">
                                          <p:val>
                                            <p:strVal val="1+#ppt_w/2"/>
                                          </p:val>
                                        </p:tav>
                                        <p:tav tm="100000">
                                          <p:val>
                                            <p:strVal val="#ppt_x"/>
                                          </p:val>
                                        </p:tav>
                                      </p:tavLst>
                                    </p:anim>
                                    <p:anim calcmode="lin" valueType="num">
                                      <p:cBhvr additive="base">
                                        <p:cTn id="48" dur="500" fill="hold"/>
                                        <p:tgtEl>
                                          <p:spTgt spid="65"/>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500" fill="hold"/>
                                        <p:tgtEl>
                                          <p:spTgt spid="66"/>
                                        </p:tgtEl>
                                        <p:attrNameLst>
                                          <p:attrName>ppt_x</p:attrName>
                                        </p:attrNameLst>
                                      </p:cBhvr>
                                      <p:tavLst>
                                        <p:tav tm="0">
                                          <p:val>
                                            <p:strVal val="1+#ppt_w/2"/>
                                          </p:val>
                                        </p:tav>
                                        <p:tav tm="100000">
                                          <p:val>
                                            <p:strVal val="#ppt_x"/>
                                          </p:val>
                                        </p:tav>
                                      </p:tavLst>
                                    </p:anim>
                                    <p:anim calcmode="lin" valueType="num">
                                      <p:cBhvr additive="base">
                                        <p:cTn id="53" dur="500" fill="hold"/>
                                        <p:tgtEl>
                                          <p:spTgt spid="6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fill="hold"/>
                                        <p:tgtEl>
                                          <p:spTgt spid="67"/>
                                        </p:tgtEl>
                                        <p:attrNameLst>
                                          <p:attrName>ppt_x</p:attrName>
                                        </p:attrNameLst>
                                      </p:cBhvr>
                                      <p:tavLst>
                                        <p:tav tm="0">
                                          <p:val>
                                            <p:strVal val="1+#ppt_w/2"/>
                                          </p:val>
                                        </p:tav>
                                        <p:tav tm="100000">
                                          <p:val>
                                            <p:strVal val="#ppt_x"/>
                                          </p:val>
                                        </p:tav>
                                      </p:tavLst>
                                    </p:anim>
                                    <p:anim calcmode="lin" valueType="num">
                                      <p:cBhvr additive="base">
                                        <p:cTn id="58" dur="500" fill="hold"/>
                                        <p:tgtEl>
                                          <p:spTgt spid="6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fill="hold"/>
                                        <p:tgtEl>
                                          <p:spTgt spid="59"/>
                                        </p:tgtEl>
                                        <p:attrNameLst>
                                          <p:attrName>ppt_x</p:attrName>
                                        </p:attrNameLst>
                                      </p:cBhvr>
                                      <p:tavLst>
                                        <p:tav tm="0">
                                          <p:val>
                                            <p:strVal val="1+#ppt_w/2"/>
                                          </p:val>
                                        </p:tav>
                                        <p:tav tm="100000">
                                          <p:val>
                                            <p:strVal val="#ppt_x"/>
                                          </p:val>
                                        </p:tav>
                                      </p:tavLst>
                                    </p:anim>
                                    <p:anim calcmode="lin" valueType="num">
                                      <p:cBhvr additive="base">
                                        <p:cTn id="63" dur="500" fill="hold"/>
                                        <p:tgtEl>
                                          <p:spTgt spid="59"/>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1+#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2" fill="hold" grpId="0" nodeType="afterEffect">
                                  <p:stCondLst>
                                    <p:cond delay="0"/>
                                  </p:stCondLst>
                                  <p:childTnLst>
                                    <p:set>
                                      <p:cBhvr>
                                        <p:cTn id="71" dur="1" fill="hold">
                                          <p:stCondLst>
                                            <p:cond delay="0"/>
                                          </p:stCondLst>
                                        </p:cTn>
                                        <p:tgtEl>
                                          <p:spTgt spid="68"/>
                                        </p:tgtEl>
                                        <p:attrNameLst>
                                          <p:attrName>style.visibility</p:attrName>
                                        </p:attrNameLst>
                                      </p:cBhvr>
                                      <p:to>
                                        <p:strVal val="visible"/>
                                      </p:to>
                                    </p:set>
                                    <p:anim calcmode="lin" valueType="num">
                                      <p:cBhvr additive="base">
                                        <p:cTn id="72" dur="500" fill="hold"/>
                                        <p:tgtEl>
                                          <p:spTgt spid="68"/>
                                        </p:tgtEl>
                                        <p:attrNameLst>
                                          <p:attrName>ppt_x</p:attrName>
                                        </p:attrNameLst>
                                      </p:cBhvr>
                                      <p:tavLst>
                                        <p:tav tm="0">
                                          <p:val>
                                            <p:strVal val="1+#ppt_w/2"/>
                                          </p:val>
                                        </p:tav>
                                        <p:tav tm="100000">
                                          <p:val>
                                            <p:strVal val="#ppt_x"/>
                                          </p:val>
                                        </p:tav>
                                      </p:tavLst>
                                    </p:anim>
                                    <p:anim calcmode="lin" valueType="num">
                                      <p:cBhvr additive="base">
                                        <p:cTn id="73" dur="500" fill="hold"/>
                                        <p:tgtEl>
                                          <p:spTgt spid="68"/>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 calcmode="lin" valueType="num">
                                      <p:cBhvr additive="base">
                                        <p:cTn id="77" dur="500" fill="hold"/>
                                        <p:tgtEl>
                                          <p:spTgt spid="73"/>
                                        </p:tgtEl>
                                        <p:attrNameLst>
                                          <p:attrName>ppt_x</p:attrName>
                                        </p:attrNameLst>
                                      </p:cBhvr>
                                      <p:tavLst>
                                        <p:tav tm="0">
                                          <p:val>
                                            <p:strVal val="1+#ppt_w/2"/>
                                          </p:val>
                                        </p:tav>
                                        <p:tav tm="100000">
                                          <p:val>
                                            <p:strVal val="#ppt_x"/>
                                          </p:val>
                                        </p:tav>
                                      </p:tavLst>
                                    </p:anim>
                                    <p:anim calcmode="lin" valueType="num">
                                      <p:cBhvr additive="base">
                                        <p:cTn id="78" dur="500" fill="hold"/>
                                        <p:tgtEl>
                                          <p:spTgt spid="73"/>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2" fill="hold" grpId="0" nodeType="afterEffect">
                                  <p:stCondLst>
                                    <p:cond delay="0"/>
                                  </p:stCondLst>
                                  <p:childTnLst>
                                    <p:set>
                                      <p:cBhvr>
                                        <p:cTn id="81" dur="1" fill="hold">
                                          <p:stCondLst>
                                            <p:cond delay="0"/>
                                          </p:stCondLst>
                                        </p:cTn>
                                        <p:tgtEl>
                                          <p:spTgt spid="60"/>
                                        </p:tgtEl>
                                        <p:attrNameLst>
                                          <p:attrName>style.visibility</p:attrName>
                                        </p:attrNameLst>
                                      </p:cBhvr>
                                      <p:to>
                                        <p:strVal val="visible"/>
                                      </p:to>
                                    </p:set>
                                    <p:anim calcmode="lin" valueType="num">
                                      <p:cBhvr additive="base">
                                        <p:cTn id="82" dur="500" fill="hold"/>
                                        <p:tgtEl>
                                          <p:spTgt spid="60"/>
                                        </p:tgtEl>
                                        <p:attrNameLst>
                                          <p:attrName>ppt_x</p:attrName>
                                        </p:attrNameLst>
                                      </p:cBhvr>
                                      <p:tavLst>
                                        <p:tav tm="0">
                                          <p:val>
                                            <p:strVal val="1+#ppt_w/2"/>
                                          </p:val>
                                        </p:tav>
                                        <p:tav tm="100000">
                                          <p:val>
                                            <p:strVal val="#ppt_x"/>
                                          </p:val>
                                        </p:tav>
                                      </p:tavLst>
                                    </p:anim>
                                    <p:anim calcmode="lin" valueType="num">
                                      <p:cBhvr additive="base">
                                        <p:cTn id="83" dur="500" fill="hold"/>
                                        <p:tgtEl>
                                          <p:spTgt spid="60"/>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2" fill="hold" grpId="0" nodeType="afterEffect">
                                  <p:stCondLst>
                                    <p:cond delay="0"/>
                                  </p:stCondLst>
                                  <p:childTnLst>
                                    <p:set>
                                      <p:cBhvr>
                                        <p:cTn id="86" dur="1" fill="hold">
                                          <p:stCondLst>
                                            <p:cond delay="0"/>
                                          </p:stCondLst>
                                        </p:cTn>
                                        <p:tgtEl>
                                          <p:spTgt spid="69"/>
                                        </p:tgtEl>
                                        <p:attrNameLst>
                                          <p:attrName>style.visibility</p:attrName>
                                        </p:attrNameLst>
                                      </p:cBhvr>
                                      <p:to>
                                        <p:strVal val="visible"/>
                                      </p:to>
                                    </p:set>
                                    <p:anim calcmode="lin" valueType="num">
                                      <p:cBhvr additive="base">
                                        <p:cTn id="87" dur="500" fill="hold"/>
                                        <p:tgtEl>
                                          <p:spTgt spid="69"/>
                                        </p:tgtEl>
                                        <p:attrNameLst>
                                          <p:attrName>ppt_x</p:attrName>
                                        </p:attrNameLst>
                                      </p:cBhvr>
                                      <p:tavLst>
                                        <p:tav tm="0">
                                          <p:val>
                                            <p:strVal val="1+#ppt_w/2"/>
                                          </p:val>
                                        </p:tav>
                                        <p:tav tm="100000">
                                          <p:val>
                                            <p:strVal val="#ppt_x"/>
                                          </p:val>
                                        </p:tav>
                                      </p:tavLst>
                                    </p:anim>
                                    <p:anim calcmode="lin" valueType="num">
                                      <p:cBhvr additive="base">
                                        <p:cTn id="88" dur="500" fill="hold"/>
                                        <p:tgtEl>
                                          <p:spTgt spid="69"/>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2" fill="hold" grpId="0" nodeType="afterEffect">
                                  <p:stCondLst>
                                    <p:cond delay="0"/>
                                  </p:stCondLst>
                                  <p:childTnLst>
                                    <p:set>
                                      <p:cBhvr>
                                        <p:cTn id="91" dur="1" fill="hold">
                                          <p:stCondLst>
                                            <p:cond delay="0"/>
                                          </p:stCondLst>
                                        </p:cTn>
                                        <p:tgtEl>
                                          <p:spTgt spid="75"/>
                                        </p:tgtEl>
                                        <p:attrNameLst>
                                          <p:attrName>style.visibility</p:attrName>
                                        </p:attrNameLst>
                                      </p:cBhvr>
                                      <p:to>
                                        <p:strVal val="visible"/>
                                      </p:to>
                                    </p:set>
                                    <p:anim calcmode="lin" valueType="num">
                                      <p:cBhvr additive="base">
                                        <p:cTn id="92" dur="500" fill="hold"/>
                                        <p:tgtEl>
                                          <p:spTgt spid="75"/>
                                        </p:tgtEl>
                                        <p:attrNameLst>
                                          <p:attrName>ppt_x</p:attrName>
                                        </p:attrNameLst>
                                      </p:cBhvr>
                                      <p:tavLst>
                                        <p:tav tm="0">
                                          <p:val>
                                            <p:strVal val="1+#ppt_w/2"/>
                                          </p:val>
                                        </p:tav>
                                        <p:tav tm="100000">
                                          <p:val>
                                            <p:strVal val="#ppt_x"/>
                                          </p:val>
                                        </p:tav>
                                      </p:tavLst>
                                    </p:anim>
                                    <p:anim calcmode="lin" valueType="num">
                                      <p:cBhvr additive="base">
                                        <p:cTn id="93"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1" nodeType="click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dissolve">
                                      <p:cBhvr>
                                        <p:cTn id="98" dur="500"/>
                                        <p:tgtEl>
                                          <p:spTgt spid="58"/>
                                        </p:tgtEl>
                                      </p:cBhvr>
                                    </p:animEffect>
                                  </p:childTnLst>
                                </p:cTn>
                              </p:par>
                              <p:par>
                                <p:cTn id="99" presetID="9" presetClass="entr" presetSubtype="0" fill="hold" grpId="1"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dissolve">
                                      <p:cBhvr>
                                        <p:cTn id="101" dur="500"/>
                                        <p:tgtEl>
                                          <p:spTgt spid="59"/>
                                        </p:tgtEl>
                                      </p:cBhvr>
                                    </p:animEffect>
                                  </p:childTnLst>
                                </p:cTn>
                              </p:par>
                              <p:par>
                                <p:cTn id="102" presetID="9" presetClass="entr" presetSubtype="0" fill="hold" grpId="1"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dissolve">
                                      <p:cBhvr>
                                        <p:cTn id="104" dur="500"/>
                                        <p:tgtEl>
                                          <p:spTgt spid="60"/>
                                        </p:tgtEl>
                                      </p:cBhvr>
                                    </p:animEffect>
                                  </p:childTnLst>
                                </p:cTn>
                              </p:par>
                              <p:par>
                                <p:cTn id="105" presetID="9" presetClass="entr" presetSubtype="0" fill="hold" grpId="1"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dissolve">
                                      <p:cBhvr>
                                        <p:cTn id="107" dur="500"/>
                                        <p:tgtEl>
                                          <p:spTgt spid="61"/>
                                        </p:tgtEl>
                                      </p:cBhvr>
                                    </p:animEffect>
                                  </p:childTnLst>
                                </p:cTn>
                              </p:par>
                              <p:par>
                                <p:cTn id="108" presetID="9" presetClass="entr" presetSubtype="0" fill="hold" grpId="1"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dissolve">
                                      <p:cBhvr>
                                        <p:cTn id="110" dur="500"/>
                                        <p:tgtEl>
                                          <p:spTgt spid="62"/>
                                        </p:tgtEl>
                                      </p:cBhvr>
                                    </p:animEffect>
                                  </p:childTnLst>
                                </p:cTn>
                              </p:par>
                              <p:par>
                                <p:cTn id="111" presetID="9" presetClass="entr" presetSubtype="0" fill="hold" grpId="1"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dissolve">
                                      <p:cBhvr>
                                        <p:cTn id="113" dur="500"/>
                                        <p:tgtEl>
                                          <p:spTgt spid="63"/>
                                        </p:tgtEl>
                                      </p:cBhvr>
                                    </p:animEffect>
                                  </p:childTnLst>
                                </p:cTn>
                              </p:par>
                              <p:par>
                                <p:cTn id="114" presetID="9" presetClass="entr" presetSubtype="0" fill="hold" grpId="1" nodeType="with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dissolve">
                                      <p:cBhvr>
                                        <p:cTn id="116" dur="500"/>
                                        <p:tgtEl>
                                          <p:spTgt spid="64"/>
                                        </p:tgtEl>
                                      </p:cBhvr>
                                    </p:animEffect>
                                  </p:childTnLst>
                                </p:cTn>
                              </p:par>
                              <p:par>
                                <p:cTn id="117" presetID="9" presetClass="entr" presetSubtype="0" fill="hold" grpId="1" nodeType="with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dissolve">
                                      <p:cBhvr>
                                        <p:cTn id="119" dur="500"/>
                                        <p:tgtEl>
                                          <p:spTgt spid="65"/>
                                        </p:tgtEl>
                                      </p:cBhvr>
                                    </p:animEffect>
                                  </p:childTnLst>
                                </p:cTn>
                              </p:par>
                              <p:par>
                                <p:cTn id="120" presetID="9" presetClass="entr" presetSubtype="0" fill="hold" grpId="1"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dissolve">
                                      <p:cBhvr>
                                        <p:cTn id="122" dur="500"/>
                                        <p:tgtEl>
                                          <p:spTgt spid="66"/>
                                        </p:tgtEl>
                                      </p:cBhvr>
                                    </p:animEffect>
                                  </p:childTnLst>
                                </p:cTn>
                              </p:par>
                              <p:par>
                                <p:cTn id="123" presetID="9" presetClass="entr" presetSubtype="0" fill="hold" grpId="1" nodeType="with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dissolve">
                                      <p:cBhvr>
                                        <p:cTn id="125" dur="500"/>
                                        <p:tgtEl>
                                          <p:spTgt spid="67"/>
                                        </p:tgtEl>
                                      </p:cBhvr>
                                    </p:animEffect>
                                  </p:childTnLst>
                                </p:cTn>
                              </p:par>
                              <p:par>
                                <p:cTn id="126" presetID="9" presetClass="entr" presetSubtype="0" fill="hold" grpId="1" nodeType="with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dissolve">
                                      <p:cBhvr>
                                        <p:cTn id="128" dur="500"/>
                                        <p:tgtEl>
                                          <p:spTgt spid="68"/>
                                        </p:tgtEl>
                                      </p:cBhvr>
                                    </p:animEffect>
                                  </p:childTnLst>
                                </p:cTn>
                              </p:par>
                              <p:par>
                                <p:cTn id="129" presetID="9" presetClass="entr" presetSubtype="0" fill="hold" grpId="1" nodeType="with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dissolve">
                                      <p:cBhvr>
                                        <p:cTn id="131" dur="500"/>
                                        <p:tgtEl>
                                          <p:spTgt spid="69"/>
                                        </p:tgtEl>
                                      </p:cBhvr>
                                    </p:animEffect>
                                  </p:childTnLst>
                                </p:cTn>
                              </p:par>
                              <p:par>
                                <p:cTn id="132" presetID="9" presetClass="entr" presetSubtype="0" fill="hold" grpId="1" nodeType="withEffect">
                                  <p:stCondLst>
                                    <p:cond delay="0"/>
                                  </p:stCondLst>
                                  <p:childTnLst>
                                    <p:set>
                                      <p:cBhvr>
                                        <p:cTn id="133" dur="1" fill="hold">
                                          <p:stCondLst>
                                            <p:cond delay="0"/>
                                          </p:stCondLst>
                                        </p:cTn>
                                        <p:tgtEl>
                                          <p:spTgt spid="70"/>
                                        </p:tgtEl>
                                        <p:attrNameLst>
                                          <p:attrName>style.visibility</p:attrName>
                                        </p:attrNameLst>
                                      </p:cBhvr>
                                      <p:to>
                                        <p:strVal val="visible"/>
                                      </p:to>
                                    </p:set>
                                    <p:animEffect transition="in" filter="dissolve">
                                      <p:cBhvr>
                                        <p:cTn id="134" dur="500"/>
                                        <p:tgtEl>
                                          <p:spTgt spid="70"/>
                                        </p:tgtEl>
                                      </p:cBhvr>
                                    </p:animEffect>
                                  </p:childTnLst>
                                </p:cTn>
                              </p:par>
                              <p:par>
                                <p:cTn id="135" presetID="9" presetClass="entr" presetSubtype="0" fill="hold" grpId="1" nodeType="with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par>
                                <p:cTn id="138" presetID="9" presetClass="entr" presetSubtype="0" fill="hold" grpId="1" nodeType="with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dissolve">
                                      <p:cBhvr>
                                        <p:cTn id="140" dur="500"/>
                                        <p:tgtEl>
                                          <p:spTgt spid="72"/>
                                        </p:tgtEl>
                                      </p:cBhvr>
                                    </p:animEffect>
                                  </p:childTnLst>
                                </p:cTn>
                              </p:par>
                              <p:par>
                                <p:cTn id="141" presetID="9" presetClass="entr" presetSubtype="0" fill="hold" grpId="1" nodeType="withEffect">
                                  <p:stCondLst>
                                    <p:cond delay="0"/>
                                  </p:stCondLst>
                                  <p:childTnLst>
                                    <p:set>
                                      <p:cBhvr>
                                        <p:cTn id="142" dur="1" fill="hold">
                                          <p:stCondLst>
                                            <p:cond delay="0"/>
                                          </p:stCondLst>
                                        </p:cTn>
                                        <p:tgtEl>
                                          <p:spTgt spid="73"/>
                                        </p:tgtEl>
                                        <p:attrNameLst>
                                          <p:attrName>style.visibility</p:attrName>
                                        </p:attrNameLst>
                                      </p:cBhvr>
                                      <p:to>
                                        <p:strVal val="visible"/>
                                      </p:to>
                                    </p:set>
                                    <p:animEffect transition="in" filter="dissolve">
                                      <p:cBhvr>
                                        <p:cTn id="143" dur="500"/>
                                        <p:tgtEl>
                                          <p:spTgt spid="73"/>
                                        </p:tgtEl>
                                      </p:cBhvr>
                                    </p:animEffect>
                                  </p:childTnLst>
                                </p:cTn>
                              </p:par>
                              <p:par>
                                <p:cTn id="144" presetID="9" presetClass="entr" presetSubtype="0" fill="hold" grpId="1" nodeType="with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dissolve">
                                      <p:cBhvr>
                                        <p:cTn id="146" dur="500"/>
                                        <p:tgtEl>
                                          <p:spTgt spid="74"/>
                                        </p:tgtEl>
                                      </p:cBhvr>
                                    </p:animEffect>
                                  </p:childTnLst>
                                </p:cTn>
                              </p:par>
                              <p:par>
                                <p:cTn id="147" presetID="9" presetClass="entr" presetSubtype="0" fill="hold" grpId="1" nodeType="withEffect">
                                  <p:stCondLst>
                                    <p:cond delay="0"/>
                                  </p:stCondLst>
                                  <p:childTnLst>
                                    <p:set>
                                      <p:cBhvr>
                                        <p:cTn id="148" dur="1" fill="hold">
                                          <p:stCondLst>
                                            <p:cond delay="0"/>
                                          </p:stCondLst>
                                        </p:cTn>
                                        <p:tgtEl>
                                          <p:spTgt spid="75"/>
                                        </p:tgtEl>
                                        <p:attrNameLst>
                                          <p:attrName>style.visibility</p:attrName>
                                        </p:attrNameLst>
                                      </p:cBhvr>
                                      <p:to>
                                        <p:strVal val="visible"/>
                                      </p:to>
                                    </p:set>
                                    <p:animEffect transition="in" filter="dissolve">
                                      <p:cBhvr>
                                        <p:cTn id="14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Faster </a:t>
            </a:r>
            <a:r>
              <a:rPr lang="en-US" dirty="0"/>
              <a:t>Debugging</a:t>
            </a:r>
          </a:p>
          <a:p>
            <a:pPr marL="342900" indent="-342900">
              <a:buFont typeface="Arial" panose="020B0604020202020204" pitchFamily="34" charset="0"/>
              <a:buChar char="•"/>
            </a:pPr>
            <a:r>
              <a:rPr lang="en-US" dirty="0"/>
              <a:t>Faster Development</a:t>
            </a:r>
          </a:p>
          <a:p>
            <a:pPr marL="342900" indent="-342900">
              <a:buFont typeface="Arial" panose="020B0604020202020204" pitchFamily="34" charset="0"/>
              <a:buChar char="•"/>
            </a:pPr>
            <a:r>
              <a:rPr lang="en-US" dirty="0"/>
              <a:t>Better Design</a:t>
            </a:r>
          </a:p>
          <a:p>
            <a:pPr marL="342900" indent="-342900">
              <a:buFont typeface="Arial" panose="020B0604020202020204" pitchFamily="34" charset="0"/>
              <a:buChar char="•"/>
            </a:pPr>
            <a:r>
              <a:rPr lang="en-US" dirty="0"/>
              <a:t>Excellent Regression Tool</a:t>
            </a:r>
          </a:p>
          <a:p>
            <a:pPr marL="342900" indent="-342900">
              <a:buFont typeface="Arial" panose="020B0604020202020204" pitchFamily="34" charset="0"/>
              <a:buChar char="•"/>
            </a:pPr>
            <a:r>
              <a:rPr lang="en-US" dirty="0"/>
              <a:t>Reduce Future Cost</a:t>
            </a:r>
          </a:p>
        </p:txBody>
      </p:sp>
      <p:sp>
        <p:nvSpPr>
          <p:cNvPr id="3" name="Title 2"/>
          <p:cNvSpPr>
            <a:spLocks noGrp="1"/>
          </p:cNvSpPr>
          <p:nvPr>
            <p:ph type="title"/>
          </p:nvPr>
        </p:nvSpPr>
        <p:spPr/>
        <p:txBody>
          <a:bodyPr/>
          <a:lstStyle/>
          <a:p>
            <a:r>
              <a:rPr lang="en-GB" dirty="0" smtClean="0"/>
              <a:t>Why Unit Tests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11</a:t>
            </a:fld>
            <a:endParaRPr lang="de-CH" dirty="0"/>
          </a:p>
        </p:txBody>
      </p:sp>
    </p:spTree>
    <p:extLst>
      <p:ext uri="{BB962C8B-B14F-4D97-AF65-F5344CB8AC3E}">
        <p14:creationId xmlns:p14="http://schemas.microsoft.com/office/powerpoint/2010/main" val="1161620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Unit testing allows the programmer to refactor code at a later date, and make sure the module still works correctly. </a:t>
            </a:r>
          </a:p>
          <a:p>
            <a:pPr marL="342900" indent="-342900">
              <a:buFont typeface="Arial" panose="020B0604020202020204" pitchFamily="34" charset="0"/>
              <a:buChar char="•"/>
            </a:pPr>
            <a:r>
              <a:rPr lang="en-PH" dirty="0"/>
              <a:t>By testing the parts of a program first and then testing the sum of its parts, integration testing becomes much easier.</a:t>
            </a:r>
          </a:p>
          <a:p>
            <a:pPr marL="342900" indent="-342900">
              <a:buFont typeface="Arial" panose="020B0604020202020204" pitchFamily="34" charset="0"/>
              <a:buChar char="•"/>
            </a:pPr>
            <a:r>
              <a:rPr lang="en-PH" dirty="0"/>
              <a:t>Unit testing provides a sort of living documentation of the system.</a:t>
            </a:r>
          </a:p>
        </p:txBody>
      </p:sp>
      <p:sp>
        <p:nvSpPr>
          <p:cNvPr id="3" name="Title 2"/>
          <p:cNvSpPr>
            <a:spLocks noGrp="1"/>
          </p:cNvSpPr>
          <p:nvPr>
            <p:ph type="title"/>
          </p:nvPr>
        </p:nvSpPr>
        <p:spPr/>
        <p:txBody>
          <a:bodyPr/>
          <a:lstStyle/>
          <a:p>
            <a:r>
              <a:rPr lang="en-GB" dirty="0" smtClean="0"/>
              <a:t>Benefits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12</a:t>
            </a:fld>
            <a:endParaRPr lang="de-CH" dirty="0"/>
          </a:p>
        </p:txBody>
      </p:sp>
    </p:spTree>
    <p:extLst>
      <p:ext uri="{BB962C8B-B14F-4D97-AF65-F5344CB8AC3E}">
        <p14:creationId xmlns:p14="http://schemas.microsoft.com/office/powerpoint/2010/main" val="3454402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Guidelines</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E37D6AFA-B3CB-49D5-91CD-D5AB386F431E}" type="slidenum">
              <a:rPr lang="de-CH" smtClean="0"/>
              <a:t>13</a:t>
            </a:fld>
            <a:endParaRPr lang="de-CH" dirty="0"/>
          </a:p>
        </p:txBody>
      </p:sp>
    </p:spTree>
    <p:extLst>
      <p:ext uri="{BB962C8B-B14F-4D97-AF65-F5344CB8AC3E}">
        <p14:creationId xmlns:p14="http://schemas.microsoft.com/office/powerpoint/2010/main" val="1677763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Keep unit tests small and </a:t>
            </a:r>
            <a:r>
              <a:rPr lang="en-PH" dirty="0" smtClean="0"/>
              <a:t>fast</a:t>
            </a:r>
          </a:p>
          <a:p>
            <a:pPr lvl="2">
              <a:buFont typeface="Arial" panose="020B0604020202020204" pitchFamily="34" charset="0"/>
              <a:buChar char="•"/>
            </a:pPr>
            <a:r>
              <a:rPr lang="en-PH" dirty="0" smtClean="0"/>
              <a:t>Ideally </a:t>
            </a:r>
            <a:r>
              <a:rPr lang="en-PH" dirty="0"/>
              <a:t>the entire test suite should be executed before every code check in. Keeping the tests fast reduce the development turnaround time</a:t>
            </a:r>
            <a:r>
              <a:rPr lang="en-PH" dirty="0" smtClean="0"/>
              <a:t>.</a:t>
            </a:r>
            <a:endParaRPr lang="en-PH" dirty="0"/>
          </a:p>
          <a:p>
            <a:pPr marL="342900" indent="-342900">
              <a:buFont typeface="Arial" panose="020B0604020202020204" pitchFamily="34" charset="0"/>
              <a:buChar char="•"/>
            </a:pPr>
            <a:r>
              <a:rPr lang="en-PH" dirty="0"/>
              <a:t>Unit tests should be fully automated and non-interactive</a:t>
            </a:r>
          </a:p>
          <a:p>
            <a:pPr lvl="2">
              <a:buFont typeface="Arial" panose="020B0604020202020204" pitchFamily="34" charset="0"/>
              <a:buChar char="•"/>
            </a:pPr>
            <a:r>
              <a:rPr lang="en-PH" dirty="0"/>
              <a:t>The test suite is normally executed on a regular basis and must be fully automated to be useful. If the results require manual inspection the tests are not proper unit tests</a:t>
            </a:r>
            <a:r>
              <a:rPr lang="en-PH" dirty="0" smtClean="0"/>
              <a:t>.</a:t>
            </a:r>
          </a:p>
          <a:p>
            <a:pPr marL="342900" indent="-342900">
              <a:buFont typeface="Arial" panose="020B0604020202020204" pitchFamily="34" charset="0"/>
              <a:buChar char="•"/>
            </a:pPr>
            <a:r>
              <a:rPr lang="en-PH" dirty="0" smtClean="0"/>
              <a:t>Make </a:t>
            </a:r>
            <a:r>
              <a:rPr lang="en-PH" dirty="0"/>
              <a:t>unit tests simple to run</a:t>
            </a:r>
          </a:p>
          <a:p>
            <a:pPr lvl="2">
              <a:buFont typeface="Arial" panose="020B0604020202020204" pitchFamily="34" charset="0"/>
              <a:buChar char="•"/>
            </a:pPr>
            <a:r>
              <a:rPr lang="en-PH" dirty="0"/>
              <a:t>Configure the development environment so that single tests and test suites can be run by a single command or a one button click.</a:t>
            </a:r>
          </a:p>
          <a:p>
            <a:pPr marL="342900" indent="-342900">
              <a:buFont typeface="Arial" panose="020B0604020202020204" pitchFamily="34" charset="0"/>
              <a:buChar char="•"/>
            </a:pPr>
            <a:r>
              <a:rPr lang="en-PH" dirty="0" smtClean="0"/>
              <a:t>Measure </a:t>
            </a:r>
            <a:r>
              <a:rPr lang="en-PH" dirty="0"/>
              <a:t>the tests</a:t>
            </a:r>
          </a:p>
          <a:p>
            <a:pPr lvl="2">
              <a:buFont typeface="Arial" panose="020B0604020202020204" pitchFamily="34" charset="0"/>
              <a:buChar char="•"/>
            </a:pPr>
            <a:r>
              <a:rPr lang="en-PH" dirty="0"/>
              <a:t>Apply coverage analysis to the test runs so that it is possible to read the exact execution coverage and investigate which parts of the code is executed and not.</a:t>
            </a:r>
          </a:p>
          <a:p>
            <a:pPr lvl="2">
              <a:buFont typeface="Arial" panose="020B0604020202020204" pitchFamily="34" charset="0"/>
              <a:buChar char="•"/>
            </a:pPr>
            <a:endParaRPr lang="en-PH" dirty="0"/>
          </a:p>
          <a:p>
            <a:pPr marL="342900" indent="-342900">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14</a:t>
            </a:fld>
            <a:endParaRPr lang="de-CH" dirty="0"/>
          </a:p>
        </p:txBody>
      </p:sp>
    </p:spTree>
    <p:extLst>
      <p:ext uri="{BB962C8B-B14F-4D97-AF65-F5344CB8AC3E}">
        <p14:creationId xmlns:p14="http://schemas.microsoft.com/office/powerpoint/2010/main" val="3905498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Fix failing tests immediately</a:t>
            </a:r>
          </a:p>
          <a:p>
            <a:pPr lvl="2">
              <a:buFont typeface="Arial" panose="020B0604020202020204" pitchFamily="34" charset="0"/>
              <a:buChar char="•"/>
            </a:pPr>
            <a:r>
              <a:rPr lang="en-PH" dirty="0"/>
              <a:t>Each developer should be responsible for making sure a new test runs successfully upon check in, and that all existing tests runs successfully upon code check in. If a test fails as part of a regular test execution the entire team should drop what they are currently doing and make sure the problem gets fixed</a:t>
            </a:r>
            <a:r>
              <a:rPr lang="en-PH" dirty="0" smtClean="0"/>
              <a:t>.</a:t>
            </a:r>
          </a:p>
          <a:p>
            <a:pPr marL="342900" indent="-342900">
              <a:buFont typeface="Arial" panose="020B0604020202020204" pitchFamily="34" charset="0"/>
              <a:buChar char="•"/>
            </a:pPr>
            <a:r>
              <a:rPr lang="en-PH" dirty="0"/>
              <a:t>Keep testing at unit level</a:t>
            </a:r>
          </a:p>
          <a:p>
            <a:pPr lvl="2">
              <a:buFont typeface="Arial" panose="020B0604020202020204" pitchFamily="34" charset="0"/>
              <a:buChar char="•"/>
            </a:pPr>
            <a:r>
              <a:rPr lang="en-PH" dirty="0"/>
              <a:t>Unit testing is about testing </a:t>
            </a:r>
            <a:r>
              <a:rPr lang="en-PH" i="1" dirty="0"/>
              <a:t>classes</a:t>
            </a:r>
            <a:r>
              <a:rPr lang="en-PH" dirty="0"/>
              <a:t>. There should be one test class per ordinary class and the class behaviour should be tested in isolation. Avoid the temptation to test an entire work-flow using a unit testing framework, as such tests are slow and hard to maintain. Work-flow testing may have its place, but it is not unit testing and it must be set up and executed independently.</a:t>
            </a:r>
          </a:p>
          <a:p>
            <a:pPr lvl="2">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15</a:t>
            </a:fld>
            <a:endParaRPr lang="de-CH" dirty="0"/>
          </a:p>
        </p:txBody>
      </p:sp>
    </p:spTree>
    <p:extLst>
      <p:ext uri="{BB962C8B-B14F-4D97-AF65-F5344CB8AC3E}">
        <p14:creationId xmlns:p14="http://schemas.microsoft.com/office/powerpoint/2010/main" val="1932917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Start off simple</a:t>
            </a:r>
          </a:p>
          <a:p>
            <a:pPr lvl="2">
              <a:buFont typeface="Arial" panose="020B0604020202020204" pitchFamily="34" charset="0"/>
              <a:buChar char="•"/>
            </a:pPr>
            <a:r>
              <a:rPr lang="en-PH" dirty="0"/>
              <a:t>One simple test is infinitely better than no tests at all. A simple test class will establish the target class test framework, it will verify the presence and correctness of both the build environment, the unit testing environment, the execution environment and the coverage analysis tool, and it will prove that the target class is part of the assembly and that it can be accessed</a:t>
            </a:r>
            <a:r>
              <a:rPr lang="en-PH" dirty="0" smtClean="0"/>
              <a:t>.</a:t>
            </a:r>
          </a:p>
          <a:p>
            <a:pPr marL="342900" indent="-342900">
              <a:buFont typeface="Arial" panose="020B0604020202020204" pitchFamily="34" charset="0"/>
              <a:buChar char="•"/>
            </a:pPr>
            <a:r>
              <a:rPr lang="en-PH" dirty="0"/>
              <a:t>Keep tests independent</a:t>
            </a:r>
          </a:p>
          <a:p>
            <a:pPr lvl="2">
              <a:buFont typeface="Arial" panose="020B0604020202020204" pitchFamily="34" charset="0"/>
              <a:buChar char="•"/>
            </a:pPr>
            <a:r>
              <a:rPr lang="en-PH" dirty="0"/>
              <a:t>To ensure testing robustness and simplify maintenance, tests should never rely on other tests nor should they depend on the ordering in which tests are executed</a:t>
            </a:r>
            <a:r>
              <a:rPr lang="en-PH" dirty="0" smtClean="0"/>
              <a:t>.</a:t>
            </a:r>
            <a:endParaRPr lang="en-PH" dirty="0"/>
          </a:p>
          <a:p>
            <a:pPr marL="342900" indent="-342900">
              <a:buFont typeface="Arial" panose="020B0604020202020204" pitchFamily="34" charset="0"/>
              <a:buChar char="•"/>
            </a:pPr>
            <a:r>
              <a:rPr lang="en-PH" dirty="0"/>
              <a:t>Name tests properly</a:t>
            </a:r>
          </a:p>
          <a:p>
            <a:pPr lvl="2">
              <a:buFont typeface="Arial" panose="020B0604020202020204" pitchFamily="34" charset="0"/>
              <a:buChar char="•"/>
            </a:pPr>
            <a:r>
              <a:rPr lang="en-PH" dirty="0"/>
              <a:t>Make sure each test method test one distinct feature of the class being tested and name the test methods accordingly. The typical naming convention is </a:t>
            </a:r>
            <a:r>
              <a:rPr lang="en-PH" dirty="0" smtClean="0"/>
              <a:t>Test[what</a:t>
            </a:r>
            <a:r>
              <a:rPr lang="en-PH" dirty="0"/>
              <a:t>] such As </a:t>
            </a:r>
            <a:r>
              <a:rPr lang="en-PH" dirty="0" err="1" smtClean="0"/>
              <a:t>TestSaveAs</a:t>
            </a:r>
            <a:r>
              <a:rPr lang="en-PH" dirty="0"/>
              <a:t>(), </a:t>
            </a:r>
            <a:r>
              <a:rPr lang="en-PH" dirty="0" err="1" smtClean="0"/>
              <a:t>TestAddListener</a:t>
            </a:r>
            <a:r>
              <a:rPr lang="en-PH" dirty="0"/>
              <a:t>(), </a:t>
            </a:r>
            <a:r>
              <a:rPr lang="en-PH" dirty="0" err="1" smtClean="0"/>
              <a:t>TestDeleteProperty</a:t>
            </a:r>
            <a:r>
              <a:rPr lang="en-PH" dirty="0"/>
              <a:t>() etc.</a:t>
            </a:r>
          </a:p>
          <a:p>
            <a:pPr lvl="2">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16</a:t>
            </a:fld>
            <a:endParaRPr lang="de-CH" dirty="0"/>
          </a:p>
        </p:txBody>
      </p:sp>
    </p:spTree>
    <p:extLst>
      <p:ext uri="{BB962C8B-B14F-4D97-AF65-F5344CB8AC3E}">
        <p14:creationId xmlns:p14="http://schemas.microsoft.com/office/powerpoint/2010/main" val="4102625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Test public API</a:t>
            </a:r>
          </a:p>
          <a:p>
            <a:pPr lvl="2">
              <a:buFont typeface="Arial" panose="020B0604020202020204" pitchFamily="34" charset="0"/>
              <a:buChar char="•"/>
            </a:pPr>
            <a:r>
              <a:rPr lang="en-PH" dirty="0"/>
              <a:t>Unit testing can be defined as </a:t>
            </a:r>
            <a:r>
              <a:rPr lang="en-PH" i="1" dirty="0"/>
              <a:t>testing classes through their public API</a:t>
            </a:r>
            <a:r>
              <a:rPr lang="en-PH" dirty="0"/>
              <a:t>. Some testing tools makes it possible to test private content of a class, but this should be avoided as it makes the test more verbose and much harder to maintain. If there is private content that seems to need explicit testing, consider refactoring it into public methods in utility classes instead. But do this to improve the general design, not to aid testing</a:t>
            </a:r>
            <a:r>
              <a:rPr lang="en-PH" dirty="0" smtClean="0"/>
              <a:t>.</a:t>
            </a:r>
            <a:endParaRPr lang="en-PH" dirty="0"/>
          </a:p>
          <a:p>
            <a:pPr marL="342900" indent="-342900">
              <a:buFont typeface="Arial" panose="020B0604020202020204" pitchFamily="34" charset="0"/>
              <a:buChar char="•"/>
            </a:pPr>
            <a:r>
              <a:rPr lang="en-PH" dirty="0"/>
              <a:t>Provide negative tests</a:t>
            </a:r>
          </a:p>
          <a:p>
            <a:pPr lvl="2">
              <a:buFont typeface="Arial" panose="020B0604020202020204" pitchFamily="34" charset="0"/>
              <a:buChar char="•"/>
            </a:pPr>
            <a:r>
              <a:rPr lang="en-PH" dirty="0"/>
              <a:t>Negative tests intentionally misuse the code and verify robustness and appropriate error handling</a:t>
            </a:r>
            <a:r>
              <a:rPr lang="en-PH" dirty="0" smtClean="0"/>
              <a:t>.</a:t>
            </a:r>
            <a:endParaRPr lang="en-PH" dirty="0"/>
          </a:p>
          <a:p>
            <a:pPr marL="342900" indent="-342900">
              <a:buFont typeface="Arial" panose="020B0604020202020204" pitchFamily="34" charset="0"/>
              <a:buChar char="•"/>
            </a:pPr>
            <a:r>
              <a:rPr lang="en-PH" dirty="0"/>
              <a:t>Design code with testing in mind</a:t>
            </a:r>
          </a:p>
          <a:p>
            <a:pPr lvl="2">
              <a:buFont typeface="Arial" panose="020B0604020202020204" pitchFamily="34" charset="0"/>
              <a:buChar char="•"/>
            </a:pPr>
            <a:r>
              <a:rPr lang="en-PH" dirty="0"/>
              <a:t>Writing and maintaining unit tests are costly, and minimizing public API and reducing </a:t>
            </a:r>
            <a:r>
              <a:rPr lang="en-PH" dirty="0" smtClean="0"/>
              <a:t>complexity </a:t>
            </a:r>
            <a:r>
              <a:rPr lang="en-PH" dirty="0"/>
              <a:t>in the code are ways to reduce this cost and make high-coverage test code faster to write and easier to maintain</a:t>
            </a:r>
            <a:r>
              <a:rPr lang="en-PH" dirty="0" smtClean="0"/>
              <a:t>.</a:t>
            </a: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17</a:t>
            </a:fld>
            <a:endParaRPr lang="de-CH" dirty="0"/>
          </a:p>
        </p:txBody>
      </p:sp>
    </p:spTree>
    <p:extLst>
      <p:ext uri="{BB962C8B-B14F-4D97-AF65-F5344CB8AC3E}">
        <p14:creationId xmlns:p14="http://schemas.microsoft.com/office/powerpoint/2010/main" val="4102625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Don't connect to predefined external resources</a:t>
            </a:r>
          </a:p>
          <a:p>
            <a:pPr lvl="2">
              <a:buFont typeface="Arial" panose="020B0604020202020204" pitchFamily="34" charset="0"/>
              <a:buChar char="•"/>
            </a:pPr>
            <a:r>
              <a:rPr lang="en-PH" dirty="0"/>
              <a:t>Unit tests should be written without explicit knowledge of the environment context in which they are executed so that they can be run anywhere at anytime. In order to provide required resources for a test these resources should instead be made available by the test itself</a:t>
            </a:r>
            <a:r>
              <a:rPr lang="en-PH" dirty="0" smtClean="0"/>
              <a:t>.</a:t>
            </a:r>
          </a:p>
          <a:p>
            <a:pPr marL="342900" indent="-342900">
              <a:buFont typeface="Arial" panose="020B0604020202020204" pitchFamily="34" charset="0"/>
              <a:buChar char="•"/>
            </a:pPr>
            <a:r>
              <a:rPr lang="en-PH" dirty="0" smtClean="0"/>
              <a:t>Write </a:t>
            </a:r>
            <a:r>
              <a:rPr lang="en-PH" dirty="0"/>
              <a:t>tests to reproduce bugs</a:t>
            </a:r>
          </a:p>
          <a:p>
            <a:pPr lvl="2">
              <a:buFont typeface="Arial" panose="020B0604020202020204" pitchFamily="34" charset="0"/>
              <a:buChar char="•"/>
            </a:pPr>
            <a:r>
              <a:rPr lang="en-PH" dirty="0"/>
              <a:t>When a bug is reported, write a test to reproduce the bug (i.e. a failing test) and use this test as a success criteria when fixing the code.</a:t>
            </a:r>
          </a:p>
          <a:p>
            <a:pPr marL="342900" indent="-342900">
              <a:buFont typeface="Arial" panose="020B0604020202020204" pitchFamily="34" charset="0"/>
              <a:buChar char="•"/>
            </a:pPr>
            <a:r>
              <a:rPr lang="en-PH" dirty="0" smtClean="0"/>
              <a:t>Know </a:t>
            </a:r>
            <a:r>
              <a:rPr lang="en-PH" dirty="0"/>
              <a:t>the limitations</a:t>
            </a:r>
          </a:p>
          <a:p>
            <a:pPr lvl="2">
              <a:buFont typeface="Arial" panose="020B0604020202020204" pitchFamily="34" charset="0"/>
              <a:buChar char="•"/>
            </a:pPr>
            <a:r>
              <a:rPr lang="en-PH" dirty="0"/>
              <a:t>Unit tests can never prove the correctness of code</a:t>
            </a:r>
            <a:r>
              <a:rPr lang="en-PH" dirty="0" smtClean="0"/>
              <a:t>.</a:t>
            </a:r>
            <a:endParaRPr lang="en-PH" dirty="0"/>
          </a:p>
          <a:p>
            <a:pPr lvl="2">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18</a:t>
            </a:fld>
            <a:endParaRPr lang="de-CH" dirty="0"/>
          </a:p>
        </p:txBody>
      </p:sp>
    </p:spTree>
    <p:extLst>
      <p:ext uri="{BB962C8B-B14F-4D97-AF65-F5344CB8AC3E}">
        <p14:creationId xmlns:p14="http://schemas.microsoft.com/office/powerpoint/2010/main" val="1764723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Test public API</a:t>
            </a:r>
          </a:p>
          <a:p>
            <a:pPr lvl="2">
              <a:buFont typeface="Arial" panose="020B0604020202020204" pitchFamily="34" charset="0"/>
              <a:buChar char="•"/>
            </a:pPr>
            <a:r>
              <a:rPr lang="en-PH" dirty="0"/>
              <a:t>Unit testing can be defined as </a:t>
            </a:r>
            <a:r>
              <a:rPr lang="en-PH" i="1" dirty="0"/>
              <a:t>testing classes through their public API</a:t>
            </a:r>
            <a:r>
              <a:rPr lang="en-PH" dirty="0"/>
              <a:t>. Some testing tools makes it possible to test private content of a class, but this should be avoided as it makes the test more verbose and much harder to maintain. If there is private content that seems to need explicit testing, consider refactoring it into public methods in utility classes instead. But do this to improve the general design, not to aid testing</a:t>
            </a:r>
            <a:r>
              <a:rPr lang="en-PH" dirty="0" smtClean="0"/>
              <a:t>.</a:t>
            </a:r>
            <a:endParaRPr lang="en-PH" dirty="0"/>
          </a:p>
          <a:p>
            <a:pPr marL="342900" indent="-342900">
              <a:buFont typeface="Arial" panose="020B0604020202020204" pitchFamily="34" charset="0"/>
              <a:buChar char="•"/>
            </a:pPr>
            <a:r>
              <a:rPr lang="en-PH" dirty="0"/>
              <a:t>Provide negative tests</a:t>
            </a:r>
          </a:p>
          <a:p>
            <a:pPr lvl="2">
              <a:buFont typeface="Arial" panose="020B0604020202020204" pitchFamily="34" charset="0"/>
              <a:buChar char="•"/>
            </a:pPr>
            <a:r>
              <a:rPr lang="en-PH" dirty="0"/>
              <a:t>Negative tests intentionally misuse the code and verify robustness and appropriate error handling</a:t>
            </a:r>
            <a:r>
              <a:rPr lang="en-PH" dirty="0" smtClean="0"/>
              <a:t>.</a:t>
            </a:r>
            <a:endParaRPr lang="en-PH" dirty="0"/>
          </a:p>
          <a:p>
            <a:pPr marL="342900" indent="-342900">
              <a:buFont typeface="Arial" panose="020B0604020202020204" pitchFamily="34" charset="0"/>
              <a:buChar char="•"/>
            </a:pPr>
            <a:r>
              <a:rPr lang="en-PH" dirty="0"/>
              <a:t>Design code with testing in mind</a:t>
            </a:r>
          </a:p>
          <a:p>
            <a:pPr lvl="2">
              <a:buFont typeface="Arial" panose="020B0604020202020204" pitchFamily="34" charset="0"/>
              <a:buChar char="•"/>
            </a:pPr>
            <a:r>
              <a:rPr lang="en-PH" dirty="0"/>
              <a:t>Writing and maintaining unit tests are costly, and minimizing public API and reducing </a:t>
            </a:r>
            <a:r>
              <a:rPr lang="en-PH" dirty="0" smtClean="0"/>
              <a:t>complexity </a:t>
            </a:r>
            <a:r>
              <a:rPr lang="en-PH" dirty="0"/>
              <a:t>in the code are ways to reduce this cost and make high-coverage test code faster to write and easier to maintain</a:t>
            </a:r>
            <a:r>
              <a:rPr lang="en-PH" dirty="0" smtClean="0"/>
              <a:t>.</a:t>
            </a: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19</a:t>
            </a:fld>
            <a:endParaRPr lang="de-CH" dirty="0"/>
          </a:p>
        </p:txBody>
      </p:sp>
    </p:spTree>
    <p:extLst>
      <p:ext uri="{BB962C8B-B14F-4D97-AF65-F5344CB8AC3E}">
        <p14:creationId xmlns:p14="http://schemas.microsoft.com/office/powerpoint/2010/main" val="1764723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of Defect Fixing</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1151B9F5-789E-48C7-AD33-C3E4574C9C0F}" type="slidenum">
              <a:rPr lang="de-CH" smtClean="0"/>
              <a:t>2</a:t>
            </a:fld>
            <a:endParaRPr lang="de-CH" dirty="0"/>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725722"/>
            <a:ext cx="6264275" cy="4689257"/>
          </a:xfrm>
        </p:spPr>
      </p:pic>
    </p:spTree>
    <p:extLst>
      <p:ext uri="{BB962C8B-B14F-4D97-AF65-F5344CB8AC3E}">
        <p14:creationId xmlns:p14="http://schemas.microsoft.com/office/powerpoint/2010/main" val="1483127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Test Driven Development</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37D6AFA-B3CB-49D5-91CD-D5AB386F431E}" type="slidenum">
              <a:rPr lang="de-CH" smtClean="0"/>
              <a:t>20</a:t>
            </a:fld>
            <a:endParaRPr lang="de-CH" dirty="0"/>
          </a:p>
        </p:txBody>
      </p:sp>
    </p:spTree>
    <p:extLst>
      <p:ext uri="{BB962C8B-B14F-4D97-AF65-F5344CB8AC3E}">
        <p14:creationId xmlns:p14="http://schemas.microsoft.com/office/powerpoint/2010/main" val="3817192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2" y="1736725"/>
            <a:ext cx="6505575" cy="4667250"/>
          </a:xfrm>
        </p:spPr>
      </p:pic>
      <p:sp>
        <p:nvSpPr>
          <p:cNvPr id="3" name="Title 2"/>
          <p:cNvSpPr>
            <a:spLocks noGrp="1"/>
          </p:cNvSpPr>
          <p:nvPr>
            <p:ph type="title"/>
          </p:nvPr>
        </p:nvSpPr>
        <p:spPr/>
        <p:txBody>
          <a:bodyPr/>
          <a:lstStyle/>
          <a:p>
            <a:r>
              <a:rPr lang="en-GB" dirty="0" smtClean="0"/>
              <a:t>Test Driven Development</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21</a:t>
            </a:fld>
            <a:endParaRPr lang="de-CH" dirty="0"/>
          </a:p>
        </p:txBody>
      </p:sp>
    </p:spTree>
    <p:extLst>
      <p:ext uri="{BB962C8B-B14F-4D97-AF65-F5344CB8AC3E}">
        <p14:creationId xmlns:p14="http://schemas.microsoft.com/office/powerpoint/2010/main" val="1777598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TDD Example</a:t>
            </a:r>
            <a:endParaRPr lang="en-GB" dirty="0"/>
          </a:p>
        </p:txBody>
      </p:sp>
      <p:sp>
        <p:nvSpPr>
          <p:cNvPr id="3" name="Subtitle 2"/>
          <p:cNvSpPr>
            <a:spLocks noGrp="1"/>
          </p:cNvSpPr>
          <p:nvPr>
            <p:ph type="subTitle" idx="1"/>
          </p:nvPr>
        </p:nvSpPr>
        <p:spPr/>
        <p:txBody>
          <a:bodyPr/>
          <a:lstStyle/>
          <a:p>
            <a:r>
              <a:rPr lang="en-GB" dirty="0" smtClean="0"/>
              <a:t>Showcase</a:t>
            </a:r>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E37D6AFA-B3CB-49D5-91CD-D5AB386F431E}" type="slidenum">
              <a:rPr lang="de-CH" smtClean="0"/>
              <a:t>22</a:t>
            </a:fld>
            <a:endParaRPr lang="de-CH" dirty="0"/>
          </a:p>
        </p:txBody>
      </p:sp>
    </p:spTree>
    <p:extLst>
      <p:ext uri="{BB962C8B-B14F-4D97-AF65-F5344CB8AC3E}">
        <p14:creationId xmlns:p14="http://schemas.microsoft.com/office/powerpoint/2010/main" val="1303981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of Defect Fixing</a:t>
            </a:r>
            <a:endParaRPr lang="en-GB" dirty="0"/>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4972" y="2288376"/>
            <a:ext cx="4829849" cy="3591426"/>
          </a:xfrm>
        </p:spPr>
      </p:pic>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3" name="Slide Number Placeholder 2"/>
          <p:cNvSpPr>
            <a:spLocks noGrp="1"/>
          </p:cNvSpPr>
          <p:nvPr>
            <p:ph type="sldNum" sz="quarter" idx="12"/>
          </p:nvPr>
        </p:nvSpPr>
        <p:spPr/>
        <p:txBody>
          <a:bodyPr/>
          <a:lstStyle/>
          <a:p>
            <a:r>
              <a:rPr lang="de-CH" smtClean="0"/>
              <a:t>Slide </a:t>
            </a:r>
            <a:fld id="{1151B9F5-789E-48C7-AD33-C3E4574C9C0F}" type="slidenum">
              <a:rPr lang="de-CH" smtClean="0"/>
              <a:t>3</a:t>
            </a:fld>
            <a:endParaRPr lang="de-CH" dirty="0"/>
          </a:p>
        </p:txBody>
      </p:sp>
    </p:spTree>
    <p:extLst>
      <p:ext uri="{BB962C8B-B14F-4D97-AF65-F5344CB8AC3E}">
        <p14:creationId xmlns:p14="http://schemas.microsoft.com/office/powerpoint/2010/main" val="4239737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GB" dirty="0" smtClean="0"/>
              <a:t>Test encourage better design sooner</a:t>
            </a:r>
          </a:p>
          <a:p>
            <a:pPr marL="342900" indent="-342900">
              <a:buFont typeface="Arial" panose="020B0604020202020204" pitchFamily="34" charset="0"/>
              <a:buChar char="•"/>
            </a:pPr>
            <a:r>
              <a:rPr lang="en-GB" dirty="0" smtClean="0"/>
              <a:t>Tests are the best documentation</a:t>
            </a:r>
          </a:p>
          <a:p>
            <a:pPr marL="342900" indent="-342900">
              <a:buFont typeface="Arial" panose="020B0604020202020204" pitchFamily="34" charset="0"/>
              <a:buChar char="•"/>
            </a:pPr>
            <a:r>
              <a:rPr lang="en-GB" dirty="0" smtClean="0"/>
              <a:t>Tests are your safety net</a:t>
            </a:r>
          </a:p>
          <a:p>
            <a:pPr marL="608013" lvl="1" indent="-342900">
              <a:buFont typeface="Arial" panose="020B0604020202020204" pitchFamily="34" charset="0"/>
              <a:buChar char="•"/>
            </a:pPr>
            <a:r>
              <a:rPr lang="en-GB" dirty="0" smtClean="0"/>
              <a:t>Every day use (immediate feedback)</a:t>
            </a:r>
          </a:p>
          <a:p>
            <a:pPr marL="608013" lvl="1" indent="-342900">
              <a:buFont typeface="Arial" panose="020B0604020202020204" pitchFamily="34" charset="0"/>
              <a:buChar char="•"/>
            </a:pPr>
            <a:r>
              <a:rPr lang="en-GB" dirty="0" smtClean="0"/>
              <a:t>Major refactoring freedom</a:t>
            </a:r>
          </a:p>
          <a:p>
            <a:pPr marL="342900" indent="-342900">
              <a:buFont typeface="Arial" panose="020B0604020202020204" pitchFamily="34" charset="0"/>
              <a:buChar char="•"/>
            </a:pPr>
            <a:r>
              <a:rPr lang="en-GB" dirty="0" smtClean="0">
                <a:solidFill>
                  <a:srgbClr val="FF0000"/>
                </a:solidFill>
              </a:rPr>
              <a:t>Increase in development time (15 - 35%)</a:t>
            </a:r>
          </a:p>
          <a:p>
            <a:pPr marL="342900" indent="-342900">
              <a:buFont typeface="Arial" panose="020B0604020202020204" pitchFamily="34" charset="0"/>
              <a:buChar char="•"/>
            </a:pPr>
            <a:r>
              <a:rPr lang="en-GB" dirty="0" smtClean="0">
                <a:solidFill>
                  <a:srgbClr val="00B050"/>
                </a:solidFill>
              </a:rPr>
              <a:t>Decrease in pre-release defects (40 - 90%) </a:t>
            </a:r>
          </a:p>
          <a:p>
            <a:pPr marL="0" lvl="1" indent="0">
              <a:buNone/>
            </a:pPr>
            <a:r>
              <a:rPr lang="en-GB" sz="1000" dirty="0" smtClean="0"/>
              <a:t>(source </a:t>
            </a:r>
            <a:r>
              <a:rPr lang="en-GB" sz="1000" dirty="0"/>
              <a:t>NCSU http://collaboration.csc.ncsu.edu/laurie/Papers/TDDpaperv8.pdf, Microsoft http://research.microsoft.com/en-us/groups/ese/nagappan_tdd.pdf)</a:t>
            </a:r>
          </a:p>
        </p:txBody>
      </p:sp>
      <p:sp>
        <p:nvSpPr>
          <p:cNvPr id="3" name="Title 2"/>
          <p:cNvSpPr>
            <a:spLocks noGrp="1"/>
          </p:cNvSpPr>
          <p:nvPr>
            <p:ph type="title"/>
          </p:nvPr>
        </p:nvSpPr>
        <p:spPr/>
        <p:txBody>
          <a:bodyPr/>
          <a:lstStyle/>
          <a:p>
            <a:r>
              <a:rPr lang="en-GB" dirty="0" smtClean="0"/>
              <a:t>Technical Reasons for TDD</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3F1993F0-36F9-4099-8132-DA7E4BD2FD25}" type="slidenum">
              <a:rPr lang="de-CH" smtClean="0"/>
              <a:t>4</a:t>
            </a:fld>
            <a:endParaRPr lang="de-CH" dirty="0"/>
          </a:p>
        </p:txBody>
      </p:sp>
    </p:spTree>
    <p:extLst>
      <p:ext uri="{BB962C8B-B14F-4D97-AF65-F5344CB8AC3E}">
        <p14:creationId xmlns:p14="http://schemas.microsoft.com/office/powerpoint/2010/main" val="248274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GB" dirty="0" smtClean="0"/>
              <a:t>Unit testing</a:t>
            </a:r>
          </a:p>
          <a:p>
            <a:pPr marL="608013" lvl="1" indent="-342900">
              <a:buFont typeface="Arial" panose="020B0604020202020204" pitchFamily="34" charset="0"/>
              <a:buChar char="•"/>
            </a:pPr>
            <a:r>
              <a:rPr lang="en-GB" dirty="0" smtClean="0"/>
              <a:t>Tests an atomic unit of code</a:t>
            </a:r>
          </a:p>
          <a:p>
            <a:pPr marL="342900" indent="-342900">
              <a:buFont typeface="Arial" panose="020B0604020202020204" pitchFamily="34" charset="0"/>
              <a:buChar char="•"/>
            </a:pPr>
            <a:r>
              <a:rPr lang="en-GB" dirty="0" smtClean="0"/>
              <a:t>Integration testing</a:t>
            </a:r>
          </a:p>
          <a:p>
            <a:pPr marL="608013" lvl="1" indent="-342900">
              <a:buFont typeface="Arial" panose="020B0604020202020204" pitchFamily="34" charset="0"/>
              <a:buChar char="•"/>
            </a:pPr>
            <a:r>
              <a:rPr lang="en-GB" dirty="0" smtClean="0"/>
              <a:t>Tests two or more modules as a group</a:t>
            </a:r>
          </a:p>
          <a:p>
            <a:pPr marL="342900" indent="-342900">
              <a:buFont typeface="Arial" panose="020B0604020202020204" pitchFamily="34" charset="0"/>
              <a:buChar char="•"/>
            </a:pPr>
            <a:r>
              <a:rPr lang="en-GB" dirty="0" smtClean="0"/>
              <a:t>User acceptance testing</a:t>
            </a:r>
          </a:p>
          <a:p>
            <a:pPr marL="608013" lvl="1" indent="-342900">
              <a:buFont typeface="Arial" panose="020B0604020202020204" pitchFamily="34" charset="0"/>
              <a:buChar char="•"/>
            </a:pPr>
            <a:r>
              <a:rPr lang="en-GB" dirty="0" smtClean="0"/>
              <a:t>Tests performed by end users to validate specific features</a:t>
            </a:r>
          </a:p>
          <a:p>
            <a:pPr marL="342900" indent="-342900">
              <a:buFont typeface="Arial" panose="020B0604020202020204" pitchFamily="34" charset="0"/>
              <a:buChar char="•"/>
            </a:pPr>
            <a:r>
              <a:rPr lang="en-GB" dirty="0" smtClean="0"/>
              <a:t>BDD test</a:t>
            </a:r>
          </a:p>
          <a:p>
            <a:pPr marL="608013" lvl="1" indent="-342900">
              <a:buFont typeface="Arial" panose="020B0604020202020204" pitchFamily="34" charset="0"/>
              <a:buChar char="•"/>
            </a:pPr>
            <a:r>
              <a:rPr lang="en-GB" dirty="0" smtClean="0"/>
              <a:t>Look like a unit test, feels like an user acceptance test</a:t>
            </a:r>
          </a:p>
        </p:txBody>
      </p:sp>
      <p:sp>
        <p:nvSpPr>
          <p:cNvPr id="3" name="Title 2"/>
          <p:cNvSpPr>
            <a:spLocks noGrp="1"/>
          </p:cNvSpPr>
          <p:nvPr>
            <p:ph type="title"/>
          </p:nvPr>
        </p:nvSpPr>
        <p:spPr/>
        <p:txBody>
          <a:bodyPr/>
          <a:lstStyle/>
          <a:p>
            <a:r>
              <a:rPr lang="en-GB" dirty="0" smtClean="0"/>
              <a:t>Test Types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54435C84-E725-4836-A3CA-773C8EE6D501}" type="slidenum">
              <a:rPr lang="de-CH" smtClean="0"/>
              <a:t>5</a:t>
            </a:fld>
            <a:endParaRPr lang="de-CH" dirty="0"/>
          </a:p>
        </p:txBody>
      </p:sp>
    </p:spTree>
    <p:extLst>
      <p:ext uri="{BB962C8B-B14F-4D97-AF65-F5344CB8AC3E}">
        <p14:creationId xmlns:p14="http://schemas.microsoft.com/office/powerpoint/2010/main" val="280498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latin typeface="+mj-lt"/>
              </a:rPr>
              <a:t>A unit test is an automated piece of code that invokes a </a:t>
            </a:r>
            <a:r>
              <a:rPr lang="en-US" dirty="0" smtClean="0">
                <a:latin typeface="+mj-lt"/>
              </a:rPr>
              <a:t>unit of work  in the system and and then checks some assumptions </a:t>
            </a:r>
            <a:r>
              <a:rPr lang="en-US" dirty="0">
                <a:latin typeface="+mj-lt"/>
              </a:rPr>
              <a:t>about the behavior of that </a:t>
            </a:r>
            <a:r>
              <a:rPr lang="en-US" dirty="0" smtClean="0">
                <a:latin typeface="+mj-lt"/>
              </a:rPr>
              <a:t>unit of work.</a:t>
            </a:r>
          </a:p>
          <a:p>
            <a:pPr marL="342900" indent="-342900">
              <a:buFont typeface="Arial" panose="020B0604020202020204" pitchFamily="34" charset="0"/>
              <a:buChar char="•"/>
            </a:pPr>
            <a:r>
              <a:rPr lang="en-US" dirty="0"/>
              <a:t>A unit of work is a single logical functional use case in the system that can be invoked by some public interface (in most cases</a:t>
            </a:r>
            <a:r>
              <a:rPr lang="en-US" dirty="0" smtClean="0"/>
              <a:t>). A</a:t>
            </a:r>
            <a:r>
              <a:rPr lang="en-US" dirty="0"/>
              <a:t> unit of work can span a single method, a whole class or multiple classes working together to achieve one single logical purpose that can be verified.</a:t>
            </a:r>
            <a:endParaRPr lang="en-US" dirty="0" smtClean="0">
              <a:latin typeface="+mj-lt"/>
            </a:endParaRPr>
          </a:p>
          <a:p>
            <a:pPr algn="r"/>
            <a:r>
              <a:rPr lang="en-US" sz="1800" dirty="0" smtClean="0">
                <a:latin typeface="+mj-lt"/>
              </a:rPr>
              <a:t>The Art of Unit Testing by Roy </a:t>
            </a:r>
            <a:r>
              <a:rPr lang="en-US" sz="1800" dirty="0" err="1" smtClean="0">
                <a:latin typeface="+mj-lt"/>
              </a:rPr>
              <a:t>Osherove</a:t>
            </a:r>
            <a:endParaRPr lang="en-US" sz="1800" dirty="0">
              <a:latin typeface="+mj-lt"/>
            </a:endParaRPr>
          </a:p>
        </p:txBody>
      </p:sp>
      <p:sp>
        <p:nvSpPr>
          <p:cNvPr id="3" name="Title 2"/>
          <p:cNvSpPr>
            <a:spLocks noGrp="1"/>
          </p:cNvSpPr>
          <p:nvPr>
            <p:ph type="title"/>
          </p:nvPr>
        </p:nvSpPr>
        <p:spPr/>
        <p:txBody>
          <a:bodyPr/>
          <a:lstStyle/>
          <a:p>
            <a:r>
              <a:rPr lang="en-GB" dirty="0" smtClean="0"/>
              <a:t>Definition</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54435C84-E725-4836-A3CA-773C8EE6D501}" type="slidenum">
              <a:rPr lang="de-CH" smtClean="0"/>
              <a:t>6</a:t>
            </a:fld>
            <a:endParaRPr lang="de-CH" dirty="0"/>
          </a:p>
        </p:txBody>
      </p:sp>
    </p:spTree>
    <p:extLst>
      <p:ext uri="{BB962C8B-B14F-4D97-AF65-F5344CB8AC3E}">
        <p14:creationId xmlns:p14="http://schemas.microsoft.com/office/powerpoint/2010/main" val="2605051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sz="1800" dirty="0"/>
              <a:t>Able to be fully </a:t>
            </a:r>
            <a:r>
              <a:rPr lang="en-US" sz="1800" b="1" dirty="0"/>
              <a:t>automated</a:t>
            </a:r>
            <a:endParaRPr lang="en-US" sz="1800" dirty="0"/>
          </a:p>
          <a:p>
            <a:pPr marL="285750" indent="-285750">
              <a:buFont typeface="Arial" panose="020B0604020202020204" pitchFamily="34" charset="0"/>
              <a:buChar char="•"/>
            </a:pPr>
            <a:r>
              <a:rPr lang="en-US" sz="1800" dirty="0"/>
              <a:t>Has full control over all the pieces running (Use mocks or stubs to achieve this isolation when needed)</a:t>
            </a:r>
          </a:p>
          <a:p>
            <a:pPr marL="285750" indent="-285750">
              <a:buFont typeface="Arial" panose="020B0604020202020204" pitchFamily="34" charset="0"/>
              <a:buChar char="•"/>
            </a:pPr>
            <a:r>
              <a:rPr lang="en-US" sz="1800" dirty="0"/>
              <a:t>Can be run in any </a:t>
            </a:r>
            <a:r>
              <a:rPr lang="en-US" sz="1800" b="1" dirty="0"/>
              <a:t>order</a:t>
            </a:r>
            <a:r>
              <a:rPr lang="en-US" sz="1800" dirty="0"/>
              <a:t>  if part of many other tests</a:t>
            </a:r>
          </a:p>
          <a:p>
            <a:pPr marL="285750" indent="-285750">
              <a:buFont typeface="Arial" panose="020B0604020202020204" pitchFamily="34" charset="0"/>
              <a:buChar char="•"/>
            </a:pPr>
            <a:r>
              <a:rPr lang="en-US" sz="1800" dirty="0"/>
              <a:t>Runs in </a:t>
            </a:r>
            <a:r>
              <a:rPr lang="en-US" sz="1800" b="1" dirty="0"/>
              <a:t>memory</a:t>
            </a:r>
            <a:r>
              <a:rPr lang="en-US" sz="1800" dirty="0"/>
              <a:t> (no DB or File access, for example)</a:t>
            </a:r>
          </a:p>
          <a:p>
            <a:pPr marL="285750" indent="-285750">
              <a:buFont typeface="Arial" panose="020B0604020202020204" pitchFamily="34" charset="0"/>
              <a:buChar char="•"/>
            </a:pPr>
            <a:r>
              <a:rPr lang="en-US" sz="1800" b="1" dirty="0"/>
              <a:t>Consistently</a:t>
            </a:r>
            <a:r>
              <a:rPr lang="en-US" sz="1800" dirty="0"/>
              <a:t> returns the same result (You always run the same test, so no random numbers, for </a:t>
            </a:r>
            <a:r>
              <a:rPr lang="en-US" sz="1800" dirty="0" smtClean="0"/>
              <a:t>example)</a:t>
            </a:r>
            <a:endParaRPr lang="en-US" sz="1800" dirty="0"/>
          </a:p>
          <a:p>
            <a:pPr marL="285750" indent="-285750">
              <a:buFont typeface="Arial" panose="020B0604020202020204" pitchFamily="34" charset="0"/>
              <a:buChar char="•"/>
            </a:pPr>
            <a:r>
              <a:rPr lang="en-US" sz="1800" dirty="0"/>
              <a:t>Runs </a:t>
            </a:r>
            <a:r>
              <a:rPr lang="en-US" sz="1800" b="1" dirty="0"/>
              <a:t>fast</a:t>
            </a:r>
            <a:endParaRPr lang="en-US" sz="1800" dirty="0"/>
          </a:p>
          <a:p>
            <a:pPr marL="285750" indent="-285750">
              <a:buFont typeface="Arial" panose="020B0604020202020204" pitchFamily="34" charset="0"/>
              <a:buChar char="•"/>
            </a:pPr>
            <a:r>
              <a:rPr lang="en-US" sz="1800" dirty="0"/>
              <a:t>Tests a </a:t>
            </a:r>
            <a:r>
              <a:rPr lang="en-US" sz="1800" b="1" dirty="0"/>
              <a:t>single logical concept</a:t>
            </a:r>
            <a:r>
              <a:rPr lang="en-US" sz="1800" dirty="0"/>
              <a:t> in the system</a:t>
            </a:r>
          </a:p>
          <a:p>
            <a:pPr marL="285750" indent="-285750">
              <a:buFont typeface="Arial" panose="020B0604020202020204" pitchFamily="34" charset="0"/>
              <a:buChar char="•"/>
            </a:pPr>
            <a:r>
              <a:rPr lang="en-US" sz="1800" b="1" dirty="0"/>
              <a:t>Readable</a:t>
            </a:r>
            <a:endParaRPr lang="en-US" sz="1800" dirty="0"/>
          </a:p>
          <a:p>
            <a:pPr marL="285750" indent="-285750">
              <a:buFont typeface="Arial" panose="020B0604020202020204" pitchFamily="34" charset="0"/>
              <a:buChar char="•"/>
            </a:pPr>
            <a:r>
              <a:rPr lang="en-US" sz="1800" b="1" dirty="0"/>
              <a:t>Maintainable</a:t>
            </a:r>
            <a:endParaRPr lang="en-US" sz="1800" dirty="0"/>
          </a:p>
          <a:p>
            <a:pPr marL="285750" indent="-285750">
              <a:buFont typeface="Arial" panose="020B0604020202020204" pitchFamily="34" charset="0"/>
              <a:buChar char="•"/>
            </a:pPr>
            <a:r>
              <a:rPr lang="en-US" sz="1800" b="1" dirty="0"/>
              <a:t>Trustworthy</a:t>
            </a:r>
            <a:r>
              <a:rPr lang="en-US" sz="1800" dirty="0"/>
              <a:t> (when you see its result, you don’t need to debug the code just to be sure)</a:t>
            </a:r>
          </a:p>
          <a:p>
            <a:pPr marL="342900" indent="-342900">
              <a:buFont typeface="Arial" panose="020B0604020202020204" pitchFamily="34" charset="0"/>
              <a:buChar char="•"/>
            </a:pPr>
            <a:endParaRPr lang="en-US" sz="1800" dirty="0">
              <a:latin typeface="+mn-lt"/>
            </a:endParaRPr>
          </a:p>
        </p:txBody>
      </p:sp>
      <p:sp>
        <p:nvSpPr>
          <p:cNvPr id="3" name="Title 2"/>
          <p:cNvSpPr>
            <a:spLocks noGrp="1"/>
          </p:cNvSpPr>
          <p:nvPr>
            <p:ph type="title"/>
          </p:nvPr>
        </p:nvSpPr>
        <p:spPr/>
        <p:txBody>
          <a:bodyPr/>
          <a:lstStyle/>
          <a:p>
            <a:r>
              <a:rPr lang="en-GB" dirty="0" smtClean="0"/>
              <a:t>Characteristics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54435C84-E725-4836-A3CA-773C8EE6D501}" type="slidenum">
              <a:rPr lang="de-CH" smtClean="0"/>
              <a:t>7</a:t>
            </a:fld>
            <a:endParaRPr lang="de-CH" dirty="0"/>
          </a:p>
        </p:txBody>
      </p:sp>
    </p:spTree>
    <p:extLst>
      <p:ext uri="{BB962C8B-B14F-4D97-AF65-F5344CB8AC3E}">
        <p14:creationId xmlns:p14="http://schemas.microsoft.com/office/powerpoint/2010/main" val="1856434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r>
              <a:rPr lang="en-GB" dirty="0" smtClean="0"/>
              <a:t>Traditional testing vs. Unit testing</a:t>
            </a:r>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37D6AFA-B3CB-49D5-91CD-D5AB386F431E}" type="slidenum">
              <a:rPr lang="de-CH" smtClean="0"/>
              <a:t>8</a:t>
            </a:fld>
            <a:endParaRPr lang="de-CH" dirty="0"/>
          </a:p>
        </p:txBody>
      </p:sp>
    </p:spTree>
    <p:extLst>
      <p:ext uri="{BB962C8B-B14F-4D97-AF65-F5344CB8AC3E}">
        <p14:creationId xmlns:p14="http://schemas.microsoft.com/office/powerpoint/2010/main" val="4274550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Traditional Testing</a:t>
            </a:r>
            <a:endParaRPr lang="en-GB" dirty="0"/>
          </a:p>
        </p:txBody>
      </p:sp>
      <p:sp>
        <p:nvSpPr>
          <p:cNvPr id="3" name="Content Placeholder 2"/>
          <p:cNvSpPr>
            <a:spLocks noGrp="1"/>
          </p:cNvSpPr>
          <p:nvPr>
            <p:ph sz="half" idx="1"/>
          </p:nvPr>
        </p:nvSpPr>
        <p:spPr>
          <a:xfrm>
            <a:off x="152400" y="1646239"/>
            <a:ext cx="3492843" cy="2256405"/>
          </a:xfrm>
        </p:spPr>
        <p:txBody>
          <a:bodyPr/>
          <a:lstStyle/>
          <a:p>
            <a:pPr marL="342900" indent="-342900">
              <a:buFont typeface="Arial" panose="020B0604020202020204" pitchFamily="34" charset="0"/>
              <a:buChar char="•"/>
            </a:pPr>
            <a:r>
              <a:rPr lang="en-GB" dirty="0" smtClean="0"/>
              <a:t>Test the system as a whole</a:t>
            </a:r>
          </a:p>
          <a:p>
            <a:pPr marL="342900" indent="-342900">
              <a:buFont typeface="Arial" panose="020B0604020202020204" pitchFamily="34" charset="0"/>
              <a:buChar char="•"/>
            </a:pPr>
            <a:r>
              <a:rPr lang="en-GB" dirty="0" smtClean="0"/>
              <a:t>Individual components rarely tested</a:t>
            </a:r>
          </a:p>
          <a:p>
            <a:pPr marL="342900" indent="-342900">
              <a:buFont typeface="Arial" panose="020B0604020202020204" pitchFamily="34" charset="0"/>
              <a:buChar char="•"/>
            </a:pPr>
            <a:r>
              <a:rPr lang="en-GB" dirty="0" smtClean="0"/>
              <a:t>Errors go undetected</a:t>
            </a:r>
          </a:p>
          <a:p>
            <a:pPr marL="342900" indent="-342900">
              <a:buFont typeface="Arial" panose="020B0604020202020204" pitchFamily="34" charset="0"/>
              <a:buChar char="•"/>
            </a:pPr>
            <a:r>
              <a:rPr lang="en-GB" dirty="0" smtClean="0"/>
              <a:t>Isolation of errors difficult to track down</a:t>
            </a:r>
            <a:endParaRPr lang="en-GB" dirty="0"/>
          </a:p>
        </p:txBody>
      </p:sp>
      <p:sp>
        <p:nvSpPr>
          <p:cNvPr id="4" name="Content Placeholder 3"/>
          <p:cNvSpPr>
            <a:spLocks noGrp="1"/>
          </p:cNvSpPr>
          <p:nvPr>
            <p:ph sz="half" idx="2"/>
          </p:nvPr>
        </p:nvSpPr>
        <p:spPr>
          <a:xfrm>
            <a:off x="3784098" y="1646239"/>
            <a:ext cx="4780086" cy="4848225"/>
          </a:xfrm>
        </p:spPr>
        <p:txBody>
          <a:bodyPr/>
          <a:lstStyle/>
          <a:p>
            <a:endParaRPr lang="en-GB" dirty="0"/>
          </a:p>
        </p:txBody>
      </p:sp>
      <p:sp>
        <p:nvSpPr>
          <p:cNvPr id="9" name="Footer Placeholder 8"/>
          <p:cNvSpPr>
            <a:spLocks noGrp="1"/>
          </p:cNvSpPr>
          <p:nvPr>
            <p:ph type="ftr" sz="quarter" idx="11"/>
          </p:nvPr>
        </p:nvSpPr>
        <p:spPr/>
        <p:txBody>
          <a:bodyPr/>
          <a:lstStyle/>
          <a:p>
            <a:r>
              <a:rPr lang="de-CH" smtClean="0"/>
              <a:t>Unit Testing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grpSp>
        <p:nvGrpSpPr>
          <p:cNvPr id="13" name="Group 12"/>
          <p:cNvGrpSpPr/>
          <p:nvPr/>
        </p:nvGrpSpPr>
        <p:grpSpPr>
          <a:xfrm>
            <a:off x="4241298" y="2035744"/>
            <a:ext cx="3962400" cy="3886200"/>
            <a:chOff x="4381500" y="1828800"/>
            <a:chExt cx="3962400" cy="3886200"/>
          </a:xfrm>
        </p:grpSpPr>
        <p:grpSp>
          <p:nvGrpSpPr>
            <p:cNvPr id="14" name="Group 117"/>
            <p:cNvGrpSpPr>
              <a:grpSpLocks/>
            </p:cNvGrpSpPr>
            <p:nvPr/>
          </p:nvGrpSpPr>
          <p:grpSpPr bwMode="auto">
            <a:xfrm>
              <a:off x="5372100" y="1905000"/>
              <a:ext cx="2971800" cy="3810000"/>
              <a:chOff x="3384" y="1200"/>
              <a:chExt cx="1872" cy="2400"/>
            </a:xfrm>
          </p:grpSpPr>
          <p:sp>
            <p:nvSpPr>
              <p:cNvPr id="20" name="Rectangle 53"/>
              <p:cNvSpPr>
                <a:spLocks noChangeArrowheads="1"/>
              </p:cNvSpPr>
              <p:nvPr/>
            </p:nvSpPr>
            <p:spPr bwMode="auto">
              <a:xfrm>
                <a:off x="3552" y="1872"/>
                <a:ext cx="288" cy="384"/>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1" name="Rectangle 54"/>
              <p:cNvSpPr>
                <a:spLocks noChangeArrowheads="1"/>
              </p:cNvSpPr>
              <p:nvPr/>
            </p:nvSpPr>
            <p:spPr bwMode="auto">
              <a:xfrm>
                <a:off x="4368" y="1872"/>
                <a:ext cx="240"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2" name="Rectangle 55"/>
              <p:cNvSpPr>
                <a:spLocks noChangeArrowheads="1"/>
              </p:cNvSpPr>
              <p:nvPr/>
            </p:nvSpPr>
            <p:spPr bwMode="auto">
              <a:xfrm>
                <a:off x="3552" y="1344"/>
                <a:ext cx="408"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3" name="Rectangle 56"/>
              <p:cNvSpPr>
                <a:spLocks noChangeArrowheads="1"/>
              </p:cNvSpPr>
              <p:nvPr/>
            </p:nvSpPr>
            <p:spPr bwMode="auto">
              <a:xfrm>
                <a:off x="3960" y="1344"/>
                <a:ext cx="648"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4" name="Rectangle 57"/>
              <p:cNvSpPr>
                <a:spLocks noChangeArrowheads="1"/>
              </p:cNvSpPr>
              <p:nvPr/>
            </p:nvSpPr>
            <p:spPr bwMode="auto">
              <a:xfrm>
                <a:off x="4608" y="1344"/>
                <a:ext cx="528" cy="384"/>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5" name="Rectangle 58"/>
              <p:cNvSpPr>
                <a:spLocks noChangeArrowheads="1"/>
              </p:cNvSpPr>
              <p:nvPr/>
            </p:nvSpPr>
            <p:spPr bwMode="auto">
              <a:xfrm>
                <a:off x="4608" y="1728"/>
                <a:ext cx="528" cy="67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6" name="Rectangle 59"/>
              <p:cNvSpPr>
                <a:spLocks noChangeArrowheads="1"/>
              </p:cNvSpPr>
              <p:nvPr/>
            </p:nvSpPr>
            <p:spPr bwMode="auto">
              <a:xfrm>
                <a:off x="3552" y="2400"/>
                <a:ext cx="528" cy="720"/>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7" name="Rectangle 60"/>
              <p:cNvSpPr>
                <a:spLocks noChangeArrowheads="1"/>
              </p:cNvSpPr>
              <p:nvPr/>
            </p:nvSpPr>
            <p:spPr bwMode="auto">
              <a:xfrm>
                <a:off x="4080" y="2400"/>
                <a:ext cx="1056" cy="28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8" name="Rectangle 61"/>
              <p:cNvSpPr>
                <a:spLocks noChangeArrowheads="1"/>
              </p:cNvSpPr>
              <p:nvPr/>
            </p:nvSpPr>
            <p:spPr bwMode="auto">
              <a:xfrm>
                <a:off x="3552" y="3120"/>
                <a:ext cx="528" cy="336"/>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9" name="Rectangle 62"/>
              <p:cNvSpPr>
                <a:spLocks noChangeArrowheads="1"/>
              </p:cNvSpPr>
              <p:nvPr/>
            </p:nvSpPr>
            <p:spPr bwMode="auto">
              <a:xfrm>
                <a:off x="4488" y="3264"/>
                <a:ext cx="120"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0" name="Rectangle 63"/>
              <p:cNvSpPr>
                <a:spLocks noChangeArrowheads="1"/>
              </p:cNvSpPr>
              <p:nvPr/>
            </p:nvSpPr>
            <p:spPr bwMode="auto">
              <a:xfrm>
                <a:off x="4608" y="2688"/>
                <a:ext cx="528" cy="76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1" name="Rectangle 64"/>
              <p:cNvSpPr>
                <a:spLocks noChangeArrowheads="1"/>
              </p:cNvSpPr>
              <p:nvPr/>
            </p:nvSpPr>
            <p:spPr bwMode="auto">
              <a:xfrm>
                <a:off x="3384" y="1200"/>
                <a:ext cx="1872" cy="2400"/>
              </a:xfrm>
              <a:prstGeom prst="rect">
                <a:avLst/>
              </a:prstGeom>
              <a:noFill/>
              <a:ln w="38100">
                <a:solidFill>
                  <a:srgbClr val="FFFF00"/>
                </a:solidFill>
                <a:miter lim="800000"/>
                <a:headEnd type="none" w="sm" len="sm"/>
                <a:tailEnd type="none" w="sm" len="sm"/>
              </a:ln>
            </p:spPr>
            <p:txBody>
              <a:bodyPr wrap="none" anchor="ctr"/>
              <a:lstStyle/>
              <a:p>
                <a:endParaRPr lang="en-US"/>
              </a:p>
            </p:txBody>
          </p:sp>
          <p:sp>
            <p:nvSpPr>
              <p:cNvPr id="32" name="Rectangle 65"/>
              <p:cNvSpPr>
                <a:spLocks noChangeArrowheads="1"/>
              </p:cNvSpPr>
              <p:nvPr/>
            </p:nvSpPr>
            <p:spPr bwMode="auto">
              <a:xfrm>
                <a:off x="3840" y="1872"/>
                <a:ext cx="528"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3" name="Rectangle 66"/>
              <p:cNvSpPr>
                <a:spLocks noChangeArrowheads="1"/>
              </p:cNvSpPr>
              <p:nvPr/>
            </p:nvSpPr>
            <p:spPr bwMode="auto">
              <a:xfrm>
                <a:off x="4080" y="2064"/>
                <a:ext cx="288"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4" name="Rectangle 67"/>
              <p:cNvSpPr>
                <a:spLocks noChangeArrowheads="1"/>
              </p:cNvSpPr>
              <p:nvPr/>
            </p:nvSpPr>
            <p:spPr bwMode="auto">
              <a:xfrm>
                <a:off x="3552" y="2256"/>
                <a:ext cx="816" cy="144"/>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5" name="Rectangle 68"/>
              <p:cNvSpPr>
                <a:spLocks noChangeArrowheads="1"/>
              </p:cNvSpPr>
              <p:nvPr/>
            </p:nvSpPr>
            <p:spPr bwMode="auto">
              <a:xfrm>
                <a:off x="3840" y="2064"/>
                <a:ext cx="240"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6" name="Rectangle 69"/>
              <p:cNvSpPr>
                <a:spLocks noChangeArrowheads="1"/>
              </p:cNvSpPr>
              <p:nvPr/>
            </p:nvSpPr>
            <p:spPr bwMode="auto">
              <a:xfrm>
                <a:off x="4080" y="2928"/>
                <a:ext cx="408"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7" name="Rectangle 70"/>
              <p:cNvSpPr>
                <a:spLocks noChangeArrowheads="1"/>
              </p:cNvSpPr>
              <p:nvPr/>
            </p:nvSpPr>
            <p:spPr bwMode="auto">
              <a:xfrm>
                <a:off x="4488" y="2688"/>
                <a:ext cx="120" cy="576"/>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8" name="Rectangle 71"/>
              <p:cNvSpPr>
                <a:spLocks noChangeArrowheads="1"/>
              </p:cNvSpPr>
              <p:nvPr/>
            </p:nvSpPr>
            <p:spPr bwMode="auto">
              <a:xfrm>
                <a:off x="4080" y="2688"/>
                <a:ext cx="408" cy="240"/>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grpSp>
        <p:sp>
          <p:nvSpPr>
            <p:cNvPr id="15" name="Rectangle 93"/>
            <p:cNvSpPr>
              <a:spLocks noChangeArrowheads="1"/>
            </p:cNvSpPr>
            <p:nvPr/>
          </p:nvSpPr>
          <p:spPr bwMode="auto">
            <a:xfrm>
              <a:off x="6477000" y="3276600"/>
              <a:ext cx="457200" cy="3048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6" name="Rectangle 95"/>
            <p:cNvSpPr>
              <a:spLocks noChangeArrowheads="1"/>
            </p:cNvSpPr>
            <p:nvPr/>
          </p:nvSpPr>
          <p:spPr bwMode="auto">
            <a:xfrm>
              <a:off x="6477000" y="4267200"/>
              <a:ext cx="647700" cy="3810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7" name="Rectangle 96"/>
            <p:cNvSpPr>
              <a:spLocks noChangeArrowheads="1"/>
            </p:cNvSpPr>
            <p:nvPr/>
          </p:nvSpPr>
          <p:spPr bwMode="auto">
            <a:xfrm>
              <a:off x="7124700" y="5181600"/>
              <a:ext cx="190500" cy="3048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8" name="Rectangle 97"/>
            <p:cNvSpPr>
              <a:spLocks noChangeArrowheads="1"/>
            </p:cNvSpPr>
            <p:nvPr/>
          </p:nvSpPr>
          <p:spPr bwMode="auto">
            <a:xfrm>
              <a:off x="7315200" y="2133600"/>
              <a:ext cx="838200" cy="6096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9" name="AutoShape 36"/>
            <p:cNvSpPr>
              <a:spLocks noChangeArrowheads="1"/>
            </p:cNvSpPr>
            <p:nvPr/>
          </p:nvSpPr>
          <p:spPr bwMode="auto">
            <a:xfrm>
              <a:off x="4381500" y="1828800"/>
              <a:ext cx="990600" cy="838200"/>
            </a:xfrm>
            <a:prstGeom prst="rightArrow">
              <a:avLst>
                <a:gd name="adj1" fmla="val 50000"/>
                <a:gd name="adj2" fmla="val 29545"/>
              </a:avLst>
            </a:prstGeom>
            <a:solidFill>
              <a:srgbClr val="315FAF"/>
            </a:solidFill>
            <a:ln w="12700">
              <a:solidFill>
                <a:schemeClr val="tx1"/>
              </a:solidFill>
              <a:miter lim="800000"/>
              <a:headEnd type="none" w="sm" len="sm"/>
              <a:tailEnd type="none" w="sm" len="sm"/>
            </a:ln>
          </p:spPr>
          <p:txBody>
            <a:bodyPr wrap="none" anchor="ctr"/>
            <a:lstStyle/>
            <a:p>
              <a:endParaRPr lang="en-US"/>
            </a:p>
          </p:txBody>
        </p:sp>
      </p:grpSp>
      <p:sp>
        <p:nvSpPr>
          <p:cNvPr id="5" name="Slide Number Placeholder 4"/>
          <p:cNvSpPr>
            <a:spLocks noGrp="1"/>
          </p:cNvSpPr>
          <p:nvPr>
            <p:ph type="sldNum" sz="quarter" idx="12"/>
          </p:nvPr>
        </p:nvSpPr>
        <p:spPr/>
        <p:txBody>
          <a:bodyPr/>
          <a:lstStyle/>
          <a:p>
            <a:r>
              <a:rPr lang="de-CH" smtClean="0"/>
              <a:t>Slide </a:t>
            </a:r>
            <a:fld id="{92FB7698-2604-436C-B3C7-E1E4B74A6809}" type="slidenum">
              <a:rPr lang="de-CH" smtClean="0"/>
              <a:t>9</a:t>
            </a:fld>
            <a:endParaRPr lang="de-CH" dirty="0"/>
          </a:p>
        </p:txBody>
      </p:sp>
      <p:sp>
        <p:nvSpPr>
          <p:cNvPr id="40" name="Content Placeholder 2"/>
          <p:cNvSpPr txBox="1">
            <a:spLocks/>
          </p:cNvSpPr>
          <p:nvPr/>
        </p:nvSpPr>
        <p:spPr>
          <a:xfrm>
            <a:off x="152400" y="4166733"/>
            <a:ext cx="3492843" cy="2256405"/>
          </a:xfrm>
          <a:prstGeom prst="rect">
            <a:avLst/>
          </a:prstGeom>
        </p:spPr>
        <p:txBody>
          <a:bodyPr vert="horz" lIns="0" tIns="0" rIns="0" bIns="0" rtlCol="0">
            <a:noAutofit/>
          </a:bodyPr>
          <a:lstStyle>
            <a:lvl1pPr marL="0" indent="0" algn="l" defTabSz="914400" rtl="0" eaLnBrk="1" latinLnBrk="0" hangingPunct="1">
              <a:lnSpc>
                <a:spcPct val="98000"/>
              </a:lnSpc>
              <a:spcBef>
                <a:spcPts val="1200"/>
              </a:spcBef>
              <a:buFontTx/>
              <a:buNone/>
              <a:defRPr sz="20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200"/>
              </a:spcBef>
              <a:buClr>
                <a:srgbClr val="808080"/>
              </a:buClr>
              <a:buSzPct val="75000"/>
              <a:buFont typeface="AA Zuehlke" pitchFamily="2" charset="0"/>
              <a:buChar char="•"/>
              <a:defRPr sz="20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GB" dirty="0" smtClean="0"/>
              <a:t>Strategies:</a:t>
            </a:r>
          </a:p>
          <a:p>
            <a:pPr marL="342900" indent="-342900">
              <a:buFont typeface="Arial" panose="020B0604020202020204" pitchFamily="34" charset="0"/>
              <a:buChar char="•"/>
            </a:pPr>
            <a:r>
              <a:rPr lang="en-GB" dirty="0" smtClean="0"/>
              <a:t>Print statements</a:t>
            </a:r>
          </a:p>
          <a:p>
            <a:pPr marL="342900" indent="-342900">
              <a:buFont typeface="Arial" panose="020B0604020202020204" pitchFamily="34" charset="0"/>
              <a:buChar char="•"/>
            </a:pPr>
            <a:r>
              <a:rPr lang="en-GB" dirty="0" smtClean="0"/>
              <a:t>Use of Debugger</a:t>
            </a:r>
          </a:p>
          <a:p>
            <a:pPr marL="342900" indent="-342900">
              <a:buFont typeface="Arial" panose="020B0604020202020204" pitchFamily="34" charset="0"/>
              <a:buChar char="•"/>
            </a:pPr>
            <a:r>
              <a:rPr lang="en-GB" dirty="0" smtClean="0"/>
              <a:t>Debugger Expressions</a:t>
            </a:r>
          </a:p>
          <a:p>
            <a:pPr marL="342900" indent="-342900">
              <a:buFont typeface="Arial" panose="020B0604020202020204" pitchFamily="34" charset="0"/>
              <a:buChar char="•"/>
            </a:pPr>
            <a:r>
              <a:rPr lang="en-GB" dirty="0" smtClean="0"/>
              <a:t>Test scripts</a:t>
            </a:r>
            <a:endParaRPr lang="en-GB" dirty="0"/>
          </a:p>
        </p:txBody>
      </p:sp>
    </p:spTree>
    <p:extLst>
      <p:ext uri="{BB962C8B-B14F-4D97-AF65-F5344CB8AC3E}">
        <p14:creationId xmlns:p14="http://schemas.microsoft.com/office/powerpoint/2010/main" val="21897997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ZE2002"/>
  <p:tag name="LANGUAGE" val="2057"/>
  <p:tag name="AUTHOR" val="Miloš Andrejić"/>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Author"/>
</p:tagLst>
</file>

<file path=ppt/tags/tag5.xml><?xml version="1.0" encoding="utf-8"?>
<p:tagLst xmlns:a="http://schemas.openxmlformats.org/drawingml/2006/main" xmlns:r="http://schemas.openxmlformats.org/officeDocument/2006/relationships" xmlns:p="http://schemas.openxmlformats.org/presentationml/2006/main">
  <p:tag name="SHAPETYPE" val="Author"/>
</p:tagLst>
</file>

<file path=ppt/tags/tag6.xml><?xml version="1.0" encoding="utf-8"?>
<p:tagLst xmlns:a="http://schemas.openxmlformats.org/drawingml/2006/main" xmlns:r="http://schemas.openxmlformats.org/officeDocument/2006/relationships" xmlns:p="http://schemas.openxmlformats.org/presentationml/2006/main">
  <p:tag name="SHAPETYPE" val="Author"/>
</p:tagLst>
</file>

<file path=ppt/tags/tag7.xml><?xml version="1.0" encoding="utf-8"?>
<p:tagLst xmlns:a="http://schemas.openxmlformats.org/drawingml/2006/main" xmlns:r="http://schemas.openxmlformats.org/officeDocument/2006/relationships" xmlns:p="http://schemas.openxmlformats.org/presentationml/2006/main">
  <p:tag name="SHAPETYPE" val="PresentationTitle"/>
</p:tagLst>
</file>

<file path=ppt/tags/tag8.xml><?xml version="1.0" encoding="utf-8"?>
<p:tagLst xmlns:a="http://schemas.openxmlformats.org/drawingml/2006/main" xmlns:r="http://schemas.openxmlformats.org/officeDocument/2006/relationships" xmlns:p="http://schemas.openxmlformats.org/presentationml/2006/main">
  <p:tag name="SHAPETYPE" val="Author"/>
</p:tagLst>
</file>

<file path=ppt/theme/theme1.xml><?xml version="1.0" encoding="utf-8"?>
<a:theme xmlns:a="http://schemas.openxmlformats.org/drawingml/2006/main" name="Zuehlke">
  <a:themeElements>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TotalTime>
  <Words>978</Words>
  <Application>Microsoft Office PowerPoint</Application>
  <PresentationFormat>On-screen Show (4:3)</PresentationFormat>
  <Paragraphs>178</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AA Zuehlke Medium</vt:lpstr>
      <vt:lpstr>AA Zuehlke</vt:lpstr>
      <vt:lpstr>Zuehlke</vt:lpstr>
      <vt:lpstr>Introduction to Unit Testing</vt:lpstr>
      <vt:lpstr>Cost of Defect Fixing</vt:lpstr>
      <vt:lpstr>Cost of Defect Fixing</vt:lpstr>
      <vt:lpstr>Technical Reasons for TDD</vt:lpstr>
      <vt:lpstr>Test Types</vt:lpstr>
      <vt:lpstr>Definition</vt:lpstr>
      <vt:lpstr>Characteristics</vt:lpstr>
      <vt:lpstr>PowerPoint Presentation</vt:lpstr>
      <vt:lpstr>Traditional Testing</vt:lpstr>
      <vt:lpstr>Unit Testing</vt:lpstr>
      <vt:lpstr>Why Unit Tests</vt:lpstr>
      <vt:lpstr>Benefits</vt:lpstr>
      <vt:lpstr>Guidelines</vt:lpstr>
      <vt:lpstr>Guidelines</vt:lpstr>
      <vt:lpstr>Guidelines</vt:lpstr>
      <vt:lpstr>Guidelines</vt:lpstr>
      <vt:lpstr>Guidelines</vt:lpstr>
      <vt:lpstr>Guidelines</vt:lpstr>
      <vt:lpstr>Guidelines</vt:lpstr>
      <vt:lpstr>Test Driven Development</vt:lpstr>
      <vt:lpstr>Test Driven Development</vt:lpstr>
      <vt:lpstr>TDD Example</vt:lpstr>
    </vt:vector>
  </TitlesOfParts>
  <Company>Zühlke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mian</dc:creator>
  <cp:lastModifiedBy>Andrejić, Miloš</cp:lastModifiedBy>
  <cp:revision>30</cp:revision>
  <dcterms:created xsi:type="dcterms:W3CDTF">2010-09-09T06:40:38Z</dcterms:created>
  <dcterms:modified xsi:type="dcterms:W3CDTF">2014-03-06T10:07:39Z</dcterms:modified>
</cp:coreProperties>
</file>